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4" r:id="rId3"/>
    <p:sldId id="299" r:id="rId4"/>
    <p:sldId id="305" r:id="rId5"/>
    <p:sldId id="293" r:id="rId6"/>
    <p:sldId id="313" r:id="rId7"/>
    <p:sldId id="310" r:id="rId8"/>
    <p:sldId id="312" r:id="rId9"/>
    <p:sldId id="307" r:id="rId10"/>
    <p:sldId id="309" r:id="rId11"/>
    <p:sldId id="303" r:id="rId12"/>
    <p:sldId id="28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87" d="100"/>
          <a:sy n="87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B824C-418A-47F8-A0F8-9AF15D1486B5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C58A-37E8-41F4-86DE-2EA6ED9429C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C58A-37E8-41F4-86DE-2EA6ED9429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0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05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8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9144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4"/>
            <a:ext cx="915543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481" y="5619915"/>
            <a:ext cx="2730285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3467102" y="1435100"/>
            <a:ext cx="568833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1" y="10676894"/>
            <a:ext cx="20574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30.05.2019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862" y="2638513"/>
            <a:ext cx="464574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5862" y="163841"/>
            <a:ext cx="464574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91763" y="6360265"/>
            <a:ext cx="29797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3675" y="5801490"/>
            <a:ext cx="2233613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2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74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4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9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B4B4-981A-4D04-8224-0E95091277FF}" type="datetimeFigureOut">
              <a:rPr lang="fr-FR" smtClean="0"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B10B-937E-47ED-9DBF-8C78FBD5866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7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11878"/>
            <a:ext cx="9144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3747053" y="980729"/>
            <a:ext cx="5396948" cy="3388072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26443" y="1034441"/>
            <a:ext cx="5021344" cy="3316063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200" dirty="0"/>
            </a:br>
            <a:r>
              <a:rPr lang="fr-FR" sz="3200" dirty="0"/>
              <a:t>Session 9 Etude de Cas: RDC</a:t>
            </a:r>
            <a:br>
              <a:rPr lang="fr-FR" sz="3200" dirty="0"/>
            </a:br>
            <a:r>
              <a:rPr lang="fr-FR" sz="3200" dirty="0"/>
              <a:t>Au delà.....</a:t>
            </a:r>
            <a:br>
              <a:rPr lang="fr-FR" sz="3200" dirty="0"/>
            </a:br>
            <a:r>
              <a:rPr lang="fr-FR" sz="3200" dirty="0"/>
              <a:t>des outils d'efficacité de la gestion des aires protégée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Planification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Par Gabriel ZABITI</a:t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Chargé de Planification/ICCN</a:t>
            </a:r>
            <a:br>
              <a:rPr lang="fr-FR" sz="2000" b="1" dirty="0">
                <a:solidFill>
                  <a:schemeClr val="tx1"/>
                </a:solidFill>
              </a:rPr>
            </a:b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3747055" y="1582057"/>
            <a:ext cx="248479" cy="2272314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9" name="Picture 2" descr="C:\Users\Carlo\Pictures\082426566-714386c7-f51a-4f07-a433-695be6785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" y="1582057"/>
            <a:ext cx="4012338" cy="26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17232"/>
            <a:ext cx="969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6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079500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C. Elaboration du Plan opérationnel/Plan de travail annuel à partir d’IMET : </a:t>
            </a:r>
            <a:r>
              <a:rPr lang="fr-FR" sz="1800" b="1" dirty="0"/>
              <a:t>cas du Parc National de </a:t>
            </a:r>
            <a:r>
              <a:rPr lang="fr-FR" sz="1800" b="1" dirty="0" err="1"/>
              <a:t>Kundelungu</a:t>
            </a:r>
            <a:endParaRPr lang="fr-FR" sz="1800" dirty="0"/>
          </a:p>
        </p:txBody>
      </p:sp>
      <p:sp>
        <p:nvSpPr>
          <p:cNvPr id="8" name="Ellipse 7"/>
          <p:cNvSpPr/>
          <p:nvPr/>
        </p:nvSpPr>
        <p:spPr>
          <a:xfrm>
            <a:off x="0" y="4091277"/>
            <a:ext cx="3528392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2. Analyse critique des résultats de l’évaluation participative </a:t>
            </a:r>
          </a:p>
        </p:txBody>
      </p:sp>
      <p:sp>
        <p:nvSpPr>
          <p:cNvPr id="9" name="Ellipse 8"/>
          <p:cNvSpPr/>
          <p:nvPr/>
        </p:nvSpPr>
        <p:spPr>
          <a:xfrm>
            <a:off x="323528" y="5307155"/>
            <a:ext cx="4968552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Production du Rapport d’analyse approfondie  des données IMET</a:t>
            </a:r>
          </a:p>
        </p:txBody>
      </p:sp>
      <p:sp>
        <p:nvSpPr>
          <p:cNvPr id="12" name="Ellipse 11"/>
          <p:cNvSpPr/>
          <p:nvPr/>
        </p:nvSpPr>
        <p:spPr>
          <a:xfrm>
            <a:off x="3131840" y="3356992"/>
            <a:ext cx="3790135" cy="10097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3.Resolution du </a:t>
            </a:r>
            <a:r>
              <a:rPr lang="fr-FR" b="1" dirty="0" err="1">
                <a:solidFill>
                  <a:srgbClr val="FF0000"/>
                </a:solidFill>
              </a:rPr>
              <a:t>prob</a:t>
            </a:r>
            <a:r>
              <a:rPr lang="fr-FR" b="1" dirty="0">
                <a:solidFill>
                  <a:srgbClr val="FF0000"/>
                </a:solidFill>
              </a:rPr>
              <a:t>. Que faire du rapport IMET. ?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1547664" y="3501008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courbée vers la droite 16"/>
          <p:cNvSpPr/>
          <p:nvPr/>
        </p:nvSpPr>
        <p:spPr>
          <a:xfrm>
            <a:off x="323528" y="4941168"/>
            <a:ext cx="216024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à angle droit 23"/>
          <p:cNvSpPr/>
          <p:nvPr/>
        </p:nvSpPr>
        <p:spPr>
          <a:xfrm>
            <a:off x="5003794" y="5474911"/>
            <a:ext cx="576572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969647" y="2623580"/>
            <a:ext cx="239788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4.Prise de décision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47551" y="1376111"/>
            <a:ext cx="2195736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600" b="1" dirty="0"/>
              <a:t>-Parcourir les différents objectifs déterminés dans les rapports IMET</a:t>
            </a:r>
          </a:p>
          <a:p>
            <a:pPr algn="just"/>
            <a:r>
              <a:rPr lang="fr-FR" sz="1600" b="1" dirty="0"/>
              <a:t>-Faire ressortir les activités à mettre en œuvre au courant d’une année </a:t>
            </a:r>
            <a:r>
              <a:rPr lang="fr-FR" sz="2000" b="1" dirty="0"/>
              <a:t>pour atteindre les objectifs prioritaires</a:t>
            </a:r>
          </a:p>
        </p:txBody>
      </p:sp>
      <p:sp>
        <p:nvSpPr>
          <p:cNvPr id="32" name="Ellipse 31"/>
          <p:cNvSpPr/>
          <p:nvPr/>
        </p:nvSpPr>
        <p:spPr>
          <a:xfrm>
            <a:off x="2853523" y="1627979"/>
            <a:ext cx="2520280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Produire un Plan Opérationnel annuel (PO)</a:t>
            </a:r>
          </a:p>
        </p:txBody>
      </p:sp>
      <p:sp>
        <p:nvSpPr>
          <p:cNvPr id="34" name="Flèche courbée vers le bas 33"/>
          <p:cNvSpPr/>
          <p:nvPr/>
        </p:nvSpPr>
        <p:spPr>
          <a:xfrm>
            <a:off x="5070157" y="1196752"/>
            <a:ext cx="1528906" cy="548479"/>
          </a:xfrm>
          <a:prstGeom prst="curvedDownArrow">
            <a:avLst>
              <a:gd name="adj1" fmla="val 25000"/>
              <a:gd name="adj2" fmla="val 50000"/>
              <a:gd name="adj3" fmla="val 73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531" y="4911883"/>
            <a:ext cx="2555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lèche courbée vers la gauche 35"/>
          <p:cNvSpPr/>
          <p:nvPr/>
        </p:nvSpPr>
        <p:spPr>
          <a:xfrm>
            <a:off x="8747448" y="3501008"/>
            <a:ext cx="396552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lipse 37"/>
          <p:cNvSpPr/>
          <p:nvPr/>
        </p:nvSpPr>
        <p:spPr>
          <a:xfrm>
            <a:off x="2807805" y="4366768"/>
            <a:ext cx="3395196" cy="10902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Problèmes identifié : </a:t>
            </a:r>
            <a:r>
              <a:rPr lang="fr-FR" b="1" dirty="0">
                <a:solidFill>
                  <a:srgbClr val="FF0000"/>
                </a:solidFill>
              </a:rPr>
              <a:t>Absence d’un PO</a:t>
            </a:r>
          </a:p>
        </p:txBody>
      </p:sp>
      <p:sp>
        <p:nvSpPr>
          <p:cNvPr id="40" name="Flèche vers le haut 39"/>
          <p:cNvSpPr/>
          <p:nvPr/>
        </p:nvSpPr>
        <p:spPr>
          <a:xfrm>
            <a:off x="3923928" y="2538240"/>
            <a:ext cx="45719" cy="818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39551" y="1079500"/>
            <a:ext cx="2313971" cy="665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1. Données  IMET PNKL 2015</a:t>
            </a:r>
          </a:p>
        </p:txBody>
      </p:sp>
      <p:sp>
        <p:nvSpPr>
          <p:cNvPr id="45" name="Flèche courbée vers le haut 44"/>
          <p:cNvSpPr/>
          <p:nvPr/>
        </p:nvSpPr>
        <p:spPr>
          <a:xfrm flipH="1">
            <a:off x="5105716" y="2292955"/>
            <a:ext cx="882908" cy="330626"/>
          </a:xfrm>
          <a:prstGeom prst="curvedUpArrow">
            <a:avLst>
              <a:gd name="adj1" fmla="val 25000"/>
              <a:gd name="adj2" fmla="val 44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Flèche courbée vers le haut 45"/>
          <p:cNvSpPr/>
          <p:nvPr/>
        </p:nvSpPr>
        <p:spPr>
          <a:xfrm>
            <a:off x="6203001" y="4221088"/>
            <a:ext cx="1319680" cy="3583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" y="1809366"/>
            <a:ext cx="3131838" cy="16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r-FR" sz="2000" b="1" dirty="0"/>
              <a:t>Matrice d’un Plan Opérationnel annuel   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39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2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8948290">
            <a:off x="358706" y="2723848"/>
            <a:ext cx="8726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altLang="fr-FR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MERCI DE VOTRE ATTENTION</a:t>
            </a:r>
            <a:endParaRPr lang="fr-F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10" y="2305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b="1" i="1" dirty="0">
                <a:solidFill>
                  <a:srgbClr val="FF0000"/>
                </a:solidFill>
              </a:rPr>
              <a:t>A. Elaboration du Plans d’Aménagement et de Gestion: </a:t>
            </a:r>
            <a:br>
              <a:rPr lang="fr-FR" sz="2000" b="1" i="1" dirty="0">
                <a:solidFill>
                  <a:srgbClr val="FF0000"/>
                </a:solidFill>
              </a:rPr>
            </a:br>
            <a:r>
              <a:rPr lang="fr-FR" sz="2000" b="1" i="1" dirty="0"/>
              <a:t>cas de la Réserve de Faune de </a:t>
            </a:r>
            <a:r>
              <a:rPr lang="fr-FR" sz="2000" b="1" i="1" dirty="0" err="1"/>
              <a:t>Lomako</a:t>
            </a:r>
            <a:r>
              <a:rPr lang="fr-FR" sz="2000" b="1" i="1" dirty="0"/>
              <a:t> </a:t>
            </a:r>
            <a:r>
              <a:rPr lang="fr-FR" sz="2000" b="1" i="1" dirty="0" err="1"/>
              <a:t>Yokokala</a:t>
            </a:r>
            <a:r>
              <a:rPr lang="fr-FR" sz="2000" b="1" i="1" dirty="0"/>
              <a:t> (RFLY)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9144000" cy="1396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Approches utilisées :</a:t>
            </a:r>
          </a:p>
          <a:p>
            <a:pPr marL="0" indent="0">
              <a:buNone/>
            </a:pPr>
            <a:r>
              <a:rPr lang="fr-FR" dirty="0"/>
              <a:t>Planification basée sur le menaces (</a:t>
            </a:r>
            <a:r>
              <a:rPr lang="fr-FR" dirty="0">
                <a:solidFill>
                  <a:srgbClr val="FF0000"/>
                </a:solidFill>
              </a:rPr>
              <a:t>car le contexte de gestion est difficile suite aux multiples menaces</a:t>
            </a:r>
            <a:r>
              <a:rPr lang="fr-FR" dirty="0"/>
              <a:t>) et planification basée sur les conditions désirées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48264" y="3212976"/>
            <a:ext cx="1738536" cy="29131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9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" y="2420888"/>
            <a:ext cx="91319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3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fr-FR" sz="2000" b="1" i="1" dirty="0">
                <a:solidFill>
                  <a:srgbClr val="FF0000"/>
                </a:solidFill>
              </a:rPr>
              <a:t>A. Elaboration du Plans d’Aménagement et de Gestion:</a:t>
            </a:r>
            <a:br>
              <a:rPr lang="fr-FR" sz="2000" b="1" i="1" dirty="0">
                <a:solidFill>
                  <a:srgbClr val="FF0000"/>
                </a:solidFill>
              </a:rPr>
            </a:br>
            <a:r>
              <a:rPr lang="fr-FR" sz="2000" b="1" i="1" dirty="0"/>
              <a:t>cas de la RFLY 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934" y="1278937"/>
            <a:ext cx="8327335" cy="639762"/>
          </a:xfrm>
        </p:spPr>
        <p:txBody>
          <a:bodyPr>
            <a:normAutofit/>
          </a:bodyPr>
          <a:lstStyle/>
          <a:p>
            <a:r>
              <a:rPr lang="fr-FR" dirty="0"/>
              <a:t>1°. Planification basée sur les menaces. </a:t>
            </a:r>
            <a:endParaRPr lang="fr-FR" sz="2100" dirty="0"/>
          </a:p>
        </p:txBody>
      </p:sp>
      <p:pic>
        <p:nvPicPr>
          <p:cNvPr id="13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84168" y="2132856"/>
            <a:ext cx="3059832" cy="3993307"/>
          </a:xfrm>
        </p:spPr>
        <p:txBody>
          <a:bodyPr>
            <a:noAutofit/>
          </a:bodyPr>
          <a:lstStyle/>
          <a:p>
            <a:r>
              <a:rPr lang="fr-FR" sz="1800" b="1" i="1" dirty="0"/>
              <a:t>Hiérarchisation des minces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Calculateur des menaces de l’outil IMET </a:t>
            </a:r>
          </a:p>
          <a:p>
            <a:r>
              <a:rPr lang="fr-FR" sz="1800" b="1" dirty="0"/>
              <a:t>Détermination des objectifs à partir d’analyse des menaces</a:t>
            </a:r>
          </a:p>
          <a:p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Détermination des </a:t>
            </a:r>
          </a:p>
          <a:p>
            <a:pPr marL="0" indent="0">
              <a:buNone/>
            </a:pPr>
            <a:r>
              <a:rPr lang="fr-FR" sz="1800" b="1" dirty="0"/>
              <a:t>stratégies d’intervention:</a:t>
            </a:r>
          </a:p>
          <a:p>
            <a:pPr marL="0" indent="0">
              <a:buNone/>
            </a:pPr>
            <a:r>
              <a:rPr lang="fr-FR" sz="1800" b="1" dirty="0"/>
              <a:t>Production d’un </a:t>
            </a:r>
            <a:r>
              <a:rPr lang="fr-FR" sz="1800" b="1" dirty="0" err="1"/>
              <a:t>modele</a:t>
            </a:r>
            <a:r>
              <a:rPr lang="fr-FR" sz="1800" b="1" dirty="0"/>
              <a:t> conceptuel (</a:t>
            </a:r>
            <a:r>
              <a:rPr lang="fr-FR" sz="1800" b="1" dirty="0">
                <a:solidFill>
                  <a:srgbClr val="FF0000"/>
                </a:solidFill>
              </a:rPr>
              <a:t>outil IMET + </a:t>
            </a:r>
            <a:r>
              <a:rPr lang="fr-FR" sz="1800" b="1" dirty="0" err="1">
                <a:solidFill>
                  <a:srgbClr val="FF0000"/>
                </a:solidFill>
              </a:rPr>
              <a:t>Miradi</a:t>
            </a:r>
            <a:r>
              <a:rPr lang="fr-FR" sz="1800" b="1" dirty="0"/>
              <a:t>).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 </a:t>
            </a:r>
          </a:p>
        </p:txBody>
      </p:sp>
      <p:sp>
        <p:nvSpPr>
          <p:cNvPr id="5" name="Flèche courbée vers la gauche 4"/>
          <p:cNvSpPr/>
          <p:nvPr/>
        </p:nvSpPr>
        <p:spPr>
          <a:xfrm>
            <a:off x="8780085" y="2420888"/>
            <a:ext cx="34229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a gauche 16"/>
          <p:cNvSpPr/>
          <p:nvPr/>
        </p:nvSpPr>
        <p:spPr>
          <a:xfrm>
            <a:off x="8610731" y="3501008"/>
            <a:ext cx="521804" cy="769246"/>
          </a:xfrm>
          <a:prstGeom prst="curvedLeftArrow">
            <a:avLst>
              <a:gd name="adj1" fmla="val 25000"/>
              <a:gd name="adj2" fmla="val 403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8460432" y="4330042"/>
            <a:ext cx="683568" cy="1115182"/>
          </a:xfrm>
          <a:prstGeom prst="curvedLeftArrow">
            <a:avLst>
              <a:gd name="adj1" fmla="val 25000"/>
              <a:gd name="adj2" fmla="val 403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" y="1990724"/>
            <a:ext cx="6052010" cy="467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/>
          </a:bodyPr>
          <a:lstStyle/>
          <a:p>
            <a:pPr algn="l"/>
            <a:r>
              <a:rPr lang="fr-FR" sz="2000" b="1" i="1" dirty="0">
                <a:solidFill>
                  <a:srgbClr val="FF0000"/>
                </a:solidFill>
              </a:rPr>
              <a:t>A. Elaboration du Plans d’Aménagement et de Gestion</a:t>
            </a:r>
            <a:br>
              <a:rPr lang="fr-FR" sz="2000" b="1" i="1" dirty="0">
                <a:solidFill>
                  <a:srgbClr val="FF0000"/>
                </a:solidFill>
              </a:rPr>
            </a:br>
            <a:r>
              <a:rPr lang="fr-FR" sz="2000" b="1" i="1" dirty="0"/>
              <a:t>Modèle conceptuel du PAG de la RFLY</a:t>
            </a:r>
            <a:endParaRPr lang="fr-FR" sz="20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623" y="1268760"/>
            <a:ext cx="9122377" cy="5392290"/>
          </a:xfrm>
        </p:spPr>
        <p:txBody>
          <a:bodyPr>
            <a:normAutofit/>
          </a:bodyPr>
          <a:lstStyle/>
          <a:p>
            <a:endParaRPr lang="fr-FR" sz="2100" dirty="0"/>
          </a:p>
        </p:txBody>
      </p:sp>
      <p:pic>
        <p:nvPicPr>
          <p:cNvPr id="13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3999" cy="559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3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/>
            <a:r>
              <a:rPr lang="fr-FR" sz="2000" b="1" i="1" dirty="0">
                <a:solidFill>
                  <a:srgbClr val="FF0000"/>
                </a:solidFill>
              </a:rPr>
              <a:t>A. Elaboration du Plans d’Aménagement et de Gestion</a:t>
            </a:r>
            <a:br>
              <a:rPr lang="fr-FR" sz="2000" b="1" i="1" dirty="0">
                <a:solidFill>
                  <a:srgbClr val="FF0000"/>
                </a:solidFill>
              </a:rPr>
            </a:br>
            <a:r>
              <a:rPr lang="fr-FR" sz="2000" b="1" i="1" dirty="0"/>
              <a:t>cas de la RFLY 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934" y="1278937"/>
            <a:ext cx="8327335" cy="639762"/>
          </a:xfrm>
        </p:spPr>
        <p:txBody>
          <a:bodyPr>
            <a:normAutofit/>
          </a:bodyPr>
          <a:lstStyle/>
          <a:p>
            <a:r>
              <a:rPr lang="fr-FR" dirty="0"/>
              <a:t>2°. Planification basée sur les conditions désirées. </a:t>
            </a:r>
            <a:endParaRPr lang="fr-FR" sz="2100" dirty="0"/>
          </a:p>
        </p:txBody>
      </p:sp>
      <p:pic>
        <p:nvPicPr>
          <p:cNvPr id="10" name="Espace réservé du contenu 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89" y="2132856"/>
            <a:ext cx="4210127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498975" cy="4725144"/>
          </a:xfrm>
        </p:spPr>
        <p:txBody>
          <a:bodyPr>
            <a:normAutofit/>
          </a:bodyPr>
          <a:lstStyle/>
          <a:p>
            <a:r>
              <a:rPr lang="fr-FR" i="1" dirty="0"/>
              <a:t>Données IMET </a:t>
            </a:r>
          </a:p>
          <a:p>
            <a:r>
              <a:rPr lang="fr-FR" dirty="0">
                <a:solidFill>
                  <a:srgbClr val="FF0000"/>
                </a:solidFill>
              </a:rPr>
              <a:t>Analyses approfondies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000" i="1" dirty="0">
                <a:solidFill>
                  <a:srgbClr val="FF0000"/>
                </a:solidFill>
              </a:rPr>
              <a:t>    </a:t>
            </a:r>
            <a:r>
              <a:rPr lang="fr-FR" sz="2000" b="1" i="1" dirty="0">
                <a:solidFill>
                  <a:srgbClr val="FF0000"/>
                </a:solidFill>
              </a:rPr>
              <a:t>+ SWOT </a:t>
            </a:r>
            <a:r>
              <a:rPr lang="fr-FR" sz="2000" i="1" dirty="0">
                <a:solidFill>
                  <a:srgbClr val="FF0000"/>
                </a:solidFill>
              </a:rPr>
              <a:t>des parties prenantes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dirty="0"/>
              <a:t>Détermination des objectifs.</a:t>
            </a:r>
          </a:p>
          <a:p>
            <a:r>
              <a:rPr lang="fr-FR" sz="1800" b="1" dirty="0"/>
              <a:t>Détermination des stratégies d’intervention.</a:t>
            </a:r>
          </a:p>
          <a:p>
            <a:r>
              <a:rPr lang="fr-FR" dirty="0"/>
              <a:t>Zonage  </a:t>
            </a:r>
          </a:p>
        </p:txBody>
      </p:sp>
      <p:sp>
        <p:nvSpPr>
          <p:cNvPr id="8" name="Flèche courbée vers la gauche 7"/>
          <p:cNvSpPr/>
          <p:nvPr/>
        </p:nvSpPr>
        <p:spPr>
          <a:xfrm>
            <a:off x="7092280" y="2348880"/>
            <a:ext cx="1529916" cy="1224136"/>
          </a:xfrm>
          <a:prstGeom prst="curvedLeftArrow">
            <a:avLst>
              <a:gd name="adj1" fmla="val 25000"/>
              <a:gd name="adj2" fmla="val 50000"/>
              <a:gd name="adj3" fmla="val 23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8100392" y="3356992"/>
            <a:ext cx="106662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>
            <a:off x="8622196" y="4725144"/>
            <a:ext cx="521804" cy="576064"/>
          </a:xfrm>
          <a:prstGeom prst="curvedLeftArrow">
            <a:avLst>
              <a:gd name="adj1" fmla="val 25000"/>
              <a:gd name="adj2" fmla="val 403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>
            <a:off x="6965406" y="5301208"/>
            <a:ext cx="521804" cy="576064"/>
          </a:xfrm>
          <a:prstGeom prst="curvedLeftArrow">
            <a:avLst>
              <a:gd name="adj1" fmla="val 25000"/>
              <a:gd name="adj2" fmla="val 4036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804862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b="1" i="1" dirty="0">
                <a:solidFill>
                  <a:srgbClr val="FF0000"/>
                </a:solidFill>
              </a:rPr>
              <a:t>A. Elaboration du Plans d’Aménagement et de Gestion</a:t>
            </a:r>
            <a:br>
              <a:rPr lang="fr-FR" sz="2400" b="1" i="1" dirty="0">
                <a:solidFill>
                  <a:srgbClr val="FF0000"/>
                </a:solidFill>
              </a:rPr>
            </a:br>
            <a:r>
              <a:rPr lang="fr-FR" sz="2400" b="1" i="1" dirty="0"/>
              <a:t>cas de la RFLY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48472" cy="49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884099" y="2342487"/>
            <a:ext cx="273630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Analyse SWOT des communautés </a:t>
            </a:r>
          </a:p>
        </p:txBody>
      </p:sp>
      <p:sp>
        <p:nvSpPr>
          <p:cNvPr id="6" name="Ellipse 5"/>
          <p:cNvSpPr/>
          <p:nvPr/>
        </p:nvSpPr>
        <p:spPr>
          <a:xfrm>
            <a:off x="677528" y="4486260"/>
            <a:ext cx="3096344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fr-FR" b="1" dirty="0"/>
              <a:t>Analyse critique des données IMET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709419" y="2758068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779912" y="5062324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96752"/>
            <a:ext cx="432048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/>
              <a:t>Condition désirées                   Zonage de l’AP  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123728" y="1412776"/>
            <a:ext cx="648072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7504" y="3501008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Outils </a:t>
            </a:r>
          </a:p>
        </p:txBody>
      </p:sp>
      <p:sp>
        <p:nvSpPr>
          <p:cNvPr id="15" name="Flèche courbée vers le haut 14"/>
          <p:cNvSpPr/>
          <p:nvPr/>
        </p:nvSpPr>
        <p:spPr>
          <a:xfrm>
            <a:off x="1691680" y="3501008"/>
            <a:ext cx="864096" cy="324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>
            <a:off x="1681808" y="3888342"/>
            <a:ext cx="1080120" cy="4047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56492" cy="673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8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/>
          </a:bodyPr>
          <a:lstStyle/>
          <a:p>
            <a:pPr algn="l"/>
            <a:r>
              <a:rPr lang="fr-FR" sz="2400" b="1" i="1" dirty="0">
                <a:solidFill>
                  <a:srgbClr val="FF0000"/>
                </a:solidFill>
              </a:rPr>
              <a:t>A. Elaboration du Plans d’Aménagement et de Gestion</a:t>
            </a:r>
            <a:br>
              <a:rPr lang="fr-FR" sz="2400" b="1" i="1" dirty="0">
                <a:solidFill>
                  <a:srgbClr val="FF0000"/>
                </a:solidFill>
              </a:rPr>
            </a:br>
            <a:r>
              <a:rPr lang="fr-FR" sz="2400" b="1" i="1" dirty="0"/>
              <a:t>cas de la RFLY 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72054"/>
              </p:ext>
            </p:extLst>
          </p:nvPr>
        </p:nvGraphicFramePr>
        <p:xfrm>
          <a:off x="0" y="1600200"/>
          <a:ext cx="91440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62">
                <a:tc>
                  <a:txBody>
                    <a:bodyPr/>
                    <a:lstStyle/>
                    <a:p>
                      <a:r>
                        <a:rPr lang="fr-FR" dirty="0"/>
                        <a:t>Processus Plan</a:t>
                      </a:r>
                      <a:r>
                        <a:rPr lang="fr-FR" baseline="0" dirty="0"/>
                        <a:t> Aménagement et de Gestion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Outils utilisés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91">
                <a:tc>
                  <a:txBody>
                    <a:bodyPr/>
                    <a:lstStyle/>
                    <a:p>
                      <a:r>
                        <a:rPr lang="fr-FR" b="1" dirty="0"/>
                        <a:t>Hiérarchisation des</a:t>
                      </a:r>
                      <a:r>
                        <a:rPr lang="fr-FR" b="1" baseline="0" dirty="0"/>
                        <a:t> menaces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IMET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91">
                <a:tc>
                  <a:txBody>
                    <a:bodyPr/>
                    <a:lstStyle/>
                    <a:p>
                      <a:r>
                        <a:rPr lang="fr-FR" b="1" dirty="0"/>
                        <a:t>Production</a:t>
                      </a:r>
                      <a:r>
                        <a:rPr lang="fr-FR" b="1" baseline="0" dirty="0"/>
                        <a:t> du model conceptuel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IMET et MIRADI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107">
                <a:tc>
                  <a:txBody>
                    <a:bodyPr/>
                    <a:lstStyle/>
                    <a:p>
                      <a:r>
                        <a:rPr lang="fr-FR" b="1" dirty="0"/>
                        <a:t>Détermination des 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IMET</a:t>
                      </a:r>
                      <a:r>
                        <a:rPr lang="fr-FR" b="1" baseline="0" dirty="0"/>
                        <a:t> et </a:t>
                      </a:r>
                      <a:r>
                        <a:rPr lang="fr-FR" b="1" dirty="0"/>
                        <a:t>SWOT des parties prenantes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791">
                <a:tc>
                  <a:txBody>
                    <a:bodyPr/>
                    <a:lstStyle/>
                    <a:p>
                      <a:r>
                        <a:rPr lang="fr-FR" b="1" dirty="0"/>
                        <a:t>Détermination des</a:t>
                      </a:r>
                      <a:r>
                        <a:rPr lang="fr-FR" b="1" baseline="0" dirty="0"/>
                        <a:t> chaines de résultats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MIRADI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791">
                <a:tc>
                  <a:txBody>
                    <a:bodyPr/>
                    <a:lstStyle/>
                    <a:p>
                      <a:r>
                        <a:rPr lang="fr-FR" b="1" dirty="0"/>
                        <a:t>Zonage à l’intérieur de l’AP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Analyse</a:t>
                      </a:r>
                      <a:r>
                        <a:rPr lang="fr-FR" b="1" baseline="0" dirty="0"/>
                        <a:t> critique des données IMET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1968">
                <a:tc>
                  <a:txBody>
                    <a:bodyPr/>
                    <a:lstStyle/>
                    <a:p>
                      <a:r>
                        <a:rPr lang="fr-FR" b="1" dirty="0"/>
                        <a:t>Zonage dans la zone périphérique de l’AP (zone tampon)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SWOT des parties prenantes </a:t>
                      </a:r>
                    </a:p>
                    <a:p>
                      <a:r>
                        <a:rPr lang="fr-FR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8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804862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b="1" dirty="0">
                <a:solidFill>
                  <a:srgbClr val="FF0000"/>
                </a:solidFill>
              </a:rPr>
              <a:t>B. Elaboration de la stratégie de surveillance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/>
              <a:t>cas de la Réserve Naturelle d’</a:t>
            </a:r>
            <a:r>
              <a:rPr lang="fr-FR" sz="2400" b="1" dirty="0" err="1"/>
              <a:t>Itombwe</a:t>
            </a:r>
            <a:r>
              <a:rPr lang="fr-FR" sz="2400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800" y="1101173"/>
            <a:ext cx="4878288" cy="575682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2000" b="1" dirty="0"/>
              <a:t>Hiérarchisasse des menaces</a:t>
            </a:r>
          </a:p>
          <a:p>
            <a:pPr lvl="1">
              <a:buFontTx/>
              <a:buChar char="-"/>
            </a:pPr>
            <a:r>
              <a:rPr lang="fr-FR" sz="2000" b="1" dirty="0"/>
              <a:t>(</a:t>
            </a:r>
            <a:r>
              <a:rPr lang="fr-FR" sz="2000" b="1" dirty="0">
                <a:solidFill>
                  <a:srgbClr val="FF0000"/>
                </a:solidFill>
              </a:rPr>
              <a:t>outil IMET</a:t>
            </a:r>
            <a:r>
              <a:rPr lang="fr-FR" sz="2000" b="1" dirty="0"/>
              <a:t>)</a:t>
            </a:r>
          </a:p>
          <a:p>
            <a:pPr>
              <a:buFontTx/>
              <a:buChar char="-"/>
            </a:pPr>
            <a:r>
              <a:rPr lang="fr-FR" sz="2000" b="1" dirty="0"/>
              <a:t> Identification des stratégie d’intervention des acteurs (ennemies)</a:t>
            </a:r>
          </a:p>
          <a:p>
            <a:pPr>
              <a:buFontTx/>
              <a:buChar char="-"/>
            </a:pPr>
            <a:r>
              <a:rPr lang="fr-FR" sz="2000" b="1" dirty="0"/>
              <a:t>Analyse du degré de la dépendance des communauté aux services </a:t>
            </a:r>
            <a:r>
              <a:rPr lang="fr-FR" sz="2000" b="1" dirty="0" err="1"/>
              <a:t>écosystémiques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(outil IMET)</a:t>
            </a:r>
          </a:p>
          <a:p>
            <a:pPr>
              <a:buFontTx/>
              <a:buChar char="-"/>
            </a:pPr>
            <a:r>
              <a:rPr lang="fr-FR" sz="2000" b="1" dirty="0"/>
              <a:t>Analyse critique de l’indice de forme  et moyens à mettre en place pour le déploiement</a:t>
            </a:r>
          </a:p>
          <a:p>
            <a:pPr lvl="1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(outil IMET) </a:t>
            </a:r>
          </a:p>
          <a:p>
            <a:pPr lvl="0">
              <a:buFontTx/>
              <a:buChar char="-"/>
            </a:pPr>
            <a:r>
              <a:rPr lang="fr-FR" sz="2000" b="1" dirty="0"/>
              <a:t>Efforts de patrouille et          cartographie </a:t>
            </a:r>
          </a:p>
          <a:p>
            <a:pPr lvl="1">
              <a:buFontTx/>
              <a:buChar char="-"/>
            </a:pPr>
            <a:r>
              <a:rPr lang="fr-FR" sz="2000" b="1" dirty="0"/>
              <a:t>(</a:t>
            </a:r>
            <a:r>
              <a:rPr lang="fr-FR" sz="2000" b="1" dirty="0">
                <a:solidFill>
                  <a:srgbClr val="FF0000"/>
                </a:solidFill>
              </a:rPr>
              <a:t>SMART</a:t>
            </a:r>
            <a:r>
              <a:rPr lang="fr-FR" sz="2000" b="1" dirty="0"/>
              <a:t>) </a:t>
            </a:r>
          </a:p>
          <a:p>
            <a:pPr>
              <a:buFontTx/>
              <a:buChar char="-"/>
            </a:pPr>
            <a:r>
              <a:rPr lang="fr-FR" sz="2000" b="1" dirty="0"/>
              <a:t>Définition d’ordre opérationnel</a:t>
            </a:r>
          </a:p>
          <a:p>
            <a:pPr lvl="1">
              <a:buFontTx/>
              <a:buChar char="-"/>
            </a:pPr>
            <a:r>
              <a:rPr lang="fr-FR" sz="1600" b="1" dirty="0"/>
              <a:t>(</a:t>
            </a:r>
            <a:r>
              <a:rPr lang="fr-FR" sz="1600" b="1" dirty="0">
                <a:solidFill>
                  <a:srgbClr val="FF0000"/>
                </a:solidFill>
              </a:rPr>
              <a:t>Approche paramilitaire </a:t>
            </a:r>
            <a:r>
              <a:rPr lang="fr-FR" sz="1600" b="1" dirty="0"/>
              <a:t>)  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pic>
        <p:nvPicPr>
          <p:cNvPr id="6" name="Picture 2" descr="G:\Seagate Backup\PELISSIE-75034D\C\Documents and Settings\Cyril\Mes documents\C_Travail CP\03_WWF-PA-DRC\00_Project documents\08_Communication\Communication PARAP\01_Charte graphique\logo PARAP\Logo ICC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1599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692624" cy="28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4355976" y="5877272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Vague 9"/>
          <p:cNvSpPr/>
          <p:nvPr/>
        </p:nvSpPr>
        <p:spPr>
          <a:xfrm>
            <a:off x="6156176" y="5445224"/>
            <a:ext cx="2376264" cy="936104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Développement Stratégie </a:t>
            </a:r>
          </a:p>
        </p:txBody>
      </p:sp>
    </p:spTree>
    <p:extLst>
      <p:ext uri="{BB962C8B-B14F-4D97-AF65-F5344CB8AC3E}">
        <p14:creationId xmlns:p14="http://schemas.microsoft.com/office/powerpoint/2010/main" val="1991670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419</Words>
  <Application>Microsoft Macintosh PowerPoint</Application>
  <PresentationFormat>Apresentação no Ecrã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Book</vt:lpstr>
      <vt:lpstr>Thème Office</vt:lpstr>
      <vt:lpstr> Session 9 Etude de Cas: RDC Au delà..... des outils d'efficacité de la gestion des aires protégée Planification Par Gabriel ZABITI Chargé de Planification/ICCN </vt:lpstr>
      <vt:lpstr>A. Elaboration du Plans d’Aménagement et de Gestion:  cas de la Réserve de Faune de Lomako Yokokala (RFLY)</vt:lpstr>
      <vt:lpstr>A. Elaboration du Plans d’Aménagement et de Gestion: cas de la RFLY </vt:lpstr>
      <vt:lpstr>A. Elaboration du Plans d’Aménagement et de Gestion Modèle conceptuel du PAG de la RFLY</vt:lpstr>
      <vt:lpstr>A. Elaboration du Plans d’Aménagement et de Gestion cas de la RFLY </vt:lpstr>
      <vt:lpstr>A. Elaboration du Plans d’Aménagement et de Gestion cas de la RFLY</vt:lpstr>
      <vt:lpstr>Apresentação do PowerPoint</vt:lpstr>
      <vt:lpstr>A. Elaboration du Plans d’Aménagement et de Gestion cas de la RFLY </vt:lpstr>
      <vt:lpstr>B. Elaboration de la stratégie de surveillance cas de la Réserve Naturelle d’Itombwe </vt:lpstr>
      <vt:lpstr>C. Elaboration du Plan opérationnel/Plan de travail annuel à partir d’IMET : cas du Parc National de Kundelungu</vt:lpstr>
      <vt:lpstr>Matrice d’un Plan Opérationnel annuel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SEANCE DE FORMATION-ACTION IMET DES CONSERVATEURS DES AIRES PROTEGEES ET COACHS  Goma du 25 au 27/03/2019</dc:title>
  <dc:creator>ZABITI</dc:creator>
  <cp:lastModifiedBy>Jens Treffner</cp:lastModifiedBy>
  <cp:revision>133</cp:revision>
  <dcterms:created xsi:type="dcterms:W3CDTF">2019-03-26T18:22:48Z</dcterms:created>
  <dcterms:modified xsi:type="dcterms:W3CDTF">2019-05-30T13:16:33Z</dcterms:modified>
</cp:coreProperties>
</file>