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300" r:id="rId2"/>
    <p:sldId id="343" r:id="rId3"/>
    <p:sldId id="351" r:id="rId4"/>
    <p:sldId id="344" r:id="rId5"/>
    <p:sldId id="345" r:id="rId6"/>
    <p:sldId id="364" r:id="rId7"/>
    <p:sldId id="367" r:id="rId8"/>
    <p:sldId id="346" r:id="rId9"/>
    <p:sldId id="348" r:id="rId10"/>
    <p:sldId id="375" r:id="rId11"/>
    <p:sldId id="352" r:id="rId12"/>
    <p:sldId id="360" r:id="rId13"/>
    <p:sldId id="362" r:id="rId14"/>
    <p:sldId id="363" r:id="rId15"/>
    <p:sldId id="366" r:id="rId16"/>
    <p:sldId id="353" r:id="rId17"/>
    <p:sldId id="354" r:id="rId18"/>
    <p:sldId id="355" r:id="rId19"/>
    <p:sldId id="356" r:id="rId20"/>
    <p:sldId id="369" r:id="rId21"/>
    <p:sldId id="370" r:id="rId22"/>
    <p:sldId id="287" r:id="rId23"/>
    <p:sldId id="373" r:id="rId24"/>
    <p:sldId id="3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Reghintovschi" initials="ER" lastIdx="1" clrIdx="0"/>
  <p:cmAuthor id="2" name="Elena Reghintovschi" initials="ER [2]" lastIdx="1" clrIdx="1"/>
  <p:cmAuthor id="3" name="Elena Reghintovschi" initials="ER [2] [2]" lastIdx="1" clrIdx="2"/>
  <p:cmAuthor id="4" name="Elena Reghintovschi" initials="ER [3]"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D53"/>
    <a:srgbClr val="679D97"/>
    <a:srgbClr val="71A6A1"/>
    <a:srgbClr val="90C14E"/>
    <a:srgbClr val="A35B28"/>
    <a:srgbClr val="CF785E"/>
    <a:srgbClr val="A7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5"/>
    <p:restoredTop sz="94504"/>
  </p:normalViewPr>
  <p:slideViewPr>
    <p:cSldViewPr snapToGrid="0" snapToObjects="1">
      <p:cViewPr varScale="1">
        <p:scale>
          <a:sx n="86" d="100"/>
          <a:sy n="86" d="100"/>
        </p:scale>
        <p:origin x="1152" y="20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7D4885-4B97-4B45-98CD-C3ACF0C5B91C}" type="datetimeFigureOut">
              <a:rPr lang="en-US" smtClean="0"/>
              <a:t>5/28/19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59412-5F2F-1240-90A8-4A7B14A51A65}" type="slidenum">
              <a:rPr lang="en-US" smtClean="0"/>
              <a:t>‹nº›</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6422-749E-8F49-8D3D-B359BB48063B}" type="datetimeFigureOut">
              <a:rPr lang="en-US" smtClean="0"/>
              <a:t>5/28/19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804A-85CA-C14C-A757-D8CE986E68DD}" type="slidenum">
              <a:rPr lang="en-US" smtClean="0"/>
              <a:t>‹nº›</a:t>
            </a:fld>
            <a:endParaRPr lang="en-US"/>
          </a:p>
        </p:txBody>
      </p:sp>
    </p:spTree>
    <p:extLst>
      <p:ext uri="{BB962C8B-B14F-4D97-AF65-F5344CB8AC3E}">
        <p14:creationId xmlns:p14="http://schemas.microsoft.com/office/powerpoint/2010/main" val="1344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3"/>
            <a:ext cx="12192000" cy="5361191"/>
          </a:xfrm>
        </p:spPr>
        <p:txBody>
          <a:bodyPr/>
          <a:lstStyle/>
          <a:p>
            <a:endParaRPr lang="en-US"/>
          </a:p>
        </p:txBody>
      </p:sp>
      <p:sp>
        <p:nvSpPr>
          <p:cNvPr id="14" name="Rectangle 13"/>
          <p:cNvSpPr/>
          <p:nvPr userDrawn="1"/>
        </p:nvSpPr>
        <p:spPr>
          <a:xfrm>
            <a:off x="2" y="5361193"/>
            <a:ext cx="12207241" cy="15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903E55-09EE-5246-BAE3-24704DCA17CC}"/>
              </a:ext>
            </a:extLst>
          </p:cNvPr>
          <p:cNvPicPr>
            <a:picLocks noChangeAspect="1"/>
          </p:cNvPicPr>
          <p:nvPr userDrawn="1"/>
        </p:nvPicPr>
        <p:blipFill>
          <a:blip r:embed="rId2"/>
          <a:stretch>
            <a:fillRect/>
          </a:stretch>
        </p:blipFill>
        <p:spPr>
          <a:xfrm>
            <a:off x="955308" y="5619914"/>
            <a:ext cx="3640380" cy="669693"/>
          </a:xfrm>
          <a:prstGeom prst="rect">
            <a:avLst/>
          </a:prstGeom>
        </p:spPr>
      </p:pic>
      <p:sp>
        <p:nvSpPr>
          <p:cNvPr id="8" name="Rectangle 7">
            <a:extLst>
              <a:ext uri="{FF2B5EF4-FFF2-40B4-BE49-F238E27FC236}">
                <a16:creationId xmlns:a16="http://schemas.microsoft.com/office/drawing/2014/main" id="{348E63AB-2ADD-714A-927D-8E762945F563}"/>
              </a:ext>
            </a:extLst>
          </p:cNvPr>
          <p:cNvSpPr/>
          <p:nvPr userDrawn="1"/>
        </p:nvSpPr>
        <p:spPr>
          <a:xfrm>
            <a:off x="4622802" y="1435100"/>
            <a:ext cx="7584441"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B68D7304-1DDB-4440-AB10-DDECB09D77E6}" type="datetime1">
              <a:rPr lang="ro-RO" smtClean="0"/>
              <a:t>28.05.2019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3" name="Subtitle 2"/>
          <p:cNvSpPr>
            <a:spLocks noGrp="1"/>
          </p:cNvSpPr>
          <p:nvPr>
            <p:ph type="subTitle" idx="1"/>
          </p:nvPr>
        </p:nvSpPr>
        <p:spPr>
          <a:xfrm>
            <a:off x="5501149" y="2638513"/>
            <a:ext cx="6194322" cy="16444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501149" y="163840"/>
            <a:ext cx="6194322" cy="2371281"/>
          </a:xfrm>
        </p:spPr>
        <p:txBody>
          <a:bodyPr anchor="b">
            <a:normAutofit/>
          </a:bodyPr>
          <a:lstStyle>
            <a:lvl1pPr algn="l">
              <a:defRPr sz="3600">
                <a:solidFill>
                  <a:schemeClr val="bg1"/>
                </a:solidFill>
              </a:defRPr>
            </a:lvl1pPr>
          </a:lstStyle>
          <a:p>
            <a:r>
              <a:rPr lang="en-US" dirty="0"/>
              <a:t>Click to edit Master title style</a:t>
            </a:r>
          </a:p>
        </p:txBody>
      </p:sp>
      <p:sp>
        <p:nvSpPr>
          <p:cNvPr id="4" name="Rectangle 3"/>
          <p:cNvSpPr/>
          <p:nvPr userDrawn="1"/>
        </p:nvSpPr>
        <p:spPr>
          <a:xfrm>
            <a:off x="789017" y="6360265"/>
            <a:ext cx="3972965" cy="415498"/>
          </a:xfrm>
          <a:prstGeom prst="rect">
            <a:avLst/>
          </a:prstGeom>
        </p:spPr>
        <p:txBody>
          <a:bodyPr wrap="square">
            <a:spAutoFit/>
          </a:bodyPr>
          <a:lstStyle/>
          <a:p>
            <a:pPr algn="ctr"/>
            <a:r>
              <a:rPr lang="ro-RO" sz="1050" b="0" i="0" kern="1200" dirty="0">
                <a:solidFill>
                  <a:srgbClr val="679D97"/>
                </a:solidFill>
                <a:effectLst/>
                <a:latin typeface="Franklin Gothic Book" panose="020B0503020102020204" pitchFamily="34" charset="0"/>
                <a:ea typeface="+mn-ea"/>
                <a:cs typeface="+mn-cs"/>
              </a:rPr>
              <a:t>Une initiative du Groupe des Etats ACP financée par le 11è Fonds européen de développement de l'Union européenne.</a:t>
            </a:r>
            <a:endParaRPr lang="en-US" sz="1050" dirty="0">
              <a:solidFill>
                <a:srgbClr val="679D97"/>
              </a:solidFill>
              <a:latin typeface="Franklin Gothic Book" panose="020B0503020102020204" pitchFamily="34" charset="0"/>
              <a:ea typeface="Franklin Gothic Book" charset="0"/>
              <a:cs typeface="Franklin Gothic Book" charset="0"/>
            </a:endParaRPr>
          </a:p>
        </p:txBody>
      </p:sp>
      <p:pic>
        <p:nvPicPr>
          <p:cNvPr id="6" name="Picture 5">
            <a:extLst>
              <a:ext uri="{FF2B5EF4-FFF2-40B4-BE49-F238E27FC236}">
                <a16:creationId xmlns:a16="http://schemas.microsoft.com/office/drawing/2014/main" id="{D41432D0-A8CF-824D-8A26-5CF466221EC7}"/>
              </a:ext>
            </a:extLst>
          </p:cNvPr>
          <p:cNvPicPr>
            <a:picLocks noChangeAspect="1"/>
          </p:cNvPicPr>
          <p:nvPr userDrawn="1"/>
        </p:nvPicPr>
        <p:blipFill>
          <a:blip r:embed="rId3"/>
          <a:stretch>
            <a:fillRect/>
          </a:stretch>
        </p:blipFill>
        <p:spPr>
          <a:xfrm>
            <a:off x="8724900" y="5801489"/>
            <a:ext cx="2978150" cy="645613"/>
          </a:xfrm>
          <a:prstGeom prst="rect">
            <a:avLst/>
          </a:prstGeom>
        </p:spPr>
      </p:pic>
    </p:spTree>
    <p:extLst>
      <p:ext uri="{BB962C8B-B14F-4D97-AF65-F5344CB8AC3E}">
        <p14:creationId xmlns:p14="http://schemas.microsoft.com/office/powerpoint/2010/main" val="14307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9" y="987428"/>
            <a:ext cx="6172201" cy="4606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9" name="Text Placeholder 3"/>
          <p:cNvSpPr>
            <a:spLocks noGrp="1"/>
          </p:cNvSpPr>
          <p:nvPr>
            <p:ph type="body" sz="half" idx="2"/>
          </p:nvPr>
        </p:nvSpPr>
        <p:spPr>
          <a:xfrm>
            <a:off x="836612" y="2587628"/>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23"/>
          <p:cNvSpPr>
            <a:spLocks noGrp="1"/>
          </p:cNvSpPr>
          <p:nvPr>
            <p:ph type="ftr" sz="quarter" idx="1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39302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2" y="1006663"/>
            <a:ext cx="6172201" cy="458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14" name="Text Placeholder 3"/>
          <p:cNvSpPr>
            <a:spLocks noGrp="1"/>
          </p:cNvSpPr>
          <p:nvPr>
            <p:ph type="body" sz="half" idx="2"/>
          </p:nvPr>
        </p:nvSpPr>
        <p:spPr>
          <a:xfrm>
            <a:off x="836612" y="2587628"/>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23"/>
          <p:cNvSpPr>
            <a:spLocks noGrp="1"/>
          </p:cNvSpPr>
          <p:nvPr>
            <p:ph type="ftr" sz="quarter" idx="1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207894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1" y="2439645"/>
            <a:ext cx="10515599" cy="2408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0"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5283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3"/>
            <a:ext cx="12192000" cy="5802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011" y="3639671"/>
            <a:ext cx="4337212" cy="2162974"/>
          </a:xfrm>
          <a:prstGeom prst="rect">
            <a:avLst/>
          </a:prstGeom>
        </p:spPr>
      </p:pic>
      <p:sp>
        <p:nvSpPr>
          <p:cNvPr id="2" name="Vertical Title 1"/>
          <p:cNvSpPr>
            <a:spLocks noGrp="1"/>
          </p:cNvSpPr>
          <p:nvPr>
            <p:ph type="title" orient="vert"/>
          </p:nvPr>
        </p:nvSpPr>
        <p:spPr>
          <a:xfrm>
            <a:off x="8724900" y="365128"/>
            <a:ext cx="2628900" cy="5228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8"/>
            <a:ext cx="7734300" cy="5228851"/>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9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2" y="20998"/>
            <a:ext cx="12207241" cy="687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583117" y="5936975"/>
            <a:ext cx="5041002" cy="400110"/>
          </a:xfrm>
          <a:prstGeom prst="rect">
            <a:avLst/>
          </a:prstGeom>
        </p:spPr>
        <p:txBody>
          <a:bodyPr wrap="square">
            <a:spAutoFit/>
          </a:bodyPr>
          <a:lstStyle/>
          <a:p>
            <a:pPr algn="ctr"/>
            <a:r>
              <a:rPr lang="ro-RO" sz="1000" b="0" i="0" kern="1200" dirty="0">
                <a:solidFill>
                  <a:srgbClr val="71A6A1"/>
                </a:solidFill>
                <a:effectLst/>
                <a:latin typeface="Franklin Gothic Book" panose="020B0503020102020204" pitchFamily="34" charset="0"/>
                <a:ea typeface="+mn-ea"/>
                <a:cs typeface="+mn-cs"/>
              </a:rPr>
              <a:t>Le programme BIOPAMA est une initiative du Groupe des Etats ACP financée par le 11è Fonds européen de développement de l'Union européenne.</a:t>
            </a:r>
            <a:endParaRPr lang="en-US" sz="1000" dirty="0">
              <a:solidFill>
                <a:srgbClr val="71A6A1"/>
              </a:solidFill>
              <a:latin typeface="Franklin Gothic Book" panose="020B0503020102020204" pitchFamily="34" charset="0"/>
              <a:ea typeface="Franklin Gothic Book" charset="0"/>
              <a:cs typeface="Franklin Gothic Book" charset="0"/>
            </a:endParaRPr>
          </a:p>
        </p:txBody>
      </p:sp>
      <p:pic>
        <p:nvPicPr>
          <p:cNvPr id="3" name="Picture 2">
            <a:extLst>
              <a:ext uri="{FF2B5EF4-FFF2-40B4-BE49-F238E27FC236}">
                <a16:creationId xmlns:a16="http://schemas.microsoft.com/office/drawing/2014/main" id="{22464E47-B260-024F-A6DC-E85ED8ABA70A}"/>
              </a:ext>
            </a:extLst>
          </p:cNvPr>
          <p:cNvPicPr>
            <a:picLocks noChangeAspect="1"/>
          </p:cNvPicPr>
          <p:nvPr userDrawn="1"/>
        </p:nvPicPr>
        <p:blipFill>
          <a:blip r:embed="rId2"/>
          <a:stretch>
            <a:fillRect/>
          </a:stretch>
        </p:blipFill>
        <p:spPr>
          <a:xfrm>
            <a:off x="3041650" y="2260600"/>
            <a:ext cx="6122015" cy="1327150"/>
          </a:xfrm>
          <a:prstGeom prst="rect">
            <a:avLst/>
          </a:prstGeom>
        </p:spPr>
      </p:pic>
      <p:pic>
        <p:nvPicPr>
          <p:cNvPr id="8" name="Picture 7">
            <a:extLst>
              <a:ext uri="{FF2B5EF4-FFF2-40B4-BE49-F238E27FC236}">
                <a16:creationId xmlns:a16="http://schemas.microsoft.com/office/drawing/2014/main" id="{4083E2A0-3D99-5E4D-B434-0EAF0AE46708}"/>
              </a:ext>
            </a:extLst>
          </p:cNvPr>
          <p:cNvPicPr>
            <a:picLocks noChangeAspect="1"/>
          </p:cNvPicPr>
          <p:nvPr userDrawn="1"/>
        </p:nvPicPr>
        <p:blipFill>
          <a:blip r:embed="rId3"/>
          <a:stretch>
            <a:fillRect/>
          </a:stretch>
        </p:blipFill>
        <p:spPr>
          <a:xfrm>
            <a:off x="4583553" y="4425521"/>
            <a:ext cx="3038206" cy="854220"/>
          </a:xfrm>
          <a:prstGeom prst="rect">
            <a:avLst/>
          </a:prstGeom>
        </p:spPr>
      </p:pic>
      <p:pic>
        <p:nvPicPr>
          <p:cNvPr id="4" name="Picture 3">
            <a:extLst>
              <a:ext uri="{FF2B5EF4-FFF2-40B4-BE49-F238E27FC236}">
                <a16:creationId xmlns:a16="http://schemas.microsoft.com/office/drawing/2014/main" id="{CB01950D-1A6E-AC4E-BA29-291F9F725E29}"/>
              </a:ext>
            </a:extLst>
          </p:cNvPr>
          <p:cNvPicPr>
            <a:picLocks noChangeAspect="1"/>
          </p:cNvPicPr>
          <p:nvPr userDrawn="1"/>
        </p:nvPicPr>
        <p:blipFill>
          <a:blip r:embed="rId4"/>
          <a:stretch>
            <a:fillRect/>
          </a:stretch>
        </p:blipFill>
        <p:spPr>
          <a:xfrm>
            <a:off x="4421873" y="5445175"/>
            <a:ext cx="3361566" cy="326366"/>
          </a:xfrm>
          <a:prstGeom prst="rect">
            <a:avLst/>
          </a:prstGeom>
        </p:spPr>
      </p:pic>
    </p:spTree>
    <p:extLst>
      <p:ext uri="{BB962C8B-B14F-4D97-AF65-F5344CB8AC3E}">
        <p14:creationId xmlns:p14="http://schemas.microsoft.com/office/powerpoint/2010/main" val="265563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8839A780-A9EB-450B-B3B0-3B795E38E1AC}" type="datetimeFigureOut">
              <a:rPr lang="fr-FR" smtClean="0">
                <a:solidFill>
                  <a:prstClr val="black">
                    <a:tint val="75000"/>
                  </a:prstClr>
                </a:solidFill>
              </a:rPr>
              <a:pPr/>
              <a:t>28/05/2019</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A8B046F-F2E8-4B96-BBE3-07405CF4B157}" type="slidenum">
              <a:rPr lang="fr-FR" smtClean="0">
                <a:solidFill>
                  <a:prstClr val="black">
                    <a:tint val="75000"/>
                  </a:prstClr>
                </a:solidFill>
              </a:rPr>
              <a:pPr/>
              <a:t>‹nº›</a:t>
            </a:fld>
            <a:endParaRPr lang="fr-FR" dirty="0">
              <a:solidFill>
                <a:prstClr val="black">
                  <a:tint val="75000"/>
                </a:prstClr>
              </a:solidFill>
            </a:endParaRPr>
          </a:p>
        </p:txBody>
      </p:sp>
    </p:spTree>
    <p:extLst>
      <p:ext uri="{BB962C8B-B14F-4D97-AF65-F5344CB8AC3E}">
        <p14:creationId xmlns:p14="http://schemas.microsoft.com/office/powerpoint/2010/main" val="233519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8201" y="10676893"/>
            <a:ext cx="2743200" cy="365125"/>
          </a:xfrm>
          <a:prstGeom prst="rect">
            <a:avLst/>
          </a:prstGeom>
        </p:spPr>
        <p:txBody>
          <a:bodyPr/>
          <a:lstStyle/>
          <a:p>
            <a:fld id="{EEAE0620-6311-40F3-ADCE-7669C40B015C}" type="datetime1">
              <a:rPr lang="ro-RO" smtClean="0"/>
              <a:t>28.05.2019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6"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1" y="2439645"/>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6325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5241" y="3811"/>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6" name="Footer Placeholder 23"/>
          <p:cNvSpPr>
            <a:spLocks noGrp="1"/>
          </p:cNvSpPr>
          <p:nvPr>
            <p:ph type="ftr" sz="quarter" idx="3"/>
          </p:nvPr>
        </p:nvSpPr>
        <p:spPr>
          <a:xfrm>
            <a:off x="826771" y="508397"/>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15BA75AA-2165-41F1-9C20-0A222A46F366}" type="datetime1">
              <a:rPr lang="ro-RO" smtClean="0"/>
              <a:t>28.05.2019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11" name="Rectangle 10"/>
          <p:cNvSpPr/>
          <p:nvPr userDrawn="1"/>
        </p:nvSpPr>
        <p:spPr>
          <a:xfrm>
            <a:off x="11433" y="5781612"/>
            <a:ext cx="12207241"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p:cNvSpPr txBox="1">
            <a:spLocks/>
          </p:cNvSpPr>
          <p:nvPr userDrawn="1"/>
        </p:nvSpPr>
        <p:spPr>
          <a:xfrm>
            <a:off x="205740" y="441149"/>
            <a:ext cx="895350" cy="365124"/>
          </a:xfrm>
          <a:prstGeom prst="rect">
            <a:avLst/>
          </a:prstGeom>
        </p:spPr>
        <p:txBody>
          <a:bodyPr vert="horz" lIns="91440" tIns="45720" rIns="91440" bIns="45720" rtlCol="0" anchor="ctr"/>
          <a:lstStyle>
            <a:defPPr>
              <a:defRPr lang="en-US"/>
            </a:defPPr>
            <a:lvl1pPr marL="0" algn="r" defTabSz="914400" rtl="0" eaLnBrk="1" latinLnBrk="0" hangingPunct="1">
              <a:defRPr sz="4000" b="1" kern="1200">
                <a:solidFill>
                  <a:schemeClr val="bg1"/>
                </a:solidFill>
                <a:latin typeface="Franklin Gothic Book" charset="0"/>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Placeholder 1"/>
          <p:cNvSpPr>
            <a:spLocks noGrp="1"/>
          </p:cNvSpPr>
          <p:nvPr>
            <p:ph type="title"/>
          </p:nvPr>
        </p:nvSpPr>
        <p:spPr>
          <a:xfrm>
            <a:off x="826771" y="1470395"/>
            <a:ext cx="10515600" cy="562965"/>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Text Placeholder 2"/>
          <p:cNvSpPr>
            <a:spLocks noGrp="1"/>
          </p:cNvSpPr>
          <p:nvPr>
            <p:ph idx="1"/>
          </p:nvPr>
        </p:nvSpPr>
        <p:spPr>
          <a:xfrm>
            <a:off x="826771" y="2439645"/>
            <a:ext cx="10515600" cy="240849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32349" t="-669" r="31583" b="97610"/>
          <a:stretch/>
        </p:blipFill>
        <p:spPr>
          <a:xfrm>
            <a:off x="-5255" y="1038061"/>
            <a:ext cx="1839310" cy="46634"/>
          </a:xfrm>
          <a:prstGeom prst="rect">
            <a:avLst/>
          </a:prstGeom>
        </p:spPr>
      </p:pic>
      <p:pic>
        <p:nvPicPr>
          <p:cNvPr id="17" name="Picture 16">
            <a:extLst>
              <a:ext uri="{FF2B5EF4-FFF2-40B4-BE49-F238E27FC236}">
                <a16:creationId xmlns:a16="http://schemas.microsoft.com/office/drawing/2014/main" id="{C8894E86-E3C1-8248-B8EE-6B5F8B37C4C1}"/>
              </a:ext>
            </a:extLst>
          </p:cNvPr>
          <p:cNvPicPr>
            <a:picLocks noChangeAspect="1"/>
          </p:cNvPicPr>
          <p:nvPr userDrawn="1"/>
        </p:nvPicPr>
        <p:blipFill>
          <a:blip r:embed="rId3"/>
          <a:stretch>
            <a:fillRect/>
          </a:stretch>
        </p:blipFill>
        <p:spPr>
          <a:xfrm>
            <a:off x="9448800" y="6162464"/>
            <a:ext cx="2197100" cy="4762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205122" cy="5837129"/>
          </a:xfrm>
          <a:prstGeom prst="rect">
            <a:avLst/>
          </a:prstGeom>
        </p:spPr>
      </p:pic>
      <p:sp>
        <p:nvSpPr>
          <p:cNvPr id="2" name="Title 1"/>
          <p:cNvSpPr>
            <a:spLocks noGrp="1"/>
          </p:cNvSpPr>
          <p:nvPr>
            <p:ph type="title"/>
          </p:nvPr>
        </p:nvSpPr>
        <p:spPr>
          <a:xfrm>
            <a:off x="2457450" y="1726705"/>
            <a:ext cx="7429502" cy="1988047"/>
          </a:xfrm>
        </p:spPr>
        <p:txBody>
          <a:bodyPr anchor="b">
            <a:normAutofit/>
          </a:bodyPr>
          <a:lstStyle>
            <a:lvl1pPr algn="ctr">
              <a:defRPr sz="4800">
                <a:solidFill>
                  <a:srgbClr val="A35B28"/>
                </a:solidFill>
              </a:defRPr>
            </a:lvl1pPr>
          </a:lstStyle>
          <a:p>
            <a:r>
              <a:rPr lang="en-US" dirty="0"/>
              <a:t>Click to edit Master title style</a:t>
            </a:r>
          </a:p>
        </p:txBody>
      </p:sp>
      <p:sp>
        <p:nvSpPr>
          <p:cNvPr id="3" name="Text Placeholder 2"/>
          <p:cNvSpPr>
            <a:spLocks noGrp="1"/>
          </p:cNvSpPr>
          <p:nvPr>
            <p:ph type="body" idx="1"/>
          </p:nvPr>
        </p:nvSpPr>
        <p:spPr>
          <a:xfrm>
            <a:off x="2457450" y="3752850"/>
            <a:ext cx="7429502" cy="1459546"/>
          </a:xfrm>
        </p:spPr>
        <p:txBody>
          <a:bodyPr/>
          <a:lstStyle>
            <a:lvl1pPr marL="0" indent="0" algn="ctr">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45836DB3-E689-41ED-B388-1E5DF12EB456}" type="datetime1">
              <a:rPr lang="ro-RO" smtClean="0"/>
              <a:t>28.05.2019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cxnSp>
        <p:nvCxnSpPr>
          <p:cNvPr id="12" name="Straight Connector 11"/>
          <p:cNvCxnSpPr/>
          <p:nvPr userDrawn="1"/>
        </p:nvCxnSpPr>
        <p:spPr>
          <a:xfrm>
            <a:off x="0" y="5837128"/>
            <a:ext cx="122051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9"/>
          <p:cNvSpPr>
            <a:spLocks noGrp="1"/>
          </p:cNvSpPr>
          <p:nvPr>
            <p:ph type="pic" sz="quarter" idx="13"/>
          </p:nvPr>
        </p:nvSpPr>
        <p:spPr>
          <a:xfrm>
            <a:off x="0" y="3"/>
            <a:ext cx="12192000" cy="5777345"/>
          </a:xfrm>
        </p:spPr>
        <p:txBody>
          <a:bodyPr/>
          <a:lstStyle/>
          <a:p>
            <a:endParaRPr lang="en-US"/>
          </a:p>
        </p:txBody>
      </p:sp>
      <p:sp>
        <p:nvSpPr>
          <p:cNvPr id="8" name="Rectangle 7">
            <a:extLst>
              <a:ext uri="{FF2B5EF4-FFF2-40B4-BE49-F238E27FC236}">
                <a16:creationId xmlns:a16="http://schemas.microsoft.com/office/drawing/2014/main" id="{155A17F9-AB41-9B44-929B-B8707812EBBB}"/>
              </a:ext>
            </a:extLst>
          </p:cNvPr>
          <p:cNvSpPr/>
          <p:nvPr userDrawn="1"/>
        </p:nvSpPr>
        <p:spPr>
          <a:xfrm>
            <a:off x="2" y="2133601"/>
            <a:ext cx="9321801"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1"/>
          <p:cNvSpPr>
            <a:spLocks noGrp="1"/>
          </p:cNvSpPr>
          <p:nvPr>
            <p:ph type="title"/>
          </p:nvPr>
        </p:nvSpPr>
        <p:spPr>
          <a:xfrm>
            <a:off x="838203" y="2454656"/>
            <a:ext cx="9438377" cy="868032"/>
          </a:xfrm>
        </p:spPr>
        <p:txBody>
          <a:bodyPr anchor="b">
            <a:normAutofit/>
          </a:bodyPr>
          <a:lstStyle>
            <a:lvl1pPr algn="l">
              <a:defRPr sz="2800">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9198C8D0-4FA3-4B38-A4F3-50398BE96A67}" type="datetime1">
              <a:rPr lang="ro-RO" smtClean="0"/>
              <a:t>28.05.2019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3" name="Text Placeholder 2"/>
          <p:cNvSpPr>
            <a:spLocks noGrp="1"/>
          </p:cNvSpPr>
          <p:nvPr>
            <p:ph type="body" idx="1"/>
          </p:nvPr>
        </p:nvSpPr>
        <p:spPr>
          <a:xfrm>
            <a:off x="838199" y="3322688"/>
            <a:ext cx="9438378" cy="439588"/>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2071459"/>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2071459"/>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838201" y="10676893"/>
            <a:ext cx="2743200" cy="365125"/>
          </a:xfrm>
          <a:prstGeom prst="rect">
            <a:avLst/>
          </a:prstGeom>
        </p:spPr>
        <p:txBody>
          <a:bodyPr/>
          <a:lstStyle/>
          <a:p>
            <a:fld id="{FB056F17-3813-4268-9972-4BB50318179C}" type="datetime1">
              <a:rPr lang="ro-RO" smtClean="0"/>
              <a:t>28.05.2019</a:t>
            </a:fld>
            <a:endParaRPr lang="en-US"/>
          </a:p>
        </p:txBody>
      </p:sp>
      <p:sp>
        <p:nvSpPr>
          <p:cNvPr id="10" name="Slide Number Placeholder 9"/>
          <p:cNvSpPr>
            <a:spLocks noGrp="1"/>
          </p:cNvSpPr>
          <p:nvPr>
            <p:ph type="sldNum" sz="quarter" idx="12"/>
          </p:nvPr>
        </p:nvSpPr>
        <p:spPr/>
        <p:txBody>
          <a:bodyPr/>
          <a:lstStyle/>
          <a:p>
            <a:fld id="{8E6E1215-9133-0E48-AF1B-6BA022E5FB71}" type="slidenum">
              <a:rPr lang="en-US" smtClean="0"/>
              <a:t>‹nº›</a:t>
            </a:fld>
            <a:endParaRPr lang="en-US"/>
          </a:p>
        </p:txBody>
      </p:sp>
      <p:sp>
        <p:nvSpPr>
          <p:cNvPr id="13"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5"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65933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3" y="2033357"/>
            <a:ext cx="515778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8203" y="2857272"/>
            <a:ext cx="5157787"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2033357"/>
            <a:ext cx="5183188"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857272"/>
            <a:ext cx="5183188"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a:xfrm>
            <a:off x="838201" y="10676893"/>
            <a:ext cx="2743200" cy="365125"/>
          </a:xfrm>
          <a:prstGeom prst="rect">
            <a:avLst/>
          </a:prstGeom>
        </p:spPr>
        <p:txBody>
          <a:bodyPr/>
          <a:lstStyle/>
          <a:p>
            <a:fld id="{588278C7-83CC-419B-A20A-2DB6525EDAD4}" type="datetime1">
              <a:rPr lang="ro-RO" smtClean="0"/>
              <a:t>28.05.2019</a:t>
            </a:fld>
            <a:endParaRPr lang="en-US"/>
          </a:p>
        </p:txBody>
      </p:sp>
      <p:sp>
        <p:nvSpPr>
          <p:cNvPr id="13" name="Slide Number Placeholder 12"/>
          <p:cNvSpPr>
            <a:spLocks noGrp="1"/>
          </p:cNvSpPr>
          <p:nvPr>
            <p:ph type="sldNum" sz="quarter" idx="12"/>
          </p:nvPr>
        </p:nvSpPr>
        <p:spPr/>
        <p:txBody>
          <a:bodyPr/>
          <a:lstStyle/>
          <a:p>
            <a:fld id="{8E6E1215-9133-0E48-AF1B-6BA022E5FB71}" type="slidenum">
              <a:rPr lang="en-US" smtClean="0"/>
              <a:t>‹nº›</a:t>
            </a:fld>
            <a:endParaRPr lang="en-US"/>
          </a:p>
        </p:txBody>
      </p:sp>
      <p:sp>
        <p:nvSpPr>
          <p:cNvPr id="18" name="Footer Placeholder 23"/>
          <p:cNvSpPr>
            <a:spLocks noGrp="1"/>
          </p:cNvSpPr>
          <p:nvPr>
            <p:ph type="ftr" sz="quarter" idx="1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50029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838201" y="10676893"/>
            <a:ext cx="2743200" cy="365125"/>
          </a:xfrm>
          <a:prstGeom prst="rect">
            <a:avLst/>
          </a:prstGeom>
        </p:spPr>
        <p:txBody>
          <a:bodyPr/>
          <a:lstStyle/>
          <a:p>
            <a:fld id="{DC740586-9D83-4886-8E74-2CF0863EB7FE}" type="datetime1">
              <a:rPr lang="ro-RO" smtClean="0"/>
              <a:t>28.05.2019</a:t>
            </a:fld>
            <a:endParaRPr lang="en-US"/>
          </a:p>
        </p:txBody>
      </p:sp>
      <p:sp>
        <p:nvSpPr>
          <p:cNvPr id="8" name="Slide Number Placeholder 7"/>
          <p:cNvSpPr>
            <a:spLocks noGrp="1"/>
          </p:cNvSpPr>
          <p:nvPr>
            <p:ph type="sldNum" sz="quarter" idx="12"/>
          </p:nvPr>
        </p:nvSpPr>
        <p:spPr/>
        <p:txBody>
          <a:bodyPr/>
          <a:lstStyle/>
          <a:p>
            <a:fld id="{8E6E1215-9133-0E48-AF1B-6BA022E5FB71}" type="slidenum">
              <a:rPr lang="en-US" smtClean="0"/>
              <a:t>‹nº›</a:t>
            </a:fld>
            <a:endParaRPr lang="en-US"/>
          </a:p>
        </p:txBody>
      </p:sp>
      <p:sp>
        <p:nvSpPr>
          <p:cNvPr id="9"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85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5241" y="3811"/>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9" name="Rectangle 8"/>
          <p:cNvSpPr/>
          <p:nvPr userDrawn="1"/>
        </p:nvSpPr>
        <p:spPr>
          <a:xfrm>
            <a:off x="2" y="5758752"/>
            <a:ext cx="12207241"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5882" y="6085490"/>
            <a:ext cx="2100073" cy="472440"/>
          </a:xfrm>
          <a:prstGeom prst="rect">
            <a:avLst/>
          </a:prstGeom>
        </p:spPr>
      </p:pic>
      <p:sp>
        <p:nvSpPr>
          <p:cNvPr id="13" name="Footer Placeholder 23"/>
          <p:cNvSpPr>
            <a:spLocks noGrp="1"/>
          </p:cNvSpPr>
          <p:nvPr>
            <p:ph type="ftr" sz="quarter" idx="3"/>
          </p:nvPr>
        </p:nvSpPr>
        <p:spPr>
          <a:xfrm>
            <a:off x="826771" y="508397"/>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l="32349" t="-669" r="31583" b="97610"/>
          <a:stretch/>
        </p:blipFill>
        <p:spPr>
          <a:xfrm>
            <a:off x="-5255" y="1038061"/>
            <a:ext cx="1839310" cy="46634"/>
          </a:xfrm>
          <a:prstGeom prst="rect">
            <a:avLst/>
          </a:prstGeom>
        </p:spPr>
      </p:pic>
    </p:spTree>
    <p:extLst>
      <p:ext uri="{BB962C8B-B14F-4D97-AF65-F5344CB8AC3E}">
        <p14:creationId xmlns:p14="http://schemas.microsoft.com/office/powerpoint/2010/main" val="174642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5257"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212011" y="3639671"/>
            <a:ext cx="4337212" cy="2162974"/>
          </a:xfrm>
          <a:prstGeom prst="rect">
            <a:avLst/>
          </a:prstGeom>
        </p:spPr>
      </p:pic>
      <p:sp>
        <p:nvSpPr>
          <p:cNvPr id="14" name="Rectangle 13"/>
          <p:cNvSpPr/>
          <p:nvPr userDrawn="1"/>
        </p:nvSpPr>
        <p:spPr>
          <a:xfrm>
            <a:off x="11433" y="5781612"/>
            <a:ext cx="12207241"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2439645"/>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1" y="1067689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1215-9133-0E48-AF1B-6BA022E5FB71}" type="slidenum">
              <a:rPr lang="en-US" smtClean="0"/>
              <a:t>‹nº›</a:t>
            </a:fld>
            <a:endParaRPr lang="en-US"/>
          </a:p>
        </p:txBody>
      </p:sp>
      <p:sp>
        <p:nvSpPr>
          <p:cNvPr id="26"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6" name="Picture 15"/>
          <p:cNvPicPr>
            <a:picLocks noChangeAspect="1"/>
          </p:cNvPicPr>
          <p:nvPr userDrawn="1"/>
        </p:nvPicPr>
        <p:blipFill rotWithShape="1">
          <a:blip r:embed="rId18">
            <a:extLst>
              <a:ext uri="{28A0092B-C50C-407E-A947-70E740481C1C}">
                <a14:useLocalDpi xmlns:a14="http://schemas.microsoft.com/office/drawing/2010/main" val="0"/>
              </a:ext>
            </a:extLst>
          </a:blip>
          <a:srcRect l="32349" t="-669" r="31583" b="97610"/>
          <a:stretch/>
        </p:blipFill>
        <p:spPr>
          <a:xfrm>
            <a:off x="-5255" y="1038061"/>
            <a:ext cx="1839310" cy="46634"/>
          </a:xfrm>
          <a:prstGeom prst="rect">
            <a:avLst/>
          </a:prstGeom>
        </p:spPr>
      </p:pic>
      <p:pic>
        <p:nvPicPr>
          <p:cNvPr id="11" name="Picture 10">
            <a:extLst>
              <a:ext uri="{FF2B5EF4-FFF2-40B4-BE49-F238E27FC236}">
                <a16:creationId xmlns:a16="http://schemas.microsoft.com/office/drawing/2014/main" id="{57685887-DD31-C64B-8F9E-A70F40E14E1F}"/>
              </a:ext>
            </a:extLst>
          </p:cNvPr>
          <p:cNvPicPr>
            <a:picLocks noChangeAspect="1"/>
          </p:cNvPicPr>
          <p:nvPr userDrawn="1"/>
        </p:nvPicPr>
        <p:blipFill>
          <a:blip r:embed="rId19"/>
          <a:stretch>
            <a:fillRect/>
          </a:stretch>
        </p:blipFill>
        <p:spPr>
          <a:xfrm>
            <a:off x="9448800" y="6162464"/>
            <a:ext cx="2197100" cy="476294"/>
          </a:xfrm>
          <a:prstGeom prst="rect">
            <a:avLst/>
          </a:prstGeom>
        </p:spPr>
      </p:pic>
    </p:spTree>
    <p:extLst>
      <p:ext uri="{BB962C8B-B14F-4D97-AF65-F5344CB8AC3E}">
        <p14:creationId xmlns:p14="http://schemas.microsoft.com/office/powerpoint/2010/main" val="7516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89" r:id="rId15"/>
  </p:sldLayoutIdLst>
  <p:hf sldNum="0" hdr="0" dt="0"/>
  <p:txStyles>
    <p:titleStyle>
      <a:lvl1pPr algn="l" defTabSz="914400" rtl="0" eaLnBrk="1" latinLnBrk="0" hangingPunct="1">
        <a:lnSpc>
          <a:spcPct val="90000"/>
        </a:lnSpc>
        <a:spcBef>
          <a:spcPct val="0"/>
        </a:spcBef>
        <a:buNone/>
        <a:defRPr sz="3600" kern="1200">
          <a:solidFill>
            <a:srgbClr val="A35B28"/>
          </a:solidFill>
          <a:latin typeface="Franklin Gothic Demi" charset="0"/>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package" Target="../embeddings/Documento_do_Microsoft_Word.docx"/><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013" b="17013"/>
          <a:stretch>
            <a:fillRect/>
          </a:stretch>
        </p:blipFill>
        <p:spPr>
          <a:xfrm>
            <a:off x="0" y="11877"/>
            <a:ext cx="12192000" cy="5361191"/>
          </a:xfrm>
          <a:noFill/>
        </p:spPr>
      </p:pic>
      <p:sp>
        <p:nvSpPr>
          <p:cNvPr id="2" name="Rectangle 1">
            <a:extLst>
              <a:ext uri="{FF2B5EF4-FFF2-40B4-BE49-F238E27FC236}">
                <a16:creationId xmlns:a16="http://schemas.microsoft.com/office/drawing/2014/main" id="{20568493-EE96-3A44-AF9A-CE74A899BA48}"/>
              </a:ext>
            </a:extLst>
          </p:cNvPr>
          <p:cNvSpPr/>
          <p:nvPr/>
        </p:nvSpPr>
        <p:spPr>
          <a:xfrm>
            <a:off x="4422098" y="11877"/>
            <a:ext cx="7769903" cy="3842494"/>
          </a:xfrm>
          <a:prstGeom prst="rect">
            <a:avLst/>
          </a:prstGeom>
          <a:solidFill>
            <a:srgbClr val="679D9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 name="Title 3"/>
          <p:cNvSpPr>
            <a:spLocks noGrp="1"/>
          </p:cNvSpPr>
          <p:nvPr>
            <p:ph type="ctrTitle"/>
          </p:nvPr>
        </p:nvSpPr>
        <p:spPr>
          <a:xfrm>
            <a:off x="5366681" y="1337475"/>
            <a:ext cx="6194322" cy="2371281"/>
          </a:xfrm>
        </p:spPr>
        <p:txBody>
          <a:bodyPr>
            <a:normAutofit/>
          </a:bodyPr>
          <a:lstStyle/>
          <a:p>
            <a:pPr algn="ctr"/>
            <a:r>
              <a:rPr lang="fr-FR" sz="3200" dirty="0"/>
              <a:t>Au delà.....</a:t>
            </a:r>
            <a:br>
              <a:rPr lang="fr-FR" sz="3200" dirty="0"/>
            </a:br>
            <a:r>
              <a:rPr lang="fr-FR" sz="3200" dirty="0"/>
              <a:t>des outils d'efficacité de la gestion des aires protégée</a:t>
            </a:r>
            <a:br>
              <a:rPr lang="fr-FR" dirty="0"/>
            </a:br>
            <a:br>
              <a:rPr lang="fr-FR" sz="1100" dirty="0"/>
            </a:br>
            <a:r>
              <a:rPr lang="fr-FR" dirty="0"/>
              <a:t>SOLUTION DES PROBLÈMES</a:t>
            </a:r>
          </a:p>
        </p:txBody>
      </p:sp>
      <p:sp>
        <p:nvSpPr>
          <p:cNvPr id="7" name="Rectangle 6">
            <a:extLst>
              <a:ext uri="{FF2B5EF4-FFF2-40B4-BE49-F238E27FC236}">
                <a16:creationId xmlns:a16="http://schemas.microsoft.com/office/drawing/2014/main" id="{4DC19C4E-035C-724C-8C5F-5375444AC87B}"/>
              </a:ext>
            </a:extLst>
          </p:cNvPr>
          <p:cNvSpPr/>
          <p:nvPr/>
        </p:nvSpPr>
        <p:spPr>
          <a:xfrm>
            <a:off x="4996073" y="1582057"/>
            <a:ext cx="331305" cy="2272314"/>
          </a:xfrm>
          <a:prstGeom prst="rect">
            <a:avLst/>
          </a:prstGeom>
          <a:solidFill>
            <a:srgbClr val="90C14E">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9263"/>
            <a:ext cx="5004000" cy="3614816"/>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7ED0CD2D-B105-3B40-B98F-77B9B2D009CC}"/>
              </a:ext>
            </a:extLst>
          </p:cNvPr>
          <p:cNvSpPr/>
          <p:nvPr/>
        </p:nvSpPr>
        <p:spPr>
          <a:xfrm>
            <a:off x="4268382" y="196803"/>
            <a:ext cx="7946571" cy="1200329"/>
          </a:xfrm>
          <a:prstGeom prst="rect">
            <a:avLst/>
          </a:prstGeom>
        </p:spPr>
        <p:txBody>
          <a:bodyPr wrap="square">
            <a:spAutoFit/>
          </a:bodyPr>
          <a:lstStyle/>
          <a:p>
            <a:pPr algn="ctr"/>
            <a:r>
              <a:rPr lang="fr-FR" b="1" dirty="0"/>
              <a:t>Formation des coaches de l’observatoire des aires protégées et biodiversité </a:t>
            </a:r>
            <a:br>
              <a:rPr lang="fr-FR" b="1" dirty="0"/>
            </a:br>
            <a:r>
              <a:rPr lang="fr-FR" b="1" dirty="0"/>
              <a:t>en Afrique de l’Ouest et Afrique Centrale </a:t>
            </a:r>
            <a:br>
              <a:rPr lang="fr-FR" b="1" dirty="0"/>
            </a:br>
            <a:r>
              <a:rPr lang="fr-FR" b="1" dirty="0"/>
              <a:t>Kinshasa du 20 au 31 mai 2019</a:t>
            </a:r>
            <a:br>
              <a:rPr lang="fr-FR" sz="3600" b="1" dirty="0"/>
            </a:br>
            <a:endParaRPr lang="en-US" dirty="0"/>
          </a:p>
        </p:txBody>
      </p:sp>
    </p:spTree>
    <p:extLst>
      <p:ext uri="{BB962C8B-B14F-4D97-AF65-F5344CB8AC3E}">
        <p14:creationId xmlns:p14="http://schemas.microsoft.com/office/powerpoint/2010/main" val="196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60963" y="130629"/>
            <a:ext cx="10800523" cy="841829"/>
          </a:xfrm>
        </p:spPr>
        <p:txBody>
          <a:bodyPr>
            <a:normAutofit/>
          </a:bodyPr>
          <a:lstStyle/>
          <a:p>
            <a:r>
              <a:rPr lang="fr-FR" dirty="0"/>
              <a:t>Cartes mentales</a:t>
            </a:r>
          </a:p>
        </p:txBody>
      </p:sp>
      <p:sp>
        <p:nvSpPr>
          <p:cNvPr id="3" name="Espace réservé du contenu 2"/>
          <p:cNvSpPr>
            <a:spLocks noGrp="1"/>
          </p:cNvSpPr>
          <p:nvPr>
            <p:ph idx="1"/>
          </p:nvPr>
        </p:nvSpPr>
        <p:spPr>
          <a:xfrm>
            <a:off x="667657" y="1143000"/>
            <a:ext cx="11030857" cy="4953000"/>
          </a:xfrm>
        </p:spPr>
        <p:txBody>
          <a:bodyPr>
            <a:normAutofit fontScale="85000" lnSpcReduction="20000"/>
          </a:bodyPr>
          <a:lstStyle/>
          <a:p>
            <a:pPr>
              <a:lnSpc>
                <a:spcPct val="120000"/>
              </a:lnSpc>
              <a:spcBef>
                <a:spcPts val="600"/>
              </a:spcBef>
            </a:pPr>
            <a:r>
              <a:rPr lang="fr-FR" dirty="0"/>
              <a:t>Exercice: Elaborez une carte mentale avec une des éléments suivants selon votre choix:</a:t>
            </a:r>
          </a:p>
          <a:p>
            <a:pPr lvl="1">
              <a:lnSpc>
                <a:spcPct val="120000"/>
              </a:lnSpc>
              <a:spcBef>
                <a:spcPts val="600"/>
              </a:spcBef>
            </a:pPr>
            <a:r>
              <a:rPr lang="fr-FR" dirty="0"/>
              <a:t>Zone d’influence socio-économique et services écosystémiques rendus</a:t>
            </a:r>
          </a:p>
          <a:p>
            <a:pPr lvl="1">
              <a:lnSpc>
                <a:spcPct val="120000"/>
              </a:lnSpc>
              <a:spcBef>
                <a:spcPts val="600"/>
              </a:spcBef>
            </a:pPr>
            <a:r>
              <a:rPr lang="fr-FR" dirty="0"/>
              <a:t>Services écosystémiques légaux et illégaux et menaces</a:t>
            </a:r>
          </a:p>
          <a:p>
            <a:pPr lvl="1">
              <a:lnSpc>
                <a:spcPct val="120000"/>
              </a:lnSpc>
              <a:spcBef>
                <a:spcPts val="600"/>
              </a:spcBef>
            </a:pPr>
            <a:r>
              <a:rPr lang="fr-FR" dirty="0"/>
              <a:t>Services environnementaux</a:t>
            </a:r>
            <a:r>
              <a:rPr lang="fr-FR" baseline="30000" dirty="0"/>
              <a:t>1</a:t>
            </a:r>
            <a:r>
              <a:rPr lang="fr-FR" dirty="0"/>
              <a:t> et service écosystémiques</a:t>
            </a:r>
          </a:p>
          <a:p>
            <a:pPr marL="0" indent="0">
              <a:lnSpc>
                <a:spcPct val="120000"/>
              </a:lnSpc>
              <a:spcBef>
                <a:spcPts val="600"/>
              </a:spcBef>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sz="2200" dirty="0"/>
              <a:t>Note 1: Services environnementaux: 1) la préservation de la biodiversité ; 2) la protection des ressources en eau ; 3) la préservation des paysages ; 4) la séquestration du carbone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4" y="3264807"/>
            <a:ext cx="77152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28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1177464"/>
            <a:ext cx="10972800" cy="5257800"/>
          </a:xfrm>
        </p:spPr>
        <p:txBody>
          <a:bodyPr>
            <a:normAutofit/>
          </a:bodyPr>
          <a:lstStyle/>
          <a:p>
            <a:r>
              <a:rPr lang="fr-FR" dirty="0"/>
              <a:t>PEST est un acronyme pour politique, économique, social et technologique</a:t>
            </a:r>
          </a:p>
          <a:p>
            <a:r>
              <a:rPr lang="fr-FR" dirty="0"/>
              <a:t>PESTLE, comprend deux autres facteurs : Juridique et Environnemental</a:t>
            </a:r>
          </a:p>
          <a:p>
            <a:r>
              <a:rPr lang="fr-FR" sz="3800" b="1" dirty="0"/>
              <a:t>PESE, acronyme pour Politique, Économique, Social et Environnemental - Eléments de la durabilité</a:t>
            </a:r>
          </a:p>
          <a:p>
            <a:r>
              <a:rPr lang="fr-FR" dirty="0"/>
              <a:t>Il devrait être inclus dans chaque planification puisque il permet de comprendre l'impact des forces externes ou d’évaluer la prise en compte de ces éléments de la conception dans  la stratégie</a:t>
            </a:r>
          </a:p>
          <a:p>
            <a:r>
              <a:rPr lang="fr-FR" dirty="0"/>
              <a:t>Il est normalement associé à d'une analyse SWOT, car il fait partie de la gestion des risques</a:t>
            </a:r>
          </a:p>
        </p:txBody>
      </p:sp>
      <p:sp>
        <p:nvSpPr>
          <p:cNvPr id="2" name="Titre 1"/>
          <p:cNvSpPr>
            <a:spLocks noGrp="1"/>
          </p:cNvSpPr>
          <p:nvPr>
            <p:ph type="title"/>
          </p:nvPr>
        </p:nvSpPr>
        <p:spPr>
          <a:xfrm>
            <a:off x="375629" y="-14514"/>
            <a:ext cx="9997440" cy="1143000"/>
          </a:xfrm>
        </p:spPr>
        <p:txBody>
          <a:bodyPr>
            <a:normAutofit fontScale="90000"/>
          </a:bodyPr>
          <a:lstStyle/>
          <a:p>
            <a:r>
              <a:rPr lang="fr-FR" b="1" dirty="0"/>
              <a:t>PEST – PESTLE &gt;&gt; </a:t>
            </a:r>
            <a:r>
              <a:rPr lang="fr-FR" sz="6000" b="1" dirty="0"/>
              <a:t>PESE</a:t>
            </a:r>
            <a:br>
              <a:rPr lang="fr-FR" sz="6000" b="1" dirty="0"/>
            </a:br>
            <a:r>
              <a:rPr lang="fr-FR" b="1" dirty="0"/>
              <a:t>Chemin technique</a:t>
            </a:r>
          </a:p>
        </p:txBody>
      </p:sp>
    </p:spTree>
    <p:extLst>
      <p:ext uri="{BB962C8B-B14F-4D97-AF65-F5344CB8AC3E}">
        <p14:creationId xmlns:p14="http://schemas.microsoft.com/office/powerpoint/2010/main" val="1067978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5629" y="-14514"/>
            <a:ext cx="9997440" cy="1143000"/>
          </a:xfrm>
        </p:spPr>
        <p:txBody>
          <a:bodyPr>
            <a:normAutofit/>
          </a:bodyPr>
          <a:lstStyle/>
          <a:p>
            <a:r>
              <a:rPr lang="fr-FR" b="1" dirty="0"/>
              <a:t>PEST – PESTLE &gt;&gt; </a:t>
            </a:r>
            <a:r>
              <a:rPr lang="fr-FR" sz="6000" b="1" dirty="0"/>
              <a:t>PESE</a:t>
            </a:r>
            <a:endParaRPr lang="fr-FR"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79413">
            <a:off x="5852435" y="2454325"/>
            <a:ext cx="5829300" cy="348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5561" t="28507" r="4396" b="17412"/>
          <a:stretch/>
        </p:blipFill>
        <p:spPr bwMode="auto">
          <a:xfrm rot="1442759">
            <a:off x="521529" y="2551011"/>
            <a:ext cx="6566242" cy="29609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35792">
            <a:off x="4838700" y="135828"/>
            <a:ext cx="3085261" cy="645205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Image result for pest analysis in fren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2930" y="159307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50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5629" y="-14514"/>
            <a:ext cx="9997440" cy="1143000"/>
          </a:xfrm>
        </p:spPr>
        <p:txBody>
          <a:bodyPr>
            <a:normAutofit/>
          </a:bodyPr>
          <a:lstStyle/>
          <a:p>
            <a:r>
              <a:rPr lang="fr-FR" b="1" dirty="0"/>
              <a:t>PEST – PESTLE &gt;&gt; </a:t>
            </a:r>
            <a:r>
              <a:rPr lang="fr-FR" sz="6000" b="1" dirty="0"/>
              <a:t>PESE</a:t>
            </a:r>
            <a:endParaRPr lang="fr-FR" b="1" dirty="0"/>
          </a:p>
        </p:txBody>
      </p:sp>
      <p:pic>
        <p:nvPicPr>
          <p:cNvPr id="4098" name="Picture 2" descr="Image result for Politique, Ãconomique, Social et Environnemental analy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392" y="1600880"/>
            <a:ext cx="5591175" cy="395287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471707" y="2802392"/>
            <a:ext cx="5246914" cy="2751364"/>
            <a:chOff x="471707" y="2802392"/>
            <a:chExt cx="5246914" cy="2751364"/>
          </a:xfrm>
        </p:grpSpPr>
        <p:sp>
          <p:nvSpPr>
            <p:cNvPr id="3" name="Multiplier 2"/>
            <p:cNvSpPr/>
            <p:nvPr/>
          </p:nvSpPr>
          <p:spPr>
            <a:xfrm>
              <a:off x="2917364" y="3577318"/>
              <a:ext cx="2801257" cy="646339"/>
            </a:xfrm>
            <a:prstGeom prst="mathMultiply">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9" name="Multiplier 8"/>
            <p:cNvSpPr/>
            <p:nvPr/>
          </p:nvSpPr>
          <p:spPr>
            <a:xfrm>
              <a:off x="2917363" y="4907417"/>
              <a:ext cx="2801257" cy="646339"/>
            </a:xfrm>
            <a:prstGeom prst="mathMultiply">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0" name="Multiplier 9"/>
            <p:cNvSpPr/>
            <p:nvPr/>
          </p:nvSpPr>
          <p:spPr>
            <a:xfrm>
              <a:off x="471707" y="2802392"/>
              <a:ext cx="921658" cy="646339"/>
            </a:xfrm>
            <a:prstGeom prst="mathMultiply">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1" name="Multiplier 10"/>
            <p:cNvSpPr/>
            <p:nvPr/>
          </p:nvSpPr>
          <p:spPr>
            <a:xfrm>
              <a:off x="1262733" y="4080102"/>
              <a:ext cx="921658" cy="646339"/>
            </a:xfrm>
            <a:prstGeom prst="mathMultiply">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gr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457" y="2290950"/>
            <a:ext cx="5244165" cy="293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93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5629" y="-14514"/>
            <a:ext cx="11540600" cy="1143000"/>
          </a:xfrm>
        </p:spPr>
        <p:txBody>
          <a:bodyPr>
            <a:normAutofit/>
          </a:bodyPr>
          <a:lstStyle/>
          <a:p>
            <a:r>
              <a:rPr lang="fr-FR" b="1" dirty="0"/>
              <a:t>PESE ou SWOT ou bien PESE + SWOT ??</a:t>
            </a:r>
          </a:p>
        </p:txBody>
      </p:sp>
      <p:sp>
        <p:nvSpPr>
          <p:cNvPr id="8" name="Espace réservé du contenu 2"/>
          <p:cNvSpPr>
            <a:spLocks noGrp="1"/>
          </p:cNvSpPr>
          <p:nvPr>
            <p:ph idx="1"/>
          </p:nvPr>
        </p:nvSpPr>
        <p:spPr>
          <a:xfrm>
            <a:off x="1026888" y="1095685"/>
            <a:ext cx="10515600" cy="5094514"/>
          </a:xfrm>
        </p:spPr>
        <p:txBody>
          <a:bodyPr>
            <a:normAutofit fontScale="92500"/>
          </a:bodyPr>
          <a:lstStyle/>
          <a:p>
            <a:pPr>
              <a:lnSpc>
                <a:spcPct val="120000"/>
              </a:lnSpc>
            </a:pPr>
            <a:r>
              <a:rPr lang="fr-FR" dirty="0"/>
              <a:t>Une analyse </a:t>
            </a:r>
            <a:r>
              <a:rPr lang="fr-FR" b="1" dirty="0"/>
              <a:t>PESE</a:t>
            </a:r>
            <a:r>
              <a:rPr lang="fr-FR" dirty="0"/>
              <a:t> mesure le plus souvent le contexte externe</a:t>
            </a:r>
          </a:p>
          <a:p>
            <a:pPr>
              <a:lnSpc>
                <a:spcPct val="120000"/>
              </a:lnSpc>
            </a:pPr>
            <a:r>
              <a:rPr lang="fr-FR" dirty="0"/>
              <a:t>Une analyse </a:t>
            </a:r>
            <a:r>
              <a:rPr lang="fr-FR" b="1" dirty="0"/>
              <a:t>SWOT</a:t>
            </a:r>
            <a:r>
              <a:rPr lang="fr-FR" dirty="0"/>
              <a:t> mesure le plus souvent le contexte interne</a:t>
            </a:r>
          </a:p>
          <a:p>
            <a:pPr marL="0" indent="0" algn="ctr">
              <a:lnSpc>
                <a:spcPct val="120000"/>
              </a:lnSpc>
              <a:buNone/>
            </a:pPr>
            <a:r>
              <a:rPr lang="fr-FR" dirty="0"/>
              <a:t>OU BIEN</a:t>
            </a:r>
          </a:p>
          <a:p>
            <a:pPr>
              <a:lnSpc>
                <a:spcPct val="120000"/>
              </a:lnSpc>
            </a:pPr>
            <a:r>
              <a:rPr lang="fr-FR" dirty="0"/>
              <a:t>Une analyse </a:t>
            </a:r>
            <a:r>
              <a:rPr lang="fr-FR" b="1" dirty="0"/>
              <a:t>SWOT</a:t>
            </a:r>
            <a:r>
              <a:rPr lang="fr-FR" dirty="0"/>
              <a:t> est utilisé pour analyser et formuler propositions</a:t>
            </a:r>
          </a:p>
          <a:p>
            <a:pPr>
              <a:lnSpc>
                <a:spcPct val="120000"/>
              </a:lnSpc>
            </a:pPr>
            <a:r>
              <a:rPr lang="fr-FR" dirty="0"/>
              <a:t>Une analyse </a:t>
            </a:r>
            <a:r>
              <a:rPr lang="fr-FR" b="1" dirty="0"/>
              <a:t>PESE</a:t>
            </a:r>
            <a:r>
              <a:rPr lang="fr-FR" dirty="0"/>
              <a:t> mesure le potentiel et la situation du contexte d’intervention et donc les aspects favorables ou contraire aux propositions d’intervention et donc sa potentialité d’effet ou impact qui facilite la compréhension, la présentation, la discussion et la prise de décision</a:t>
            </a:r>
          </a:p>
        </p:txBody>
      </p:sp>
    </p:spTree>
    <p:extLst>
      <p:ext uri="{BB962C8B-B14F-4D97-AF65-F5344CB8AC3E}">
        <p14:creationId xmlns:p14="http://schemas.microsoft.com/office/powerpoint/2010/main" val="2613416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1" y="1146629"/>
            <a:ext cx="10515600" cy="3701509"/>
          </a:xfrm>
        </p:spPr>
        <p:txBody>
          <a:bodyPr/>
          <a:lstStyle/>
          <a:p>
            <a:r>
              <a:rPr lang="fr-FR" dirty="0"/>
              <a:t>Exercice</a:t>
            </a:r>
          </a:p>
        </p:txBody>
      </p:sp>
      <p:sp>
        <p:nvSpPr>
          <p:cNvPr id="5" name="Titre 1"/>
          <p:cNvSpPr>
            <a:spLocks noGrp="1"/>
          </p:cNvSpPr>
          <p:nvPr>
            <p:ph type="title"/>
          </p:nvPr>
        </p:nvSpPr>
        <p:spPr>
          <a:xfrm>
            <a:off x="707573" y="297403"/>
            <a:ext cx="10515600" cy="562965"/>
          </a:xfrm>
        </p:spPr>
        <p:txBody>
          <a:bodyPr>
            <a:normAutofit fontScale="90000"/>
          </a:bodyPr>
          <a:lstStyle/>
          <a:p>
            <a:r>
              <a:rPr lang="fr-FR" b="1" dirty="0"/>
              <a:t>PEST – PESTLE &gt;&gt; </a:t>
            </a:r>
            <a:r>
              <a:rPr lang="fr-FR" sz="6000" b="1" dirty="0"/>
              <a:t>PESE</a:t>
            </a:r>
            <a:endParaRPr lang="fr-FR" b="1" dirty="0"/>
          </a:p>
        </p:txBody>
      </p:sp>
    </p:spTree>
    <p:extLst>
      <p:ext uri="{BB962C8B-B14F-4D97-AF65-F5344CB8AC3E}">
        <p14:creationId xmlns:p14="http://schemas.microsoft.com/office/powerpoint/2010/main" val="3984289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9540" y="14515"/>
            <a:ext cx="10972800" cy="2279876"/>
          </a:xfrm>
        </p:spPr>
        <p:txBody>
          <a:bodyPr>
            <a:normAutofit fontScale="90000"/>
          </a:bodyPr>
          <a:lstStyle/>
          <a:p>
            <a:r>
              <a:rPr lang="en-US" b="1" dirty="0"/>
              <a:t>DPSIR</a:t>
            </a:r>
            <a:r>
              <a:rPr lang="en-US" dirty="0"/>
              <a:t> = Driving forces, </a:t>
            </a:r>
            <a:r>
              <a:rPr lang="en-US" dirty="0" err="1"/>
              <a:t>Pression</a:t>
            </a:r>
            <a:r>
              <a:rPr lang="en-US" dirty="0"/>
              <a:t> Status, Impact, Reponses</a:t>
            </a:r>
            <a:br>
              <a:rPr lang="en-US" dirty="0"/>
            </a:br>
            <a:br>
              <a:rPr lang="en-US" dirty="0"/>
            </a:br>
            <a:r>
              <a:rPr lang="fr-FR" b="1" dirty="0"/>
              <a:t>FPEIR</a:t>
            </a:r>
            <a:r>
              <a:rPr lang="fr-FR" dirty="0"/>
              <a:t> = Forces majeures, Pression, Etat, Impact, Réponses</a:t>
            </a:r>
          </a:p>
        </p:txBody>
      </p:sp>
      <p:sp>
        <p:nvSpPr>
          <p:cNvPr id="3" name="Espace réservé du contenu 2"/>
          <p:cNvSpPr>
            <a:spLocks noGrp="1"/>
          </p:cNvSpPr>
          <p:nvPr>
            <p:ph idx="1"/>
          </p:nvPr>
        </p:nvSpPr>
        <p:spPr>
          <a:xfrm>
            <a:off x="919540" y="2426815"/>
            <a:ext cx="10972800" cy="4104613"/>
          </a:xfrm>
        </p:spPr>
        <p:txBody>
          <a:bodyPr>
            <a:normAutofit/>
          </a:bodyPr>
          <a:lstStyle/>
          <a:p>
            <a:r>
              <a:rPr lang="fr-FR" sz="3600" dirty="0"/>
              <a:t>Le modèle DPSIR / FPEIR, habituellement appliqué pour déterminer les indicateurs, a été affiné pour une orientation stratégique renforcée vers les réflexions critiques de la planification</a:t>
            </a:r>
          </a:p>
          <a:p>
            <a:endParaRPr lang="fr-FR" dirty="0"/>
          </a:p>
          <a:p>
            <a:pPr marL="0" indent="0">
              <a:buNone/>
            </a:pPr>
            <a:r>
              <a:rPr lang="fr-FR" sz="2400" dirty="0"/>
              <a:t>La "force majeure" est la circonstance exceptionnelle, étrangère, irrésistibilité et l'imprévisibilité pour le parc qui l'éprouve et qui a eu pour résultat d'empêcher ou limiter la gestion ou la gouvernance</a:t>
            </a:r>
          </a:p>
        </p:txBody>
      </p:sp>
    </p:spTree>
    <p:extLst>
      <p:ext uri="{BB962C8B-B14F-4D97-AF65-F5344CB8AC3E}">
        <p14:creationId xmlns:p14="http://schemas.microsoft.com/office/powerpoint/2010/main" val="792037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a:t>DPSIR</a:t>
            </a:r>
            <a:endParaRPr lang="fr-FR" dirty="0"/>
          </a:p>
        </p:txBody>
      </p:sp>
      <p:pic>
        <p:nvPicPr>
          <p:cNvPr id="4" name="Image 3"/>
          <p:cNvPicPr>
            <a:picLocks noChangeAspect="1"/>
          </p:cNvPicPr>
          <p:nvPr/>
        </p:nvPicPr>
        <p:blipFill>
          <a:blip r:embed="rId2"/>
          <a:stretch>
            <a:fillRect/>
          </a:stretch>
        </p:blipFill>
        <p:spPr>
          <a:xfrm>
            <a:off x="-48" y="1409945"/>
            <a:ext cx="12144000" cy="5043391"/>
          </a:xfrm>
          <a:prstGeom prst="rect">
            <a:avLst/>
          </a:prstGeom>
        </p:spPr>
      </p:pic>
      <p:sp>
        <p:nvSpPr>
          <p:cNvPr id="5" name="Explosion 1 4"/>
          <p:cNvSpPr/>
          <p:nvPr/>
        </p:nvSpPr>
        <p:spPr>
          <a:xfrm>
            <a:off x="3215680" y="1196752"/>
            <a:ext cx="4559829" cy="862680"/>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dirty="0"/>
              <a:t>brainstormings</a:t>
            </a:r>
          </a:p>
        </p:txBody>
      </p:sp>
      <p:sp>
        <p:nvSpPr>
          <p:cNvPr id="6" name="Explosion 1 5"/>
          <p:cNvSpPr/>
          <p:nvPr/>
        </p:nvSpPr>
        <p:spPr>
          <a:xfrm>
            <a:off x="239350" y="3356992"/>
            <a:ext cx="4559829" cy="86268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t>Threats calculator</a:t>
            </a:r>
          </a:p>
        </p:txBody>
      </p:sp>
      <p:sp>
        <p:nvSpPr>
          <p:cNvPr id="7" name="Titre 1"/>
          <p:cNvSpPr txBox="1">
            <a:spLocks/>
          </p:cNvSpPr>
          <p:nvPr/>
        </p:nvSpPr>
        <p:spPr>
          <a:xfrm>
            <a:off x="239350" y="14515"/>
            <a:ext cx="11904602" cy="11399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rgbClr val="A35B28"/>
                </a:solidFill>
                <a:latin typeface="Franklin Gothic Demi" charset="0"/>
                <a:ea typeface="Franklin Gothic Demi" charset="0"/>
                <a:cs typeface="Franklin Gothic Demi" charset="0"/>
              </a:defRPr>
            </a:lvl1pPr>
          </a:lstStyle>
          <a:p>
            <a:r>
              <a:rPr lang="en-US" b="1" dirty="0"/>
              <a:t>DPSIR</a:t>
            </a:r>
            <a:r>
              <a:rPr lang="en-US" dirty="0"/>
              <a:t> = Driving forces, </a:t>
            </a:r>
            <a:r>
              <a:rPr lang="en-US" dirty="0" err="1"/>
              <a:t>Pression</a:t>
            </a:r>
            <a:r>
              <a:rPr lang="en-US" dirty="0"/>
              <a:t> Status, Impact, Reponses</a:t>
            </a:r>
            <a:endParaRPr lang="fr-FR" dirty="0"/>
          </a:p>
        </p:txBody>
      </p:sp>
    </p:spTree>
    <p:extLst>
      <p:ext uri="{BB962C8B-B14F-4D97-AF65-F5344CB8AC3E}">
        <p14:creationId xmlns:p14="http://schemas.microsoft.com/office/powerpoint/2010/main" val="2637107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 6"/>
          <p:cNvPicPr/>
          <p:nvPr/>
        </p:nvPicPr>
        <p:blipFill>
          <a:blip r:embed="rId2"/>
          <a:stretch>
            <a:fillRect/>
          </a:stretch>
        </p:blipFill>
        <p:spPr>
          <a:xfrm>
            <a:off x="0" y="1844824"/>
            <a:ext cx="12192000" cy="4160562"/>
          </a:xfrm>
          <a:prstGeom prst="rect">
            <a:avLst/>
          </a:prstGeom>
        </p:spPr>
      </p:pic>
      <p:sp>
        <p:nvSpPr>
          <p:cNvPr id="2" name="Titre 1"/>
          <p:cNvSpPr>
            <a:spLocks noGrp="1"/>
          </p:cNvSpPr>
          <p:nvPr>
            <p:ph type="title"/>
          </p:nvPr>
        </p:nvSpPr>
        <p:spPr>
          <a:xfrm>
            <a:off x="838201" y="294738"/>
            <a:ext cx="10515600" cy="562965"/>
          </a:xfrm>
        </p:spPr>
        <p:txBody>
          <a:bodyPr>
            <a:normAutofit fontScale="90000"/>
          </a:bodyPr>
          <a:lstStyle/>
          <a:p>
            <a:r>
              <a:rPr lang="en-US" b="1" dirty="0"/>
              <a:t>PER</a:t>
            </a:r>
            <a:endParaRPr lang="fr-FR" dirty="0"/>
          </a:p>
        </p:txBody>
      </p:sp>
      <p:sp>
        <p:nvSpPr>
          <p:cNvPr id="5" name="Explosion 1 4"/>
          <p:cNvSpPr/>
          <p:nvPr/>
        </p:nvSpPr>
        <p:spPr>
          <a:xfrm>
            <a:off x="5711958" y="2132856"/>
            <a:ext cx="4559829" cy="862680"/>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dirty="0"/>
              <a:t>brainstormings</a:t>
            </a:r>
          </a:p>
        </p:txBody>
      </p:sp>
      <p:sp>
        <p:nvSpPr>
          <p:cNvPr id="6" name="Explosion 1 5"/>
          <p:cNvSpPr/>
          <p:nvPr/>
        </p:nvSpPr>
        <p:spPr>
          <a:xfrm>
            <a:off x="3048000" y="5805264"/>
            <a:ext cx="4559829" cy="86268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t>Threats calculator</a:t>
            </a:r>
          </a:p>
        </p:txBody>
      </p:sp>
    </p:spTree>
    <p:extLst>
      <p:ext uri="{BB962C8B-B14F-4D97-AF65-F5344CB8AC3E}">
        <p14:creationId xmlns:p14="http://schemas.microsoft.com/office/powerpoint/2010/main" val="2992105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73" y="236681"/>
            <a:ext cx="10515600" cy="562965"/>
          </a:xfrm>
        </p:spPr>
        <p:txBody>
          <a:bodyPr>
            <a:normAutofit fontScale="90000"/>
          </a:bodyPr>
          <a:lstStyle/>
          <a:p>
            <a:r>
              <a:rPr lang="fr-FR" dirty="0"/>
              <a:t>DPSIR - Exemple des Virunga</a:t>
            </a:r>
          </a:p>
        </p:txBody>
      </p:sp>
      <p:graphicFrame>
        <p:nvGraphicFramePr>
          <p:cNvPr id="4" name="Objet 3"/>
          <p:cNvGraphicFramePr>
            <a:graphicFrameLocks noChangeAspect="1"/>
          </p:cNvGraphicFramePr>
          <p:nvPr>
            <p:extLst>
              <p:ext uri="{D42A27DB-BD31-4B8C-83A1-F6EECF244321}">
                <p14:modId xmlns:p14="http://schemas.microsoft.com/office/powerpoint/2010/main" val="1069287544"/>
              </p:ext>
            </p:extLst>
          </p:nvPr>
        </p:nvGraphicFramePr>
        <p:xfrm>
          <a:off x="392113" y="1089025"/>
          <a:ext cx="11334750" cy="6240463"/>
        </p:xfrm>
        <a:graphic>
          <a:graphicData uri="http://schemas.openxmlformats.org/presentationml/2006/ole">
            <mc:AlternateContent xmlns:mc="http://schemas.openxmlformats.org/markup-compatibility/2006">
              <mc:Choice xmlns:v="urn:schemas-microsoft-com:vml" Requires="v">
                <p:oleObj spid="_x0000_s1038" name="Document" r:id="rId3" imgW="9921596" imgH="5467660" progId="Word.Document.12">
                  <p:embed/>
                </p:oleObj>
              </mc:Choice>
              <mc:Fallback>
                <p:oleObj name="Document" r:id="rId3" imgW="9921596" imgH="5467660" progId="Word.Document.12">
                  <p:embed/>
                  <p:pic>
                    <p:nvPicPr>
                      <p:cNvPr id="0" name=""/>
                      <p:cNvPicPr>
                        <a:picLocks noChangeAspect="1" noChangeArrowheads="1"/>
                      </p:cNvPicPr>
                      <p:nvPr/>
                    </p:nvPicPr>
                    <p:blipFill>
                      <a:blip r:embed="rId4"/>
                      <a:srcRect/>
                      <a:stretch>
                        <a:fillRect/>
                      </a:stretch>
                    </p:blipFill>
                    <p:spPr bwMode="auto">
                      <a:xfrm>
                        <a:off x="392113" y="1089025"/>
                        <a:ext cx="11334750" cy="62404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5164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1" y="338281"/>
            <a:ext cx="10515600" cy="562965"/>
          </a:xfrm>
        </p:spPr>
        <p:txBody>
          <a:bodyPr>
            <a:normAutofit fontScale="90000"/>
          </a:bodyPr>
          <a:lstStyle/>
          <a:p>
            <a:r>
              <a:rPr lang="fr-FR" dirty="0"/>
              <a:t>Remue-méninges (concept général)</a:t>
            </a:r>
          </a:p>
        </p:txBody>
      </p:sp>
      <p:sp>
        <p:nvSpPr>
          <p:cNvPr id="3" name="Espace réservé du contenu 2"/>
          <p:cNvSpPr>
            <a:spLocks noGrp="1"/>
          </p:cNvSpPr>
          <p:nvPr>
            <p:ph idx="1"/>
          </p:nvPr>
        </p:nvSpPr>
        <p:spPr>
          <a:xfrm>
            <a:off x="838200" y="1088573"/>
            <a:ext cx="11237685" cy="4615542"/>
          </a:xfrm>
        </p:spPr>
        <p:txBody>
          <a:bodyPr>
            <a:normAutofit/>
          </a:bodyPr>
          <a:lstStyle/>
          <a:p>
            <a:r>
              <a:rPr lang="fr-FR" dirty="0"/>
              <a:t>Les remue-méninges sont utilisés pour générer un grand nombre d'idées créatives pour résoudre des problèmes et atteindre des objectifs. Il peut même être utilisé pour la prise de décision</a:t>
            </a:r>
          </a:p>
          <a:p>
            <a:r>
              <a:rPr lang="fr-FR" b="1" dirty="0"/>
              <a:t>Les remue-méninges prend de quelques minutes à quelque heure, à quelque jour.</a:t>
            </a:r>
            <a:r>
              <a:rPr lang="fr-FR" dirty="0"/>
              <a:t> Pour de gros problèmes ou projets, cela peut se faire plusieurs fois et sur plusieurs jours, semaines ou mois</a:t>
            </a:r>
          </a:p>
          <a:p>
            <a:pPr marL="0" indent="0">
              <a:buNone/>
            </a:pPr>
            <a:r>
              <a:rPr lang="fr-FR" i="1" dirty="0"/>
              <a:t>Note : Beaucoup de grandes idées viennent de manière inattendus et vos idées peuvent être capturées si vous avez un stylo et du papier avec vous</a:t>
            </a:r>
          </a:p>
        </p:txBody>
      </p:sp>
      <p:pic>
        <p:nvPicPr>
          <p:cNvPr id="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074" t="30407" r="19989" b="14703"/>
          <a:stretch/>
        </p:blipFill>
        <p:spPr bwMode="auto">
          <a:xfrm>
            <a:off x="4811486" y="4505277"/>
            <a:ext cx="2569029" cy="235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520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31800" y="323767"/>
            <a:ext cx="11237685" cy="562965"/>
          </a:xfrm>
        </p:spPr>
        <p:txBody>
          <a:bodyPr>
            <a:normAutofit fontScale="90000"/>
          </a:bodyPr>
          <a:lstStyle/>
          <a:p>
            <a:r>
              <a:rPr lang="fr-FR" b="1" dirty="0"/>
              <a:t>DPSIR</a:t>
            </a:r>
            <a:r>
              <a:rPr lang="fr-FR" dirty="0"/>
              <a:t> - </a:t>
            </a:r>
            <a:r>
              <a:rPr lang="fr-FR" dirty="0" err="1"/>
              <a:t>Driving</a:t>
            </a:r>
            <a:r>
              <a:rPr lang="fr-FR" dirty="0"/>
              <a:t> forces, Pression </a:t>
            </a:r>
            <a:r>
              <a:rPr lang="fr-FR" dirty="0" err="1"/>
              <a:t>Status</a:t>
            </a:r>
            <a:r>
              <a:rPr lang="fr-FR" dirty="0"/>
              <a:t>, Impact, </a:t>
            </a:r>
            <a:r>
              <a:rPr lang="fr-FR" dirty="0" err="1"/>
              <a:t>Reponses</a:t>
            </a:r>
            <a:endParaRPr lang="fr-FR" dirty="0"/>
          </a:p>
        </p:txBody>
      </p:sp>
      <p:sp>
        <p:nvSpPr>
          <p:cNvPr id="3" name="Espace réservé du contenu 2"/>
          <p:cNvSpPr>
            <a:spLocks noGrp="1"/>
          </p:cNvSpPr>
          <p:nvPr>
            <p:ph idx="1"/>
          </p:nvPr>
        </p:nvSpPr>
        <p:spPr/>
        <p:txBody>
          <a:bodyPr/>
          <a:lstStyle/>
          <a:p>
            <a:r>
              <a:rPr lang="fr-FR" dirty="0"/>
              <a:t> Exercice</a:t>
            </a:r>
          </a:p>
        </p:txBody>
      </p:sp>
    </p:spTree>
    <p:extLst>
      <p:ext uri="{BB962C8B-B14F-4D97-AF65-F5344CB8AC3E}">
        <p14:creationId xmlns:p14="http://schemas.microsoft.com/office/powerpoint/2010/main" val="125644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8737600" y="258990"/>
            <a:ext cx="3454399" cy="5546724"/>
          </a:xfrm>
        </p:spPr>
        <p:txBody>
          <a:bodyPr>
            <a:normAutofit/>
          </a:bodyPr>
          <a:lstStyle/>
          <a:p>
            <a:pPr algn="ctr"/>
            <a:r>
              <a:rPr lang="fr-FR" dirty="0">
                <a:solidFill>
                  <a:schemeClr val="tx1"/>
                </a:solidFill>
              </a:rPr>
              <a:t>Cherchons nous des solutions</a:t>
            </a:r>
          </a:p>
        </p:txBody>
      </p:sp>
      <p:pic>
        <p:nvPicPr>
          <p:cNvPr id="614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9"/>
            <a:ext cx="8737600" cy="6837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25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703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Principe de Pareto</a:t>
            </a:r>
            <a:endParaRPr lang="fr-FR" dirty="0"/>
          </a:p>
        </p:txBody>
      </p:sp>
      <p:sp>
        <p:nvSpPr>
          <p:cNvPr id="3" name="Espace réservé du contenu 2"/>
          <p:cNvSpPr>
            <a:spLocks noGrp="1"/>
          </p:cNvSpPr>
          <p:nvPr>
            <p:ph idx="1"/>
          </p:nvPr>
        </p:nvSpPr>
        <p:spPr/>
        <p:txBody>
          <a:bodyPr>
            <a:normAutofit lnSpcReduction="10000"/>
          </a:bodyPr>
          <a:lstStyle/>
          <a:p>
            <a:pPr marL="0" indent="0" algn="ctr">
              <a:buNone/>
            </a:pPr>
            <a:r>
              <a:rPr lang="fr-FR" b="1" dirty="0"/>
              <a:t>Ou de la règle  20/80   ou vice-versa 80/20</a:t>
            </a:r>
          </a:p>
          <a:p>
            <a:r>
              <a:rPr lang="fr-FR" dirty="0"/>
              <a:t>en partant du principe que, dans toutes les situations, 20% des causes déterminent 80% des problèmes</a:t>
            </a:r>
          </a:p>
          <a:p>
            <a:r>
              <a:rPr lang="fr-FR" dirty="0"/>
              <a:t>L'application de l'analyse de Pareto à la gestion permet de se concentrer sur les éléments qui ont le plus d'impact sur les activités.</a:t>
            </a:r>
          </a:p>
          <a:p>
            <a:endParaRPr lang="fr-FR" dirty="0"/>
          </a:p>
        </p:txBody>
      </p:sp>
    </p:spTree>
    <p:extLst>
      <p:ext uri="{BB962C8B-B14F-4D97-AF65-F5344CB8AC3E}">
        <p14:creationId xmlns:p14="http://schemas.microsoft.com/office/powerpoint/2010/main" val="711288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Méthode socratique</a:t>
            </a:r>
            <a:endParaRPr lang="fr-FR" dirty="0"/>
          </a:p>
        </p:txBody>
      </p:sp>
      <p:sp>
        <p:nvSpPr>
          <p:cNvPr id="3" name="Espace réservé du contenu 2"/>
          <p:cNvSpPr>
            <a:spLocks noGrp="1"/>
          </p:cNvSpPr>
          <p:nvPr>
            <p:ph idx="1"/>
          </p:nvPr>
        </p:nvSpPr>
        <p:spPr>
          <a:xfrm>
            <a:off x="1171872" y="1268760"/>
            <a:ext cx="10972800" cy="5472608"/>
          </a:xfrm>
        </p:spPr>
        <p:txBody>
          <a:bodyPr/>
          <a:lstStyle/>
          <a:p>
            <a:r>
              <a:rPr lang="fr-FR" sz="4400" dirty="0"/>
              <a:t>La méthode socratique est un outil de réflexion puissant d'approfondissement pour aider les techniciens à " découvrir " eux-mêmes la réponse à la question plutôt que de se faire fournir la réponse</a:t>
            </a:r>
          </a:p>
          <a:p>
            <a:endParaRPr lang="fr-FR" dirty="0"/>
          </a:p>
        </p:txBody>
      </p:sp>
    </p:spTree>
    <p:extLst>
      <p:ext uri="{BB962C8B-B14F-4D97-AF65-F5344CB8AC3E}">
        <p14:creationId xmlns:p14="http://schemas.microsoft.com/office/powerpoint/2010/main" val="111737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Remue-méninges</a:t>
            </a:r>
          </a:p>
        </p:txBody>
      </p:sp>
      <p:sp>
        <p:nvSpPr>
          <p:cNvPr id="3" name="Espace réservé du contenu 2"/>
          <p:cNvSpPr>
            <a:spLocks noGrp="1"/>
          </p:cNvSpPr>
          <p:nvPr>
            <p:ph idx="1"/>
          </p:nvPr>
        </p:nvSpPr>
        <p:spPr>
          <a:xfrm>
            <a:off x="609600" y="2730624"/>
            <a:ext cx="10972800" cy="1396752"/>
          </a:xfrm>
        </p:spPr>
        <p:style>
          <a:lnRef idx="0">
            <a:schemeClr val="accent2"/>
          </a:lnRef>
          <a:fillRef idx="3">
            <a:schemeClr val="accent2"/>
          </a:fillRef>
          <a:effectRef idx="3">
            <a:schemeClr val="accent2"/>
          </a:effectRef>
          <a:fontRef idx="minor">
            <a:schemeClr val="lt1"/>
          </a:fontRef>
        </p:style>
        <p:txBody>
          <a:bodyPr>
            <a:normAutofit/>
          </a:bodyPr>
          <a:lstStyle/>
          <a:p>
            <a:pPr marL="0" indent="0" algn="ctr">
              <a:buNone/>
            </a:pPr>
            <a:r>
              <a:rPr lang="fr-FR" sz="7200" dirty="0"/>
              <a:t>Quelque outil</a:t>
            </a:r>
          </a:p>
        </p:txBody>
      </p:sp>
    </p:spTree>
    <p:extLst>
      <p:ext uri="{BB962C8B-B14F-4D97-AF65-F5344CB8AC3E}">
        <p14:creationId xmlns:p14="http://schemas.microsoft.com/office/powerpoint/2010/main" val="870943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3851" y="0"/>
            <a:ext cx="10177131" cy="1143000"/>
          </a:xfrm>
        </p:spPr>
        <p:txBody>
          <a:bodyPr/>
          <a:lstStyle/>
          <a:p>
            <a:r>
              <a:rPr lang="fr-FR" dirty="0"/>
              <a:t>Brainstorming (de Bono 1930)</a:t>
            </a:r>
          </a:p>
        </p:txBody>
      </p:sp>
      <p:sp>
        <p:nvSpPr>
          <p:cNvPr id="3" name="Espace réservé du contenu 2"/>
          <p:cNvSpPr>
            <a:spLocks noGrp="1"/>
          </p:cNvSpPr>
          <p:nvPr>
            <p:ph idx="1"/>
          </p:nvPr>
        </p:nvSpPr>
        <p:spPr>
          <a:xfrm>
            <a:off x="132429" y="1462313"/>
            <a:ext cx="10561173" cy="4793343"/>
          </a:xfrm>
        </p:spPr>
        <p:txBody>
          <a:bodyPr>
            <a:normAutofit fontScale="77500" lnSpcReduction="20000"/>
          </a:bodyPr>
          <a:lstStyle/>
          <a:p>
            <a:pPr marL="0" indent="0" algn="ctr">
              <a:buNone/>
            </a:pPr>
            <a:r>
              <a:rPr lang="fr-FR" b="1" dirty="0"/>
              <a:t>Principe général du brainstorming original</a:t>
            </a:r>
          </a:p>
          <a:p>
            <a:r>
              <a:rPr lang="fr-FR" dirty="0"/>
              <a:t>L'idée générale de la méthode est la récolte d'idées nombreuses et originales.</a:t>
            </a:r>
          </a:p>
          <a:p>
            <a:r>
              <a:rPr lang="fr-FR" dirty="0"/>
              <a:t>Deux principes de base définissent le brainstorming : 1) la suspension du jugement et la 2) recherche la plus étendue possible.</a:t>
            </a:r>
          </a:p>
          <a:p>
            <a:r>
              <a:rPr lang="fr-FR" dirty="0"/>
              <a:t>Ces deux principes de base se traduisent par quatre règles :</a:t>
            </a:r>
          </a:p>
          <a:p>
            <a:pPr lvl="1"/>
            <a:r>
              <a:rPr lang="fr-FR" dirty="0"/>
              <a:t>ne pas critiquer puisque vous mettez un frein à l'épanouissement du croisement cerveau droit-cerveau gauche ,</a:t>
            </a:r>
          </a:p>
          <a:p>
            <a:pPr lvl="1"/>
            <a:r>
              <a:rPr lang="fr-FR" dirty="0"/>
              <a:t>se laisser aller (« </a:t>
            </a:r>
            <a:r>
              <a:rPr lang="fr-FR" i="1" dirty="0" err="1"/>
              <a:t>freewheeling</a:t>
            </a:r>
            <a:r>
              <a:rPr lang="fr-FR" dirty="0"/>
              <a:t> »),</a:t>
            </a:r>
          </a:p>
          <a:p>
            <a:pPr lvl="1"/>
            <a:r>
              <a:rPr lang="fr-FR" dirty="0"/>
              <a:t>rebondir (« </a:t>
            </a:r>
            <a:r>
              <a:rPr lang="fr-FR" i="1" dirty="0" err="1"/>
              <a:t>hitchhike</a:t>
            </a:r>
            <a:r>
              <a:rPr lang="fr-FR" dirty="0"/>
              <a:t> ») sur les idées exprimées,</a:t>
            </a:r>
          </a:p>
          <a:p>
            <a:pPr lvl="1"/>
            <a:r>
              <a:rPr lang="fr-FR" dirty="0"/>
              <a:t>chercher à obtenir le plus grand nombre d'idées possibles sans imposer ses idées.</a:t>
            </a:r>
          </a:p>
          <a:p>
            <a:r>
              <a:rPr lang="fr-FR" dirty="0"/>
              <a:t>Pour amener à un accouchement d’idée en toute quiétude l'absence de critique et le rythme sont des éléments vitaux pour la réussite du processus </a:t>
            </a:r>
          </a:p>
          <a:p>
            <a:r>
              <a:rPr lang="fr-FR" dirty="0"/>
              <a:t>Un des moyens les plus rapides de "tuer" le brainstorming est de juger les idées trop rapidement</a:t>
            </a:r>
          </a:p>
          <a:p>
            <a:r>
              <a:rPr lang="fr-FR" dirty="0"/>
              <a:t>Si les participants ayant une certaine réserve peuvent alors être incités à s'exprimer, par la dynamique de la formule et les interventions de l'animateur</a:t>
            </a:r>
          </a:p>
        </p:txBody>
      </p:sp>
      <p:pic>
        <p:nvPicPr>
          <p:cNvPr id="12290" name="Picture 2" descr="Image result for brainstor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230" y="-1"/>
            <a:ext cx="5355770" cy="146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963" y="0"/>
            <a:ext cx="10800523" cy="1143000"/>
          </a:xfrm>
        </p:spPr>
        <p:txBody>
          <a:bodyPr>
            <a:normAutofit/>
          </a:bodyPr>
          <a:lstStyle/>
          <a:p>
            <a:r>
              <a:rPr lang="fr-FR" dirty="0"/>
              <a:t>Diagramme d'affinité (aussi à la suite d’un brainstorming)</a:t>
            </a:r>
          </a:p>
        </p:txBody>
      </p:sp>
      <p:sp>
        <p:nvSpPr>
          <p:cNvPr id="3" name="Espace réservé du contenu 2"/>
          <p:cNvSpPr>
            <a:spLocks noGrp="1"/>
          </p:cNvSpPr>
          <p:nvPr>
            <p:ph idx="1"/>
          </p:nvPr>
        </p:nvSpPr>
        <p:spPr>
          <a:xfrm>
            <a:off x="667657" y="1143000"/>
            <a:ext cx="11030857" cy="2476500"/>
          </a:xfrm>
        </p:spPr>
        <p:txBody>
          <a:bodyPr>
            <a:normAutofit fontScale="92500" lnSpcReduction="10000"/>
          </a:bodyPr>
          <a:lstStyle/>
          <a:p>
            <a:pPr>
              <a:lnSpc>
                <a:spcPct val="120000"/>
              </a:lnSpc>
              <a:spcBef>
                <a:spcPts val="600"/>
              </a:spcBef>
            </a:pPr>
            <a:r>
              <a:rPr lang="fr-FR" dirty="0"/>
              <a:t>Le diagramme d'affinité est une technique puissante, flexible et facile à apprendre pour trier des idées apparemment aléatoires en groupes naturellement liés</a:t>
            </a:r>
          </a:p>
          <a:p>
            <a:pPr>
              <a:lnSpc>
                <a:spcPct val="120000"/>
              </a:lnSpc>
              <a:spcBef>
                <a:spcPts val="600"/>
              </a:spcBef>
            </a:pPr>
            <a:r>
              <a:rPr lang="fr-FR" dirty="0"/>
              <a:t>Le diagramme d'affinité utilisé pour trier les idées avec les groupes, est également excellent pour les individus</a:t>
            </a:r>
          </a:p>
          <a:p>
            <a:pPr marL="0" indent="0">
              <a:buNone/>
            </a:pPr>
            <a:endParaRPr lang="fr-FR" dirty="0"/>
          </a:p>
        </p:txBody>
      </p:sp>
      <p:pic>
        <p:nvPicPr>
          <p:cNvPr id="5122" name="Picture 2" descr="Image result for diagramme d'affinit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650" y="3546022"/>
            <a:ext cx="53467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9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963" y="0"/>
            <a:ext cx="10800523" cy="1143000"/>
          </a:xfrm>
        </p:spPr>
        <p:txBody>
          <a:bodyPr>
            <a:normAutofit/>
          </a:bodyPr>
          <a:lstStyle/>
          <a:p>
            <a:r>
              <a:rPr lang="fr-FR" dirty="0"/>
              <a:t>Diagramme d'affinité (aussi à la suite d’un brainstorming)</a:t>
            </a:r>
          </a:p>
        </p:txBody>
      </p:sp>
      <p:pic>
        <p:nvPicPr>
          <p:cNvPr id="5124"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8162" t="8338" r="3356" b="15193"/>
          <a:stretch/>
        </p:blipFill>
        <p:spPr bwMode="auto">
          <a:xfrm>
            <a:off x="1494361" y="1290361"/>
            <a:ext cx="8589727" cy="556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65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60963" y="0"/>
            <a:ext cx="10800523" cy="1143000"/>
          </a:xfrm>
        </p:spPr>
        <p:txBody>
          <a:bodyPr>
            <a:normAutofit/>
          </a:bodyPr>
          <a:lstStyle/>
          <a:p>
            <a:r>
              <a:rPr lang="fr-FR" dirty="0"/>
              <a:t>Brainstorming et Diagramme d'affinité</a:t>
            </a:r>
          </a:p>
        </p:txBody>
      </p:sp>
      <p:sp>
        <p:nvSpPr>
          <p:cNvPr id="3" name="Espace réservé du contenu 2"/>
          <p:cNvSpPr>
            <a:spLocks noGrp="1"/>
          </p:cNvSpPr>
          <p:nvPr>
            <p:ph idx="1"/>
          </p:nvPr>
        </p:nvSpPr>
        <p:spPr>
          <a:xfrm>
            <a:off x="667657" y="1143000"/>
            <a:ext cx="11030857" cy="4953000"/>
          </a:xfrm>
        </p:spPr>
        <p:txBody>
          <a:bodyPr>
            <a:normAutofit fontScale="92500" lnSpcReduction="20000"/>
          </a:bodyPr>
          <a:lstStyle/>
          <a:p>
            <a:pPr>
              <a:lnSpc>
                <a:spcPct val="120000"/>
              </a:lnSpc>
              <a:spcBef>
                <a:spcPts val="600"/>
              </a:spcBef>
            </a:pPr>
            <a:r>
              <a:rPr lang="fr-FR" dirty="0"/>
              <a:t>Exercice: Analyser un des éléments suivants selon votre choix:</a:t>
            </a:r>
          </a:p>
          <a:p>
            <a:pPr lvl="1">
              <a:lnSpc>
                <a:spcPct val="120000"/>
              </a:lnSpc>
              <a:spcBef>
                <a:spcPts val="600"/>
              </a:spcBef>
            </a:pPr>
            <a:r>
              <a:rPr lang="fr-FR" dirty="0"/>
              <a:t>Zone d’influence socio-économique et services écosystémiques rendus</a:t>
            </a:r>
          </a:p>
          <a:p>
            <a:pPr lvl="1">
              <a:lnSpc>
                <a:spcPct val="120000"/>
              </a:lnSpc>
              <a:spcBef>
                <a:spcPts val="600"/>
              </a:spcBef>
            </a:pPr>
            <a:r>
              <a:rPr lang="fr-FR" dirty="0"/>
              <a:t>Services écosystémiques légaux et illégaux et menaces</a:t>
            </a:r>
          </a:p>
          <a:p>
            <a:pPr lvl="1">
              <a:lnSpc>
                <a:spcPct val="120000"/>
              </a:lnSpc>
              <a:spcBef>
                <a:spcPts val="600"/>
              </a:spcBef>
            </a:pPr>
            <a:r>
              <a:rPr lang="fr-FR" dirty="0"/>
              <a:t>Services environnementaux</a:t>
            </a:r>
            <a:r>
              <a:rPr lang="fr-FR" baseline="30000" dirty="0"/>
              <a:t>1</a:t>
            </a:r>
            <a:r>
              <a:rPr lang="fr-FR" dirty="0"/>
              <a:t> et service écosystémiques</a:t>
            </a:r>
          </a:p>
          <a:p>
            <a:pPr marL="0" indent="0">
              <a:lnSpc>
                <a:spcPct val="120000"/>
              </a:lnSpc>
              <a:spcBef>
                <a:spcPts val="600"/>
              </a:spcBef>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sz="2200" dirty="0"/>
              <a:t>Note 1: Services environnementaux: 1) la préservation de la biodiversité ; 2) la protection des ressources en eau ; 3) la préservation des paysages ; 4) la séquestration du carbone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4" y="3264807"/>
            <a:ext cx="77152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890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1" y="265709"/>
            <a:ext cx="10515600" cy="562965"/>
          </a:xfrm>
        </p:spPr>
        <p:txBody>
          <a:bodyPr>
            <a:normAutofit fontScale="90000"/>
          </a:bodyPr>
          <a:lstStyle/>
          <a:p>
            <a:r>
              <a:rPr lang="fr-FR" b="1" dirty="0"/>
              <a:t>Cartes mentales</a:t>
            </a:r>
          </a:p>
        </p:txBody>
      </p:sp>
      <p:sp>
        <p:nvSpPr>
          <p:cNvPr id="3" name="Espace réservé du contenu 2"/>
          <p:cNvSpPr>
            <a:spLocks noGrp="1"/>
          </p:cNvSpPr>
          <p:nvPr>
            <p:ph idx="1"/>
          </p:nvPr>
        </p:nvSpPr>
        <p:spPr>
          <a:xfrm>
            <a:off x="838200" y="1146630"/>
            <a:ext cx="10515600" cy="3268904"/>
          </a:xfrm>
        </p:spPr>
        <p:txBody>
          <a:bodyPr>
            <a:normAutofit/>
          </a:bodyPr>
          <a:lstStyle/>
          <a:p>
            <a:r>
              <a:rPr lang="fr-FR" dirty="0"/>
              <a:t>Les cartes mentales sont des diagrammes qui représentent des mots, des idées ou des tâches qui alimentent un mot ou une idée centrale. Les cartes mentales sont utilisées pour générer, visualiser, structurer et classer des idées. Ils sont une aide puissante pour la résolution de problèmes, la pensée critique, la prise de décision et plus encore.</a:t>
            </a:r>
          </a:p>
        </p:txBody>
      </p:sp>
      <p:pic>
        <p:nvPicPr>
          <p:cNvPr id="4" name="Espace réservé du contenu 3" descr="Risultati immagini per Cartographie mental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509998"/>
            <a:ext cx="4608000" cy="3348002"/>
          </a:xfrm>
          <a:prstGeom prst="rect">
            <a:avLst/>
          </a:prstGeom>
          <a:noFill/>
          <a:ln>
            <a:noFill/>
          </a:ln>
        </p:spPr>
      </p:pic>
      <p:pic>
        <p:nvPicPr>
          <p:cNvPr id="5" name="Espace réservé du contenu 3" descr="Risultati immagini per Cartographie mental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194560" y="594360"/>
            <a:ext cx="7802880" cy="5669280"/>
          </a:xfrm>
          <a:prstGeom prst="rect">
            <a:avLst/>
          </a:prstGeom>
          <a:noFill/>
          <a:ln>
            <a:noFill/>
          </a:ln>
        </p:spPr>
      </p:pic>
    </p:spTree>
    <p:extLst>
      <p:ext uri="{BB962C8B-B14F-4D97-AF65-F5344CB8AC3E}">
        <p14:creationId xmlns:p14="http://schemas.microsoft.com/office/powerpoint/2010/main" val="270323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1" y="236681"/>
            <a:ext cx="10515600" cy="562965"/>
          </a:xfrm>
        </p:spPr>
        <p:txBody>
          <a:bodyPr>
            <a:normAutofit fontScale="90000"/>
          </a:bodyPr>
          <a:lstStyle/>
          <a:p>
            <a:r>
              <a:rPr lang="fr-FR" b="1" dirty="0"/>
              <a:t>Cartographie mentale</a:t>
            </a:r>
            <a:endParaRPr lang="fr-FR" dirty="0"/>
          </a:p>
        </p:txBody>
      </p:sp>
      <p:pic>
        <p:nvPicPr>
          <p:cNvPr id="4" name="Image 3"/>
          <p:cNvPicPr>
            <a:picLocks noChangeAspect="1"/>
          </p:cNvPicPr>
          <p:nvPr/>
        </p:nvPicPr>
        <p:blipFill>
          <a:blip r:embed="rId2"/>
          <a:stretch>
            <a:fillRect/>
          </a:stretch>
        </p:blipFill>
        <p:spPr>
          <a:xfrm>
            <a:off x="1703903" y="1078644"/>
            <a:ext cx="9219625" cy="5634216"/>
          </a:xfrm>
          <a:prstGeom prst="rect">
            <a:avLst/>
          </a:prstGeom>
        </p:spPr>
      </p:pic>
    </p:spTree>
    <p:extLst>
      <p:ext uri="{BB962C8B-B14F-4D97-AF65-F5344CB8AC3E}">
        <p14:creationId xmlns:p14="http://schemas.microsoft.com/office/powerpoint/2010/main" val="3522520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5990</TotalTime>
  <Words>717</Words>
  <Application>Microsoft Macintosh PowerPoint</Application>
  <PresentationFormat>Ecrã Panorâmico</PresentationFormat>
  <Paragraphs>88</Paragraphs>
  <Slides>24</Slides>
  <Notes>0</Notes>
  <HiddenSlides>7</HiddenSlides>
  <MMClips>0</MMClips>
  <ScaleCrop>false</ScaleCrop>
  <HeadingPairs>
    <vt:vector size="8" baseType="variant">
      <vt:variant>
        <vt:lpstr>Tipos de letra usados</vt:lpstr>
      </vt:variant>
      <vt:variant>
        <vt:i4>4</vt:i4>
      </vt:variant>
      <vt:variant>
        <vt:lpstr>Tema</vt:lpstr>
      </vt:variant>
      <vt:variant>
        <vt:i4>1</vt:i4>
      </vt:variant>
      <vt:variant>
        <vt:lpstr>Servidores OLE incorporados</vt:lpstr>
      </vt:variant>
      <vt:variant>
        <vt:i4>1</vt:i4>
      </vt:variant>
      <vt:variant>
        <vt:lpstr>Títulos dos diapositivos</vt:lpstr>
      </vt:variant>
      <vt:variant>
        <vt:i4>24</vt:i4>
      </vt:variant>
    </vt:vector>
  </HeadingPairs>
  <TitlesOfParts>
    <vt:vector size="30" baseType="lpstr">
      <vt:lpstr>Arial</vt:lpstr>
      <vt:lpstr>Calibri</vt:lpstr>
      <vt:lpstr>Franklin Gothic Book</vt:lpstr>
      <vt:lpstr>Franklin Gothic Demi</vt:lpstr>
      <vt:lpstr>Office Theme</vt:lpstr>
      <vt:lpstr>Document</vt:lpstr>
      <vt:lpstr>Au delà..... des outils d'efficacité de la gestion des aires protégée  SOLUTION DES PROBLÈMES</vt:lpstr>
      <vt:lpstr>Remue-méninges (concept général)</vt:lpstr>
      <vt:lpstr>Remue-méninges</vt:lpstr>
      <vt:lpstr>Brainstorming (de Bono 1930)</vt:lpstr>
      <vt:lpstr>Diagramme d'affinité (aussi à la suite d’un brainstorming)</vt:lpstr>
      <vt:lpstr>Diagramme d'affinité (aussi à la suite d’un brainstorming)</vt:lpstr>
      <vt:lpstr>Brainstorming et Diagramme d'affinité</vt:lpstr>
      <vt:lpstr>Cartes mentales</vt:lpstr>
      <vt:lpstr>Cartographie mentale</vt:lpstr>
      <vt:lpstr>Cartes mentales</vt:lpstr>
      <vt:lpstr>PEST – PESTLE &gt;&gt; PESE Chemin technique</vt:lpstr>
      <vt:lpstr>PEST – PESTLE &gt;&gt; PESE</vt:lpstr>
      <vt:lpstr>PEST – PESTLE &gt;&gt; PESE</vt:lpstr>
      <vt:lpstr>PESE ou SWOT ou bien PESE + SWOT ??</vt:lpstr>
      <vt:lpstr>PEST – PESTLE &gt;&gt; PESE</vt:lpstr>
      <vt:lpstr>DPSIR = Driving forces, Pression Status, Impact, Reponses  FPEIR = Forces majeures, Pression, Etat, Impact, Réponses</vt:lpstr>
      <vt:lpstr>DPSIR</vt:lpstr>
      <vt:lpstr>PER</vt:lpstr>
      <vt:lpstr>DPSIR - Exemple des Virunga</vt:lpstr>
      <vt:lpstr>DPSIR - Driving forces, Pression Status, Impact, Reponses</vt:lpstr>
      <vt:lpstr>Cherchons nous des solutions</vt:lpstr>
      <vt:lpstr>Apresentação do PowerPoint</vt:lpstr>
      <vt:lpstr>Principe de Pareto</vt:lpstr>
      <vt:lpstr>Méthode socratique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Romania</dc:title>
  <dc:creator>Microsoft Office User</dc:creator>
  <cp:lastModifiedBy>Jens Treffner</cp:lastModifiedBy>
  <cp:revision>112</cp:revision>
  <cp:lastPrinted>2019-05-26T09:54:55Z</cp:lastPrinted>
  <dcterms:created xsi:type="dcterms:W3CDTF">2016-03-29T08:17:27Z</dcterms:created>
  <dcterms:modified xsi:type="dcterms:W3CDTF">2019-05-28T07:15:00Z</dcterms:modified>
</cp:coreProperties>
</file>