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300" r:id="rId2"/>
    <p:sldId id="282" r:id="rId3"/>
    <p:sldId id="276" r:id="rId4"/>
    <p:sldId id="283" r:id="rId5"/>
    <p:sldId id="284" r:id="rId6"/>
    <p:sldId id="274" r:id="rId7"/>
    <p:sldId id="275" r:id="rId8"/>
    <p:sldId id="287" r:id="rId9"/>
    <p:sldId id="269" r:id="rId10"/>
    <p:sldId id="28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Reghintovschi" initials="ER" lastIdx="1" clrIdx="0"/>
  <p:cmAuthor id="2" name="Elena Reghintovschi" initials="ER [2]" lastIdx="1" clrIdx="1"/>
  <p:cmAuthor id="3" name="Elena Reghintovschi" initials="ER [2] [2]" lastIdx="1" clrIdx="2"/>
  <p:cmAuthor id="4" name="Elena Reghintovschi" initials="ER [3]"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5B28"/>
    <a:srgbClr val="CF785E"/>
    <a:srgbClr val="A7D1E6"/>
    <a:srgbClr val="679D97"/>
    <a:srgbClr val="71A6A1"/>
    <a:srgbClr val="90C14E"/>
    <a:srgbClr val="41AD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0"/>
    <p:restoredTop sz="93122"/>
  </p:normalViewPr>
  <p:slideViewPr>
    <p:cSldViewPr snapToGrid="0" snapToObjects="1">
      <p:cViewPr varScale="1">
        <p:scale>
          <a:sx n="85" d="100"/>
          <a:sy n="85" d="100"/>
        </p:scale>
        <p:origin x="1040" y="2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22" d="100"/>
          <a:sy n="122" d="100"/>
        </p:scale>
        <p:origin x="50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7D4885-4B97-4B45-98CD-C3ACF0C5B91C}" type="datetimeFigureOut">
              <a:rPr lang="en-US" smtClean="0"/>
              <a:t>5/24/19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C59412-5F2F-1240-90A8-4A7B14A51A65}" type="slidenum">
              <a:rPr lang="en-US" smtClean="0"/>
              <a:t>‹nº›</a:t>
            </a:fld>
            <a:endParaRPr lang="en-US"/>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A6422-749E-8F49-8D3D-B359BB48063B}" type="datetimeFigureOut">
              <a:rPr lang="en-US" smtClean="0"/>
              <a:t>5/24/19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C804A-85CA-C14C-A757-D8CE986E68DD}" type="slidenum">
              <a:rPr lang="en-US" smtClean="0"/>
              <a:t>‹nº›</a:t>
            </a:fld>
            <a:endParaRPr lang="en-US"/>
          </a:p>
        </p:txBody>
      </p:sp>
    </p:spTree>
    <p:extLst>
      <p:ext uri="{BB962C8B-B14F-4D97-AF65-F5344CB8AC3E}">
        <p14:creationId xmlns:p14="http://schemas.microsoft.com/office/powerpoint/2010/main" val="1344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0" y="0"/>
            <a:ext cx="12192000" cy="5361191"/>
          </a:xfrm>
        </p:spPr>
        <p:txBody>
          <a:bodyPr/>
          <a:lstStyle/>
          <a:p>
            <a:endParaRPr lang="en-US"/>
          </a:p>
        </p:txBody>
      </p:sp>
      <p:sp>
        <p:nvSpPr>
          <p:cNvPr id="14" name="Rectangle 13"/>
          <p:cNvSpPr/>
          <p:nvPr userDrawn="1"/>
        </p:nvSpPr>
        <p:spPr>
          <a:xfrm>
            <a:off x="0" y="5361191"/>
            <a:ext cx="12207240" cy="1500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903E55-09EE-5246-BAE3-24704DCA17CC}"/>
              </a:ext>
            </a:extLst>
          </p:cNvPr>
          <p:cNvPicPr>
            <a:picLocks noChangeAspect="1"/>
          </p:cNvPicPr>
          <p:nvPr userDrawn="1"/>
        </p:nvPicPr>
        <p:blipFill>
          <a:blip r:embed="rId2"/>
          <a:stretch>
            <a:fillRect/>
          </a:stretch>
        </p:blipFill>
        <p:spPr>
          <a:xfrm>
            <a:off x="955307" y="5619912"/>
            <a:ext cx="3640380" cy="669693"/>
          </a:xfrm>
          <a:prstGeom prst="rect">
            <a:avLst/>
          </a:prstGeom>
        </p:spPr>
      </p:pic>
      <p:sp>
        <p:nvSpPr>
          <p:cNvPr id="8" name="Rectangle 7">
            <a:extLst>
              <a:ext uri="{FF2B5EF4-FFF2-40B4-BE49-F238E27FC236}">
                <a16:creationId xmlns:a16="http://schemas.microsoft.com/office/drawing/2014/main" id="{348E63AB-2ADD-714A-927D-8E762945F563}"/>
              </a:ext>
            </a:extLst>
          </p:cNvPr>
          <p:cNvSpPr/>
          <p:nvPr userDrawn="1"/>
        </p:nvSpPr>
        <p:spPr>
          <a:xfrm>
            <a:off x="4622800" y="1435100"/>
            <a:ext cx="7584440"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B68D7304-1DDB-4440-AB10-DDECB09D77E6}" type="datetime1">
              <a:rPr lang="ro-RO" smtClean="0"/>
              <a:t>24.05.2019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3" name="Subtitle 2"/>
          <p:cNvSpPr>
            <a:spLocks noGrp="1"/>
          </p:cNvSpPr>
          <p:nvPr>
            <p:ph type="subTitle" idx="1"/>
          </p:nvPr>
        </p:nvSpPr>
        <p:spPr>
          <a:xfrm>
            <a:off x="5501148" y="2638510"/>
            <a:ext cx="6194322" cy="164444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501148" y="163837"/>
            <a:ext cx="6194322" cy="2371281"/>
          </a:xfrm>
        </p:spPr>
        <p:txBody>
          <a:bodyPr anchor="b">
            <a:normAutofit/>
          </a:bodyPr>
          <a:lstStyle>
            <a:lvl1pPr algn="l">
              <a:defRPr sz="3600">
                <a:solidFill>
                  <a:schemeClr val="bg1"/>
                </a:solidFill>
              </a:defRPr>
            </a:lvl1pPr>
          </a:lstStyle>
          <a:p>
            <a:r>
              <a:rPr lang="en-US" dirty="0"/>
              <a:t>Click to edit Master title style</a:t>
            </a:r>
          </a:p>
        </p:txBody>
      </p:sp>
      <p:sp>
        <p:nvSpPr>
          <p:cNvPr id="4" name="Rectangle 3"/>
          <p:cNvSpPr/>
          <p:nvPr userDrawn="1"/>
        </p:nvSpPr>
        <p:spPr>
          <a:xfrm>
            <a:off x="789015" y="6360264"/>
            <a:ext cx="3972965" cy="415498"/>
          </a:xfrm>
          <a:prstGeom prst="rect">
            <a:avLst/>
          </a:prstGeom>
        </p:spPr>
        <p:txBody>
          <a:bodyPr wrap="square">
            <a:spAutoFit/>
          </a:bodyPr>
          <a:lstStyle/>
          <a:p>
            <a:pPr algn="ctr"/>
            <a:r>
              <a:rPr lang="ro-RO" sz="1050" b="0" i="0" kern="1200" dirty="0">
                <a:solidFill>
                  <a:srgbClr val="679D97"/>
                </a:solidFill>
                <a:effectLst/>
                <a:latin typeface="Franklin Gothic Book" panose="020B0503020102020204" pitchFamily="34" charset="0"/>
                <a:ea typeface="+mn-ea"/>
                <a:cs typeface="+mn-cs"/>
              </a:rPr>
              <a:t>Une initiative du Groupe des Etats ACP financée par le 11è Fonds européen de développement de l'Union européenne.</a:t>
            </a:r>
            <a:endParaRPr lang="en-US" sz="1050" dirty="0">
              <a:solidFill>
                <a:srgbClr val="679D97"/>
              </a:solidFill>
              <a:latin typeface="Franklin Gothic Book" panose="020B0503020102020204" pitchFamily="34" charset="0"/>
              <a:ea typeface="Franklin Gothic Book" charset="0"/>
              <a:cs typeface="Franklin Gothic Book" charset="0"/>
            </a:endParaRPr>
          </a:p>
        </p:txBody>
      </p:sp>
      <p:pic>
        <p:nvPicPr>
          <p:cNvPr id="6" name="Picture 5">
            <a:extLst>
              <a:ext uri="{FF2B5EF4-FFF2-40B4-BE49-F238E27FC236}">
                <a16:creationId xmlns:a16="http://schemas.microsoft.com/office/drawing/2014/main" id="{D41432D0-A8CF-824D-8A26-5CF466221EC7}"/>
              </a:ext>
            </a:extLst>
          </p:cNvPr>
          <p:cNvPicPr>
            <a:picLocks noChangeAspect="1"/>
          </p:cNvPicPr>
          <p:nvPr userDrawn="1"/>
        </p:nvPicPr>
        <p:blipFill>
          <a:blip r:embed="rId3"/>
          <a:stretch>
            <a:fillRect/>
          </a:stretch>
        </p:blipFill>
        <p:spPr>
          <a:xfrm>
            <a:off x="8724900" y="5801487"/>
            <a:ext cx="2978150" cy="645613"/>
          </a:xfrm>
          <a:prstGeom prst="rect">
            <a:avLst/>
          </a:prstGeom>
        </p:spPr>
      </p:pic>
    </p:spTree>
    <p:extLst>
      <p:ext uri="{BB962C8B-B14F-4D97-AF65-F5344CB8AC3E}">
        <p14:creationId xmlns:p14="http://schemas.microsoft.com/office/powerpoint/2010/main" val="143077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606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9"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39302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0" y="1006663"/>
            <a:ext cx="6172200" cy="4587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14"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207894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2439642"/>
            <a:ext cx="10515599" cy="2408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0"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5283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0"/>
            <a:ext cx="12192000" cy="5802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010" y="3639671"/>
            <a:ext cx="4337212" cy="2162974"/>
          </a:xfrm>
          <a:prstGeom prst="rect">
            <a:avLst/>
          </a:prstGeom>
        </p:spPr>
      </p:pic>
      <p:sp>
        <p:nvSpPr>
          <p:cNvPr id="2" name="Vertical Title 1"/>
          <p:cNvSpPr>
            <a:spLocks noGrp="1"/>
          </p:cNvSpPr>
          <p:nvPr>
            <p:ph type="title" orient="vert"/>
          </p:nvPr>
        </p:nvSpPr>
        <p:spPr>
          <a:xfrm>
            <a:off x="8724900" y="365125"/>
            <a:ext cx="2628900" cy="5228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228851"/>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99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20998"/>
            <a:ext cx="12207240" cy="687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583118" y="5936975"/>
            <a:ext cx="5041002" cy="400110"/>
          </a:xfrm>
          <a:prstGeom prst="rect">
            <a:avLst/>
          </a:prstGeom>
        </p:spPr>
        <p:txBody>
          <a:bodyPr wrap="square">
            <a:spAutoFit/>
          </a:bodyPr>
          <a:lstStyle/>
          <a:p>
            <a:pPr algn="ctr"/>
            <a:r>
              <a:rPr lang="ro-RO" sz="1000" b="0" i="0" kern="1200" dirty="0">
                <a:solidFill>
                  <a:srgbClr val="71A6A1"/>
                </a:solidFill>
                <a:effectLst/>
                <a:latin typeface="Franklin Gothic Book" panose="020B0503020102020204" pitchFamily="34" charset="0"/>
                <a:ea typeface="+mn-ea"/>
                <a:cs typeface="+mn-cs"/>
              </a:rPr>
              <a:t>Le programme BIOPAMA est une initiative du Groupe des Etats ACP financée par le 11è Fonds européen de développement de l'Union européenne.</a:t>
            </a:r>
            <a:endParaRPr lang="en-US" sz="1000" dirty="0">
              <a:solidFill>
                <a:srgbClr val="71A6A1"/>
              </a:solidFill>
              <a:latin typeface="Franklin Gothic Book" panose="020B0503020102020204" pitchFamily="34" charset="0"/>
              <a:ea typeface="Franklin Gothic Book" charset="0"/>
              <a:cs typeface="Franklin Gothic Book" charset="0"/>
            </a:endParaRPr>
          </a:p>
        </p:txBody>
      </p:sp>
      <p:pic>
        <p:nvPicPr>
          <p:cNvPr id="3" name="Picture 2">
            <a:extLst>
              <a:ext uri="{FF2B5EF4-FFF2-40B4-BE49-F238E27FC236}">
                <a16:creationId xmlns:a16="http://schemas.microsoft.com/office/drawing/2014/main" id="{22464E47-B260-024F-A6DC-E85ED8ABA70A}"/>
              </a:ext>
            </a:extLst>
          </p:cNvPr>
          <p:cNvPicPr>
            <a:picLocks noChangeAspect="1"/>
          </p:cNvPicPr>
          <p:nvPr userDrawn="1"/>
        </p:nvPicPr>
        <p:blipFill>
          <a:blip r:embed="rId2"/>
          <a:stretch>
            <a:fillRect/>
          </a:stretch>
        </p:blipFill>
        <p:spPr>
          <a:xfrm>
            <a:off x="3041649" y="2260600"/>
            <a:ext cx="6122015" cy="1327150"/>
          </a:xfrm>
          <a:prstGeom prst="rect">
            <a:avLst/>
          </a:prstGeom>
        </p:spPr>
      </p:pic>
      <p:pic>
        <p:nvPicPr>
          <p:cNvPr id="8" name="Picture 7">
            <a:extLst>
              <a:ext uri="{FF2B5EF4-FFF2-40B4-BE49-F238E27FC236}">
                <a16:creationId xmlns:a16="http://schemas.microsoft.com/office/drawing/2014/main" id="{4083E2A0-3D99-5E4D-B434-0EAF0AE46708}"/>
              </a:ext>
            </a:extLst>
          </p:cNvPr>
          <p:cNvPicPr>
            <a:picLocks noChangeAspect="1"/>
          </p:cNvPicPr>
          <p:nvPr userDrawn="1"/>
        </p:nvPicPr>
        <p:blipFill>
          <a:blip r:embed="rId3"/>
          <a:stretch>
            <a:fillRect/>
          </a:stretch>
        </p:blipFill>
        <p:spPr>
          <a:xfrm>
            <a:off x="4583553" y="4425521"/>
            <a:ext cx="3038206" cy="854220"/>
          </a:xfrm>
          <a:prstGeom prst="rect">
            <a:avLst/>
          </a:prstGeom>
        </p:spPr>
      </p:pic>
      <p:pic>
        <p:nvPicPr>
          <p:cNvPr id="4" name="Picture 3">
            <a:extLst>
              <a:ext uri="{FF2B5EF4-FFF2-40B4-BE49-F238E27FC236}">
                <a16:creationId xmlns:a16="http://schemas.microsoft.com/office/drawing/2014/main" id="{CB01950D-1A6E-AC4E-BA29-291F9F725E29}"/>
              </a:ext>
            </a:extLst>
          </p:cNvPr>
          <p:cNvPicPr>
            <a:picLocks noChangeAspect="1"/>
          </p:cNvPicPr>
          <p:nvPr userDrawn="1"/>
        </p:nvPicPr>
        <p:blipFill>
          <a:blip r:embed="rId4"/>
          <a:stretch>
            <a:fillRect/>
          </a:stretch>
        </p:blipFill>
        <p:spPr>
          <a:xfrm>
            <a:off x="4421873" y="5445175"/>
            <a:ext cx="3361565" cy="326366"/>
          </a:xfrm>
          <a:prstGeom prst="rect">
            <a:avLst/>
          </a:prstGeom>
        </p:spPr>
      </p:pic>
    </p:spTree>
    <p:extLst>
      <p:ext uri="{BB962C8B-B14F-4D97-AF65-F5344CB8AC3E}">
        <p14:creationId xmlns:p14="http://schemas.microsoft.com/office/powerpoint/2010/main" val="265563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223B4B4-981A-4D04-8224-0E95091277FF}" type="datetimeFigureOut">
              <a:rPr lang="fr-FR" smtClean="0"/>
              <a:t>24/05/2019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4AB10B-937E-47ED-9DBF-8C78FBD58660}" type="slidenum">
              <a:rPr lang="fr-FR" smtClean="0"/>
              <a:t>‹nº›</a:t>
            </a:fld>
            <a:endParaRPr lang="fr-FR"/>
          </a:p>
        </p:txBody>
      </p:sp>
    </p:spTree>
    <p:extLst>
      <p:ext uri="{BB962C8B-B14F-4D97-AF65-F5344CB8AC3E}">
        <p14:creationId xmlns:p14="http://schemas.microsoft.com/office/powerpoint/2010/main" val="311900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38200" y="10676890"/>
            <a:ext cx="2743200" cy="365125"/>
          </a:xfrm>
          <a:prstGeom prst="rect">
            <a:avLst/>
          </a:prstGeom>
        </p:spPr>
        <p:txBody>
          <a:bodyPr/>
          <a:lstStyle/>
          <a:p>
            <a:fld id="{EEAE0620-6311-40F3-ADCE-7669C40B015C}" type="datetime1">
              <a:rPr lang="ro-RO" smtClean="0"/>
              <a:t>24.05.2019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6"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6325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6"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15BA75AA-2165-41F1-9C20-0A222A46F366}" type="datetime1">
              <a:rPr lang="ro-RO" smtClean="0"/>
              <a:t>24.05.2019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11" name="Rectangle 10"/>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p:cNvSpPr txBox="1">
            <a:spLocks/>
          </p:cNvSpPr>
          <p:nvPr userDrawn="1"/>
        </p:nvSpPr>
        <p:spPr>
          <a:xfrm>
            <a:off x="205740" y="441149"/>
            <a:ext cx="895350" cy="365124"/>
          </a:xfrm>
          <a:prstGeom prst="rect">
            <a:avLst/>
          </a:prstGeom>
        </p:spPr>
        <p:txBody>
          <a:bodyPr vert="horz" lIns="91440" tIns="45720" rIns="91440" bIns="45720" rtlCol="0" anchor="ctr"/>
          <a:lstStyle>
            <a:defPPr>
              <a:defRPr lang="en-US"/>
            </a:defPPr>
            <a:lvl1pPr marL="0" algn="r" defTabSz="914400" rtl="0" eaLnBrk="1" latinLnBrk="0" hangingPunct="1">
              <a:defRPr sz="4000" b="1" kern="1200">
                <a:solidFill>
                  <a:schemeClr val="bg1"/>
                </a:solidFill>
                <a:latin typeface="Franklin Gothic Book" charset="0"/>
                <a:ea typeface="Franklin Gothic Book" charset="0"/>
                <a:cs typeface="Franklin Gothic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Placeholder 1"/>
          <p:cNvSpPr>
            <a:spLocks noGrp="1"/>
          </p:cNvSpPr>
          <p:nvPr>
            <p:ph type="title"/>
          </p:nvPr>
        </p:nvSpPr>
        <p:spPr>
          <a:xfrm>
            <a:off x="826770" y="1470392"/>
            <a:ext cx="10515600" cy="562965"/>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4" name="Text Placeholder 2"/>
          <p:cNvSpPr>
            <a:spLocks noGrp="1"/>
          </p:cNvSpPr>
          <p:nvPr>
            <p:ph idx="1"/>
          </p:nvPr>
        </p:nvSpPr>
        <p:spPr>
          <a:xfrm>
            <a:off x="826770" y="2439642"/>
            <a:ext cx="10515600" cy="240849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32349" t="-669" r="31583" b="97610"/>
          <a:stretch/>
        </p:blipFill>
        <p:spPr>
          <a:xfrm>
            <a:off x="-5256" y="1038061"/>
            <a:ext cx="1839309" cy="46634"/>
          </a:xfrm>
          <a:prstGeom prst="rect">
            <a:avLst/>
          </a:prstGeom>
        </p:spPr>
      </p:pic>
      <p:pic>
        <p:nvPicPr>
          <p:cNvPr id="17" name="Picture 16">
            <a:extLst>
              <a:ext uri="{FF2B5EF4-FFF2-40B4-BE49-F238E27FC236}">
                <a16:creationId xmlns:a16="http://schemas.microsoft.com/office/drawing/2014/main" id="{C8894E86-E3C1-8248-B8EE-6B5F8B37C4C1}"/>
              </a:ext>
            </a:extLst>
          </p:cNvPr>
          <p:cNvPicPr>
            <a:picLocks noChangeAspect="1"/>
          </p:cNvPicPr>
          <p:nvPr userDrawn="1"/>
        </p:nvPicPr>
        <p:blipFill>
          <a:blip r:embed="rId3"/>
          <a:stretch>
            <a:fillRect/>
          </a:stretch>
        </p:blipFill>
        <p:spPr>
          <a:xfrm>
            <a:off x="9448800" y="6162464"/>
            <a:ext cx="2197100" cy="4762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5122" cy="5837129"/>
          </a:xfrm>
          <a:prstGeom prst="rect">
            <a:avLst/>
          </a:prstGeom>
        </p:spPr>
      </p:pic>
      <p:sp>
        <p:nvSpPr>
          <p:cNvPr id="2" name="Title 1"/>
          <p:cNvSpPr>
            <a:spLocks noGrp="1"/>
          </p:cNvSpPr>
          <p:nvPr>
            <p:ph type="title"/>
          </p:nvPr>
        </p:nvSpPr>
        <p:spPr>
          <a:xfrm>
            <a:off x="2457450" y="1726702"/>
            <a:ext cx="7429501" cy="1988047"/>
          </a:xfrm>
        </p:spPr>
        <p:txBody>
          <a:bodyPr anchor="b">
            <a:normAutofit/>
          </a:bodyPr>
          <a:lstStyle>
            <a:lvl1pPr algn="ctr">
              <a:defRPr sz="4800">
                <a:solidFill>
                  <a:srgbClr val="A35B28"/>
                </a:solidFill>
              </a:defRPr>
            </a:lvl1pPr>
          </a:lstStyle>
          <a:p>
            <a:r>
              <a:rPr lang="en-US" dirty="0"/>
              <a:t>Click to edit Master title style</a:t>
            </a:r>
          </a:p>
        </p:txBody>
      </p:sp>
      <p:sp>
        <p:nvSpPr>
          <p:cNvPr id="3" name="Text Placeholder 2"/>
          <p:cNvSpPr>
            <a:spLocks noGrp="1"/>
          </p:cNvSpPr>
          <p:nvPr>
            <p:ph type="body" idx="1"/>
          </p:nvPr>
        </p:nvSpPr>
        <p:spPr>
          <a:xfrm>
            <a:off x="2457449" y="3752850"/>
            <a:ext cx="7429502" cy="1459546"/>
          </a:xfrm>
        </p:spPr>
        <p:txBody>
          <a:bodyPr/>
          <a:lstStyle>
            <a:lvl1pPr marL="0" indent="0" algn="ctr">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45836DB3-E689-41ED-B388-1E5DF12EB456}" type="datetime1">
              <a:rPr lang="ro-RO" smtClean="0"/>
              <a:t>24.05.2019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cxnSp>
        <p:nvCxnSpPr>
          <p:cNvPr id="12" name="Straight Connector 11"/>
          <p:cNvCxnSpPr/>
          <p:nvPr userDrawn="1"/>
        </p:nvCxnSpPr>
        <p:spPr>
          <a:xfrm>
            <a:off x="0" y="5837128"/>
            <a:ext cx="122051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9"/>
          <p:cNvSpPr>
            <a:spLocks noGrp="1"/>
          </p:cNvSpPr>
          <p:nvPr>
            <p:ph type="pic" sz="quarter" idx="13"/>
          </p:nvPr>
        </p:nvSpPr>
        <p:spPr>
          <a:xfrm>
            <a:off x="0" y="0"/>
            <a:ext cx="12192000" cy="5777345"/>
          </a:xfrm>
        </p:spPr>
        <p:txBody>
          <a:bodyPr/>
          <a:lstStyle/>
          <a:p>
            <a:endParaRPr lang="en-US"/>
          </a:p>
        </p:txBody>
      </p:sp>
      <p:sp>
        <p:nvSpPr>
          <p:cNvPr id="8" name="Rectangle 7">
            <a:extLst>
              <a:ext uri="{FF2B5EF4-FFF2-40B4-BE49-F238E27FC236}">
                <a16:creationId xmlns:a16="http://schemas.microsoft.com/office/drawing/2014/main" id="{155A17F9-AB41-9B44-929B-B8707812EBBB}"/>
              </a:ext>
            </a:extLst>
          </p:cNvPr>
          <p:cNvSpPr/>
          <p:nvPr userDrawn="1"/>
        </p:nvSpPr>
        <p:spPr>
          <a:xfrm>
            <a:off x="0" y="2133600"/>
            <a:ext cx="9321800"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1"/>
          <p:cNvSpPr>
            <a:spLocks noGrp="1"/>
          </p:cNvSpPr>
          <p:nvPr>
            <p:ph type="title"/>
          </p:nvPr>
        </p:nvSpPr>
        <p:spPr>
          <a:xfrm>
            <a:off x="838200" y="2454656"/>
            <a:ext cx="9438377" cy="868032"/>
          </a:xfrm>
        </p:spPr>
        <p:txBody>
          <a:bodyPr anchor="b">
            <a:normAutofit/>
          </a:bodyPr>
          <a:lstStyle>
            <a:lvl1pPr algn="l">
              <a:defRPr sz="2800">
                <a:solidFill>
                  <a:schemeClr val="bg1"/>
                </a:solidFill>
              </a:defRPr>
            </a:lvl1pPr>
          </a:lstStyle>
          <a:p>
            <a:r>
              <a:rPr lang="en-US" dirty="0"/>
              <a:t>Click to edit Master title style</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9198C8D0-4FA3-4B38-A4F3-50398BE96A67}" type="datetime1">
              <a:rPr lang="ro-RO" smtClean="0"/>
              <a:t>24.05.2019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3" name="Text Placeholder 2"/>
          <p:cNvSpPr>
            <a:spLocks noGrp="1"/>
          </p:cNvSpPr>
          <p:nvPr>
            <p:ph type="body" idx="1"/>
          </p:nvPr>
        </p:nvSpPr>
        <p:spPr>
          <a:xfrm>
            <a:off x="838199" y="3322688"/>
            <a:ext cx="9438378" cy="439588"/>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71457"/>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071457"/>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a:xfrm>
            <a:off x="838200" y="10676890"/>
            <a:ext cx="2743200" cy="365125"/>
          </a:xfrm>
          <a:prstGeom prst="rect">
            <a:avLst/>
          </a:prstGeom>
        </p:spPr>
        <p:txBody>
          <a:bodyPr/>
          <a:lstStyle/>
          <a:p>
            <a:fld id="{FB056F17-3813-4268-9972-4BB50318179C}" type="datetime1">
              <a:rPr lang="ro-RO" smtClean="0"/>
              <a:t>24.05.2019</a:t>
            </a:fld>
            <a:endParaRPr lang="en-US"/>
          </a:p>
        </p:txBody>
      </p:sp>
      <p:sp>
        <p:nvSpPr>
          <p:cNvPr id="10" name="Slide Number Placeholder 9"/>
          <p:cNvSpPr>
            <a:spLocks noGrp="1"/>
          </p:cNvSpPr>
          <p:nvPr>
            <p:ph type="sldNum" sz="quarter" idx="12"/>
          </p:nvPr>
        </p:nvSpPr>
        <p:spPr/>
        <p:txBody>
          <a:bodyPr/>
          <a:lstStyle/>
          <a:p>
            <a:fld id="{8E6E1215-9133-0E48-AF1B-6BA022E5FB71}" type="slidenum">
              <a:rPr lang="en-US" smtClean="0"/>
              <a:t>‹nº›</a:t>
            </a:fld>
            <a:endParaRPr lang="en-US"/>
          </a:p>
        </p:txBody>
      </p:sp>
      <p:sp>
        <p:nvSpPr>
          <p:cNvPr id="13"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5"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65933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033357"/>
            <a:ext cx="515778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8200" y="2857269"/>
            <a:ext cx="5157787"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2033357"/>
            <a:ext cx="5183188"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857269"/>
            <a:ext cx="5183188"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a:xfrm>
            <a:off x="838200" y="10676890"/>
            <a:ext cx="2743200" cy="365125"/>
          </a:xfrm>
          <a:prstGeom prst="rect">
            <a:avLst/>
          </a:prstGeom>
        </p:spPr>
        <p:txBody>
          <a:bodyPr/>
          <a:lstStyle/>
          <a:p>
            <a:fld id="{588278C7-83CC-419B-A20A-2DB6525EDAD4}" type="datetime1">
              <a:rPr lang="ro-RO" smtClean="0"/>
              <a:t>24.05.2019</a:t>
            </a:fld>
            <a:endParaRPr lang="en-US"/>
          </a:p>
        </p:txBody>
      </p:sp>
      <p:sp>
        <p:nvSpPr>
          <p:cNvPr id="13" name="Slide Number Placeholder 12"/>
          <p:cNvSpPr>
            <a:spLocks noGrp="1"/>
          </p:cNvSpPr>
          <p:nvPr>
            <p:ph type="sldNum" sz="quarter" idx="12"/>
          </p:nvPr>
        </p:nvSpPr>
        <p:spPr/>
        <p:txBody>
          <a:bodyPr/>
          <a:lstStyle/>
          <a:p>
            <a:fld id="{8E6E1215-9133-0E48-AF1B-6BA022E5FB71}" type="slidenum">
              <a:rPr lang="en-US" smtClean="0"/>
              <a:t>‹nº›</a:t>
            </a:fld>
            <a:endParaRPr lang="en-US"/>
          </a:p>
        </p:txBody>
      </p:sp>
      <p:sp>
        <p:nvSpPr>
          <p:cNvPr id="18"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50029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838200" y="10676890"/>
            <a:ext cx="2743200" cy="365125"/>
          </a:xfrm>
          <a:prstGeom prst="rect">
            <a:avLst/>
          </a:prstGeom>
        </p:spPr>
        <p:txBody>
          <a:bodyPr/>
          <a:lstStyle/>
          <a:p>
            <a:fld id="{DC740586-9D83-4886-8E74-2CF0863EB7FE}" type="datetime1">
              <a:rPr lang="ro-RO" smtClean="0"/>
              <a:t>24.05.2019</a:t>
            </a:fld>
            <a:endParaRPr lang="en-US"/>
          </a:p>
        </p:txBody>
      </p:sp>
      <p:sp>
        <p:nvSpPr>
          <p:cNvPr id="8" name="Slide Number Placeholder 7"/>
          <p:cNvSpPr>
            <a:spLocks noGrp="1"/>
          </p:cNvSpPr>
          <p:nvPr>
            <p:ph type="sldNum" sz="quarter" idx="12"/>
          </p:nvPr>
        </p:nvSpPr>
        <p:spPr/>
        <p:txBody>
          <a:bodyPr/>
          <a:lstStyle/>
          <a:p>
            <a:fld id="{8E6E1215-9133-0E48-AF1B-6BA022E5FB71}" type="slidenum">
              <a:rPr lang="en-US" smtClean="0"/>
              <a:t>‹nº›</a:t>
            </a:fld>
            <a:endParaRPr lang="en-US"/>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2859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9" name="Rectangle 8"/>
          <p:cNvSpPr/>
          <p:nvPr userDrawn="1"/>
        </p:nvSpPr>
        <p:spPr>
          <a:xfrm>
            <a:off x="0" y="575874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5880" y="6085489"/>
            <a:ext cx="2100072" cy="472440"/>
          </a:xfrm>
          <a:prstGeom prst="rect">
            <a:avLst/>
          </a:prstGeom>
        </p:spPr>
      </p:pic>
      <p:sp>
        <p:nvSpPr>
          <p:cNvPr id="13"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l="32349" t="-669" r="31583" b="97610"/>
          <a:stretch/>
        </p:blipFill>
        <p:spPr>
          <a:xfrm>
            <a:off x="-5256" y="1038061"/>
            <a:ext cx="1839309" cy="46634"/>
          </a:xfrm>
          <a:prstGeom prst="rect">
            <a:avLst/>
          </a:prstGeom>
        </p:spPr>
      </p:pic>
    </p:spTree>
    <p:extLst>
      <p:ext uri="{BB962C8B-B14F-4D97-AF65-F5344CB8AC3E}">
        <p14:creationId xmlns:p14="http://schemas.microsoft.com/office/powerpoint/2010/main" val="174642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5256"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212010" y="3639671"/>
            <a:ext cx="4337212" cy="2162974"/>
          </a:xfrm>
          <a:prstGeom prst="rect">
            <a:avLst/>
          </a:prstGeom>
        </p:spPr>
      </p:pic>
      <p:sp>
        <p:nvSpPr>
          <p:cNvPr id="14" name="Rectangle 13"/>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106768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E1215-9133-0E48-AF1B-6BA022E5FB71}" type="slidenum">
              <a:rPr lang="en-US" smtClean="0"/>
              <a:t>‹nº›</a:t>
            </a:fld>
            <a:endParaRPr lang="en-US"/>
          </a:p>
        </p:txBody>
      </p:sp>
      <p:sp>
        <p:nvSpPr>
          <p:cNvPr id="26"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6" name="Picture 15"/>
          <p:cNvPicPr>
            <a:picLocks noChangeAspect="1"/>
          </p:cNvPicPr>
          <p:nvPr userDrawn="1"/>
        </p:nvPicPr>
        <p:blipFill rotWithShape="1">
          <a:blip r:embed="rId18">
            <a:extLst>
              <a:ext uri="{28A0092B-C50C-407E-A947-70E740481C1C}">
                <a14:useLocalDpi xmlns:a14="http://schemas.microsoft.com/office/drawing/2010/main" val="0"/>
              </a:ext>
            </a:extLst>
          </a:blip>
          <a:srcRect l="32349" t="-669" r="31583" b="97610"/>
          <a:stretch/>
        </p:blipFill>
        <p:spPr>
          <a:xfrm>
            <a:off x="-5256" y="1038061"/>
            <a:ext cx="1839309" cy="46634"/>
          </a:xfrm>
          <a:prstGeom prst="rect">
            <a:avLst/>
          </a:prstGeom>
        </p:spPr>
      </p:pic>
      <p:pic>
        <p:nvPicPr>
          <p:cNvPr id="11" name="Picture 10">
            <a:extLst>
              <a:ext uri="{FF2B5EF4-FFF2-40B4-BE49-F238E27FC236}">
                <a16:creationId xmlns:a16="http://schemas.microsoft.com/office/drawing/2014/main" id="{57685887-DD31-C64B-8F9E-A70F40E14E1F}"/>
              </a:ext>
            </a:extLst>
          </p:cNvPr>
          <p:cNvPicPr>
            <a:picLocks noChangeAspect="1"/>
          </p:cNvPicPr>
          <p:nvPr userDrawn="1"/>
        </p:nvPicPr>
        <p:blipFill>
          <a:blip r:embed="rId19"/>
          <a:stretch>
            <a:fillRect/>
          </a:stretch>
        </p:blipFill>
        <p:spPr>
          <a:xfrm>
            <a:off x="9448800" y="6162464"/>
            <a:ext cx="2197100" cy="476294"/>
          </a:xfrm>
          <a:prstGeom prst="rect">
            <a:avLst/>
          </a:prstGeom>
        </p:spPr>
      </p:pic>
    </p:spTree>
    <p:extLst>
      <p:ext uri="{BB962C8B-B14F-4D97-AF65-F5344CB8AC3E}">
        <p14:creationId xmlns:p14="http://schemas.microsoft.com/office/powerpoint/2010/main" val="7516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4" r:id="rId15"/>
  </p:sldLayoutIdLst>
  <p:hf sldNum="0" hdr="0" dt="0"/>
  <p:txStyles>
    <p:titleStyle>
      <a:lvl1pPr algn="l" defTabSz="914400" rtl="0" eaLnBrk="1" latinLnBrk="0" hangingPunct="1">
        <a:lnSpc>
          <a:spcPct val="90000"/>
        </a:lnSpc>
        <a:spcBef>
          <a:spcPct val="0"/>
        </a:spcBef>
        <a:buNone/>
        <a:defRPr sz="3600" kern="1200">
          <a:solidFill>
            <a:srgbClr val="A35B28"/>
          </a:solidFill>
          <a:latin typeface="Franklin Gothic Demi" charset="0"/>
          <a:ea typeface="Franklin Gothic Demi" charset="0"/>
          <a:cs typeface="Franklin Gothic Dem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75000"/>
              <a:lumOff val="25000"/>
            </a:schemeClr>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013" b="17013"/>
          <a:stretch>
            <a:fillRect/>
          </a:stretch>
        </p:blipFill>
        <p:spPr>
          <a:xfrm>
            <a:off x="0" y="0"/>
            <a:ext cx="12192000" cy="5361191"/>
          </a:xfrm>
          <a:noFill/>
        </p:spPr>
      </p:pic>
      <p:sp>
        <p:nvSpPr>
          <p:cNvPr id="4" name="Rectangle 1">
            <a:extLst>
              <a:ext uri="{FF2B5EF4-FFF2-40B4-BE49-F238E27FC236}">
                <a16:creationId xmlns:a16="http://schemas.microsoft.com/office/drawing/2014/main" id="{1244AC9C-EB2C-7943-9714-E00BB4456D49}"/>
              </a:ext>
            </a:extLst>
          </p:cNvPr>
          <p:cNvSpPr/>
          <p:nvPr/>
        </p:nvSpPr>
        <p:spPr>
          <a:xfrm>
            <a:off x="564202" y="0"/>
            <a:ext cx="11374879" cy="5192189"/>
          </a:xfrm>
          <a:prstGeom prst="rect">
            <a:avLst/>
          </a:prstGeom>
          <a:solidFill>
            <a:srgbClr val="679D97">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6" name="Title 3">
            <a:extLst>
              <a:ext uri="{FF2B5EF4-FFF2-40B4-BE49-F238E27FC236}">
                <a16:creationId xmlns:a16="http://schemas.microsoft.com/office/drawing/2014/main" id="{AA5792ED-7887-3B49-8770-E49C23586BC4}"/>
              </a:ext>
            </a:extLst>
          </p:cNvPr>
          <p:cNvSpPr>
            <a:spLocks noGrp="1"/>
          </p:cNvSpPr>
          <p:nvPr>
            <p:ph type="ctrTitle"/>
          </p:nvPr>
        </p:nvSpPr>
        <p:spPr>
          <a:xfrm>
            <a:off x="926490" y="1226440"/>
            <a:ext cx="11180326" cy="3133300"/>
          </a:xfrm>
        </p:spPr>
        <p:txBody>
          <a:bodyPr>
            <a:normAutofit fontScale="90000"/>
          </a:bodyPr>
          <a:lstStyle/>
          <a:p>
            <a:pPr algn="ctr"/>
            <a:br>
              <a:rPr lang="fr-FR" sz="2700" b="1" dirty="0">
                <a:solidFill>
                  <a:schemeClr val="tx1"/>
                </a:solidFill>
              </a:rPr>
            </a:br>
            <a:br>
              <a:rPr lang="fr-FR" sz="2700" b="1" dirty="0">
                <a:solidFill>
                  <a:schemeClr val="tx1"/>
                </a:solidFill>
              </a:rPr>
            </a:br>
            <a:r>
              <a:rPr lang="fr-FR" sz="2700" b="1" dirty="0">
                <a:solidFill>
                  <a:schemeClr val="tx1"/>
                </a:solidFill>
              </a:rPr>
              <a:t>Formation des coaches de l’observatoire des aires protégées et biodiversité </a:t>
            </a:r>
            <a:br>
              <a:rPr lang="fr-FR" sz="2700" b="1" dirty="0">
                <a:solidFill>
                  <a:schemeClr val="tx1"/>
                </a:solidFill>
              </a:rPr>
            </a:br>
            <a:r>
              <a:rPr lang="fr-FR" sz="2700" b="1" dirty="0">
                <a:solidFill>
                  <a:schemeClr val="tx1"/>
                </a:solidFill>
              </a:rPr>
              <a:t>en Afrique de l’Ouest et Afrique Centrale </a:t>
            </a:r>
            <a:br>
              <a:rPr lang="fr-FR" sz="2700" b="1" dirty="0">
                <a:solidFill>
                  <a:schemeClr val="tx1"/>
                </a:solidFill>
              </a:rPr>
            </a:br>
            <a:r>
              <a:rPr lang="fr-FR" sz="2700" b="1" dirty="0">
                <a:solidFill>
                  <a:schemeClr val="tx1"/>
                </a:solidFill>
              </a:rPr>
              <a:t>Kinshasa du 20 au 31 mai 2019</a:t>
            </a:r>
            <a:br>
              <a:rPr lang="fr-FR" sz="4800" b="1" dirty="0">
                <a:solidFill>
                  <a:schemeClr val="tx1"/>
                </a:solidFill>
              </a:rPr>
            </a:br>
            <a:r>
              <a:rPr lang="fr-FR" sz="4800" b="1" dirty="0"/>
              <a:t>Expérience de l’Utilisation de l’outil IMET au sein du réseau des  </a:t>
            </a:r>
            <a:r>
              <a:rPr lang="fr-FR" sz="4800" b="1" dirty="0" err="1"/>
              <a:t>APs</a:t>
            </a:r>
            <a:r>
              <a:rPr lang="fr-FR" sz="4800" b="1" dirty="0"/>
              <a:t> de la RDC</a:t>
            </a:r>
            <a:br>
              <a:rPr lang="fr-FR" sz="4800" b="1" dirty="0"/>
            </a:br>
            <a:br>
              <a:rPr lang="fr-FR" sz="4000" dirty="0"/>
            </a:br>
            <a:r>
              <a:rPr lang="fr-FR" sz="2200" b="1" i="1" dirty="0"/>
              <a:t>Département Technique et Scientifique de l’ICCN</a:t>
            </a:r>
            <a:br>
              <a:rPr lang="fr-FR" sz="2200" b="1" i="1" dirty="0"/>
            </a:br>
            <a:r>
              <a:rPr lang="fr-FR" sz="2200" i="1" dirty="0"/>
              <a:t>Par</a:t>
            </a:r>
            <a:br>
              <a:rPr lang="fr-FR" sz="2200" i="1" dirty="0"/>
            </a:br>
            <a:r>
              <a:rPr lang="fr-FR" sz="2200" i="1" dirty="0"/>
              <a:t>Gabriel ZABITI (Coach RDC)</a:t>
            </a:r>
            <a:br>
              <a:rPr lang="fr-FR" sz="2200" b="1" dirty="0"/>
            </a:br>
            <a:endParaRPr lang="en-US" sz="2200"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3A70504B-2B1C-524C-BF3E-48D0184B2E53}"/>
              </a:ext>
            </a:extLst>
          </p:cNvPr>
          <p:cNvSpPr/>
          <p:nvPr/>
        </p:nvSpPr>
        <p:spPr>
          <a:xfrm>
            <a:off x="297593" y="1665810"/>
            <a:ext cx="331304" cy="1828800"/>
          </a:xfrm>
          <a:prstGeom prst="rect">
            <a:avLst/>
          </a:prstGeom>
          <a:solidFill>
            <a:srgbClr val="90C14E">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pic>
        <p:nvPicPr>
          <p:cNvPr id="8" name="Picture 2" descr="G:\Seagate Backup\PELISSIE-75034D\C\Documents and Settings\Cyril\Mes documents\C_Travail CP\03_WWF-PA-DRC\00_Project documents\08_Communication\Communication PARAP\01_Charte graphique\logo PARAP\Logo ICCN.jpg">
            <a:extLst>
              <a:ext uri="{FF2B5EF4-FFF2-40B4-BE49-F238E27FC236}">
                <a16:creationId xmlns:a16="http://schemas.microsoft.com/office/drawing/2014/main" id="{64736FF1-0B8F-DC40-9BF9-0EE44ECB79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185" y="3239237"/>
            <a:ext cx="2570108" cy="108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926" y="231723"/>
            <a:ext cx="7518946" cy="553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9896" y="5846837"/>
            <a:ext cx="9143999" cy="92333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fr-FR" altLang="fr-FR"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itchFamily="34" charset="0"/>
              </a:rPr>
              <a:t>MERCI DE VOTRE ATTENTION</a:t>
            </a:r>
            <a:endParaRPr lang="fr-FR"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6" name="Picture 2" descr="G:\Seagate Backup\PELISSIE-75034D\C\Documents and Settings\Cyril\Mes documents\C_Travail CP\03_WWF-PA-DRC\00_Project documents\08_Communication\Communication PARAP\01_Charte graphique\logo PARAP\Logo ICCN.jpg">
            <a:extLst>
              <a:ext uri="{FF2B5EF4-FFF2-40B4-BE49-F238E27FC236}">
                <a16:creationId xmlns:a16="http://schemas.microsoft.com/office/drawing/2014/main" id="{46D790B2-26AF-654D-A51C-3A8294AC43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708" y="231723"/>
            <a:ext cx="1656000" cy="69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33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4114C471-DCAB-DB49-8848-E4D2D2193AEB}"/>
              </a:ext>
            </a:extLst>
          </p:cNvPr>
          <p:cNvGrpSpPr/>
          <p:nvPr/>
        </p:nvGrpSpPr>
        <p:grpSpPr>
          <a:xfrm>
            <a:off x="151920" y="239634"/>
            <a:ext cx="11681864" cy="6408712"/>
            <a:chOff x="151920" y="239634"/>
            <a:chExt cx="11681864" cy="6408712"/>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0" y="239634"/>
              <a:ext cx="9051796"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G:\Seagate Backup\PELISSIE-75034D\C\Documents and Settings\Cyril\Mes documents\C_Travail CP\03_WWF-PA-DRC\00_Project documents\08_Communication\Communication PARAP\01_Charte graphique\logo PARAP\Logo ICCN.jpg">
              <a:extLst>
                <a:ext uri="{FF2B5EF4-FFF2-40B4-BE49-F238E27FC236}">
                  <a16:creationId xmlns:a16="http://schemas.microsoft.com/office/drawing/2014/main" id="{85CCB2E2-E2A4-C04A-AA9A-C0A1E93FA0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3676" y="5552537"/>
              <a:ext cx="2570108" cy="10808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503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9100" y="266024"/>
            <a:ext cx="11353800" cy="562965"/>
          </a:xfrm>
        </p:spPr>
        <p:txBody>
          <a:bodyPr>
            <a:noAutofit/>
          </a:bodyPr>
          <a:lstStyle/>
          <a:p>
            <a:r>
              <a:rPr lang="fr-FR" sz="3200" dirty="0">
                <a:solidFill>
                  <a:schemeClr val="accent1"/>
                </a:solidFill>
              </a:rPr>
              <a:t> </a:t>
            </a:r>
            <a:r>
              <a:rPr lang="fr-FR" dirty="0">
                <a:solidFill>
                  <a:schemeClr val="accent1"/>
                </a:solidFill>
              </a:rPr>
              <a:t>2. </a:t>
            </a:r>
            <a:r>
              <a:rPr lang="fr-FR" b="1" dirty="0">
                <a:solidFill>
                  <a:schemeClr val="accent1"/>
                </a:solidFill>
              </a:rPr>
              <a:t>FORMAT DE RESTITUTION RÉSULTAT PRÉLIMINAIRE   </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552" y="1124744"/>
            <a:ext cx="842493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Seagate Backup\PELISSIE-75034D\C\Documents and Settings\Cyril\Mes documents\C_Travail CP\03_WWF-PA-DRC\00_Project documents\08_Communication\Communication PARAP\01_Charte graphique\logo PARAP\Logo ICC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6800" y="5895571"/>
            <a:ext cx="1656000" cy="69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46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6997" y="133495"/>
            <a:ext cx="8229600" cy="922114"/>
          </a:xfrm>
        </p:spPr>
        <p:txBody>
          <a:bodyPr>
            <a:normAutofit/>
          </a:bodyPr>
          <a:lstStyle/>
          <a:p>
            <a:r>
              <a:rPr lang="fr-FR" sz="3200" dirty="0">
                <a:solidFill>
                  <a:schemeClr val="accent1"/>
                </a:solidFill>
              </a:rPr>
              <a:t>3. ANALYSE APPROFONDIE</a:t>
            </a:r>
          </a:p>
        </p:txBody>
      </p:sp>
      <p:sp>
        <p:nvSpPr>
          <p:cNvPr id="3" name="Espace réservé du contenu 2"/>
          <p:cNvSpPr>
            <a:spLocks noGrp="1"/>
          </p:cNvSpPr>
          <p:nvPr>
            <p:ph idx="1"/>
          </p:nvPr>
        </p:nvSpPr>
        <p:spPr>
          <a:xfrm>
            <a:off x="257332" y="1124743"/>
            <a:ext cx="11000282" cy="5733256"/>
          </a:xfrm>
        </p:spPr>
        <p:txBody>
          <a:bodyPr>
            <a:normAutofit/>
          </a:bodyPr>
          <a:lstStyle/>
          <a:p>
            <a:pPr marL="457200" lvl="2" indent="-457200"/>
            <a:r>
              <a:rPr lang="fr-FR" sz="3200" b="1" dirty="0"/>
              <a:t>Processus participatif (cellule PSE et site)</a:t>
            </a:r>
          </a:p>
          <a:p>
            <a:pPr marL="914400" lvl="3" indent="-457200"/>
            <a:r>
              <a:rPr lang="fr-FR" sz="2800" dirty="0"/>
              <a:t>Confrontation des résultats de l’évaluation participative et de l’analyse documentaire </a:t>
            </a:r>
          </a:p>
          <a:p>
            <a:pPr marL="914400" lvl="3" indent="-457200"/>
            <a:r>
              <a:rPr lang="fr-FR" sz="3200" dirty="0"/>
              <a:t>Détermination des objectifs susceptibles d’</a:t>
            </a:r>
            <a:r>
              <a:rPr lang="fr-FR" sz="3200" b="1" dirty="0"/>
              <a:t>amélioration de l’efficacité de gestion</a:t>
            </a:r>
          </a:p>
          <a:p>
            <a:pPr marL="914400" lvl="3" indent="-457200"/>
            <a:endParaRPr lang="fr-FR" sz="3200" b="1" dirty="0"/>
          </a:p>
          <a:p>
            <a:pPr marL="914400" lvl="3" indent="-457200"/>
            <a:endParaRPr lang="fr-FR" sz="3200" dirty="0"/>
          </a:p>
          <a:p>
            <a:pPr marL="914400" lvl="3" indent="-457200"/>
            <a:endParaRPr lang="fr-FR" sz="3200" dirty="0"/>
          </a:p>
          <a:p>
            <a:pPr marL="914400" lvl="3" indent="-457200"/>
            <a:endParaRPr lang="fr-FR" sz="3200" dirty="0"/>
          </a:p>
          <a:p>
            <a:pPr marL="914400" lvl="3" indent="-457200"/>
            <a:r>
              <a:rPr lang="fr-FR" sz="3200" dirty="0"/>
              <a:t>Elaboration du tableau de bord : </a:t>
            </a:r>
            <a:r>
              <a:rPr lang="fr-FR" sz="3200" b="1" dirty="0"/>
              <a:t>pour les décideurs.</a:t>
            </a:r>
          </a:p>
          <a:p>
            <a:pPr marL="914400" lvl="3" indent="-457200"/>
            <a:r>
              <a:rPr lang="fr-FR" sz="3200" b="1" dirty="0"/>
              <a:t>Rapport d’analyse approfondie </a:t>
            </a:r>
          </a:p>
          <a:p>
            <a:endParaRPr lang="fr-FR" dirty="0"/>
          </a:p>
        </p:txBody>
      </p:sp>
      <p:sp>
        <p:nvSpPr>
          <p:cNvPr id="4" name="Flèche droite 3"/>
          <p:cNvSpPr/>
          <p:nvPr/>
        </p:nvSpPr>
        <p:spPr>
          <a:xfrm>
            <a:off x="3601929" y="6381328"/>
            <a:ext cx="20162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804" y="3552326"/>
            <a:ext cx="7275986" cy="154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G:\Seagate Backup\PELISSIE-75034D\C\Documents and Settings\Cyril\Mes documents\C_Travail CP\03_WWF-PA-DRC\00_Project documents\08_Communication\Communication PARAP\01_Charte graphique\logo PARAP\Logo ICC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7277" y="5900947"/>
            <a:ext cx="1656000" cy="69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46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977" y="164474"/>
            <a:ext cx="10175823" cy="792088"/>
          </a:xfrm>
        </p:spPr>
        <p:txBody>
          <a:bodyPr>
            <a:noAutofit/>
          </a:bodyPr>
          <a:lstStyle/>
          <a:p>
            <a:r>
              <a:rPr lang="fr-FR" dirty="0">
                <a:solidFill>
                  <a:schemeClr val="accent1"/>
                </a:solidFill>
              </a:rPr>
              <a:t>4. Ex: TABLEAU DE BORD (Evaluation PNS-2018)</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810" y="956562"/>
            <a:ext cx="8564380" cy="472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Seagate Backup\PELISSIE-75034D\C\Documents and Settings\Cyril\Mes documents\C_Travail CP\03_WWF-PA-DRC\00_Project documents\08_Communication\Communication PARAP\01_Charte graphique\logo PARAP\Logo ICC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233" y="6033125"/>
            <a:ext cx="1656000" cy="69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69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0055" y="3503"/>
            <a:ext cx="9183394" cy="1015828"/>
          </a:xfrm>
        </p:spPr>
        <p:txBody>
          <a:bodyPr>
            <a:noAutofit/>
          </a:bodyPr>
          <a:lstStyle/>
          <a:p>
            <a:r>
              <a:rPr lang="fr-FR" b="1" dirty="0">
                <a:solidFill>
                  <a:schemeClr val="accent1"/>
                </a:solidFill>
              </a:rPr>
              <a:t> 5. DONNÉES IMET DES AP (2016 À 2018)</a:t>
            </a:r>
            <a:endParaRPr lang="fr-FR" dirty="0">
              <a:solidFill>
                <a:srgbClr val="92D050"/>
              </a:solidFill>
            </a:endParaRPr>
          </a:p>
        </p:txBody>
      </p:sp>
      <p:pic>
        <p:nvPicPr>
          <p:cNvPr id="5" name="Picture 2" descr="G:\Seagate Backup\PELISSIE-75034D\C\Documents and Settings\Cyril\Mes documents\C_Travail CP\03_WWF-PA-DRC\00_Project documents\08_Communication\Communication PARAP\01_Charte graphique\logo PARAP\Logo ICC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807" y="5888269"/>
            <a:ext cx="1656000" cy="6964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ZoneTexte 2"/>
              <p:cNvSpPr txBox="1"/>
              <p:nvPr/>
            </p:nvSpPr>
            <p:spPr>
              <a:xfrm>
                <a:off x="2434368" y="5656215"/>
                <a:ext cx="6696744" cy="928459"/>
              </a:xfrm>
              <a:prstGeom prst="rect">
                <a:avLst/>
              </a:prstGeom>
              <a:solidFill>
                <a:schemeClr val="accent2"/>
              </a:solidFill>
            </p:spPr>
            <p:txBody>
              <a:bodyPr wrap="square" rtlCol="0">
                <a:spAutoFit/>
              </a:bodyPr>
              <a:lstStyle/>
              <a:p>
                <a:pPr algn="ctr"/>
                <a:r>
                  <a:rPr lang="fr-FR" dirty="0"/>
                  <a:t>Utilisation de la formule de </a:t>
                </a:r>
                <a:r>
                  <a:rPr lang="fr-FR" b="1" dirty="0"/>
                  <a:t>AGRECO GEIE </a:t>
                </a:r>
                <a:r>
                  <a:rPr lang="en-US" dirty="0"/>
                  <a:t>IMET</a:t>
                </a:r>
                <a14:m>
                  <m:oMath xmlns:m="http://schemas.openxmlformats.org/officeDocument/2006/math">
                    <m:r>
                      <a:rPr lang="en-US" i="1">
                        <a:latin typeface="Cambria Math"/>
                      </a:rPr>
                      <m:t>=</m:t>
                    </m:r>
                    <m:sSup>
                      <m:sSupPr>
                        <m:ctrlPr>
                          <a:rPr lang="fr-FR" i="1">
                            <a:latin typeface="Cambria Math" panose="02040503050406030204" pitchFamily="18" charset="0"/>
                          </a:rPr>
                        </m:ctrlPr>
                      </m:sSupPr>
                      <m:e>
                        <m:d>
                          <m:dPr>
                            <m:ctrlPr>
                              <a:rPr lang="fr-FR" i="1">
                                <a:latin typeface="Cambria Math" panose="02040503050406030204" pitchFamily="18" charset="0"/>
                              </a:rPr>
                            </m:ctrlPr>
                          </m:dPr>
                          <m:e>
                            <m:f>
                              <m:fPr>
                                <m:ctrlPr>
                                  <a:rPr lang="fr-FR" i="1">
                                    <a:latin typeface="Cambria Math" panose="02040503050406030204" pitchFamily="18" charset="0"/>
                                  </a:rPr>
                                </m:ctrlPr>
                              </m:fPr>
                              <m:num>
                                <m:rad>
                                  <m:radPr>
                                    <m:degHide m:val="on"/>
                                    <m:ctrlPr>
                                      <a:rPr lang="fr-FR" i="1">
                                        <a:latin typeface="Cambria Math" panose="02040503050406030204" pitchFamily="18" charset="0"/>
                                      </a:rPr>
                                    </m:ctrlPr>
                                  </m:radPr>
                                  <m:deg/>
                                  <m:e>
                                    <m:r>
                                      <m:rPr>
                                        <m:sty m:val="p"/>
                                      </m:rPr>
                                      <a:rPr lang="en-US">
                                        <a:latin typeface="Cambria Math"/>
                                      </a:rPr>
                                      <m:t>Contexte</m:t>
                                    </m:r>
                                  </m:e>
                                </m:rad>
                                <m:r>
                                  <a:rPr lang="en-US">
                                    <a:latin typeface="Cambria Math"/>
                                  </a:rPr>
                                  <m:t>+</m:t>
                                </m:r>
                                <m:rad>
                                  <m:radPr>
                                    <m:degHide m:val="on"/>
                                    <m:ctrlPr>
                                      <a:rPr lang="fr-FR" i="1">
                                        <a:latin typeface="Cambria Math" panose="02040503050406030204" pitchFamily="18" charset="0"/>
                                      </a:rPr>
                                    </m:ctrlPr>
                                  </m:radPr>
                                  <m:deg/>
                                  <m:e>
                                    <m:r>
                                      <m:rPr>
                                        <m:sty m:val="p"/>
                                      </m:rPr>
                                      <a:rPr lang="en-US">
                                        <a:latin typeface="Cambria Math"/>
                                      </a:rPr>
                                      <m:t>Planif</m:t>
                                    </m:r>
                                  </m:e>
                                </m:rad>
                                <m:r>
                                  <a:rPr lang="en-US">
                                    <a:latin typeface="Cambria Math"/>
                                  </a:rPr>
                                  <m:t>+</m:t>
                                </m:r>
                                <m:rad>
                                  <m:radPr>
                                    <m:degHide m:val="on"/>
                                    <m:ctrlPr>
                                      <a:rPr lang="fr-FR" i="1">
                                        <a:latin typeface="Cambria Math" panose="02040503050406030204" pitchFamily="18" charset="0"/>
                                      </a:rPr>
                                    </m:ctrlPr>
                                  </m:radPr>
                                  <m:deg/>
                                  <m:e>
                                    <m:r>
                                      <m:rPr>
                                        <m:sty m:val="p"/>
                                      </m:rPr>
                                      <a:rPr lang="en-US">
                                        <a:latin typeface="Cambria Math"/>
                                      </a:rPr>
                                      <m:t>Intrant</m:t>
                                    </m:r>
                                  </m:e>
                                </m:rad>
                                <m:r>
                                  <a:rPr lang="en-US">
                                    <a:latin typeface="Cambria Math"/>
                                  </a:rPr>
                                  <m:t>+</m:t>
                                </m:r>
                                <m:rad>
                                  <m:radPr>
                                    <m:degHide m:val="on"/>
                                    <m:ctrlPr>
                                      <a:rPr lang="fr-FR" i="1">
                                        <a:latin typeface="Cambria Math" panose="02040503050406030204" pitchFamily="18" charset="0"/>
                                      </a:rPr>
                                    </m:ctrlPr>
                                  </m:radPr>
                                  <m:deg/>
                                  <m:e>
                                    <m:r>
                                      <m:rPr>
                                        <m:sty m:val="p"/>
                                      </m:rPr>
                                      <a:rPr lang="en-US">
                                        <a:latin typeface="Cambria Math"/>
                                      </a:rPr>
                                      <m:t>processus</m:t>
                                    </m:r>
                                  </m:e>
                                </m:rad>
                                <m:r>
                                  <a:rPr lang="en-US">
                                    <a:latin typeface="Cambria Math"/>
                                  </a:rPr>
                                  <m:t>+</m:t>
                                </m:r>
                                <m:rad>
                                  <m:radPr>
                                    <m:degHide m:val="on"/>
                                    <m:ctrlPr>
                                      <a:rPr lang="fr-FR" i="1">
                                        <a:latin typeface="Cambria Math" panose="02040503050406030204" pitchFamily="18" charset="0"/>
                                      </a:rPr>
                                    </m:ctrlPr>
                                  </m:radPr>
                                  <m:deg/>
                                  <m:e>
                                    <m:r>
                                      <m:rPr>
                                        <m:sty m:val="p"/>
                                      </m:rPr>
                                      <a:rPr lang="en-US">
                                        <a:latin typeface="Cambria Math"/>
                                      </a:rPr>
                                      <m:t>Resultat</m:t>
                                    </m:r>
                                  </m:e>
                                </m:rad>
                                <m:r>
                                  <a:rPr lang="en-US">
                                    <a:latin typeface="Cambria Math"/>
                                  </a:rPr>
                                  <m:t>+</m:t>
                                </m:r>
                                <m:rad>
                                  <m:radPr>
                                    <m:degHide m:val="on"/>
                                    <m:ctrlPr>
                                      <a:rPr lang="fr-FR" i="1">
                                        <a:latin typeface="Cambria Math" panose="02040503050406030204" pitchFamily="18" charset="0"/>
                                      </a:rPr>
                                    </m:ctrlPr>
                                  </m:radPr>
                                  <m:deg/>
                                  <m:e>
                                    <m:r>
                                      <m:rPr>
                                        <m:sty m:val="p"/>
                                      </m:rPr>
                                      <a:rPr lang="en-US">
                                        <a:latin typeface="Cambria Math"/>
                                      </a:rPr>
                                      <m:t>Impact</m:t>
                                    </m:r>
                                  </m:e>
                                </m:rad>
                              </m:num>
                              <m:den>
                                <m:r>
                                  <a:rPr lang="en-US">
                                    <a:latin typeface="Cambria Math"/>
                                  </a:rPr>
                                  <m:t>6</m:t>
                                </m:r>
                              </m:den>
                            </m:f>
                          </m:e>
                        </m:d>
                      </m:e>
                      <m:sup>
                        <m:r>
                          <a:rPr lang="en-US" i="1">
                            <a:latin typeface="Cambria Math"/>
                          </a:rPr>
                          <m:t>2</m:t>
                        </m:r>
                      </m:sup>
                    </m:sSup>
                  </m:oMath>
                </a14:m>
                <a:endParaRPr lang="fr-FR" dirty="0"/>
              </a:p>
            </p:txBody>
          </p:sp>
        </mc:Choice>
        <mc:Fallback>
          <p:sp>
            <p:nvSpPr>
              <p:cNvPr id="3" name="ZoneTexte 2"/>
              <p:cNvSpPr txBox="1">
                <a:spLocks noRot="1" noChangeAspect="1" noMove="1" noResize="1" noEditPoints="1" noAdjustHandles="1" noChangeArrowheads="1" noChangeShapeType="1" noTextEdit="1"/>
              </p:cNvSpPr>
              <p:nvPr/>
            </p:nvSpPr>
            <p:spPr>
              <a:xfrm>
                <a:off x="2434368" y="5656215"/>
                <a:ext cx="6696744" cy="928459"/>
              </a:xfrm>
              <a:prstGeom prst="rect">
                <a:avLst/>
              </a:prstGeom>
              <a:blipFill>
                <a:blip r:embed="rId3"/>
                <a:stretch>
                  <a:fillRect t="-1351"/>
                </a:stretch>
              </a:blipFill>
            </p:spPr>
            <p:txBody>
              <a:bodyPr/>
              <a:lstStyle/>
              <a:p>
                <a:r>
                  <a:rPr lang="en-US">
                    <a:noFill/>
                  </a:rPr>
                  <a:t> </a:t>
                </a:r>
              </a:p>
            </p:txBody>
          </p:sp>
        </mc:Fallback>
      </mc:AlternateContent>
      <p:pic>
        <p:nvPicPr>
          <p:cNvPr id="11"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09376" y="1435310"/>
            <a:ext cx="7410984" cy="39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94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0696" y="346646"/>
            <a:ext cx="9337752" cy="634082"/>
          </a:xfrm>
        </p:spPr>
        <p:txBody>
          <a:bodyPr>
            <a:noAutofit/>
          </a:bodyPr>
          <a:lstStyle/>
          <a:p>
            <a:r>
              <a:rPr lang="fr-FR" dirty="0">
                <a:solidFill>
                  <a:schemeClr val="accent1"/>
                </a:solidFill>
              </a:rPr>
              <a:t>6. CAPITALISATION DES RÉSULTATS IMET</a:t>
            </a:r>
            <a:endParaRPr lang="fr-FR" b="1" dirty="0">
              <a:solidFill>
                <a:schemeClr val="accent1"/>
              </a:solidFill>
            </a:endParaRPr>
          </a:p>
        </p:txBody>
      </p:sp>
      <p:sp>
        <p:nvSpPr>
          <p:cNvPr id="3" name="Espace réservé du contenu 2"/>
          <p:cNvSpPr>
            <a:spLocks noGrp="1"/>
          </p:cNvSpPr>
          <p:nvPr>
            <p:ph idx="1"/>
          </p:nvPr>
        </p:nvSpPr>
        <p:spPr>
          <a:xfrm>
            <a:off x="984448" y="1523267"/>
            <a:ext cx="9144000" cy="4425604"/>
          </a:xfrm>
        </p:spPr>
        <p:txBody>
          <a:bodyPr>
            <a:noAutofit/>
          </a:bodyPr>
          <a:lstStyle/>
          <a:p>
            <a:pPr>
              <a:buFont typeface="Wingdings" pitchFamily="2" charset="2"/>
              <a:buChar char="§"/>
            </a:pPr>
            <a:r>
              <a:rPr lang="fr-FR" b="1" dirty="0">
                <a:solidFill>
                  <a:srgbClr val="A35B28"/>
                </a:solidFill>
                <a:latin typeface="+mj-lt"/>
              </a:rPr>
              <a:t>Elaboration des outils de planification stratégique:</a:t>
            </a:r>
          </a:p>
          <a:p>
            <a:pPr lvl="1">
              <a:buFont typeface="Wingdings" pitchFamily="2" charset="2"/>
              <a:buChar char="§"/>
            </a:pPr>
            <a:r>
              <a:rPr lang="fr-FR" sz="3200" b="1" dirty="0">
                <a:latin typeface="+mj-lt"/>
              </a:rPr>
              <a:t>Stratégie de surveillance d’une AP</a:t>
            </a:r>
          </a:p>
          <a:p>
            <a:pPr lvl="2">
              <a:buFont typeface="Wingdings" pitchFamily="2" charset="2"/>
              <a:buChar char="§"/>
            </a:pPr>
            <a:r>
              <a:rPr lang="fr-FR" sz="3200" dirty="0">
                <a:latin typeface="+mj-lt"/>
              </a:rPr>
              <a:t>Utilisation du calculateur des menaces</a:t>
            </a:r>
            <a:r>
              <a:rPr lang="fr-FR" sz="3200" b="1" dirty="0">
                <a:latin typeface="+mj-lt"/>
              </a:rPr>
              <a:t>                hiérarchisation des menaces </a:t>
            </a:r>
          </a:p>
          <a:p>
            <a:pPr lvl="2">
              <a:buFont typeface="Wingdings" pitchFamily="2" charset="2"/>
              <a:buChar char="§"/>
            </a:pPr>
            <a:r>
              <a:rPr lang="fr-FR" sz="3200" b="1" dirty="0">
                <a:latin typeface="+mj-lt"/>
              </a:rPr>
              <a:t>Identification des défis majeurs </a:t>
            </a:r>
            <a:r>
              <a:rPr lang="fr-FR" sz="3200" dirty="0">
                <a:latin typeface="+mj-lt"/>
              </a:rPr>
              <a:t>pour la protection des la biodiversité</a:t>
            </a:r>
          </a:p>
          <a:p>
            <a:pPr lvl="2">
              <a:buFont typeface="Wingdings" pitchFamily="2" charset="2"/>
              <a:buChar char="§"/>
            </a:pPr>
            <a:r>
              <a:rPr lang="fr-FR" sz="3200" dirty="0">
                <a:latin typeface="+mj-lt"/>
              </a:rPr>
              <a:t>Détermination des </a:t>
            </a:r>
            <a:r>
              <a:rPr lang="fr-FR" sz="3200" b="1" dirty="0">
                <a:latin typeface="+mj-lt"/>
              </a:rPr>
              <a:t>stratégies d’intervention             		Production de la Stratégie</a:t>
            </a:r>
          </a:p>
          <a:p>
            <a:pPr marL="800100" lvl="2" indent="0">
              <a:buNone/>
            </a:pPr>
            <a:endParaRPr lang="fr-FR" sz="3200" b="1" dirty="0">
              <a:latin typeface="+mj-lt"/>
            </a:endParaRPr>
          </a:p>
          <a:p>
            <a:endParaRPr lang="fr-FR" sz="2400" dirty="0"/>
          </a:p>
        </p:txBody>
      </p:sp>
      <p:pic>
        <p:nvPicPr>
          <p:cNvPr id="4" name="Picture 2" descr="G:\Seagate Backup\PELISSIE-75034D\C\Documents and Settings\Cyril\Mes documents\C_Travail CP\03_WWF-PA-DRC\00_Project documents\08_Communication\Communication PARAP\01_Charte graphique\logo PARAP\Logo ICC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552" y="5948871"/>
            <a:ext cx="1656000" cy="696405"/>
          </a:xfrm>
          <a:prstGeom prst="rect">
            <a:avLst/>
          </a:prstGeom>
          <a:noFill/>
          <a:extLst>
            <a:ext uri="{909E8E84-426E-40DD-AFC4-6F175D3DCCD1}">
              <a14:hiddenFill xmlns:a14="http://schemas.microsoft.com/office/drawing/2010/main">
                <a:solidFill>
                  <a:srgbClr val="FFFFFF"/>
                </a:solidFill>
              </a14:hiddenFill>
            </a:ext>
          </a:extLst>
        </p:spPr>
      </p:pic>
      <p:sp>
        <p:nvSpPr>
          <p:cNvPr id="10" name="Flèche droite 9"/>
          <p:cNvSpPr/>
          <p:nvPr/>
        </p:nvSpPr>
        <p:spPr>
          <a:xfrm>
            <a:off x="3267090" y="5031662"/>
            <a:ext cx="40073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7859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9290" y="285436"/>
            <a:ext cx="9284002" cy="634082"/>
          </a:xfrm>
        </p:spPr>
        <p:txBody>
          <a:bodyPr>
            <a:noAutofit/>
          </a:bodyPr>
          <a:lstStyle/>
          <a:p>
            <a:r>
              <a:rPr lang="fr-FR" dirty="0">
                <a:solidFill>
                  <a:schemeClr val="accent1"/>
                </a:solidFill>
              </a:rPr>
              <a:t>6. CAPITALISATION DES RÉSULTATS IMET</a:t>
            </a:r>
            <a:endParaRPr lang="fr-FR" b="1" dirty="0">
              <a:solidFill>
                <a:schemeClr val="accent1"/>
              </a:solidFill>
            </a:endParaRPr>
          </a:p>
        </p:txBody>
      </p:sp>
      <p:sp>
        <p:nvSpPr>
          <p:cNvPr id="3" name="Espace réservé du contenu 2"/>
          <p:cNvSpPr>
            <a:spLocks noGrp="1"/>
          </p:cNvSpPr>
          <p:nvPr>
            <p:ph idx="1"/>
          </p:nvPr>
        </p:nvSpPr>
        <p:spPr>
          <a:xfrm>
            <a:off x="1362649" y="1278445"/>
            <a:ext cx="9144000" cy="4853136"/>
          </a:xfrm>
        </p:spPr>
        <p:txBody>
          <a:bodyPr>
            <a:noAutofit/>
          </a:bodyPr>
          <a:lstStyle/>
          <a:p>
            <a:pPr marL="457200" indent="-457200">
              <a:buFont typeface="Wingdings" pitchFamily="2" charset="2"/>
              <a:buChar char="§"/>
            </a:pPr>
            <a:r>
              <a:rPr lang="fr-FR" b="1" dirty="0"/>
              <a:t>Elaboration du Plans d’Aménagement et de Gestion (PAG) des </a:t>
            </a:r>
            <a:r>
              <a:rPr lang="fr-FR" b="1" dirty="0" err="1"/>
              <a:t>APs</a:t>
            </a:r>
            <a:r>
              <a:rPr lang="fr-FR" b="1" dirty="0"/>
              <a:t>. </a:t>
            </a:r>
            <a:r>
              <a:rPr lang="fr-FR" dirty="0"/>
              <a:t>Deux approches capitalisé: </a:t>
            </a:r>
          </a:p>
          <a:p>
            <a:pPr marL="857250" lvl="1" indent="-457200">
              <a:buFont typeface="Wingdings" pitchFamily="2" charset="2"/>
              <a:buChar char="§"/>
            </a:pPr>
            <a:r>
              <a:rPr lang="fr-FR" dirty="0"/>
              <a:t>Planification basée sur les </a:t>
            </a:r>
            <a:r>
              <a:rPr lang="fr-FR" b="1" dirty="0"/>
              <a:t>conditions désirées</a:t>
            </a:r>
          </a:p>
          <a:p>
            <a:pPr marL="1257300" lvl="2" indent="-457200">
              <a:buFont typeface="Wingdings" pitchFamily="2" charset="2"/>
              <a:buChar char="§"/>
            </a:pPr>
            <a:r>
              <a:rPr lang="fr-FR" dirty="0"/>
              <a:t>Détermination de certains objectifs (conditions désirées) grâce à l’outil IMET)</a:t>
            </a:r>
          </a:p>
          <a:p>
            <a:pPr marL="857250" lvl="1" indent="-457200">
              <a:buFont typeface="Wingdings" pitchFamily="2" charset="2"/>
              <a:buChar char="§"/>
            </a:pPr>
            <a:r>
              <a:rPr lang="fr-FR" dirty="0"/>
              <a:t>Planification basée sur </a:t>
            </a:r>
            <a:r>
              <a:rPr lang="fr-FR" b="1" dirty="0"/>
              <a:t>les menaces</a:t>
            </a:r>
          </a:p>
          <a:p>
            <a:pPr marL="1257300" lvl="2" indent="-457200">
              <a:buFont typeface="Wingdings" pitchFamily="2" charset="2"/>
              <a:buChar char="§"/>
            </a:pPr>
            <a:r>
              <a:rPr lang="fr-FR" dirty="0"/>
              <a:t>Hiérarchisation des menaces grâce à l’outil IMET, puis développement d’un model conceptuel du PAG</a:t>
            </a:r>
          </a:p>
          <a:p>
            <a:pPr marL="1714500" lvl="4" indent="0">
              <a:buNone/>
            </a:pPr>
            <a:r>
              <a:rPr lang="fr-FR" dirty="0"/>
              <a:t>Contribution à la Production du PAG</a:t>
            </a:r>
          </a:p>
          <a:p>
            <a:pPr marL="800100" lvl="2" indent="0">
              <a:buNone/>
            </a:pPr>
            <a:endParaRPr lang="fr-FR" b="1" dirty="0">
              <a:latin typeface="+mj-lt"/>
            </a:endParaRPr>
          </a:p>
          <a:p>
            <a:endParaRPr lang="fr-FR" sz="2400" dirty="0"/>
          </a:p>
        </p:txBody>
      </p:sp>
      <p:pic>
        <p:nvPicPr>
          <p:cNvPr id="4" name="Picture 2" descr="G:\Seagate Backup\PELISSIE-75034D\C\Documents and Settings\Cyril\Mes documents\C_Travail CP\03_WWF-PA-DRC\00_Project documents\08_Communication\Communication PARAP\01_Charte graphique\logo PARAP\Logo ICC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649" y="5996080"/>
            <a:ext cx="1656000" cy="696405"/>
          </a:xfrm>
          <a:prstGeom prst="rect">
            <a:avLst/>
          </a:prstGeom>
          <a:noFill/>
          <a:extLst>
            <a:ext uri="{909E8E84-426E-40DD-AFC4-6F175D3DCCD1}">
              <a14:hiddenFill xmlns:a14="http://schemas.microsoft.com/office/drawing/2010/main">
                <a:solidFill>
                  <a:srgbClr val="FFFFFF"/>
                </a:solidFill>
              </a14:hiddenFill>
            </a:ext>
          </a:extLst>
        </p:spPr>
      </p:pic>
      <p:sp>
        <p:nvSpPr>
          <p:cNvPr id="5" name="Flèche droite 4"/>
          <p:cNvSpPr/>
          <p:nvPr/>
        </p:nvSpPr>
        <p:spPr>
          <a:xfrm>
            <a:off x="2413416" y="4182256"/>
            <a:ext cx="616682" cy="165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5374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4323" y="120547"/>
            <a:ext cx="9144000" cy="778098"/>
          </a:xfrm>
        </p:spPr>
        <p:txBody>
          <a:bodyPr>
            <a:noAutofit/>
          </a:bodyPr>
          <a:lstStyle/>
          <a:p>
            <a:r>
              <a:rPr lang="fr-FR" b="1" dirty="0">
                <a:solidFill>
                  <a:schemeClr val="accent1"/>
                </a:solidFill>
              </a:rPr>
              <a:t>6. CAPITALISATION DES RÉSULTATS IMET</a:t>
            </a:r>
          </a:p>
        </p:txBody>
      </p:sp>
      <p:sp>
        <p:nvSpPr>
          <p:cNvPr id="3" name="Espace réservé du contenu 2"/>
          <p:cNvSpPr>
            <a:spLocks noGrp="1"/>
          </p:cNvSpPr>
          <p:nvPr>
            <p:ph idx="1"/>
          </p:nvPr>
        </p:nvSpPr>
        <p:spPr>
          <a:xfrm>
            <a:off x="1357608" y="1251998"/>
            <a:ext cx="9144000" cy="5069159"/>
          </a:xfrm>
        </p:spPr>
        <p:txBody>
          <a:bodyPr>
            <a:normAutofit lnSpcReduction="10000"/>
          </a:bodyPr>
          <a:lstStyle/>
          <a:p>
            <a:pPr marL="457200" lvl="2" indent="-457200">
              <a:buFont typeface="Wingdings" pitchFamily="2" charset="2"/>
              <a:buChar char="§"/>
            </a:pPr>
            <a:r>
              <a:rPr lang="fr-FR" sz="3200" dirty="0">
                <a:solidFill>
                  <a:srgbClr val="A35B28"/>
                </a:solidFill>
              </a:rPr>
              <a:t>Elaboration de l’outil de planification opérationnelle</a:t>
            </a:r>
          </a:p>
          <a:p>
            <a:pPr marL="914400" lvl="3" indent="-457200">
              <a:buFont typeface="Wingdings" pitchFamily="2" charset="2"/>
              <a:buChar char="§"/>
            </a:pPr>
            <a:r>
              <a:rPr lang="fr-FR" sz="3200" b="1" dirty="0"/>
              <a:t>Plan Opérationnel annuel/Plan du travail annuel</a:t>
            </a:r>
          </a:p>
          <a:p>
            <a:pPr marL="1371600" lvl="4" indent="-457200">
              <a:buFont typeface="Wingdings" pitchFamily="2" charset="2"/>
              <a:buChar char="§"/>
            </a:pPr>
            <a:r>
              <a:rPr lang="fr-FR" sz="3200" dirty="0"/>
              <a:t>Parcourir les différents objectifs déterminés dans les rapports IMET, </a:t>
            </a:r>
          </a:p>
          <a:p>
            <a:pPr marL="1371600" lvl="4" indent="-457200">
              <a:buFont typeface="Wingdings" pitchFamily="2" charset="2"/>
              <a:buChar char="§"/>
            </a:pPr>
            <a:r>
              <a:rPr lang="fr-FR" sz="3200" dirty="0"/>
              <a:t>Faire ressortir les activités à mettre en œuvre au courant d’une année pour atteindre les objectifs prioritaires  </a:t>
            </a:r>
          </a:p>
          <a:p>
            <a:pPr marL="1828800" lvl="5" indent="-457200">
              <a:buFont typeface="Wingdings" pitchFamily="2" charset="2"/>
              <a:buChar char="§"/>
            </a:pPr>
            <a:r>
              <a:rPr lang="fr-FR" sz="3200" dirty="0"/>
              <a:t>Production de la matrice du Plan Opérationnel </a:t>
            </a:r>
          </a:p>
          <a:p>
            <a:pPr marL="1371600" lvl="4" indent="-457200">
              <a:buFont typeface="Wingdings" pitchFamily="2" charset="2"/>
              <a:buChar char="§"/>
            </a:pPr>
            <a:endParaRPr lang="fr-FR" dirty="0"/>
          </a:p>
          <a:p>
            <a:endParaRPr lang="fr-FR" dirty="0"/>
          </a:p>
        </p:txBody>
      </p:sp>
      <p:pic>
        <p:nvPicPr>
          <p:cNvPr id="4" name="Picture 2" descr="G:\Seagate Backup\PELISSIE-75034D\C\Documents and Settings\Cyril\Mes documents\C_Travail CP\03_WWF-PA-DRC\00_Project documents\08_Communication\Communication PARAP\01_Charte graphique\logo PARAP\Logo ICC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608" y="5972955"/>
            <a:ext cx="1656000" cy="69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75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251</Words>
  <Application>Microsoft Macintosh PowerPoint</Application>
  <PresentationFormat>Ecrã Panorâmico</PresentationFormat>
  <Paragraphs>35</Paragraphs>
  <Slides>10</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10</vt:i4>
      </vt:variant>
    </vt:vector>
  </HeadingPairs>
  <TitlesOfParts>
    <vt:vector size="18" baseType="lpstr">
      <vt:lpstr>Arial</vt:lpstr>
      <vt:lpstr>Calibri</vt:lpstr>
      <vt:lpstr>Calibri Light</vt:lpstr>
      <vt:lpstr>Cambria Math</vt:lpstr>
      <vt:lpstr>Franklin Gothic Book</vt:lpstr>
      <vt:lpstr>Franklin Gothic Demi</vt:lpstr>
      <vt:lpstr>Wingdings</vt:lpstr>
      <vt:lpstr>Office Theme</vt:lpstr>
      <vt:lpstr>  Formation des coaches de l’observatoire des aires protégées et biodiversité  en Afrique de l’Ouest et Afrique Centrale  Kinshasa du 20 au 31 mai 2019 Expérience de l’Utilisation de l’outil IMET au sein du réseau des  APs de la RDC  Département Technique et Scientifique de l’ICCN Par Gabriel ZABITI (Coach RDC) </vt:lpstr>
      <vt:lpstr>Apresentação do PowerPoint</vt:lpstr>
      <vt:lpstr> 2. FORMAT DE RESTITUTION RÉSULTAT PRÉLIMINAIRE   </vt:lpstr>
      <vt:lpstr>3. ANALYSE APPROFONDIE</vt:lpstr>
      <vt:lpstr>4. Ex: TABLEAU DE BORD (Evaluation PNS-2018)</vt:lpstr>
      <vt:lpstr> 5. DONNÉES IMET DES AP (2016 À 2018)</vt:lpstr>
      <vt:lpstr>6. CAPITALISATION DES RÉSULTATS IMET</vt:lpstr>
      <vt:lpstr>6. CAPITALISATION DES RÉSULTATS IMET</vt:lpstr>
      <vt:lpstr>6. CAPITALISATION DES RÉSULTATS IMET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Jens Treffner</dc:creator>
  <cp:lastModifiedBy>Jens Treffner</cp:lastModifiedBy>
  <cp:revision>13</cp:revision>
  <dcterms:created xsi:type="dcterms:W3CDTF">2019-05-23T17:48:41Z</dcterms:created>
  <dcterms:modified xsi:type="dcterms:W3CDTF">2019-05-24T16:19:08Z</dcterms:modified>
</cp:coreProperties>
</file>