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13" r:id="rId2"/>
    <p:sldId id="292" r:id="rId3"/>
    <p:sldId id="301" r:id="rId4"/>
    <p:sldId id="325" r:id="rId5"/>
    <p:sldId id="326" r:id="rId6"/>
    <p:sldId id="327" r:id="rId7"/>
    <p:sldId id="328" r:id="rId8"/>
    <p:sldId id="330" r:id="rId9"/>
    <p:sldId id="329" r:id="rId10"/>
    <p:sldId id="332"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B28"/>
    <a:srgbClr val="679D97"/>
    <a:srgbClr val="71A6A1"/>
    <a:srgbClr val="90C14E"/>
    <a:srgbClr val="41AD53"/>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p:restoredTop sz="94513"/>
  </p:normalViewPr>
  <p:slideViewPr>
    <p:cSldViewPr snapToGrid="0" snapToObjects="1">
      <p:cViewPr varScale="1">
        <p:scale>
          <a:sx n="87" d="100"/>
          <a:sy n="87" d="100"/>
        </p:scale>
        <p:origin x="109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EBFE5-F91D-384B-938A-AFB79FE45BCD}" type="doc">
      <dgm:prSet loTypeId="urn:microsoft.com/office/officeart/2005/8/layout/cycle6" loCatId="" qsTypeId="urn:microsoft.com/office/officeart/2005/8/quickstyle/simple3" qsCatId="simple" csTypeId="urn:microsoft.com/office/officeart/2005/8/colors/colorful5" csCatId="colorful" phldr="1"/>
      <dgm:spPr/>
      <dgm:t>
        <a:bodyPr/>
        <a:lstStyle/>
        <a:p>
          <a:endParaRPr lang="pt-PT"/>
        </a:p>
      </dgm:t>
    </dgm:pt>
    <dgm:pt modelId="{F18E1DF5-C8BE-5A4E-8CA4-3753C66AA21C}">
      <dgm:prSet phldrT="[Texto]" custT="1"/>
      <dgm:spPr/>
      <dgm:t>
        <a:bodyPr/>
        <a:lstStyle/>
        <a:p>
          <a:r>
            <a:rPr lang="fr-FR" sz="1100">
              <a:latin typeface="Cambria" panose="02040503050406030204" pitchFamily="18" charset="0"/>
            </a:rPr>
            <a:t>Organiser une séance de restitution de la formation de Kinshasa au niveau de l’agence nationale</a:t>
          </a:r>
          <a:endParaRPr lang="pt-PT" sz="1100" dirty="0"/>
        </a:p>
      </dgm:t>
    </dgm:pt>
    <dgm:pt modelId="{7F738D44-E1B3-834A-BA90-A1F3FB154283}" type="parTrans" cxnId="{DF4BC40B-B1EC-9C40-B1FD-6B0D3386691F}">
      <dgm:prSet/>
      <dgm:spPr/>
      <dgm:t>
        <a:bodyPr/>
        <a:lstStyle/>
        <a:p>
          <a:endParaRPr lang="pt-PT"/>
        </a:p>
      </dgm:t>
    </dgm:pt>
    <dgm:pt modelId="{7E942598-D7D5-9E48-9D9B-8B2BB9785156}" type="sibTrans" cxnId="{DF4BC40B-B1EC-9C40-B1FD-6B0D3386691F}">
      <dgm:prSet/>
      <dgm:spPr/>
      <dgm:t>
        <a:bodyPr/>
        <a:lstStyle/>
        <a:p>
          <a:endParaRPr lang="pt-PT"/>
        </a:p>
      </dgm:t>
    </dgm:pt>
    <dgm:pt modelId="{EED890D7-D43C-2C42-B818-F6CB89C4AB71}">
      <dgm:prSet phldrT="[Texto]" custT="1"/>
      <dgm:spPr/>
      <dgm:t>
        <a:bodyPr/>
        <a:lstStyle/>
        <a:p>
          <a:r>
            <a:rPr lang="fr-FR" sz="1100">
              <a:latin typeface="Cambria" panose="02040503050406030204" pitchFamily="18" charset="0"/>
            </a:rPr>
            <a:t>Conduire des missions IMET dans des AP : remplissage + analyse + restitution locale</a:t>
          </a:r>
          <a:endParaRPr lang="pt-PT" sz="1100" dirty="0"/>
        </a:p>
      </dgm:t>
    </dgm:pt>
    <dgm:pt modelId="{7B8BD167-5931-754B-AC93-1F52C8A45B92}" type="parTrans" cxnId="{426D8D3F-28A2-484E-9A98-2832946F95F1}">
      <dgm:prSet/>
      <dgm:spPr/>
      <dgm:t>
        <a:bodyPr/>
        <a:lstStyle/>
        <a:p>
          <a:endParaRPr lang="pt-PT"/>
        </a:p>
      </dgm:t>
    </dgm:pt>
    <dgm:pt modelId="{0FBE8193-2C97-A743-9D93-4578C8BAD999}" type="sibTrans" cxnId="{426D8D3F-28A2-484E-9A98-2832946F95F1}">
      <dgm:prSet/>
      <dgm:spPr/>
      <dgm:t>
        <a:bodyPr/>
        <a:lstStyle/>
        <a:p>
          <a:endParaRPr lang="pt-PT"/>
        </a:p>
      </dgm:t>
    </dgm:pt>
    <dgm:pt modelId="{4FE94237-D99F-7D4B-BFEB-CE9F1B2263D8}">
      <dgm:prSet phldrT="[Texto]" custT="1"/>
      <dgm:spPr/>
      <dgm:t>
        <a:bodyPr/>
        <a:lstStyle/>
        <a:p>
          <a:r>
            <a:rPr lang="fr-FR" sz="1100">
              <a:latin typeface="Cambria" panose="02040503050406030204" pitchFamily="18" charset="0"/>
            </a:rPr>
            <a:t>Être disponible à offrir des appuis conseils pour la mise en œuvre des recommandations au niveau de la planification locale</a:t>
          </a:r>
          <a:endParaRPr lang="pt-PT" sz="1100" dirty="0"/>
        </a:p>
      </dgm:t>
    </dgm:pt>
    <dgm:pt modelId="{D393E4A6-9500-CF4D-AC45-636EB4C79EE2}" type="parTrans" cxnId="{57B53E52-F7A4-5C44-BC8D-FC3114C447DB}">
      <dgm:prSet/>
      <dgm:spPr/>
      <dgm:t>
        <a:bodyPr/>
        <a:lstStyle/>
        <a:p>
          <a:endParaRPr lang="pt-PT"/>
        </a:p>
      </dgm:t>
    </dgm:pt>
    <dgm:pt modelId="{BCA92AF5-8EEC-184F-BE80-649693082665}" type="sibTrans" cxnId="{57B53E52-F7A4-5C44-BC8D-FC3114C447DB}">
      <dgm:prSet/>
      <dgm:spPr/>
      <dgm:t>
        <a:bodyPr/>
        <a:lstStyle/>
        <a:p>
          <a:endParaRPr lang="pt-PT"/>
        </a:p>
      </dgm:t>
    </dgm:pt>
    <dgm:pt modelId="{05C71D69-D393-854C-A350-47BA041FB572}">
      <dgm:prSet phldrT="[Texto]" custT="1"/>
      <dgm:spPr/>
      <dgm:t>
        <a:bodyPr/>
        <a:lstStyle/>
        <a:p>
          <a:r>
            <a:rPr lang="fr-FR" sz="1100">
              <a:latin typeface="Cambria" panose="02040503050406030204" pitchFamily="18" charset="0"/>
            </a:rPr>
            <a:t>Participer aux/à la restitution nationale des résultats des missions IMET</a:t>
          </a:r>
          <a:endParaRPr lang="pt-PT" sz="1100" dirty="0"/>
        </a:p>
      </dgm:t>
    </dgm:pt>
    <dgm:pt modelId="{8C46A6E4-8618-4048-94DE-D24CE72E30D3}" type="parTrans" cxnId="{3CD0C5E5-46C0-7C43-BD9C-D67037B8D2EB}">
      <dgm:prSet/>
      <dgm:spPr/>
      <dgm:t>
        <a:bodyPr/>
        <a:lstStyle/>
        <a:p>
          <a:endParaRPr lang="pt-PT"/>
        </a:p>
      </dgm:t>
    </dgm:pt>
    <dgm:pt modelId="{AAD43D4E-4E25-B344-8ED0-A59F7AA8C43C}" type="sibTrans" cxnId="{3CD0C5E5-46C0-7C43-BD9C-D67037B8D2EB}">
      <dgm:prSet/>
      <dgm:spPr/>
      <dgm:t>
        <a:bodyPr/>
        <a:lstStyle/>
        <a:p>
          <a:endParaRPr lang="pt-PT"/>
        </a:p>
      </dgm:t>
    </dgm:pt>
    <dgm:pt modelId="{47AC354E-81CB-104D-9D6F-A9BAA6AEB617}">
      <dgm:prSet custT="1"/>
      <dgm:spPr/>
      <dgm:t>
        <a:bodyPr/>
        <a:lstStyle/>
        <a:p>
          <a:r>
            <a:rPr lang="fr-FR" sz="1100">
              <a:latin typeface="Cambria" panose="02040503050406030204" pitchFamily="18" charset="0"/>
            </a:rPr>
            <a:t>Rédiger et envoyer les rapports de mission à BIOPAMA, et aux commanditaires des missions IMET</a:t>
          </a:r>
          <a:endParaRPr lang="fr-FR" sz="1100" dirty="0">
            <a:latin typeface="Cambria" panose="02040503050406030204" pitchFamily="18" charset="0"/>
          </a:endParaRPr>
        </a:p>
      </dgm:t>
    </dgm:pt>
    <dgm:pt modelId="{6C55D1E4-D3A3-964A-BD3F-8C4D240CFB3F}" type="parTrans" cxnId="{8C76C7E6-8DA8-F34B-848D-A3E03375CB98}">
      <dgm:prSet/>
      <dgm:spPr/>
      <dgm:t>
        <a:bodyPr/>
        <a:lstStyle/>
        <a:p>
          <a:endParaRPr lang="pt-PT"/>
        </a:p>
      </dgm:t>
    </dgm:pt>
    <dgm:pt modelId="{A4D37572-67FE-E240-94EB-96C4B8EDAA2B}" type="sibTrans" cxnId="{8C76C7E6-8DA8-F34B-848D-A3E03375CB98}">
      <dgm:prSet/>
      <dgm:spPr/>
      <dgm:t>
        <a:bodyPr/>
        <a:lstStyle/>
        <a:p>
          <a:endParaRPr lang="pt-PT"/>
        </a:p>
      </dgm:t>
    </dgm:pt>
    <dgm:pt modelId="{CD9823FD-2837-1348-B082-247256AF66C6}">
      <dgm:prSet phldrT="[Texto]" custT="1"/>
      <dgm:spPr/>
      <dgm:t>
        <a:bodyPr/>
        <a:lstStyle/>
        <a:p>
          <a:r>
            <a:rPr lang="fr-FR" sz="1100">
              <a:latin typeface="Cambria" panose="02040503050406030204" pitchFamily="18" charset="0"/>
            </a:rPr>
            <a:t>Partager ses retours d’expériences </a:t>
          </a:r>
          <a:endParaRPr lang="pt-PT" sz="1100" dirty="0"/>
        </a:p>
      </dgm:t>
    </dgm:pt>
    <dgm:pt modelId="{E1D88229-A8E3-E148-9D02-278013CFCE61}" type="parTrans" cxnId="{A960A13C-92C1-1440-84CB-499509A6279C}">
      <dgm:prSet/>
      <dgm:spPr/>
      <dgm:t>
        <a:bodyPr/>
        <a:lstStyle/>
        <a:p>
          <a:endParaRPr lang="pt-PT"/>
        </a:p>
      </dgm:t>
    </dgm:pt>
    <dgm:pt modelId="{C0D99914-73E0-AF4E-A65A-C113477F818A}" type="sibTrans" cxnId="{A960A13C-92C1-1440-84CB-499509A6279C}">
      <dgm:prSet/>
      <dgm:spPr/>
      <dgm:t>
        <a:bodyPr/>
        <a:lstStyle/>
        <a:p>
          <a:endParaRPr lang="pt-PT"/>
        </a:p>
      </dgm:t>
    </dgm:pt>
    <dgm:pt modelId="{C831BE1D-995D-9C47-A333-B697B1A0AF04}" type="pres">
      <dgm:prSet presAssocID="{806EBFE5-F91D-384B-938A-AFB79FE45BCD}" presName="cycle" presStyleCnt="0">
        <dgm:presLayoutVars>
          <dgm:dir/>
          <dgm:resizeHandles val="exact"/>
        </dgm:presLayoutVars>
      </dgm:prSet>
      <dgm:spPr/>
    </dgm:pt>
    <dgm:pt modelId="{CD6F3E09-F2BA-BA4C-9580-D4ED4FD6B4C2}" type="pres">
      <dgm:prSet presAssocID="{F18E1DF5-C8BE-5A4E-8CA4-3753C66AA21C}" presName="node" presStyleLbl="node1" presStyleIdx="0" presStyleCnt="6">
        <dgm:presLayoutVars>
          <dgm:bulletEnabled val="1"/>
        </dgm:presLayoutVars>
      </dgm:prSet>
      <dgm:spPr/>
    </dgm:pt>
    <dgm:pt modelId="{CDFF7EB5-9596-1D48-9BC8-087097353E3A}" type="pres">
      <dgm:prSet presAssocID="{F18E1DF5-C8BE-5A4E-8CA4-3753C66AA21C}" presName="spNode" presStyleCnt="0"/>
      <dgm:spPr/>
    </dgm:pt>
    <dgm:pt modelId="{EE039DE4-5289-144E-A895-D7820BBECE64}" type="pres">
      <dgm:prSet presAssocID="{7E942598-D7D5-9E48-9D9B-8B2BB9785156}" presName="sibTrans" presStyleLbl="sibTrans1D1" presStyleIdx="0" presStyleCnt="6"/>
      <dgm:spPr/>
    </dgm:pt>
    <dgm:pt modelId="{955A09BB-4B6F-8E4E-8C77-A875611E4E1B}" type="pres">
      <dgm:prSet presAssocID="{EED890D7-D43C-2C42-B818-F6CB89C4AB71}" presName="node" presStyleLbl="node1" presStyleIdx="1" presStyleCnt="6">
        <dgm:presLayoutVars>
          <dgm:bulletEnabled val="1"/>
        </dgm:presLayoutVars>
      </dgm:prSet>
      <dgm:spPr/>
    </dgm:pt>
    <dgm:pt modelId="{FE9A3DBE-0877-8446-9C9A-7CEF66EC5A12}" type="pres">
      <dgm:prSet presAssocID="{EED890D7-D43C-2C42-B818-F6CB89C4AB71}" presName="spNode" presStyleCnt="0"/>
      <dgm:spPr/>
    </dgm:pt>
    <dgm:pt modelId="{8B0A91A1-636E-FB46-9752-2DDEA8CB964E}" type="pres">
      <dgm:prSet presAssocID="{0FBE8193-2C97-A743-9D93-4578C8BAD999}" presName="sibTrans" presStyleLbl="sibTrans1D1" presStyleIdx="1" presStyleCnt="6"/>
      <dgm:spPr/>
    </dgm:pt>
    <dgm:pt modelId="{B393A0E6-61E0-D146-BC56-AC5D41283D8D}" type="pres">
      <dgm:prSet presAssocID="{4FE94237-D99F-7D4B-BFEB-CE9F1B2263D8}" presName="node" presStyleLbl="node1" presStyleIdx="2" presStyleCnt="6">
        <dgm:presLayoutVars>
          <dgm:bulletEnabled val="1"/>
        </dgm:presLayoutVars>
      </dgm:prSet>
      <dgm:spPr/>
    </dgm:pt>
    <dgm:pt modelId="{8A9F507E-5E6C-9D44-84F1-26038B44E732}" type="pres">
      <dgm:prSet presAssocID="{4FE94237-D99F-7D4B-BFEB-CE9F1B2263D8}" presName="spNode" presStyleCnt="0"/>
      <dgm:spPr/>
    </dgm:pt>
    <dgm:pt modelId="{38244367-6567-BF41-8DC4-A644F68705E1}" type="pres">
      <dgm:prSet presAssocID="{BCA92AF5-8EEC-184F-BE80-649693082665}" presName="sibTrans" presStyleLbl="sibTrans1D1" presStyleIdx="2" presStyleCnt="6"/>
      <dgm:spPr/>
    </dgm:pt>
    <dgm:pt modelId="{BA298743-1F3E-0345-AEC9-B27C3362412A}" type="pres">
      <dgm:prSet presAssocID="{47AC354E-81CB-104D-9D6F-A9BAA6AEB617}" presName="node" presStyleLbl="node1" presStyleIdx="3" presStyleCnt="6">
        <dgm:presLayoutVars>
          <dgm:bulletEnabled val="1"/>
        </dgm:presLayoutVars>
      </dgm:prSet>
      <dgm:spPr/>
    </dgm:pt>
    <dgm:pt modelId="{D959A668-1669-D34E-89CF-C8D90F640F4D}" type="pres">
      <dgm:prSet presAssocID="{47AC354E-81CB-104D-9D6F-A9BAA6AEB617}" presName="spNode" presStyleCnt="0"/>
      <dgm:spPr/>
    </dgm:pt>
    <dgm:pt modelId="{9D30C9BF-8FD8-714B-B5B0-C3102CB66D17}" type="pres">
      <dgm:prSet presAssocID="{A4D37572-67FE-E240-94EB-96C4B8EDAA2B}" presName="sibTrans" presStyleLbl="sibTrans1D1" presStyleIdx="3" presStyleCnt="6"/>
      <dgm:spPr/>
    </dgm:pt>
    <dgm:pt modelId="{2F98D78F-8673-A94B-B9AE-35F1B1C60083}" type="pres">
      <dgm:prSet presAssocID="{05C71D69-D393-854C-A350-47BA041FB572}" presName="node" presStyleLbl="node1" presStyleIdx="4" presStyleCnt="6">
        <dgm:presLayoutVars>
          <dgm:bulletEnabled val="1"/>
        </dgm:presLayoutVars>
      </dgm:prSet>
      <dgm:spPr/>
    </dgm:pt>
    <dgm:pt modelId="{6F59C5AA-8E49-034A-8F0C-F94F6C3B98C7}" type="pres">
      <dgm:prSet presAssocID="{05C71D69-D393-854C-A350-47BA041FB572}" presName="spNode" presStyleCnt="0"/>
      <dgm:spPr/>
    </dgm:pt>
    <dgm:pt modelId="{B174DCA5-B18D-BA41-90CB-19EFBE74EDC9}" type="pres">
      <dgm:prSet presAssocID="{AAD43D4E-4E25-B344-8ED0-A59F7AA8C43C}" presName="sibTrans" presStyleLbl="sibTrans1D1" presStyleIdx="4" presStyleCnt="6"/>
      <dgm:spPr/>
    </dgm:pt>
    <dgm:pt modelId="{CFE17336-330A-724D-BFB8-512441B461F6}" type="pres">
      <dgm:prSet presAssocID="{CD9823FD-2837-1348-B082-247256AF66C6}" presName="node" presStyleLbl="node1" presStyleIdx="5" presStyleCnt="6">
        <dgm:presLayoutVars>
          <dgm:bulletEnabled val="1"/>
        </dgm:presLayoutVars>
      </dgm:prSet>
      <dgm:spPr/>
    </dgm:pt>
    <dgm:pt modelId="{38C1D961-38F5-8F46-8B81-4D04DF2DCAD3}" type="pres">
      <dgm:prSet presAssocID="{CD9823FD-2837-1348-B082-247256AF66C6}" presName="spNode" presStyleCnt="0"/>
      <dgm:spPr/>
    </dgm:pt>
    <dgm:pt modelId="{1CC4DC93-013F-934A-9B28-ACC21B2A6683}" type="pres">
      <dgm:prSet presAssocID="{C0D99914-73E0-AF4E-A65A-C113477F818A}" presName="sibTrans" presStyleLbl="sibTrans1D1" presStyleIdx="5" presStyleCnt="6"/>
      <dgm:spPr/>
    </dgm:pt>
  </dgm:ptLst>
  <dgm:cxnLst>
    <dgm:cxn modelId="{76C0E403-E039-5D41-BFD2-FEE5B2B19568}" type="presOf" srcId="{0FBE8193-2C97-A743-9D93-4578C8BAD999}" destId="{8B0A91A1-636E-FB46-9752-2DDEA8CB964E}" srcOrd="0" destOrd="0" presId="urn:microsoft.com/office/officeart/2005/8/layout/cycle6"/>
    <dgm:cxn modelId="{DF4BC40B-B1EC-9C40-B1FD-6B0D3386691F}" srcId="{806EBFE5-F91D-384B-938A-AFB79FE45BCD}" destId="{F18E1DF5-C8BE-5A4E-8CA4-3753C66AA21C}" srcOrd="0" destOrd="0" parTransId="{7F738D44-E1B3-834A-BA90-A1F3FB154283}" sibTransId="{7E942598-D7D5-9E48-9D9B-8B2BB9785156}"/>
    <dgm:cxn modelId="{CE25DD1B-330D-3B49-8C7B-4FA035103011}" type="presOf" srcId="{CD9823FD-2837-1348-B082-247256AF66C6}" destId="{CFE17336-330A-724D-BFB8-512441B461F6}" srcOrd="0" destOrd="0" presId="urn:microsoft.com/office/officeart/2005/8/layout/cycle6"/>
    <dgm:cxn modelId="{85A17928-BB76-3D48-9601-536C50A2CB0E}" type="presOf" srcId="{EED890D7-D43C-2C42-B818-F6CB89C4AB71}" destId="{955A09BB-4B6F-8E4E-8C77-A875611E4E1B}" srcOrd="0" destOrd="0" presId="urn:microsoft.com/office/officeart/2005/8/layout/cycle6"/>
    <dgm:cxn modelId="{AEEE3031-117E-C54D-9A21-72BB2DD23A02}" type="presOf" srcId="{BCA92AF5-8EEC-184F-BE80-649693082665}" destId="{38244367-6567-BF41-8DC4-A644F68705E1}" srcOrd="0" destOrd="0" presId="urn:microsoft.com/office/officeart/2005/8/layout/cycle6"/>
    <dgm:cxn modelId="{A7B2F134-E5E5-5C41-95E2-C41E6D84A11D}" type="presOf" srcId="{806EBFE5-F91D-384B-938A-AFB79FE45BCD}" destId="{C831BE1D-995D-9C47-A333-B697B1A0AF04}" srcOrd="0" destOrd="0" presId="urn:microsoft.com/office/officeart/2005/8/layout/cycle6"/>
    <dgm:cxn modelId="{A960A13C-92C1-1440-84CB-499509A6279C}" srcId="{806EBFE5-F91D-384B-938A-AFB79FE45BCD}" destId="{CD9823FD-2837-1348-B082-247256AF66C6}" srcOrd="5" destOrd="0" parTransId="{E1D88229-A8E3-E148-9D02-278013CFCE61}" sibTransId="{C0D99914-73E0-AF4E-A65A-C113477F818A}"/>
    <dgm:cxn modelId="{426D8D3F-28A2-484E-9A98-2832946F95F1}" srcId="{806EBFE5-F91D-384B-938A-AFB79FE45BCD}" destId="{EED890D7-D43C-2C42-B818-F6CB89C4AB71}" srcOrd="1" destOrd="0" parTransId="{7B8BD167-5931-754B-AC93-1F52C8A45B92}" sibTransId="{0FBE8193-2C97-A743-9D93-4578C8BAD999}"/>
    <dgm:cxn modelId="{79DCC951-29B4-734E-9E5F-B96C4EE3DF10}" type="presOf" srcId="{C0D99914-73E0-AF4E-A65A-C113477F818A}" destId="{1CC4DC93-013F-934A-9B28-ACC21B2A6683}" srcOrd="0" destOrd="0" presId="urn:microsoft.com/office/officeart/2005/8/layout/cycle6"/>
    <dgm:cxn modelId="{57B53E52-F7A4-5C44-BC8D-FC3114C447DB}" srcId="{806EBFE5-F91D-384B-938A-AFB79FE45BCD}" destId="{4FE94237-D99F-7D4B-BFEB-CE9F1B2263D8}" srcOrd="2" destOrd="0" parTransId="{D393E4A6-9500-CF4D-AC45-636EB4C79EE2}" sibTransId="{BCA92AF5-8EEC-184F-BE80-649693082665}"/>
    <dgm:cxn modelId="{D10F7275-B55A-514D-A628-575AFFB6F0DD}" type="presOf" srcId="{7E942598-D7D5-9E48-9D9B-8B2BB9785156}" destId="{EE039DE4-5289-144E-A895-D7820BBECE64}" srcOrd="0" destOrd="0" presId="urn:microsoft.com/office/officeart/2005/8/layout/cycle6"/>
    <dgm:cxn modelId="{70387276-CB0D-BE4B-9C35-4F4887B742FB}" type="presOf" srcId="{47AC354E-81CB-104D-9D6F-A9BAA6AEB617}" destId="{BA298743-1F3E-0345-AEC9-B27C3362412A}" srcOrd="0" destOrd="0" presId="urn:microsoft.com/office/officeart/2005/8/layout/cycle6"/>
    <dgm:cxn modelId="{E314BB79-D4CC-8644-BCF2-44D4FFB08930}" type="presOf" srcId="{F18E1DF5-C8BE-5A4E-8CA4-3753C66AA21C}" destId="{CD6F3E09-F2BA-BA4C-9580-D4ED4FD6B4C2}" srcOrd="0" destOrd="0" presId="urn:microsoft.com/office/officeart/2005/8/layout/cycle6"/>
    <dgm:cxn modelId="{00999CA5-3948-214B-8914-94BBA7AC5390}" type="presOf" srcId="{05C71D69-D393-854C-A350-47BA041FB572}" destId="{2F98D78F-8673-A94B-B9AE-35F1B1C60083}" srcOrd="0" destOrd="0" presId="urn:microsoft.com/office/officeart/2005/8/layout/cycle6"/>
    <dgm:cxn modelId="{FE1038B0-9669-8744-9E1E-C45031D67870}" type="presOf" srcId="{A4D37572-67FE-E240-94EB-96C4B8EDAA2B}" destId="{9D30C9BF-8FD8-714B-B5B0-C3102CB66D17}" srcOrd="0" destOrd="0" presId="urn:microsoft.com/office/officeart/2005/8/layout/cycle6"/>
    <dgm:cxn modelId="{F19334C3-FCD2-A74D-9DB2-9A2A281DE144}" type="presOf" srcId="{4FE94237-D99F-7D4B-BFEB-CE9F1B2263D8}" destId="{B393A0E6-61E0-D146-BC56-AC5D41283D8D}" srcOrd="0" destOrd="0" presId="urn:microsoft.com/office/officeart/2005/8/layout/cycle6"/>
    <dgm:cxn modelId="{3CD0C5E5-46C0-7C43-BD9C-D67037B8D2EB}" srcId="{806EBFE5-F91D-384B-938A-AFB79FE45BCD}" destId="{05C71D69-D393-854C-A350-47BA041FB572}" srcOrd="4" destOrd="0" parTransId="{8C46A6E4-8618-4048-94DE-D24CE72E30D3}" sibTransId="{AAD43D4E-4E25-B344-8ED0-A59F7AA8C43C}"/>
    <dgm:cxn modelId="{8C76C7E6-8DA8-F34B-848D-A3E03375CB98}" srcId="{806EBFE5-F91D-384B-938A-AFB79FE45BCD}" destId="{47AC354E-81CB-104D-9D6F-A9BAA6AEB617}" srcOrd="3" destOrd="0" parTransId="{6C55D1E4-D3A3-964A-BD3F-8C4D240CFB3F}" sibTransId="{A4D37572-67FE-E240-94EB-96C4B8EDAA2B}"/>
    <dgm:cxn modelId="{92DECAEA-0CA4-9E4B-84F3-480D58FDBAEA}" type="presOf" srcId="{AAD43D4E-4E25-B344-8ED0-A59F7AA8C43C}" destId="{B174DCA5-B18D-BA41-90CB-19EFBE74EDC9}" srcOrd="0" destOrd="0" presId="urn:microsoft.com/office/officeart/2005/8/layout/cycle6"/>
    <dgm:cxn modelId="{8194F24D-D103-EC42-92E0-B44673FEF13D}" type="presParOf" srcId="{C831BE1D-995D-9C47-A333-B697B1A0AF04}" destId="{CD6F3E09-F2BA-BA4C-9580-D4ED4FD6B4C2}" srcOrd="0" destOrd="0" presId="urn:microsoft.com/office/officeart/2005/8/layout/cycle6"/>
    <dgm:cxn modelId="{760948C5-14E7-004A-8D7C-ADECAC535578}" type="presParOf" srcId="{C831BE1D-995D-9C47-A333-B697B1A0AF04}" destId="{CDFF7EB5-9596-1D48-9BC8-087097353E3A}" srcOrd="1" destOrd="0" presId="urn:microsoft.com/office/officeart/2005/8/layout/cycle6"/>
    <dgm:cxn modelId="{C8D8B1DB-D014-F74C-B90F-9E18D43C33F7}" type="presParOf" srcId="{C831BE1D-995D-9C47-A333-B697B1A0AF04}" destId="{EE039DE4-5289-144E-A895-D7820BBECE64}" srcOrd="2" destOrd="0" presId="urn:microsoft.com/office/officeart/2005/8/layout/cycle6"/>
    <dgm:cxn modelId="{35C6937B-91A7-0F4E-909C-E5A353F9EAAE}" type="presParOf" srcId="{C831BE1D-995D-9C47-A333-B697B1A0AF04}" destId="{955A09BB-4B6F-8E4E-8C77-A875611E4E1B}" srcOrd="3" destOrd="0" presId="urn:microsoft.com/office/officeart/2005/8/layout/cycle6"/>
    <dgm:cxn modelId="{63C63896-6279-7548-9D12-82576E96DD5E}" type="presParOf" srcId="{C831BE1D-995D-9C47-A333-B697B1A0AF04}" destId="{FE9A3DBE-0877-8446-9C9A-7CEF66EC5A12}" srcOrd="4" destOrd="0" presId="urn:microsoft.com/office/officeart/2005/8/layout/cycle6"/>
    <dgm:cxn modelId="{E073B73D-3D87-C54E-826B-31F6DCD90D6F}" type="presParOf" srcId="{C831BE1D-995D-9C47-A333-B697B1A0AF04}" destId="{8B0A91A1-636E-FB46-9752-2DDEA8CB964E}" srcOrd="5" destOrd="0" presId="urn:microsoft.com/office/officeart/2005/8/layout/cycle6"/>
    <dgm:cxn modelId="{2F46FC3B-83E1-9345-9894-585705278A7A}" type="presParOf" srcId="{C831BE1D-995D-9C47-A333-B697B1A0AF04}" destId="{B393A0E6-61E0-D146-BC56-AC5D41283D8D}" srcOrd="6" destOrd="0" presId="urn:microsoft.com/office/officeart/2005/8/layout/cycle6"/>
    <dgm:cxn modelId="{122A07F0-5DD5-2D48-A608-3F0855CFC9BC}" type="presParOf" srcId="{C831BE1D-995D-9C47-A333-B697B1A0AF04}" destId="{8A9F507E-5E6C-9D44-84F1-26038B44E732}" srcOrd="7" destOrd="0" presId="urn:microsoft.com/office/officeart/2005/8/layout/cycle6"/>
    <dgm:cxn modelId="{29EA4D97-65F7-A94C-B298-438F8AB211A4}" type="presParOf" srcId="{C831BE1D-995D-9C47-A333-B697B1A0AF04}" destId="{38244367-6567-BF41-8DC4-A644F68705E1}" srcOrd="8" destOrd="0" presId="urn:microsoft.com/office/officeart/2005/8/layout/cycle6"/>
    <dgm:cxn modelId="{2A792C47-5505-334F-9F96-165696FC0A43}" type="presParOf" srcId="{C831BE1D-995D-9C47-A333-B697B1A0AF04}" destId="{BA298743-1F3E-0345-AEC9-B27C3362412A}" srcOrd="9" destOrd="0" presId="urn:microsoft.com/office/officeart/2005/8/layout/cycle6"/>
    <dgm:cxn modelId="{A6443BC5-2602-C341-A170-3CCB5866B59E}" type="presParOf" srcId="{C831BE1D-995D-9C47-A333-B697B1A0AF04}" destId="{D959A668-1669-D34E-89CF-C8D90F640F4D}" srcOrd="10" destOrd="0" presId="urn:microsoft.com/office/officeart/2005/8/layout/cycle6"/>
    <dgm:cxn modelId="{5DA72404-CD0A-B34B-A4C0-71139FA04E72}" type="presParOf" srcId="{C831BE1D-995D-9C47-A333-B697B1A0AF04}" destId="{9D30C9BF-8FD8-714B-B5B0-C3102CB66D17}" srcOrd="11" destOrd="0" presId="urn:microsoft.com/office/officeart/2005/8/layout/cycle6"/>
    <dgm:cxn modelId="{5E86B1DA-0D97-6C4B-B64E-D5D85D5AA1F9}" type="presParOf" srcId="{C831BE1D-995D-9C47-A333-B697B1A0AF04}" destId="{2F98D78F-8673-A94B-B9AE-35F1B1C60083}" srcOrd="12" destOrd="0" presId="urn:microsoft.com/office/officeart/2005/8/layout/cycle6"/>
    <dgm:cxn modelId="{631D7E9D-0BF5-FA46-80F3-11C7FFAFC716}" type="presParOf" srcId="{C831BE1D-995D-9C47-A333-B697B1A0AF04}" destId="{6F59C5AA-8E49-034A-8F0C-F94F6C3B98C7}" srcOrd="13" destOrd="0" presId="urn:microsoft.com/office/officeart/2005/8/layout/cycle6"/>
    <dgm:cxn modelId="{B0323F06-A826-E148-B519-FEF6A5A8ABC7}" type="presParOf" srcId="{C831BE1D-995D-9C47-A333-B697B1A0AF04}" destId="{B174DCA5-B18D-BA41-90CB-19EFBE74EDC9}" srcOrd="14" destOrd="0" presId="urn:microsoft.com/office/officeart/2005/8/layout/cycle6"/>
    <dgm:cxn modelId="{1C802659-8B99-E647-97F8-5D1AC32BED7C}" type="presParOf" srcId="{C831BE1D-995D-9C47-A333-B697B1A0AF04}" destId="{CFE17336-330A-724D-BFB8-512441B461F6}" srcOrd="15" destOrd="0" presId="urn:microsoft.com/office/officeart/2005/8/layout/cycle6"/>
    <dgm:cxn modelId="{6A781E44-146F-BB4E-B365-408259021D93}" type="presParOf" srcId="{C831BE1D-995D-9C47-A333-B697B1A0AF04}" destId="{38C1D961-38F5-8F46-8B81-4D04DF2DCAD3}" srcOrd="16" destOrd="0" presId="urn:microsoft.com/office/officeart/2005/8/layout/cycle6"/>
    <dgm:cxn modelId="{3B1642A4-721B-CA45-AA73-CBCB4C3B1B87}" type="presParOf" srcId="{C831BE1D-995D-9C47-A333-B697B1A0AF04}" destId="{1CC4DC93-013F-934A-9B28-ACC21B2A668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F3E09-F2BA-BA4C-9580-D4ED4FD6B4C2}">
      <dsp:nvSpPr>
        <dsp:cNvPr id="0" name=""/>
        <dsp:cNvSpPr/>
      </dsp:nvSpPr>
      <dsp:spPr>
        <a:xfrm>
          <a:off x="3363039" y="416"/>
          <a:ext cx="1612304" cy="104799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Organiser une séance de restitution de la formation de Kinshasa au niveau de l’agence nationale</a:t>
          </a:r>
          <a:endParaRPr lang="pt-PT" sz="1100" kern="1200" dirty="0"/>
        </a:p>
      </dsp:txBody>
      <dsp:txXfrm>
        <a:off x="3414198" y="51575"/>
        <a:ext cx="1509986" cy="945680"/>
      </dsp:txXfrm>
    </dsp:sp>
    <dsp:sp modelId="{EE039DE4-5289-144E-A895-D7820BBECE64}">
      <dsp:nvSpPr>
        <dsp:cNvPr id="0" name=""/>
        <dsp:cNvSpPr/>
      </dsp:nvSpPr>
      <dsp:spPr>
        <a:xfrm>
          <a:off x="1701859" y="524415"/>
          <a:ext cx="4934665" cy="4934665"/>
        </a:xfrm>
        <a:custGeom>
          <a:avLst/>
          <a:gdLst/>
          <a:ahLst/>
          <a:cxnLst/>
          <a:rect l="0" t="0" r="0" b="0"/>
          <a:pathLst>
            <a:path>
              <a:moveTo>
                <a:pt x="3283770" y="138994"/>
              </a:moveTo>
              <a:arcTo wR="2467332" hR="2467332" stAng="17359401" swAng="149971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5A09BB-4B6F-8E4E-8C77-A875611E4E1B}">
      <dsp:nvSpPr>
        <dsp:cNvPr id="0" name=""/>
        <dsp:cNvSpPr/>
      </dsp:nvSpPr>
      <dsp:spPr>
        <a:xfrm>
          <a:off x="5499812" y="1234083"/>
          <a:ext cx="1612304" cy="1047998"/>
        </a:xfrm>
        <a:prstGeom prst="roundRect">
          <a:avLst/>
        </a:prstGeom>
        <a:gradFill rotWithShape="0">
          <a:gsLst>
            <a:gs pos="0">
              <a:schemeClr val="accent5">
                <a:hueOff val="-1470669"/>
                <a:satOff val="-2046"/>
                <a:lumOff val="-784"/>
                <a:alphaOff val="0"/>
                <a:lumMod val="110000"/>
                <a:satMod val="105000"/>
                <a:tint val="67000"/>
              </a:schemeClr>
            </a:gs>
            <a:gs pos="50000">
              <a:schemeClr val="accent5">
                <a:hueOff val="-1470669"/>
                <a:satOff val="-2046"/>
                <a:lumOff val="-784"/>
                <a:alphaOff val="0"/>
                <a:lumMod val="105000"/>
                <a:satMod val="103000"/>
                <a:tint val="73000"/>
              </a:schemeClr>
            </a:gs>
            <a:gs pos="100000">
              <a:schemeClr val="accent5">
                <a:hueOff val="-1470669"/>
                <a:satOff val="-2046"/>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Conduire des missions IMET dans des AP : remplissage + analyse + restitution locale</a:t>
          </a:r>
          <a:endParaRPr lang="pt-PT" sz="1100" kern="1200" dirty="0"/>
        </a:p>
      </dsp:txBody>
      <dsp:txXfrm>
        <a:off x="5550971" y="1285242"/>
        <a:ext cx="1509986" cy="945680"/>
      </dsp:txXfrm>
    </dsp:sp>
    <dsp:sp modelId="{8B0A91A1-636E-FB46-9752-2DDEA8CB964E}">
      <dsp:nvSpPr>
        <dsp:cNvPr id="0" name=""/>
        <dsp:cNvSpPr/>
      </dsp:nvSpPr>
      <dsp:spPr>
        <a:xfrm>
          <a:off x="1701859" y="524415"/>
          <a:ext cx="4934665" cy="4934665"/>
        </a:xfrm>
        <a:custGeom>
          <a:avLst/>
          <a:gdLst/>
          <a:ahLst/>
          <a:cxnLst/>
          <a:rect l="0" t="0" r="0" b="0"/>
          <a:pathLst>
            <a:path>
              <a:moveTo>
                <a:pt x="4834446" y="1771270"/>
              </a:moveTo>
              <a:arcTo wR="2467332" hR="2467332" stAng="20616825" swAng="1966349"/>
            </a:path>
          </a:pathLst>
        </a:custGeom>
        <a:noFill/>
        <a:ln w="6350" cap="flat" cmpd="sng" algn="ctr">
          <a:solidFill>
            <a:schemeClr val="accent5">
              <a:hueOff val="-1470669"/>
              <a:satOff val="-2046"/>
              <a:lumOff val="-7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93A0E6-61E0-D146-BC56-AC5D41283D8D}">
      <dsp:nvSpPr>
        <dsp:cNvPr id="0" name=""/>
        <dsp:cNvSpPr/>
      </dsp:nvSpPr>
      <dsp:spPr>
        <a:xfrm>
          <a:off x="5499812" y="3701415"/>
          <a:ext cx="1612304" cy="1047998"/>
        </a:xfrm>
        <a:prstGeom prst="roundRect">
          <a:avLst/>
        </a:prstGeom>
        <a:gradFill rotWithShape="0">
          <a:gsLst>
            <a:gs pos="0">
              <a:schemeClr val="accent5">
                <a:hueOff val="-2941338"/>
                <a:satOff val="-4091"/>
                <a:lumOff val="-1569"/>
                <a:alphaOff val="0"/>
                <a:lumMod val="110000"/>
                <a:satMod val="105000"/>
                <a:tint val="67000"/>
              </a:schemeClr>
            </a:gs>
            <a:gs pos="50000">
              <a:schemeClr val="accent5">
                <a:hueOff val="-2941338"/>
                <a:satOff val="-4091"/>
                <a:lumOff val="-1569"/>
                <a:alphaOff val="0"/>
                <a:lumMod val="105000"/>
                <a:satMod val="103000"/>
                <a:tint val="73000"/>
              </a:schemeClr>
            </a:gs>
            <a:gs pos="100000">
              <a:schemeClr val="accent5">
                <a:hueOff val="-2941338"/>
                <a:satOff val="-4091"/>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Être disponible à offrir des appuis conseils pour la mise en œuvre des recommandations au niveau de la planification locale</a:t>
          </a:r>
          <a:endParaRPr lang="pt-PT" sz="1100" kern="1200" dirty="0"/>
        </a:p>
      </dsp:txBody>
      <dsp:txXfrm>
        <a:off x="5550971" y="3752574"/>
        <a:ext cx="1509986" cy="945680"/>
      </dsp:txXfrm>
    </dsp:sp>
    <dsp:sp modelId="{38244367-6567-BF41-8DC4-A644F68705E1}">
      <dsp:nvSpPr>
        <dsp:cNvPr id="0" name=""/>
        <dsp:cNvSpPr/>
      </dsp:nvSpPr>
      <dsp:spPr>
        <a:xfrm>
          <a:off x="1701859" y="524415"/>
          <a:ext cx="4934665" cy="4934665"/>
        </a:xfrm>
        <a:custGeom>
          <a:avLst/>
          <a:gdLst/>
          <a:ahLst/>
          <a:cxnLst/>
          <a:rect l="0" t="0" r="0" b="0"/>
          <a:pathLst>
            <a:path>
              <a:moveTo>
                <a:pt x="4191129" y="4232624"/>
              </a:moveTo>
              <a:arcTo wR="2467332" hR="2467332" stAng="2740882" swAng="1499717"/>
            </a:path>
          </a:pathLst>
        </a:custGeom>
        <a:noFill/>
        <a:ln w="6350" cap="flat" cmpd="sng" algn="ctr">
          <a:solidFill>
            <a:schemeClr val="accent5">
              <a:hueOff val="-2941338"/>
              <a:satOff val="-4091"/>
              <a:lumOff val="-1569"/>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298743-1F3E-0345-AEC9-B27C3362412A}">
      <dsp:nvSpPr>
        <dsp:cNvPr id="0" name=""/>
        <dsp:cNvSpPr/>
      </dsp:nvSpPr>
      <dsp:spPr>
        <a:xfrm>
          <a:off x="3363039" y="4935081"/>
          <a:ext cx="1612304" cy="1047998"/>
        </a:xfrm>
        <a:prstGeom prst="roundRect">
          <a:avLst/>
        </a:prstGeom>
        <a:gradFill rotWithShape="0">
          <a:gsLst>
            <a:gs pos="0">
              <a:schemeClr val="accent5">
                <a:hueOff val="-4412007"/>
                <a:satOff val="-6137"/>
                <a:lumOff val="-2353"/>
                <a:alphaOff val="0"/>
                <a:lumMod val="110000"/>
                <a:satMod val="105000"/>
                <a:tint val="67000"/>
              </a:schemeClr>
            </a:gs>
            <a:gs pos="50000">
              <a:schemeClr val="accent5">
                <a:hueOff val="-4412007"/>
                <a:satOff val="-6137"/>
                <a:lumOff val="-2353"/>
                <a:alphaOff val="0"/>
                <a:lumMod val="105000"/>
                <a:satMod val="103000"/>
                <a:tint val="73000"/>
              </a:schemeClr>
            </a:gs>
            <a:gs pos="100000">
              <a:schemeClr val="accent5">
                <a:hueOff val="-4412007"/>
                <a:satOff val="-6137"/>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Rédiger et envoyer les rapports de mission à BIOPAMA, et aux commanditaires des missions IMET</a:t>
          </a:r>
          <a:endParaRPr lang="fr-FR" sz="1100" kern="1200" dirty="0">
            <a:latin typeface="Cambria" panose="02040503050406030204" pitchFamily="18" charset="0"/>
          </a:endParaRPr>
        </a:p>
      </dsp:txBody>
      <dsp:txXfrm>
        <a:off x="3414198" y="4986240"/>
        <a:ext cx="1509986" cy="945680"/>
      </dsp:txXfrm>
    </dsp:sp>
    <dsp:sp modelId="{9D30C9BF-8FD8-714B-B5B0-C3102CB66D17}">
      <dsp:nvSpPr>
        <dsp:cNvPr id="0" name=""/>
        <dsp:cNvSpPr/>
      </dsp:nvSpPr>
      <dsp:spPr>
        <a:xfrm>
          <a:off x="1701859" y="524415"/>
          <a:ext cx="4934665" cy="4934665"/>
        </a:xfrm>
        <a:custGeom>
          <a:avLst/>
          <a:gdLst/>
          <a:ahLst/>
          <a:cxnLst/>
          <a:rect l="0" t="0" r="0" b="0"/>
          <a:pathLst>
            <a:path>
              <a:moveTo>
                <a:pt x="1650894" y="4795670"/>
              </a:moveTo>
              <a:arcTo wR="2467332" hR="2467332" stAng="6559401" swAng="1499717"/>
            </a:path>
          </a:pathLst>
        </a:custGeom>
        <a:noFill/>
        <a:ln w="6350" cap="flat" cmpd="sng" algn="ctr">
          <a:solidFill>
            <a:schemeClr val="accent5">
              <a:hueOff val="-4412007"/>
              <a:satOff val="-6137"/>
              <a:lumOff val="-2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98D78F-8673-A94B-B9AE-35F1B1C60083}">
      <dsp:nvSpPr>
        <dsp:cNvPr id="0" name=""/>
        <dsp:cNvSpPr/>
      </dsp:nvSpPr>
      <dsp:spPr>
        <a:xfrm>
          <a:off x="1226267" y="3701415"/>
          <a:ext cx="1612304" cy="1047998"/>
        </a:xfrm>
        <a:prstGeom prst="roundRect">
          <a:avLst/>
        </a:prstGeom>
        <a:gradFill rotWithShape="0">
          <a:gsLst>
            <a:gs pos="0">
              <a:schemeClr val="accent5">
                <a:hueOff val="-5882676"/>
                <a:satOff val="-8182"/>
                <a:lumOff val="-3138"/>
                <a:alphaOff val="0"/>
                <a:lumMod val="110000"/>
                <a:satMod val="105000"/>
                <a:tint val="67000"/>
              </a:schemeClr>
            </a:gs>
            <a:gs pos="50000">
              <a:schemeClr val="accent5">
                <a:hueOff val="-5882676"/>
                <a:satOff val="-8182"/>
                <a:lumOff val="-3138"/>
                <a:alphaOff val="0"/>
                <a:lumMod val="105000"/>
                <a:satMod val="103000"/>
                <a:tint val="73000"/>
              </a:schemeClr>
            </a:gs>
            <a:gs pos="100000">
              <a:schemeClr val="accent5">
                <a:hueOff val="-5882676"/>
                <a:satOff val="-8182"/>
                <a:lumOff val="-31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Participer aux/à la restitution nationale des résultats des missions IMET</a:t>
          </a:r>
          <a:endParaRPr lang="pt-PT" sz="1100" kern="1200" dirty="0"/>
        </a:p>
      </dsp:txBody>
      <dsp:txXfrm>
        <a:off x="1277426" y="3752574"/>
        <a:ext cx="1509986" cy="945680"/>
      </dsp:txXfrm>
    </dsp:sp>
    <dsp:sp modelId="{B174DCA5-B18D-BA41-90CB-19EFBE74EDC9}">
      <dsp:nvSpPr>
        <dsp:cNvPr id="0" name=""/>
        <dsp:cNvSpPr/>
      </dsp:nvSpPr>
      <dsp:spPr>
        <a:xfrm>
          <a:off x="1701859" y="524415"/>
          <a:ext cx="4934665" cy="4934665"/>
        </a:xfrm>
        <a:custGeom>
          <a:avLst/>
          <a:gdLst/>
          <a:ahLst/>
          <a:cxnLst/>
          <a:rect l="0" t="0" r="0" b="0"/>
          <a:pathLst>
            <a:path>
              <a:moveTo>
                <a:pt x="100218" y="3163394"/>
              </a:moveTo>
              <a:arcTo wR="2467332" hR="2467332" stAng="9816825" swAng="1966349"/>
            </a:path>
          </a:pathLst>
        </a:custGeom>
        <a:noFill/>
        <a:ln w="6350" cap="flat" cmpd="sng" algn="ctr">
          <a:solidFill>
            <a:schemeClr val="accent5">
              <a:hueOff val="-5882676"/>
              <a:satOff val="-8182"/>
              <a:lumOff val="-31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E17336-330A-724D-BFB8-512441B461F6}">
      <dsp:nvSpPr>
        <dsp:cNvPr id="0" name=""/>
        <dsp:cNvSpPr/>
      </dsp:nvSpPr>
      <dsp:spPr>
        <a:xfrm>
          <a:off x="1226267" y="1234083"/>
          <a:ext cx="1612304" cy="1047998"/>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latin typeface="Cambria" panose="02040503050406030204" pitchFamily="18" charset="0"/>
            </a:rPr>
            <a:t>Partager ses retours d’expériences </a:t>
          </a:r>
          <a:endParaRPr lang="pt-PT" sz="1100" kern="1200" dirty="0"/>
        </a:p>
      </dsp:txBody>
      <dsp:txXfrm>
        <a:off x="1277426" y="1285242"/>
        <a:ext cx="1509986" cy="945680"/>
      </dsp:txXfrm>
    </dsp:sp>
    <dsp:sp modelId="{1CC4DC93-013F-934A-9B28-ACC21B2A6683}">
      <dsp:nvSpPr>
        <dsp:cNvPr id="0" name=""/>
        <dsp:cNvSpPr/>
      </dsp:nvSpPr>
      <dsp:spPr>
        <a:xfrm>
          <a:off x="1701859" y="524415"/>
          <a:ext cx="4934665" cy="4934665"/>
        </a:xfrm>
        <a:custGeom>
          <a:avLst/>
          <a:gdLst/>
          <a:ahLst/>
          <a:cxnLst/>
          <a:rect l="0" t="0" r="0" b="0"/>
          <a:pathLst>
            <a:path>
              <a:moveTo>
                <a:pt x="743535" y="702040"/>
              </a:moveTo>
              <a:arcTo wR="2467332" hR="2467332" stAng="13540882" swAng="1499717"/>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3</a:t>
            </a:fld>
            <a:endParaRPr lang="en-US"/>
          </a:p>
        </p:txBody>
      </p:sp>
    </p:spTree>
    <p:extLst>
      <p:ext uri="{BB962C8B-B14F-4D97-AF65-F5344CB8AC3E}">
        <p14:creationId xmlns:p14="http://schemas.microsoft.com/office/powerpoint/2010/main" val="8747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8137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5</a:t>
            </a:fld>
            <a:endParaRPr lang="en-US"/>
          </a:p>
        </p:txBody>
      </p:sp>
    </p:spTree>
    <p:extLst>
      <p:ext uri="{BB962C8B-B14F-4D97-AF65-F5344CB8AC3E}">
        <p14:creationId xmlns:p14="http://schemas.microsoft.com/office/powerpoint/2010/main" val="368838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6</a:t>
            </a:fld>
            <a:endParaRPr lang="en-US"/>
          </a:p>
        </p:txBody>
      </p:sp>
    </p:spTree>
    <p:extLst>
      <p:ext uri="{BB962C8B-B14F-4D97-AF65-F5344CB8AC3E}">
        <p14:creationId xmlns:p14="http://schemas.microsoft.com/office/powerpoint/2010/main" val="30280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7</a:t>
            </a:fld>
            <a:endParaRPr lang="en-US"/>
          </a:p>
        </p:txBody>
      </p:sp>
    </p:spTree>
    <p:extLst>
      <p:ext uri="{BB962C8B-B14F-4D97-AF65-F5344CB8AC3E}">
        <p14:creationId xmlns:p14="http://schemas.microsoft.com/office/powerpoint/2010/main" val="228558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8</a:t>
            </a:fld>
            <a:endParaRPr lang="en-US"/>
          </a:p>
        </p:txBody>
      </p:sp>
    </p:spTree>
    <p:extLst>
      <p:ext uri="{BB962C8B-B14F-4D97-AF65-F5344CB8AC3E}">
        <p14:creationId xmlns:p14="http://schemas.microsoft.com/office/powerpoint/2010/main" val="367849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4C804A-85CA-C14C-A757-D8CE986E68DD}" type="slidenum">
              <a:rPr lang="en-US" smtClean="0"/>
              <a:t>9</a:t>
            </a:fld>
            <a:endParaRPr lang="en-US"/>
          </a:p>
        </p:txBody>
      </p:sp>
    </p:spTree>
    <p:extLst>
      <p:ext uri="{BB962C8B-B14F-4D97-AF65-F5344CB8AC3E}">
        <p14:creationId xmlns:p14="http://schemas.microsoft.com/office/powerpoint/2010/main" val="339309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a:stretch>
            <a:fillRect/>
          </a:stretch>
        </p:blipFill>
        <p:spPr>
          <a:xfrm>
            <a:off x="955307" y="5619912"/>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8" y="26385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8" y="163837"/>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5" y="6360264"/>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a:stretch>
            <a:fillRect/>
          </a:stretch>
        </p:blipFill>
        <p:spPr>
          <a:xfrm>
            <a:off x="8724900" y="5801487"/>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20998"/>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8"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49"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a:stretch>
            <a:fillRect/>
          </a:stretch>
        </p:blipFill>
        <p:spPr>
          <a:xfrm>
            <a:off x="4421873" y="5445175"/>
            <a:ext cx="3361565"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24.05.2019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24.05.2019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24.05.2019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19"/>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013" b="17013"/>
          <a:stretch>
            <a:fillRect/>
          </a:stretch>
        </p:blipFill>
        <p:spPr>
          <a:xfrm>
            <a:off x="0" y="11875"/>
            <a:ext cx="12192000" cy="5361191"/>
          </a:xfrm>
          <a:noFill/>
        </p:spPr>
      </p:pic>
      <p:sp>
        <p:nvSpPr>
          <p:cNvPr id="2" name="Rectangle 1">
            <a:extLst>
              <a:ext uri="{FF2B5EF4-FFF2-40B4-BE49-F238E27FC236}">
                <a16:creationId xmlns:a16="http://schemas.microsoft.com/office/drawing/2014/main" id="{20568493-EE96-3A44-AF9A-CE74A899BA48}"/>
              </a:ext>
            </a:extLst>
          </p:cNvPr>
          <p:cNvSpPr/>
          <p:nvPr/>
        </p:nvSpPr>
        <p:spPr>
          <a:xfrm>
            <a:off x="544749" y="2025570"/>
            <a:ext cx="11374879" cy="1828800"/>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 name="Title 3"/>
          <p:cNvSpPr>
            <a:spLocks noGrp="1"/>
          </p:cNvSpPr>
          <p:nvPr>
            <p:ph type="ctrTitle"/>
          </p:nvPr>
        </p:nvSpPr>
        <p:spPr>
          <a:xfrm>
            <a:off x="739302" y="2679534"/>
            <a:ext cx="11180326" cy="1558287"/>
          </a:xfrm>
        </p:spPr>
        <p:txBody>
          <a:bodyPr>
            <a:normAutofit fontScale="90000"/>
          </a:bodyPr>
          <a:lstStyle/>
          <a:p>
            <a:pPr algn="ctr"/>
            <a:br>
              <a:rPr lang="fr-FR" sz="2200" b="1" dirty="0">
                <a:solidFill>
                  <a:schemeClr val="tx1"/>
                </a:solidFill>
              </a:rPr>
            </a:br>
            <a:br>
              <a:rPr lang="fr-FR" sz="2200" b="1" dirty="0">
                <a:solidFill>
                  <a:schemeClr val="tx1"/>
                </a:solidFill>
              </a:rPr>
            </a:br>
            <a:br>
              <a:rPr lang="fr-FR" sz="2200" b="1" dirty="0">
                <a:solidFill>
                  <a:schemeClr val="tx1"/>
                </a:solidFill>
              </a:rPr>
            </a:br>
            <a:r>
              <a:rPr lang="fr-FR" sz="2200" b="1" dirty="0">
                <a:solidFill>
                  <a:schemeClr val="tx1"/>
                </a:solidFill>
              </a:rPr>
              <a:t>Formation des coaches de l’observatoire des aires protégées et biodiversité </a:t>
            </a:r>
            <a:br>
              <a:rPr lang="fr-FR" sz="2200" b="1" dirty="0">
                <a:solidFill>
                  <a:schemeClr val="tx1"/>
                </a:solidFill>
              </a:rPr>
            </a:br>
            <a:r>
              <a:rPr lang="fr-FR" sz="2200" b="1" dirty="0">
                <a:solidFill>
                  <a:schemeClr val="tx1"/>
                </a:solidFill>
              </a:rPr>
              <a:t>en Afrique de l’Ouest et Afrique Centrale </a:t>
            </a:r>
            <a:br>
              <a:rPr lang="fr-FR" sz="2200" b="1" dirty="0">
                <a:solidFill>
                  <a:schemeClr val="tx1"/>
                </a:solidFill>
              </a:rPr>
            </a:br>
            <a:r>
              <a:rPr lang="fr-FR" sz="2200" b="1" dirty="0">
                <a:solidFill>
                  <a:schemeClr val="tx1"/>
                </a:solidFill>
              </a:rPr>
              <a:t>Kinshasa du 20 au 31 mai 2019</a:t>
            </a:r>
            <a:br>
              <a:rPr lang="fr-FR" sz="2200" b="1" dirty="0">
                <a:solidFill>
                  <a:schemeClr val="tx1"/>
                </a:solidFill>
              </a:rPr>
            </a:br>
            <a:br>
              <a:rPr lang="en-US" sz="4800" dirty="0"/>
            </a:br>
            <a:r>
              <a:rPr lang="fr-FR" dirty="0">
                <a:effectLst>
                  <a:outerShdw blurRad="38100" dist="38100" dir="2700000" algn="tl">
                    <a:srgbClr val="000000">
                      <a:alpha val="43137"/>
                    </a:srgbClr>
                  </a:outerShdw>
                </a:effectLst>
              </a:rPr>
              <a:t>Rôle et missions des coaches « 2019 -2023 »</a:t>
            </a:r>
            <a:br>
              <a:rPr lang="fr-FR" sz="2700" dirty="0"/>
            </a:br>
            <a:endParaRPr lang="en-US" sz="27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4DC19C4E-035C-724C-8C5F-5375444AC87B}"/>
              </a:ext>
            </a:extLst>
          </p:cNvPr>
          <p:cNvSpPr/>
          <p:nvPr/>
        </p:nvSpPr>
        <p:spPr>
          <a:xfrm>
            <a:off x="297593" y="2025570"/>
            <a:ext cx="331304" cy="1828800"/>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Tree>
    <p:extLst>
      <p:ext uri="{BB962C8B-B14F-4D97-AF65-F5344CB8AC3E}">
        <p14:creationId xmlns:p14="http://schemas.microsoft.com/office/powerpoint/2010/main" val="175480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Agrupar 17">
            <a:extLst>
              <a:ext uri="{FF2B5EF4-FFF2-40B4-BE49-F238E27FC236}">
                <a16:creationId xmlns:a16="http://schemas.microsoft.com/office/drawing/2014/main" id="{F81F9FCB-541B-3448-8592-A49BFCA5AC2A}"/>
              </a:ext>
            </a:extLst>
          </p:cNvPr>
          <p:cNvGrpSpPr/>
          <p:nvPr/>
        </p:nvGrpSpPr>
        <p:grpSpPr>
          <a:xfrm>
            <a:off x="1240177" y="895739"/>
            <a:ext cx="9033595" cy="5983497"/>
            <a:chOff x="2032000" y="0"/>
            <a:chExt cx="9510479" cy="6138333"/>
          </a:xfrm>
        </p:grpSpPr>
        <p:graphicFrame>
          <p:nvGraphicFramePr>
            <p:cNvPr id="6" name="Diagrama 5">
              <a:extLst>
                <a:ext uri="{FF2B5EF4-FFF2-40B4-BE49-F238E27FC236}">
                  <a16:creationId xmlns:a16="http://schemas.microsoft.com/office/drawing/2014/main" id="{5952895A-D4DD-2347-8EB6-9A7585B4417D}"/>
                </a:ext>
              </a:extLst>
            </p:cNvPr>
            <p:cNvGraphicFramePr/>
            <p:nvPr/>
          </p:nvGraphicFramePr>
          <p:xfrm>
            <a:off x="2032000" y="0"/>
            <a:ext cx="8778568"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Agrupar 8">
              <a:extLst>
                <a:ext uri="{FF2B5EF4-FFF2-40B4-BE49-F238E27FC236}">
                  <a16:creationId xmlns:a16="http://schemas.microsoft.com/office/drawing/2014/main" id="{53929F88-C214-9C48-AC66-E86D985228F9}"/>
                </a:ext>
              </a:extLst>
            </p:cNvPr>
            <p:cNvGrpSpPr/>
            <p:nvPr/>
          </p:nvGrpSpPr>
          <p:grpSpPr>
            <a:xfrm>
              <a:off x="9524716" y="690956"/>
              <a:ext cx="2017763" cy="777906"/>
              <a:chOff x="5850536" y="1058743"/>
              <a:chExt cx="1865133" cy="1072674"/>
            </a:xfrm>
            <a:scene3d>
              <a:camera prst="orthographicFront"/>
              <a:lightRig rig="flat" dir="t"/>
            </a:scene3d>
          </p:grpSpPr>
          <p:sp>
            <p:nvSpPr>
              <p:cNvPr id="11" name="CaixaDeTexto 10">
                <a:extLst>
                  <a:ext uri="{FF2B5EF4-FFF2-40B4-BE49-F238E27FC236}">
                    <a16:creationId xmlns:a16="http://schemas.microsoft.com/office/drawing/2014/main" id="{C7ACCD23-E98E-9640-8B36-C66BE97C1112}"/>
                  </a:ext>
                </a:extLst>
              </p:cNvPr>
              <p:cNvSpPr txBox="1"/>
              <p:nvPr/>
            </p:nvSpPr>
            <p:spPr>
              <a:xfrm>
                <a:off x="6170130" y="1111108"/>
                <a:ext cx="1545539" cy="9679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marL="342900" indent="-342900">
                  <a:buFont typeface="+mj-lt"/>
                  <a:buAutoNum type="arabicPeriod"/>
                </a:pPr>
                <a:r>
                  <a:rPr lang="fr-FR" sz="1100" dirty="0">
                    <a:solidFill>
                      <a:sysClr val="windowText" lastClr="000000"/>
                    </a:solidFill>
                  </a:rPr>
                  <a:t>Remplissage</a:t>
                </a:r>
              </a:p>
              <a:p>
                <a:pPr marL="342900" indent="-342900">
                  <a:buFont typeface="+mj-lt"/>
                  <a:buAutoNum type="arabicPeriod"/>
                </a:pPr>
                <a:r>
                  <a:rPr lang="fr-FR" sz="1100" dirty="0">
                    <a:solidFill>
                      <a:sysClr val="windowText" lastClr="000000"/>
                    </a:solidFill>
                  </a:rPr>
                  <a:t>Analyse</a:t>
                </a:r>
              </a:p>
              <a:p>
                <a:pPr marL="342900" indent="-342900">
                  <a:buFont typeface="+mj-lt"/>
                  <a:buAutoNum type="arabicPeriod"/>
                </a:pPr>
                <a:r>
                  <a:rPr lang="fr-FR" sz="1100" dirty="0">
                    <a:solidFill>
                      <a:sysClr val="windowText" lastClr="000000"/>
                    </a:solidFill>
                  </a:rPr>
                  <a:t>Restitution locale</a:t>
                </a:r>
                <a:endParaRPr lang="pt-PT" sz="1100" kern="1200" dirty="0"/>
              </a:p>
            </p:txBody>
          </p:sp>
          <p:sp>
            <p:nvSpPr>
              <p:cNvPr id="10" name="Retângulo Arredondado 9">
                <a:extLst>
                  <a:ext uri="{FF2B5EF4-FFF2-40B4-BE49-F238E27FC236}">
                    <a16:creationId xmlns:a16="http://schemas.microsoft.com/office/drawing/2014/main" id="{01AE81E2-3930-2244-BA80-E0274EBF77B3}"/>
                  </a:ext>
                </a:extLst>
              </p:cNvPr>
              <p:cNvSpPr/>
              <p:nvPr/>
            </p:nvSpPr>
            <p:spPr>
              <a:xfrm>
                <a:off x="5850536" y="1058743"/>
                <a:ext cx="1650267" cy="1072674"/>
              </a:xfrm>
              <a:prstGeom prst="roundRect">
                <a:avLst/>
              </a:prstGeom>
              <a:sp3d prstMaterial="dkEdge">
                <a:bevelT w="8200" h="38100"/>
              </a:sp3d>
            </p:spPr>
            <p:style>
              <a:lnRef idx="0">
                <a:schemeClr val="lt1">
                  <a:hueOff val="0"/>
                  <a:satOff val="0"/>
                  <a:lumOff val="0"/>
                  <a:alphaOff val="0"/>
                </a:schemeClr>
              </a:lnRef>
              <a:fillRef idx="2">
                <a:schemeClr val="accent5">
                  <a:hueOff val="-1470669"/>
                  <a:satOff val="-2046"/>
                  <a:lumOff val="-784"/>
                  <a:alphaOff val="0"/>
                </a:schemeClr>
              </a:fillRef>
              <a:effectRef idx="1">
                <a:schemeClr val="accent5">
                  <a:hueOff val="-1470669"/>
                  <a:satOff val="-2046"/>
                  <a:lumOff val="-784"/>
                  <a:alphaOff val="0"/>
                </a:schemeClr>
              </a:effectRef>
              <a:fontRef idx="minor">
                <a:schemeClr val="dk1"/>
              </a:fontRef>
            </p:style>
          </p:sp>
        </p:grpSp>
        <p:grpSp>
          <p:nvGrpSpPr>
            <p:cNvPr id="13" name="Agrupar 12">
              <a:extLst>
                <a:ext uri="{FF2B5EF4-FFF2-40B4-BE49-F238E27FC236}">
                  <a16:creationId xmlns:a16="http://schemas.microsoft.com/office/drawing/2014/main" id="{08259B6B-ADF6-A348-9571-D6515AE87125}"/>
                </a:ext>
              </a:extLst>
            </p:cNvPr>
            <p:cNvGrpSpPr/>
            <p:nvPr/>
          </p:nvGrpSpPr>
          <p:grpSpPr>
            <a:xfrm>
              <a:off x="9737730" y="3538085"/>
              <a:ext cx="1650267" cy="777905"/>
              <a:chOff x="5755104" y="3797777"/>
              <a:chExt cx="1650267" cy="1072674"/>
            </a:xfrm>
            <a:scene3d>
              <a:camera prst="orthographicFront"/>
              <a:lightRig rig="flat" dir="t"/>
            </a:scene3d>
          </p:grpSpPr>
          <p:sp>
            <p:nvSpPr>
              <p:cNvPr id="14" name="Retângulo Arredondado 13">
                <a:extLst>
                  <a:ext uri="{FF2B5EF4-FFF2-40B4-BE49-F238E27FC236}">
                    <a16:creationId xmlns:a16="http://schemas.microsoft.com/office/drawing/2014/main" id="{981A32C6-9210-C143-889A-77550CF07D5C}"/>
                  </a:ext>
                </a:extLst>
              </p:cNvPr>
              <p:cNvSpPr/>
              <p:nvPr/>
            </p:nvSpPr>
            <p:spPr>
              <a:xfrm>
                <a:off x="5755104" y="3797777"/>
                <a:ext cx="1650267" cy="1072674"/>
              </a:xfrm>
              <a:prstGeom prst="roundRect">
                <a:avLst/>
              </a:prstGeom>
              <a:sp3d prstMaterial="dkEdge">
                <a:bevelT w="8200" h="38100"/>
              </a:sp3d>
            </p:spPr>
            <p:style>
              <a:lnRef idx="0">
                <a:schemeClr val="lt1">
                  <a:hueOff val="0"/>
                  <a:satOff val="0"/>
                  <a:lumOff val="0"/>
                  <a:alphaOff val="0"/>
                </a:schemeClr>
              </a:lnRef>
              <a:fillRef idx="2">
                <a:schemeClr val="accent5">
                  <a:hueOff val="-2941338"/>
                  <a:satOff val="-4091"/>
                  <a:lumOff val="-1569"/>
                  <a:alphaOff val="0"/>
                </a:schemeClr>
              </a:fillRef>
              <a:effectRef idx="1">
                <a:schemeClr val="accent5">
                  <a:hueOff val="-2941338"/>
                  <a:satOff val="-4091"/>
                  <a:lumOff val="-1569"/>
                  <a:alphaOff val="0"/>
                </a:schemeClr>
              </a:effectRef>
              <a:fontRef idx="minor">
                <a:schemeClr val="dk1"/>
              </a:fontRef>
            </p:style>
          </p:sp>
          <p:sp>
            <p:nvSpPr>
              <p:cNvPr id="15" name="CaixaDeTexto 14">
                <a:extLst>
                  <a:ext uri="{FF2B5EF4-FFF2-40B4-BE49-F238E27FC236}">
                    <a16:creationId xmlns:a16="http://schemas.microsoft.com/office/drawing/2014/main" id="{61CBD63B-1A87-C94A-97F2-44235145265C}"/>
                  </a:ext>
                </a:extLst>
              </p:cNvPr>
              <p:cNvSpPr txBox="1"/>
              <p:nvPr/>
            </p:nvSpPr>
            <p:spPr>
              <a:xfrm>
                <a:off x="5807468" y="3850141"/>
                <a:ext cx="1545539" cy="9679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dirty="0">
                    <a:solidFill>
                      <a:sysClr val="windowText" lastClr="000000"/>
                    </a:solidFill>
                  </a:rPr>
                  <a:t>4. Planification locale</a:t>
                </a:r>
                <a:endParaRPr lang="pt-PT" sz="1100" kern="1200" dirty="0"/>
              </a:p>
            </p:txBody>
          </p:sp>
        </p:grpSp>
      </p:grpSp>
      <p:sp>
        <p:nvSpPr>
          <p:cNvPr id="16" name="Balão com Linha 1 (Barra de Destaque) 15">
            <a:extLst>
              <a:ext uri="{FF2B5EF4-FFF2-40B4-BE49-F238E27FC236}">
                <a16:creationId xmlns:a16="http://schemas.microsoft.com/office/drawing/2014/main" id="{7A5D0A34-D9ED-9846-A787-7F5E2E3A2229}"/>
              </a:ext>
            </a:extLst>
          </p:cNvPr>
          <p:cNvSpPr/>
          <p:nvPr/>
        </p:nvSpPr>
        <p:spPr>
          <a:xfrm>
            <a:off x="8765740" y="1686072"/>
            <a:ext cx="1788873" cy="524671"/>
          </a:xfrm>
          <a:prstGeom prst="accent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alão com Linha 1 (Barra de Destaque) 16">
            <a:extLst>
              <a:ext uri="{FF2B5EF4-FFF2-40B4-BE49-F238E27FC236}">
                <a16:creationId xmlns:a16="http://schemas.microsoft.com/office/drawing/2014/main" id="{A14661A0-D7DB-8248-B428-5E5FD177BA4F}"/>
              </a:ext>
            </a:extLst>
          </p:cNvPr>
          <p:cNvSpPr/>
          <p:nvPr/>
        </p:nvSpPr>
        <p:spPr>
          <a:xfrm>
            <a:off x="8854228" y="4436696"/>
            <a:ext cx="1788873" cy="524671"/>
          </a:xfrm>
          <a:prstGeom prst="accent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F2193201-247F-0540-A59B-887EA99474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8044" y="2948466"/>
            <a:ext cx="1695093" cy="15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523780A7-8C9F-2D40-9E5D-0568640A7E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9129" y="2794275"/>
            <a:ext cx="672462" cy="6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95878BA-990D-1B48-9F16-063E1670F7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0498" y="2794275"/>
            <a:ext cx="672462" cy="6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a:extLst>
              <a:ext uri="{FF2B5EF4-FFF2-40B4-BE49-F238E27FC236}">
                <a16:creationId xmlns:a16="http://schemas.microsoft.com/office/drawing/2014/main" id="{FCABFC3C-C205-1A4F-B5CC-B3DDCC047D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9878" y="1631044"/>
            <a:ext cx="672462" cy="6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a:extLst>
              <a:ext uri="{FF2B5EF4-FFF2-40B4-BE49-F238E27FC236}">
                <a16:creationId xmlns:a16="http://schemas.microsoft.com/office/drawing/2014/main" id="{406EB779-7906-454C-98F0-6C2BF441DA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317" y="1692825"/>
            <a:ext cx="672462" cy="6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3">
            <a:extLst>
              <a:ext uri="{FF2B5EF4-FFF2-40B4-BE49-F238E27FC236}">
                <a16:creationId xmlns:a16="http://schemas.microsoft.com/office/drawing/2014/main" id="{C9D430BC-D721-F84A-BBDC-CD472CAB5C17}"/>
              </a:ext>
            </a:extLst>
          </p:cNvPr>
          <p:cNvSpPr>
            <a:spLocks noGrp="1"/>
          </p:cNvSpPr>
          <p:nvPr>
            <p:ph type="title"/>
          </p:nvPr>
        </p:nvSpPr>
        <p:spPr>
          <a:xfrm>
            <a:off x="457200" y="279919"/>
            <a:ext cx="11016128" cy="61582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Les missions du coache de retour de Kinshasa</a:t>
            </a:r>
            <a:endParaRPr lang="en-US" sz="3600" dirty="0">
              <a:solidFill>
                <a:srgbClr val="FF0000"/>
              </a:solidFill>
              <a:effectLst>
                <a:outerShdw blurRad="38100" dist="38100" dir="2700000" algn="tl">
                  <a:srgbClr val="000000">
                    <a:alpha val="43137"/>
                  </a:srgbClr>
                </a:outerShdw>
              </a:effectLst>
            </a:endParaRPr>
          </a:p>
        </p:txBody>
      </p:sp>
      <p:sp>
        <p:nvSpPr>
          <p:cNvPr id="25" name="ZoneTexte 1">
            <a:extLst>
              <a:ext uri="{FF2B5EF4-FFF2-40B4-BE49-F238E27FC236}">
                <a16:creationId xmlns:a16="http://schemas.microsoft.com/office/drawing/2014/main" id="{C19A6342-B16E-3E4F-912D-A2262B341B21}"/>
              </a:ext>
            </a:extLst>
          </p:cNvPr>
          <p:cNvSpPr txBox="1"/>
          <p:nvPr/>
        </p:nvSpPr>
        <p:spPr>
          <a:xfrm>
            <a:off x="67592" y="5896994"/>
            <a:ext cx="3816275" cy="830997"/>
          </a:xfrm>
          <a:prstGeom prst="rect">
            <a:avLst/>
          </a:prstGeom>
          <a:noFill/>
        </p:spPr>
        <p:txBody>
          <a:bodyPr wrap="square" rtlCol="0">
            <a:spAutoFit/>
          </a:bodyPr>
          <a:lstStyle/>
          <a:p>
            <a:r>
              <a:rPr lang="fr-FR" sz="1600" b="1" dirty="0">
                <a:solidFill>
                  <a:srgbClr val="A35B28"/>
                </a:solidFill>
                <a:effectLst>
                  <a:outerShdw blurRad="38100" dist="38100" dir="2700000" algn="tl">
                    <a:srgbClr val="000000">
                      <a:alpha val="43137"/>
                    </a:srgbClr>
                  </a:outerShdw>
                </a:effectLst>
                <a:latin typeface="Cambria" panose="02040503050406030204" pitchFamily="18" charset="0"/>
              </a:rPr>
              <a:t>NB: Les échéances entre les différentes rubriques dépendent des spécificités de chaque équipe de gestion</a:t>
            </a:r>
          </a:p>
        </p:txBody>
      </p:sp>
    </p:spTree>
    <p:extLst>
      <p:ext uri="{BB962C8B-B14F-4D97-AF65-F5344CB8AC3E}">
        <p14:creationId xmlns:p14="http://schemas.microsoft.com/office/powerpoint/2010/main" val="22680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EA179-2D80-4926-8A52-E986A5298079}"/>
              </a:ext>
            </a:extLst>
          </p:cNvPr>
          <p:cNvSpPr/>
          <p:nvPr/>
        </p:nvSpPr>
        <p:spPr>
          <a:xfrm>
            <a:off x="466530" y="3710864"/>
            <a:ext cx="11625943" cy="646331"/>
          </a:xfrm>
          <a:prstGeom prst="rect">
            <a:avLst/>
          </a:prstGeom>
        </p:spPr>
        <p:txBody>
          <a:bodyPr wrap="square">
            <a:spAutoFit/>
          </a:bodyPr>
          <a:lstStyle/>
          <a:p>
            <a:pPr algn="ctr">
              <a:buNone/>
            </a:pPr>
            <a:r>
              <a:rPr lang="fr-FR" sz="3600" b="1" i="1" dirty="0">
                <a:solidFill>
                  <a:srgbClr val="FF0000"/>
                </a:solidFill>
                <a:effectLst>
                  <a:outerShdw blurRad="38100" dist="38100" dir="2700000" algn="tl">
                    <a:srgbClr val="000000">
                      <a:alpha val="43137"/>
                    </a:srgbClr>
                  </a:outerShdw>
                </a:effectLst>
              </a:rPr>
              <a:t>JE VOUS REMERCIE, POUR VOTRE AIMABLE ATTENTION</a:t>
            </a:r>
          </a:p>
        </p:txBody>
      </p:sp>
    </p:spTree>
    <p:extLst>
      <p:ext uri="{BB962C8B-B14F-4D97-AF65-F5344CB8AC3E}">
        <p14:creationId xmlns:p14="http://schemas.microsoft.com/office/powerpoint/2010/main" val="175370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6769" y="283057"/>
            <a:ext cx="6805671" cy="562965"/>
          </a:xfrm>
        </p:spPr>
        <p:txBody>
          <a:bodyPr>
            <a:normAutofit fontScale="90000"/>
          </a:bodyPr>
          <a:lstStyle/>
          <a:p>
            <a:r>
              <a:rPr lang="en-US" dirty="0"/>
              <a:t>PLAN DE L’EXPOSE</a:t>
            </a:r>
          </a:p>
        </p:txBody>
      </p:sp>
      <p:sp>
        <p:nvSpPr>
          <p:cNvPr id="5" name="Content Placeholder 4"/>
          <p:cNvSpPr>
            <a:spLocks noGrp="1"/>
          </p:cNvSpPr>
          <p:nvPr>
            <p:ph idx="1"/>
          </p:nvPr>
        </p:nvSpPr>
        <p:spPr>
          <a:xfrm>
            <a:off x="826769" y="1030848"/>
            <a:ext cx="10515600" cy="4212361"/>
          </a:xfrm>
        </p:spPr>
        <p:txBody>
          <a:bodyPr>
            <a:normAutofit/>
          </a:bodyPr>
          <a:lstStyle/>
          <a:p>
            <a:pPr marL="514350" indent="-514350">
              <a:lnSpc>
                <a:spcPct val="170000"/>
              </a:lnSpc>
              <a:buFont typeface="+mj-lt"/>
              <a:buAutoNum type="arabicPeriod"/>
            </a:pPr>
            <a:r>
              <a:rPr lang="fr-FR" dirty="0">
                <a:solidFill>
                  <a:schemeClr val="tx1"/>
                </a:solidFill>
                <a:latin typeface="Franklin Gothic Demi" charset="0"/>
              </a:rPr>
              <a:t>Misions au niveau d’une aire protégée</a:t>
            </a:r>
          </a:p>
          <a:p>
            <a:pPr marL="514350" indent="-514350">
              <a:lnSpc>
                <a:spcPct val="170000"/>
              </a:lnSpc>
              <a:buFont typeface="+mj-lt"/>
              <a:buAutoNum type="arabicPeriod"/>
            </a:pPr>
            <a:r>
              <a:rPr lang="fr-FR" dirty="0">
                <a:solidFill>
                  <a:schemeClr val="tx1"/>
                </a:solidFill>
                <a:latin typeface="Franklin Gothic Demi" charset="0"/>
              </a:rPr>
              <a:t>Misions au niveau de l’institution national</a:t>
            </a:r>
          </a:p>
          <a:p>
            <a:pPr marL="514350" indent="-514350">
              <a:lnSpc>
                <a:spcPct val="170000"/>
              </a:lnSpc>
              <a:buFont typeface="+mj-lt"/>
              <a:buAutoNum type="arabicPeriod"/>
            </a:pPr>
            <a:r>
              <a:rPr lang="fr-FR" dirty="0">
                <a:solidFill>
                  <a:schemeClr val="tx1"/>
                </a:solidFill>
                <a:latin typeface="Franklin Gothic Demi" charset="0"/>
              </a:rPr>
              <a:t>Misions au niveau Régional et de BIOPAMA </a:t>
            </a:r>
          </a:p>
          <a:p>
            <a:pPr marL="514350" indent="-514350">
              <a:lnSpc>
                <a:spcPct val="170000"/>
              </a:lnSpc>
              <a:buFont typeface="+mj-lt"/>
              <a:buAutoNum type="arabicPeriod"/>
            </a:pPr>
            <a:r>
              <a:rPr lang="fr-FR" dirty="0">
                <a:solidFill>
                  <a:schemeClr val="tx1"/>
                </a:solidFill>
                <a:latin typeface="Franklin Gothic Demi" charset="0"/>
              </a:rPr>
              <a:t>Rôles des coaches</a:t>
            </a:r>
          </a:p>
          <a:p>
            <a:pPr marL="0" indent="0">
              <a:buNone/>
            </a:pPr>
            <a:br>
              <a:rPr lang="fr-FR" sz="2000" dirty="0">
                <a:solidFill>
                  <a:schemeClr val="tx1"/>
                </a:solidFill>
                <a:latin typeface="Franklin Gothic Demi" charset="0"/>
              </a:rPr>
            </a:br>
            <a:endParaRPr lang="en-US" sz="2000" dirty="0">
              <a:solidFill>
                <a:schemeClr val="tx1"/>
              </a:solidFill>
              <a:latin typeface="Franklin Gothic Demi" charset="0"/>
            </a:endParaRPr>
          </a:p>
        </p:txBody>
      </p:sp>
    </p:spTree>
    <p:extLst>
      <p:ext uri="{BB962C8B-B14F-4D97-AF65-F5344CB8AC3E}">
        <p14:creationId xmlns:p14="http://schemas.microsoft.com/office/powerpoint/2010/main" val="136518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61365"/>
            <a:ext cx="11381362" cy="4326592"/>
          </a:xfrm>
        </p:spPr>
        <p:txBody>
          <a:bodyPr>
            <a:normAutofit/>
          </a:bodyPr>
          <a:lstStyle/>
          <a:p>
            <a:pPr lvl="0"/>
            <a:r>
              <a:rPr lang="fr-FR" dirty="0">
                <a:latin typeface="Cambria" panose="02040503050406030204" pitchFamily="18" charset="0"/>
              </a:rPr>
              <a:t>Introduire et former les équipes de gestion d’une aire protégée:</a:t>
            </a:r>
          </a:p>
          <a:p>
            <a:pPr lvl="1">
              <a:buFont typeface="Wingdings" panose="05000000000000000000" pitchFamily="2" charset="2"/>
              <a:buChar char="v"/>
            </a:pPr>
            <a:r>
              <a:rPr lang="fr-FR" sz="3200" dirty="0">
                <a:latin typeface="Cambria" panose="02040503050406030204" pitchFamily="18" charset="0"/>
              </a:rPr>
              <a:t>à l’utilisation de l’outil IMET, </a:t>
            </a:r>
          </a:p>
          <a:p>
            <a:pPr lvl="1">
              <a:buFont typeface="Wingdings" panose="05000000000000000000" pitchFamily="2" charset="2"/>
              <a:buChar char="v"/>
            </a:pPr>
            <a:r>
              <a:rPr lang="fr-FR" sz="3200" dirty="0">
                <a:latin typeface="Cambria" panose="02040503050406030204" pitchFamily="18" charset="0"/>
              </a:rPr>
              <a:t>à l’analyse des résultats pour l’amélioration de la gestion et la gouvernance de leur AP </a:t>
            </a:r>
          </a:p>
          <a:p>
            <a:pPr lvl="1">
              <a:buFont typeface="Wingdings" panose="05000000000000000000" pitchFamily="2" charset="2"/>
              <a:buChar char="v"/>
            </a:pPr>
            <a:r>
              <a:rPr lang="fr-FR" sz="3200" dirty="0">
                <a:latin typeface="Cambria" panose="02040503050406030204" pitchFamily="18" charset="0"/>
              </a:rPr>
              <a:t>au développement de recommandations pour améliorer le système de planification-suivi-évaluation interne/ local. </a:t>
            </a:r>
          </a:p>
          <a:p>
            <a:pPr>
              <a:lnSpc>
                <a:spcPct val="150000"/>
              </a:lnSpc>
            </a:pPr>
            <a:endParaRPr lang="fr-FR" sz="2400" u="sng" dirty="0">
              <a:latin typeface="Cambria" panose="02040503050406030204" pitchFamily="18" charset="0"/>
            </a:endParaRPr>
          </a:p>
          <a:p>
            <a:pPr lvl="1"/>
            <a:endParaRPr lang="en-US" sz="3200" dirty="0">
              <a:solidFill>
                <a:schemeClr val="tx1">
                  <a:lumMod val="75000"/>
                  <a:lumOff val="25000"/>
                </a:schemeClr>
              </a:solidFill>
              <a:latin typeface="Cambria" panose="02040503050406030204" pitchFamily="18" charset="0"/>
            </a:endParaRPr>
          </a:p>
        </p:txBody>
      </p:sp>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1. Misions au niveau d’une aire protégée</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59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61365"/>
            <a:ext cx="11381362" cy="4725426"/>
          </a:xfrm>
        </p:spPr>
        <p:txBody>
          <a:bodyPr>
            <a:normAutofit/>
          </a:bodyPr>
          <a:lstStyle/>
          <a:p>
            <a:pPr lvl="1">
              <a:buFont typeface="Wingdings" panose="05000000000000000000" pitchFamily="2" charset="2"/>
              <a:buChar char="v"/>
            </a:pPr>
            <a:r>
              <a:rPr lang="fr-FR" sz="3200" dirty="0">
                <a:latin typeface="Cambria" panose="02040503050406030204" pitchFamily="18" charset="0"/>
              </a:rPr>
              <a:t>Ceci peut se faire sous forme d’atelier de formation et de mission sur terrain ;</a:t>
            </a:r>
          </a:p>
          <a:p>
            <a:pPr lvl="0"/>
            <a:r>
              <a:rPr lang="fr-FR" dirty="0">
                <a:latin typeface="Cambria" panose="02040503050406030204" pitchFamily="18" charset="0"/>
              </a:rPr>
              <a:t>Assister les équipes de gestion à l’utilisation de l’IMET et à l’analyse des résultats, et les restitutions locales ;</a:t>
            </a:r>
          </a:p>
          <a:p>
            <a:pPr lvl="0"/>
            <a:r>
              <a:rPr lang="fr-FR" dirty="0">
                <a:latin typeface="Cambria" panose="02040503050406030204" pitchFamily="18" charset="0"/>
              </a:rPr>
              <a:t>Fournir des appuis-conseils pour le développement de la planification de leur AP après les missions IMET</a:t>
            </a:r>
          </a:p>
          <a:p>
            <a:pPr>
              <a:lnSpc>
                <a:spcPct val="150000"/>
              </a:lnSpc>
            </a:pPr>
            <a:endParaRPr lang="fr-FR" sz="2400" u="sng" dirty="0">
              <a:latin typeface="Cambria" panose="02040503050406030204" pitchFamily="18" charset="0"/>
            </a:endParaRPr>
          </a:p>
          <a:p>
            <a:pPr lvl="1"/>
            <a:endParaRPr lang="en-US" sz="3200" dirty="0">
              <a:solidFill>
                <a:schemeClr val="tx1">
                  <a:lumMod val="75000"/>
                  <a:lumOff val="25000"/>
                </a:schemeClr>
              </a:solidFill>
              <a:latin typeface="Cambria" panose="02040503050406030204" pitchFamily="18" charset="0"/>
            </a:endParaRPr>
          </a:p>
        </p:txBody>
      </p:sp>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1. Misions au niveau d’une aire protégée</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370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18681"/>
            <a:ext cx="11381362" cy="5087566"/>
          </a:xfrm>
        </p:spPr>
        <p:txBody>
          <a:bodyPr>
            <a:normAutofit fontScale="92500" lnSpcReduction="20000"/>
          </a:bodyPr>
          <a:lstStyle/>
          <a:p>
            <a:pPr lvl="0"/>
            <a:r>
              <a:rPr lang="fr-FR" dirty="0">
                <a:latin typeface="Cambria" panose="02040503050406030204" pitchFamily="18" charset="0"/>
              </a:rPr>
              <a:t>Suite à l’utilisation de l’IMET, soutenir les équipes de gestion des AP et l’institution de tutelle à l’élaboration de propositions d’amélioration de gestion, de suivi et de planification (plan de gestion, d’action, plan de travail) d’un réseau ou système d’AP ;</a:t>
            </a:r>
          </a:p>
          <a:p>
            <a:pPr lvl="0"/>
            <a:endParaRPr lang="fr-FR" dirty="0">
              <a:latin typeface="Cambria" panose="02040503050406030204" pitchFamily="18" charset="0"/>
            </a:endParaRPr>
          </a:p>
          <a:p>
            <a:pPr lvl="0"/>
            <a:r>
              <a:rPr lang="fr-FR" dirty="0">
                <a:latin typeface="Cambria" panose="02040503050406030204" pitchFamily="18" charset="0"/>
              </a:rPr>
              <a:t>Participer, avec les personnes ressources désignées, à la préparation des restitutions nationales basées sur les analyses de l’efficacité de gestion;</a:t>
            </a:r>
          </a:p>
          <a:p>
            <a:pPr lvl="0"/>
            <a:endParaRPr lang="fr-FR" dirty="0">
              <a:latin typeface="Cambria" panose="02040503050406030204" pitchFamily="18" charset="0"/>
            </a:endParaRPr>
          </a:p>
          <a:p>
            <a:r>
              <a:rPr lang="fr-FR" dirty="0">
                <a:latin typeface="Cambria" panose="02040503050406030204" pitchFamily="18" charset="0"/>
              </a:rPr>
              <a:t>Travailler avec le point focal national sur l’organisation de la restitution des résultats des missions de coaching auprès de l’institution de tutelle, des acteurs de l’aire protégée et des partenaires techniques et financiers au niveau national;</a:t>
            </a:r>
          </a:p>
          <a:p>
            <a:pPr lvl="0"/>
            <a:endParaRPr lang="fr-FR" dirty="0"/>
          </a:p>
        </p:txBody>
      </p:sp>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2. Misions au niveau de l’institution nationale</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62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11559"/>
            <a:ext cx="11381362" cy="2705878"/>
          </a:xfrm>
        </p:spPr>
        <p:txBody>
          <a:bodyPr>
            <a:normAutofit fontScale="70000" lnSpcReduction="20000"/>
          </a:bodyPr>
          <a:lstStyle/>
          <a:p>
            <a:pPr lvl="0"/>
            <a:r>
              <a:rPr lang="fr-FR" sz="3100" i="1" dirty="0">
                <a:solidFill>
                  <a:srgbClr val="C00000"/>
                </a:solidFill>
                <a:effectLst>
                  <a:outerShdw blurRad="38100" dist="38100" dir="2700000" algn="tl">
                    <a:srgbClr val="000000">
                      <a:alpha val="43137"/>
                    </a:srgbClr>
                  </a:outerShdw>
                </a:effectLst>
              </a:rPr>
              <a:t>NB: En fonction des spécificités</a:t>
            </a:r>
          </a:p>
          <a:p>
            <a:pPr lvl="0">
              <a:lnSpc>
                <a:spcPct val="160000"/>
              </a:lnSpc>
            </a:pPr>
            <a:r>
              <a:rPr lang="fr-FR" i="1" dirty="0">
                <a:solidFill>
                  <a:srgbClr val="002060"/>
                </a:solidFill>
                <a:effectLst>
                  <a:outerShdw blurRad="38100" dist="38100" dir="2700000" algn="tl">
                    <a:srgbClr val="000000">
                      <a:alpha val="43137"/>
                    </a:srgbClr>
                  </a:outerShdw>
                </a:effectLst>
              </a:rPr>
              <a:t>Participer au niveau de chaque pays à l’identification du programme d’amélioration de la gestion et de la gouvernance des AP, en définissant les priorités d’intervention ;</a:t>
            </a:r>
          </a:p>
          <a:p>
            <a:pPr lvl="0">
              <a:lnSpc>
                <a:spcPct val="160000"/>
              </a:lnSpc>
            </a:pPr>
            <a:r>
              <a:rPr lang="fr-FR" i="1" dirty="0">
                <a:solidFill>
                  <a:srgbClr val="002060"/>
                </a:solidFill>
                <a:effectLst>
                  <a:outerShdw blurRad="38100" dist="38100" dir="2700000" algn="tl">
                    <a:srgbClr val="000000">
                      <a:alpha val="43137"/>
                    </a:srgbClr>
                  </a:outerShdw>
                </a:effectLst>
              </a:rPr>
              <a:t>Contribuer à l’intégration du système d’information d’aide à la décision dans leur institution nationale.</a:t>
            </a:r>
          </a:p>
          <a:p>
            <a:pPr lvl="0"/>
            <a:endParaRPr lang="fr-FR" dirty="0">
              <a:solidFill>
                <a:srgbClr val="002060"/>
              </a:solidFill>
            </a:endParaRPr>
          </a:p>
        </p:txBody>
      </p:sp>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2. Misions au niveau de l’institution nationale</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20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37417"/>
            <a:ext cx="11381362" cy="1184988"/>
          </a:xfrm>
        </p:spPr>
        <p:txBody>
          <a:bodyPr>
            <a:normAutofit/>
          </a:bodyPr>
          <a:lstStyle/>
          <a:p>
            <a:pPr lvl="0"/>
            <a:r>
              <a:rPr lang="fr-FR" sz="2800" dirty="0">
                <a:latin typeface="Cambria" panose="02040503050406030204" pitchFamily="18" charset="0"/>
              </a:rPr>
              <a:t>Contribuer à l’établissement des liens fonctionnels entre l’institution nationale et l’Observatoire ; </a:t>
            </a:r>
          </a:p>
          <a:p>
            <a:pPr lvl="0"/>
            <a:endParaRPr lang="fr-FR" sz="2800" dirty="0">
              <a:solidFill>
                <a:srgbClr val="002060"/>
              </a:solidFill>
              <a:latin typeface="Cambria" panose="02040503050406030204" pitchFamily="18" charset="0"/>
            </a:endParaRPr>
          </a:p>
        </p:txBody>
      </p:sp>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3. Missions au niveaux Régional et de BIOPAMA</a:t>
            </a:r>
            <a:endParaRPr lang="en-US" sz="3600" dirty="0">
              <a:solidFill>
                <a:srgbClr val="FF0000"/>
              </a:solidFill>
              <a:effectLst>
                <a:outerShdw blurRad="38100" dist="38100" dir="2700000" algn="tl">
                  <a:srgbClr val="000000">
                    <a:alpha val="43137"/>
                  </a:srgbClr>
                </a:outerShdw>
              </a:effectLst>
            </a:endParaRPr>
          </a:p>
        </p:txBody>
      </p:sp>
      <p:sp>
        <p:nvSpPr>
          <p:cNvPr id="6" name="Content Placeholder 4">
            <a:extLst>
              <a:ext uri="{FF2B5EF4-FFF2-40B4-BE49-F238E27FC236}">
                <a16:creationId xmlns:a16="http://schemas.microsoft.com/office/drawing/2014/main" id="{2A7E4496-C9B5-4261-A2C1-4BEADBAEBE69}"/>
              </a:ext>
            </a:extLst>
          </p:cNvPr>
          <p:cNvSpPr txBox="1">
            <a:spLocks/>
          </p:cNvSpPr>
          <p:nvPr/>
        </p:nvSpPr>
        <p:spPr>
          <a:xfrm>
            <a:off x="274583" y="3359020"/>
            <a:ext cx="11381362" cy="2127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9pPr>
          </a:lstStyle>
          <a:p>
            <a:pPr lvl="0"/>
            <a:r>
              <a:rPr lang="fr-FR" sz="2800" dirty="0">
                <a:latin typeface="Cambria" panose="02040503050406030204" pitchFamily="18" charset="0"/>
              </a:rPr>
              <a:t>Participer au réseau d’échange sur l’utilisation et l’amélioration de l’outil IMET, la conduite des missions de coaching ;</a:t>
            </a:r>
          </a:p>
          <a:p>
            <a:pPr lvl="0"/>
            <a:r>
              <a:rPr lang="fr-FR" sz="2800" dirty="0" err="1">
                <a:latin typeface="Cambria" panose="02040503050406030204" pitchFamily="18" charset="0"/>
              </a:rPr>
              <a:t>Etre</a:t>
            </a:r>
            <a:r>
              <a:rPr lang="fr-FR" sz="2800" dirty="0">
                <a:latin typeface="Cambria" panose="02040503050406030204" pitchFamily="18" charset="0"/>
              </a:rPr>
              <a:t> à la disposition des instances régionales (COMIFAC, UEMOA) et de BIOPAMA dans la mise en œuvre des activités liées à leurs rôles.</a:t>
            </a:r>
          </a:p>
          <a:p>
            <a:endParaRPr lang="fr-FR" sz="2800" dirty="0">
              <a:solidFill>
                <a:srgbClr val="002060"/>
              </a:solidFill>
              <a:latin typeface="Cambria" panose="02040503050406030204" pitchFamily="18" charset="0"/>
            </a:endParaRPr>
          </a:p>
        </p:txBody>
      </p:sp>
      <p:sp>
        <p:nvSpPr>
          <p:cNvPr id="2" name="Rectangle 1">
            <a:extLst>
              <a:ext uri="{FF2B5EF4-FFF2-40B4-BE49-F238E27FC236}">
                <a16:creationId xmlns:a16="http://schemas.microsoft.com/office/drawing/2014/main" id="{C23AAFBD-4A34-4554-9D77-7C269AED71C1}"/>
              </a:ext>
            </a:extLst>
          </p:cNvPr>
          <p:cNvSpPr/>
          <p:nvPr/>
        </p:nvSpPr>
        <p:spPr>
          <a:xfrm>
            <a:off x="641187" y="1349128"/>
            <a:ext cx="6160829" cy="400110"/>
          </a:xfrm>
          <a:prstGeom prst="rect">
            <a:avLst/>
          </a:prstGeom>
        </p:spPr>
        <p:txBody>
          <a:bodyPr wrap="square">
            <a:spAutoFit/>
          </a:bodyPr>
          <a:lstStyle/>
          <a:p>
            <a:r>
              <a:rPr lang="fr-FR" sz="2000" dirty="0">
                <a:solidFill>
                  <a:srgbClr val="FF0000"/>
                </a:solidFill>
                <a:effectLst>
                  <a:outerShdw blurRad="38100" dist="38100" dir="2700000" algn="tl">
                    <a:srgbClr val="000000">
                      <a:alpha val="43137"/>
                    </a:srgbClr>
                  </a:outerShdw>
                </a:effectLst>
                <a:latin typeface="Cambria" panose="02040503050406030204" pitchFamily="18" charset="0"/>
              </a:rPr>
              <a:t>Misions au niveau Régional </a:t>
            </a:r>
            <a:endParaRPr lang="fr-FR" sz="2000" dirty="0">
              <a:latin typeface="Cambria" panose="02040503050406030204" pitchFamily="18" charset="0"/>
            </a:endParaRPr>
          </a:p>
        </p:txBody>
      </p:sp>
      <p:sp>
        <p:nvSpPr>
          <p:cNvPr id="7" name="Rectangle 6">
            <a:extLst>
              <a:ext uri="{FF2B5EF4-FFF2-40B4-BE49-F238E27FC236}">
                <a16:creationId xmlns:a16="http://schemas.microsoft.com/office/drawing/2014/main" id="{42BC54BA-6A8B-4E8F-A215-E2D4DFCA4DAF}"/>
              </a:ext>
            </a:extLst>
          </p:cNvPr>
          <p:cNvSpPr/>
          <p:nvPr/>
        </p:nvSpPr>
        <p:spPr>
          <a:xfrm>
            <a:off x="457200" y="3006047"/>
            <a:ext cx="5561045" cy="400110"/>
          </a:xfrm>
          <a:prstGeom prst="rect">
            <a:avLst/>
          </a:prstGeom>
        </p:spPr>
        <p:txBody>
          <a:bodyPr wrap="square">
            <a:spAutoFit/>
          </a:bodyPr>
          <a:lstStyle/>
          <a:p>
            <a:r>
              <a:rPr lang="fr-FR" sz="2000" dirty="0">
                <a:solidFill>
                  <a:srgbClr val="FF0000"/>
                </a:solidFill>
                <a:effectLst>
                  <a:outerShdw blurRad="38100" dist="38100" dir="2700000" algn="tl">
                    <a:srgbClr val="000000">
                      <a:alpha val="43137"/>
                    </a:srgbClr>
                  </a:outerShdw>
                </a:effectLst>
                <a:latin typeface="Cambria" panose="02040503050406030204" pitchFamily="18" charset="0"/>
              </a:rPr>
              <a:t>Misions au niveau  de BIOPAMA </a:t>
            </a:r>
            <a:endParaRPr lang="fr-FR" sz="2000" dirty="0">
              <a:latin typeface="Cambria" panose="02040503050406030204" pitchFamily="18" charset="0"/>
            </a:endParaRPr>
          </a:p>
        </p:txBody>
      </p:sp>
    </p:spTree>
    <p:extLst>
      <p:ext uri="{BB962C8B-B14F-4D97-AF65-F5344CB8AC3E}">
        <p14:creationId xmlns:p14="http://schemas.microsoft.com/office/powerpoint/2010/main" val="304107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5539"/>
            <a:ext cx="11016128" cy="50641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En résumé</a:t>
            </a:r>
            <a:endParaRPr lang="en-US" sz="3600" dirty="0">
              <a:solidFill>
                <a:srgbClr val="FF0000"/>
              </a:solidFill>
              <a:effectLst>
                <a:outerShdw blurRad="38100" dist="38100" dir="2700000" algn="tl">
                  <a:srgbClr val="000000">
                    <a:alpha val="43137"/>
                  </a:srgbClr>
                </a:outerShdw>
              </a:effectLst>
            </a:endParaRPr>
          </a:p>
        </p:txBody>
      </p:sp>
      <p:sp>
        <p:nvSpPr>
          <p:cNvPr id="8" name="Espace réservé du contenu 7">
            <a:extLst>
              <a:ext uri="{FF2B5EF4-FFF2-40B4-BE49-F238E27FC236}">
                <a16:creationId xmlns:a16="http://schemas.microsoft.com/office/drawing/2014/main" id="{9CA1DDF0-7BBF-442F-9FCC-717D99D361D7}"/>
              </a:ext>
            </a:extLst>
          </p:cNvPr>
          <p:cNvSpPr>
            <a:spLocks noGrp="1"/>
          </p:cNvSpPr>
          <p:nvPr>
            <p:ph idx="1"/>
          </p:nvPr>
        </p:nvSpPr>
        <p:spPr>
          <a:xfrm>
            <a:off x="457200" y="1248682"/>
            <a:ext cx="10898188" cy="4606551"/>
          </a:xfrm>
        </p:spPr>
        <p:txBody>
          <a:bodyPr>
            <a:normAutofit fontScale="85000" lnSpcReduction="20000"/>
          </a:bodyPr>
          <a:lstStyle/>
          <a:p>
            <a:pPr marL="0" indent="0">
              <a:buNone/>
            </a:pPr>
            <a:r>
              <a:rPr lang="fr-FR" b="1" dirty="0">
                <a:latin typeface="Cambria" panose="02040503050406030204" pitchFamily="18" charset="0"/>
              </a:rPr>
              <a:t>Chaque coache devra :</a:t>
            </a:r>
          </a:p>
          <a:p>
            <a:pPr lvl="0"/>
            <a:r>
              <a:rPr lang="fr-FR" dirty="0">
                <a:latin typeface="Cambria" panose="02040503050406030204" pitchFamily="18" charset="0"/>
              </a:rPr>
              <a:t>Organiser une séance de restitution de la formation de Kinshasa au niveau de l’agence nationale </a:t>
            </a:r>
          </a:p>
          <a:p>
            <a:pPr lvl="0"/>
            <a:r>
              <a:rPr lang="fr-FR" dirty="0">
                <a:latin typeface="Cambria" panose="02040503050406030204" pitchFamily="18" charset="0"/>
              </a:rPr>
              <a:t>Conduire des missions IMET dans des AP : remplissage + analyse + restitution locale</a:t>
            </a:r>
          </a:p>
          <a:p>
            <a:pPr lvl="0"/>
            <a:r>
              <a:rPr lang="fr-FR" dirty="0">
                <a:latin typeface="Cambria" panose="02040503050406030204" pitchFamily="18" charset="0"/>
              </a:rPr>
              <a:t>Être disponible à offrir des appuis conseils pour la mise en œuvre des recommandations au niveau de la planification locale</a:t>
            </a:r>
          </a:p>
          <a:p>
            <a:pPr lvl="0"/>
            <a:r>
              <a:rPr lang="fr-FR" dirty="0">
                <a:latin typeface="Cambria" panose="02040503050406030204" pitchFamily="18" charset="0"/>
              </a:rPr>
              <a:t>Rédiger et envoyer les rapports de mission à BIOPAMA, et aux commanditaires des missions IMET</a:t>
            </a:r>
          </a:p>
          <a:p>
            <a:pPr lvl="0"/>
            <a:r>
              <a:rPr lang="fr-FR" dirty="0">
                <a:latin typeface="Cambria" panose="02040503050406030204" pitchFamily="18" charset="0"/>
              </a:rPr>
              <a:t>Participer aux/à la restitution nationale des résultats des missions IMET</a:t>
            </a:r>
          </a:p>
          <a:p>
            <a:pPr lvl="0"/>
            <a:r>
              <a:rPr lang="fr-FR" dirty="0">
                <a:latin typeface="Cambria" panose="02040503050406030204" pitchFamily="18" charset="0"/>
              </a:rPr>
              <a:t>Partager ses retours d’expériences  </a:t>
            </a:r>
          </a:p>
          <a:p>
            <a:endParaRPr lang="fr-FR" dirty="0">
              <a:latin typeface="Cambria" panose="02040503050406030204" pitchFamily="18" charset="0"/>
            </a:endParaRPr>
          </a:p>
        </p:txBody>
      </p:sp>
    </p:spTree>
    <p:extLst>
      <p:ext uri="{BB962C8B-B14F-4D97-AF65-F5344CB8AC3E}">
        <p14:creationId xmlns:p14="http://schemas.microsoft.com/office/powerpoint/2010/main" val="346980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10344"/>
            <a:ext cx="11381362" cy="4683966"/>
          </a:xfrm>
        </p:spPr>
        <p:txBody>
          <a:bodyPr>
            <a:normAutofit fontScale="92500" lnSpcReduction="10000"/>
          </a:bodyPr>
          <a:lstStyle/>
          <a:p>
            <a:pPr marL="0" indent="0">
              <a:buNone/>
            </a:pPr>
            <a:r>
              <a:rPr lang="fr-FR" sz="2800" dirty="0">
                <a:latin typeface="Cambria" panose="02040503050406030204" pitchFamily="18" charset="0"/>
              </a:rPr>
              <a:t>De manière générale, dans ses différentes interventions, il/elle aura les rôles suivants:</a:t>
            </a:r>
          </a:p>
          <a:p>
            <a:pPr lvl="0"/>
            <a:r>
              <a:rPr lang="fr-FR" sz="2800" dirty="0">
                <a:latin typeface="Cambria" panose="02040503050406030204" pitchFamily="18" charset="0"/>
              </a:rPr>
              <a:t>Encourager dans le processus de familiarisation aux outils et aux approches utilisées (PSE, DSS, Approche orientée résultat, efficacité de gestion etc.) ;</a:t>
            </a:r>
          </a:p>
          <a:p>
            <a:pPr lvl="0"/>
            <a:r>
              <a:rPr lang="fr-FR" sz="2800" dirty="0">
                <a:latin typeface="Cambria" panose="02040503050406030204" pitchFamily="18" charset="0"/>
              </a:rPr>
              <a:t>Instaurer un environnement favorable à la participation, à l’écoute mutuelle, à l’ouverture d’esprit ; </a:t>
            </a:r>
          </a:p>
          <a:p>
            <a:pPr lvl="0"/>
            <a:r>
              <a:rPr lang="fr-FR" sz="2800" dirty="0">
                <a:latin typeface="Cambria" panose="02040503050406030204" pitchFamily="18" charset="0"/>
              </a:rPr>
              <a:t>Répondre aux questions et fournir des orientations ;</a:t>
            </a:r>
          </a:p>
          <a:p>
            <a:pPr lvl="0"/>
            <a:r>
              <a:rPr lang="fr-FR" sz="2800" dirty="0">
                <a:latin typeface="Cambria" panose="02040503050406030204" pitchFamily="18" charset="0"/>
              </a:rPr>
              <a:t>Gérer les interventions des différentes parties prenantes dans les activités;</a:t>
            </a:r>
          </a:p>
          <a:p>
            <a:pPr lvl="0"/>
            <a:r>
              <a:rPr lang="fr-FR" sz="2800" dirty="0">
                <a:latin typeface="Cambria" panose="02040503050406030204" pitchFamily="18" charset="0"/>
              </a:rPr>
              <a:t>Stimuler et favoriser l’esprit d’analyse  ;</a:t>
            </a:r>
          </a:p>
          <a:p>
            <a:pPr lvl="0"/>
            <a:r>
              <a:rPr lang="fr-FR" sz="2800" dirty="0">
                <a:latin typeface="Cambria" panose="02040503050406030204" pitchFamily="18" charset="0"/>
              </a:rPr>
              <a:t>Favoriser la résolution de problèmes et des prises de décisions et réagir sur des problèmes spécifiques de gestion de l’aire protégée.</a:t>
            </a:r>
          </a:p>
          <a:p>
            <a:pPr lvl="0"/>
            <a:endParaRPr lang="fr-FR" dirty="0">
              <a:solidFill>
                <a:srgbClr val="002060"/>
              </a:solidFill>
            </a:endParaRPr>
          </a:p>
        </p:txBody>
      </p:sp>
      <p:sp>
        <p:nvSpPr>
          <p:cNvPr id="4" name="Title 3"/>
          <p:cNvSpPr>
            <a:spLocks noGrp="1"/>
          </p:cNvSpPr>
          <p:nvPr>
            <p:ph type="title"/>
          </p:nvPr>
        </p:nvSpPr>
        <p:spPr>
          <a:xfrm>
            <a:off x="457200" y="279919"/>
            <a:ext cx="11016128" cy="615820"/>
          </a:xfrm>
        </p:spPr>
        <p:txBody>
          <a:bodyPr>
            <a:noAutofit/>
          </a:bodyPr>
          <a:lstStyle/>
          <a:p>
            <a:br>
              <a:rPr lang="fr-FR" sz="3600" dirty="0">
                <a:solidFill>
                  <a:srgbClr val="FF0000"/>
                </a:solidFill>
                <a:effectLst>
                  <a:outerShdw blurRad="38100" dist="38100" dir="2700000" algn="tl">
                    <a:srgbClr val="000000">
                      <a:alpha val="43137"/>
                    </a:srgbClr>
                  </a:outerShdw>
                </a:effectLst>
              </a:rPr>
            </a:br>
            <a:br>
              <a:rPr lang="fr-FR" sz="3600" dirty="0">
                <a:solidFill>
                  <a:srgbClr val="FF0000"/>
                </a:solidFill>
                <a:effectLst>
                  <a:outerShdw blurRad="38100" dist="38100" dir="2700000" algn="tl">
                    <a:srgbClr val="000000">
                      <a:alpha val="43137"/>
                    </a:srgbClr>
                  </a:outerShdw>
                </a:effectLst>
              </a:rPr>
            </a:br>
            <a:r>
              <a:rPr lang="fr-FR" sz="3600" dirty="0">
                <a:solidFill>
                  <a:srgbClr val="FF0000"/>
                </a:solidFill>
                <a:effectLst>
                  <a:outerShdw blurRad="38100" dist="38100" dir="2700000" algn="tl">
                    <a:srgbClr val="000000">
                      <a:alpha val="43137"/>
                    </a:srgbClr>
                  </a:outerShdw>
                </a:effectLst>
              </a:rPr>
              <a:t>4. Rôles des coaches</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9417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5345</TotalTime>
  <Words>376</Words>
  <Application>Microsoft Macintosh PowerPoint</Application>
  <PresentationFormat>Ecrã Panorâmico</PresentationFormat>
  <Paragraphs>68</Paragraphs>
  <Slides>11</Slides>
  <Notes>7</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11</vt:i4>
      </vt:variant>
    </vt:vector>
  </HeadingPairs>
  <TitlesOfParts>
    <vt:vector size="18" baseType="lpstr">
      <vt:lpstr>Arial</vt:lpstr>
      <vt:lpstr>Calibri</vt:lpstr>
      <vt:lpstr>Cambria</vt:lpstr>
      <vt:lpstr>Franklin Gothic Book</vt:lpstr>
      <vt:lpstr>Franklin Gothic Demi</vt:lpstr>
      <vt:lpstr>Wingdings</vt:lpstr>
      <vt:lpstr>Office Theme</vt:lpstr>
      <vt:lpstr>   Formation des coaches de l’observatoire des aires protégées et biodiversité  en Afrique de l’Ouest et Afrique Centrale  Kinshasa du 20 au 31 mai 2019  Rôle et missions des coaches « 2019 -2023 » </vt:lpstr>
      <vt:lpstr>PLAN DE L’EXPOSE</vt:lpstr>
      <vt:lpstr>  1. Misions au niveau d’une aire protégée</vt:lpstr>
      <vt:lpstr>  1. Misions au niveau d’une aire protégée</vt:lpstr>
      <vt:lpstr>  2. Misions au niveau de l’institution nationale</vt:lpstr>
      <vt:lpstr>  2. Misions au niveau de l’institution nationale</vt:lpstr>
      <vt:lpstr>  3. Missions au niveaux Régional et de BIOPAMA</vt:lpstr>
      <vt:lpstr>  En résumé</vt:lpstr>
      <vt:lpstr>  4. Rôles des coaches</vt:lpstr>
      <vt:lpstr>  Les missions du coache de retour de Kinshasa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Jens Treffner</cp:lastModifiedBy>
  <cp:revision>110</cp:revision>
  <dcterms:created xsi:type="dcterms:W3CDTF">2016-03-29T08:17:27Z</dcterms:created>
  <dcterms:modified xsi:type="dcterms:W3CDTF">2019-05-24T10:20:19Z</dcterms:modified>
</cp:coreProperties>
</file>