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292" r:id="rId3"/>
    <p:sldId id="30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/>
  <p:cmAuthor id="2" name="Elena Reghintovschi" initials="ER [2]" lastIdx="1" clrIdx="1"/>
  <p:cmAuthor id="3" name="Elena Reghintovschi" initials="ER [2] [2]" lastIdx="1" clrIdx="2"/>
  <p:cmAuthor id="4" name="Elena Reghintovschi" initials="ER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D97"/>
    <a:srgbClr val="71A6A1"/>
    <a:srgbClr val="90C14E"/>
    <a:srgbClr val="A35B28"/>
    <a:srgbClr val="41AD53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94523"/>
  </p:normalViewPr>
  <p:slideViewPr>
    <p:cSldViewPr snapToGrid="0" snapToObjects="1">
      <p:cViewPr varScale="1">
        <p:scale>
          <a:sx n="87" d="100"/>
          <a:sy n="87" d="100"/>
        </p:scale>
        <p:origin x="10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6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3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1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07" y="5619912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0" y="1435100"/>
            <a:ext cx="758444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26385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1638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5" y="6360264"/>
            <a:ext cx="39729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4900" y="5801487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0998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83118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b="0" i="0" kern="1200" dirty="0">
                <a:solidFill>
                  <a:srgbClr val="71A6A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Le programme BIOPAMA est une initiative du Groupe des Etats ACP financée par le 11è Fonds européen de développement de l'Union européenne.</a:t>
            </a:r>
            <a:endParaRPr lang="en-US" sz="1000" dirty="0">
              <a:solidFill>
                <a:srgbClr val="71A6A1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64E47-B260-024F-A6DC-E85ED8A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649" y="2260600"/>
            <a:ext cx="6122015" cy="132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E2A0-3D99-5E4D-B434-0EAF0AE46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553" y="4425521"/>
            <a:ext cx="3038206" cy="85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1950D-1A6E-AC4E-BA29-291F9F725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1873" y="5445175"/>
            <a:ext cx="3361565" cy="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94E86-E3C1-8248-B8EE-6B5F8B37C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0" y="2133600"/>
            <a:ext cx="932180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24.05.2019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24.05.2019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24.05.2019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24.05.2019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‹nº›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85887-DD31-C64B-8F9E-A70F40E14E1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ccompagnateur_professionne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fr.wikipedia.org/wiki/Entra%C3%AEneur" TargetMode="External"/><Relationship Id="rId5" Type="http://schemas.openxmlformats.org/officeDocument/2006/relationships/hyperlink" Target="https://fr.wikipedia.org/wiki/Performance" TargetMode="External"/><Relationship Id="rId4" Type="http://schemas.openxmlformats.org/officeDocument/2006/relationships/hyperlink" Target="https://fr.wikipedia.org/wiki/Connaissan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coach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>
          <a:xfrm>
            <a:off x="0" y="410081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544749" y="2025570"/>
            <a:ext cx="11374879" cy="1828800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9302" y="2788074"/>
            <a:ext cx="11180326" cy="10347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b="1" dirty="0">
                <a:solidFill>
                  <a:schemeClr val="tx1"/>
                </a:solidFill>
              </a:rPr>
              <a:t>Formation des coaches de l’observatoire des aires protégées et biodiversité </a:t>
            </a:r>
            <a:br>
              <a:rPr lang="fr-FR" sz="2700" b="1" dirty="0">
                <a:solidFill>
                  <a:schemeClr val="tx1"/>
                </a:solidFill>
              </a:rPr>
            </a:br>
            <a:r>
              <a:rPr lang="fr-FR" sz="2700" b="1" dirty="0">
                <a:solidFill>
                  <a:schemeClr val="tx1"/>
                </a:solidFill>
              </a:rPr>
              <a:t>en Afrique de l’Ouest et Afrique Centrale </a:t>
            </a:r>
            <a:br>
              <a:rPr lang="fr-FR" sz="2700" b="1" dirty="0">
                <a:solidFill>
                  <a:schemeClr val="tx1"/>
                </a:solidFill>
              </a:rPr>
            </a:br>
            <a:r>
              <a:rPr lang="fr-FR" sz="2700" b="1" dirty="0">
                <a:solidFill>
                  <a:schemeClr val="tx1"/>
                </a:solidFill>
              </a:rPr>
              <a:t>Kinshasa du 20 au 31 mai 2019</a:t>
            </a:r>
            <a:br>
              <a:rPr lang="fr-FR" sz="4800" b="1" dirty="0">
                <a:solidFill>
                  <a:schemeClr val="tx1"/>
                </a:solidFill>
              </a:rPr>
            </a:b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principes du coaching professionnel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19C4E-035C-724C-8C5F-5375444AC87B}"/>
              </a:ext>
            </a:extLst>
          </p:cNvPr>
          <p:cNvSpPr/>
          <p:nvPr/>
        </p:nvSpPr>
        <p:spPr>
          <a:xfrm>
            <a:off x="297593" y="2025570"/>
            <a:ext cx="331304" cy="1828800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5480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655" y="1011677"/>
            <a:ext cx="11381362" cy="509729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sz="8000" dirty="0">
                <a:solidFill>
                  <a:srgbClr val="FF0000"/>
                </a:solidFill>
                <a:latin typeface="Cambria" panose="02040503050406030204" pitchFamily="18" charset="0"/>
              </a:rPr>
              <a:t>Document COMIT, page 24 </a:t>
            </a:r>
            <a:r>
              <a:rPr lang="fr-FR" sz="8000" dirty="0">
                <a:solidFill>
                  <a:srgbClr val="00B050"/>
                </a:solidFill>
                <a:latin typeface="Cambria" panose="02040503050406030204" pitchFamily="18" charset="0"/>
              </a:rPr>
              <a:t> </a:t>
            </a:r>
          </a:p>
          <a:p>
            <a:pPr algn="just">
              <a:lnSpc>
                <a:spcPct val="120000"/>
              </a:lnSpc>
            </a:pPr>
            <a:r>
              <a:rPr lang="fr-FR" sz="8000" b="1" u="sng" dirty="0">
                <a:latin typeface="Cambria" panose="02040503050406030204" pitchFamily="18" charset="0"/>
              </a:rPr>
              <a:t>Titre 2</a:t>
            </a:r>
            <a:r>
              <a:rPr lang="fr-FR" sz="8000" b="1" dirty="0">
                <a:latin typeface="Cambria" panose="02040503050406030204" pitchFamily="18" charset="0"/>
              </a:rPr>
              <a:t> - Devoirs du coach vis à vis de l’équipe de gestion (coaché) </a:t>
            </a:r>
          </a:p>
          <a:p>
            <a:pPr algn="just"/>
            <a:r>
              <a:rPr lang="fr-FR" sz="8000" b="1" dirty="0">
                <a:latin typeface="Cambria" panose="02040503050406030204" pitchFamily="18" charset="0"/>
              </a:rPr>
              <a:t>Art. 2-1 : Responsabilité des décisions : </a:t>
            </a:r>
            <a:r>
              <a:rPr lang="fr-FR" sz="8000" dirty="0">
                <a:latin typeface="Cambria" panose="02040503050406030204" pitchFamily="18" charset="0"/>
              </a:rPr>
              <a:t>Le coaching est une technique de développement professionnel et personnel. Le coach abandonne de ce fait toute la responsabilité des décisions au coaché : à savoir le Conservateur, son équipe, ses partenaires de gestion ainsi que l’institution de rattachement</a:t>
            </a:r>
          </a:p>
          <a:p>
            <a:pPr algn="just"/>
            <a:r>
              <a:rPr lang="fr-FR" sz="8000" b="1" dirty="0">
                <a:latin typeface="Cambria" panose="02040503050406030204" pitchFamily="18" charset="0"/>
              </a:rPr>
              <a:t>Art. 2-3 : Equilibre  de l'ensemble du système :  </a:t>
            </a:r>
            <a:r>
              <a:rPr lang="fr-FR" sz="8000" dirty="0">
                <a:latin typeface="Cambria" panose="02040503050406030204" pitchFamily="18" charset="0"/>
              </a:rPr>
              <a:t>Le coach adapte son intervention dans le respect des étapes de développement du coaché. Le coach est attentif au métier, aux usages, à la culture, au contexte et aux contraintes de l’organisation dans laquelle il est assigné. En particulier, le coach garde une position extérieure à l’organisation, ne prend pas position, et ne s’ingère pas dans des questions internes.</a:t>
            </a:r>
          </a:p>
          <a:p>
            <a:pPr algn="just"/>
            <a:r>
              <a:rPr lang="fr-FR" sz="8000" b="1" dirty="0">
                <a:latin typeface="Cambria" panose="02040503050406030204" pitchFamily="18" charset="0"/>
              </a:rPr>
              <a:t>Art. 2-2 : Protection des personnes et de l’organisation : </a:t>
            </a:r>
            <a:r>
              <a:rPr lang="fr-FR" sz="8000" dirty="0">
                <a:latin typeface="Cambria" panose="02040503050406030204" pitchFamily="18" charset="0"/>
              </a:rPr>
              <a:t>Le coaching s’exerce dans la synthèse des intérêts du coaché et de son organisation.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r-FR" sz="80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8000" dirty="0">
                <a:latin typeface="Cambria" panose="02040503050406030204" pitchFamily="18" charset="0"/>
              </a:rPr>
              <a:t>La charte du coach formule des points de repère déontologiques, compte tenu des spécificités du coaching en tant que processus d’accompagnement professionnel. </a:t>
            </a:r>
          </a:p>
          <a:p>
            <a:pPr lvl="1" algn="just"/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334" y="223736"/>
            <a:ext cx="12063332" cy="525294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La charte du Coach des aires protégées: deux titres répartis en 6 articles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64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655" y="1459149"/>
            <a:ext cx="11381362" cy="3939702"/>
          </a:xfrm>
        </p:spPr>
        <p:txBody>
          <a:bodyPr>
            <a:normAutofit fontScale="85000" lnSpcReduction="20000"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Il est attendu du coach : </a:t>
            </a:r>
          </a:p>
          <a:p>
            <a:endParaRPr lang="fr-FR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600" dirty="0">
                <a:latin typeface="Cambria" panose="02040503050406030204" pitchFamily="18" charset="0"/>
              </a:rPr>
              <a:t>En matière de contribution et de participation (voir les neuf points développés dans le document du COMIT (page 25)</a:t>
            </a:r>
          </a:p>
          <a:p>
            <a:pPr>
              <a:buFont typeface="Wingdings" pitchFamily="2" charset="2"/>
              <a:buChar char="Ø"/>
            </a:pPr>
            <a:endParaRPr lang="fr-FR" sz="3600" dirty="0">
              <a:latin typeface="Cambria" panose="02040503050406030204" pitchFamily="18" charset="0"/>
            </a:endParaRPr>
          </a:p>
          <a:p>
            <a:r>
              <a:rPr lang="fr-FR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Spécifiquement </a:t>
            </a:r>
            <a:r>
              <a:rPr lang="fr-FR" sz="36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en tant que coach</a:t>
            </a:r>
            <a:r>
              <a:rPr lang="fr-FR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, il/elle aura la charge de :</a:t>
            </a:r>
          </a:p>
          <a:p>
            <a:endParaRPr lang="fr-FR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3600" dirty="0">
                <a:latin typeface="Cambria" panose="02040503050406030204" pitchFamily="18" charset="0"/>
              </a:rPr>
              <a:t>En matière d’encadrement (voir les six points développés dans le document du COMIT (page 25)</a:t>
            </a:r>
          </a:p>
          <a:p>
            <a:pPr lvl="1"/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017" y="496111"/>
            <a:ext cx="11523000" cy="476656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Quelles sont les attentes (besoins) du coach d’aires protégées?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40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655" y="1079771"/>
            <a:ext cx="11381362" cy="4490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Document COMIT, pages 28 et 29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Cambria" panose="02040503050406030204" pitchFamily="18" charset="0"/>
              </a:rPr>
              <a:t>Le coaching part du principe que les personnes sont compétentes pour trouver les solutions à leurs problématiques. Il permet d’accéder et de réactiver les ressources dont elles disposent déjà. Le coaching vise l’autonomie de la personne afin qu’elle puisse continuer une sorte d’auto-coaching après les séances de coaching.</a:t>
            </a:r>
          </a:p>
          <a:p>
            <a:pPr lvl="1"/>
            <a:endParaRPr lang="en-US" sz="1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017" y="496111"/>
            <a:ext cx="11523000" cy="476656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Identification de techniques de base de coaching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8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655" y="1079771"/>
            <a:ext cx="11381362" cy="480784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fr-FR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Toute activité de coaching  doit inclure les éléments suivants:</a:t>
            </a:r>
          </a:p>
          <a:p>
            <a:pPr lvl="0">
              <a:lnSpc>
                <a:spcPct val="150000"/>
              </a:lnSpc>
            </a:pPr>
            <a:r>
              <a:rPr lang="fr-FR" sz="5000" dirty="0">
                <a:latin typeface="Cambria" panose="02040503050406030204" pitchFamily="18" charset="0"/>
              </a:rPr>
              <a:t>Un accompagnement ;</a:t>
            </a:r>
          </a:p>
          <a:p>
            <a:pPr lvl="0">
              <a:lnSpc>
                <a:spcPct val="150000"/>
              </a:lnSpc>
            </a:pPr>
            <a:r>
              <a:rPr lang="fr-FR" sz="5000" dirty="0">
                <a:latin typeface="Cambria" panose="02040503050406030204" pitchFamily="18" charset="0"/>
              </a:rPr>
              <a:t>Un feedback ;</a:t>
            </a:r>
          </a:p>
          <a:p>
            <a:pPr lvl="0">
              <a:lnSpc>
                <a:spcPct val="150000"/>
              </a:lnSpc>
            </a:pPr>
            <a:r>
              <a:rPr lang="fr-FR" sz="5000" dirty="0">
                <a:latin typeface="Cambria" panose="02040503050406030204" pitchFamily="18" charset="0"/>
              </a:rPr>
              <a:t>L’analyse de l’application d’une technique ou d’une stratégie ;</a:t>
            </a:r>
          </a:p>
          <a:p>
            <a:pPr lvl="0">
              <a:lnSpc>
                <a:spcPct val="150000"/>
              </a:lnSpc>
            </a:pPr>
            <a:r>
              <a:rPr lang="fr-FR" sz="5000" dirty="0">
                <a:latin typeface="Cambria" panose="02040503050406030204" pitchFamily="18" charset="0"/>
              </a:rPr>
              <a:t>La facilitation personnelle ;</a:t>
            </a:r>
          </a:p>
          <a:p>
            <a:pPr lvl="0">
              <a:lnSpc>
                <a:spcPct val="150000"/>
              </a:lnSpc>
            </a:pPr>
            <a:r>
              <a:rPr lang="fr-FR" sz="5000" dirty="0">
                <a:latin typeface="Cambria" panose="02040503050406030204" pitchFamily="18" charset="0"/>
              </a:rPr>
              <a:t>L’adaptation au rythme, à la culture et au style d’apprentissage du coaché.</a:t>
            </a:r>
          </a:p>
          <a:p>
            <a:pPr>
              <a:lnSpc>
                <a:spcPct val="150000"/>
              </a:lnSpc>
            </a:pPr>
            <a:r>
              <a:rPr lang="fr-FR" sz="5000" dirty="0">
                <a:latin typeface="Cambria" panose="02040503050406030204" pitchFamily="18" charset="0"/>
              </a:rPr>
              <a:t>Ces éléments impliquent quatre activités de base : </a:t>
            </a:r>
            <a:r>
              <a:rPr lang="fr-FR" sz="5000" b="1" dirty="0">
                <a:latin typeface="Cambria" panose="02040503050406030204" pitchFamily="18" charset="0"/>
              </a:rPr>
              <a:t>l’observation, la démonstration, la communication et le feedback</a:t>
            </a:r>
            <a:r>
              <a:rPr lang="fr-FR" sz="5000" dirty="0">
                <a:latin typeface="Cambria" panose="02040503050406030204" pitchFamily="18" charset="0"/>
              </a:rPr>
              <a:t>. Il n’y a pas de directive précise sur l’ordre ou la fréquence de ces quatre activités. </a:t>
            </a:r>
          </a:p>
          <a:p>
            <a:pPr lvl="1"/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017" y="496111"/>
            <a:ext cx="11523000" cy="476656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Identification de techniques de base de coaching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70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319" y="1682885"/>
            <a:ext cx="11381362" cy="3492229"/>
          </a:xfrm>
        </p:spPr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Pour devenir Coach des aires protégées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>
                <a:latin typeface="Cambria" panose="02040503050406030204" pitchFamily="18" charset="0"/>
              </a:rPr>
              <a:t>L’appropriation des concepts, approches et techniques de coaching des aires protégées est possible à travers les relectures du document du COMIT et des présentations ainsi que les échanges d’idées tout le long de cet atelier de formation</a:t>
            </a:r>
          </a:p>
          <a:p>
            <a:endParaRPr lang="fr-FR" sz="2800" dirty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>
                <a:latin typeface="Cambria" panose="02040503050406030204" pitchFamily="18" charset="0"/>
              </a:rPr>
              <a:t>N’hésitez pas à interpeller les formateurs aussi bien que vos collègues, car le Coaching n’est pas une science infuse.</a:t>
            </a:r>
          </a:p>
          <a:p>
            <a:pPr lvl="1"/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017" y="496111"/>
            <a:ext cx="11523000" cy="476656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83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8EA179-2D80-4926-8A52-E986A5298079}"/>
              </a:ext>
            </a:extLst>
          </p:cNvPr>
          <p:cNvSpPr/>
          <p:nvPr/>
        </p:nvSpPr>
        <p:spPr>
          <a:xfrm>
            <a:off x="466530" y="3710864"/>
            <a:ext cx="11625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VOUS REMERCIE, POUR VOTRE AIMABLE ATTENTION</a:t>
            </a:r>
          </a:p>
        </p:txBody>
      </p:sp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6769" y="283057"/>
            <a:ext cx="6805671" cy="562965"/>
          </a:xfrm>
        </p:spPr>
        <p:txBody>
          <a:bodyPr>
            <a:normAutofit fontScale="90000"/>
          </a:bodyPr>
          <a:lstStyle/>
          <a:p>
            <a:r>
              <a:rPr lang="en-US" dirty="0"/>
              <a:t>PLAN DE L’EXPOSE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6770" y="846022"/>
            <a:ext cx="10515600" cy="48238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spcBef>
                <a:spcPct val="0"/>
              </a:spcBef>
              <a:buNone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INRODUCTION</a:t>
            </a:r>
          </a:p>
          <a:p>
            <a:pPr marL="457200" indent="-457200">
              <a:lnSpc>
                <a:spcPct val="16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Le Coaching professionnel: Essais de définitions</a:t>
            </a:r>
          </a:p>
          <a:p>
            <a:pPr marL="457200" indent="-457200">
              <a:lnSpc>
                <a:spcPct val="16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Les caractéristiques du coaching professionnel</a:t>
            </a:r>
          </a:p>
          <a:p>
            <a:pPr marL="457200" indent="-457200">
              <a:lnSpc>
                <a:spcPct val="16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Les  différents types de coaching</a:t>
            </a:r>
          </a:p>
          <a:p>
            <a:pPr marL="457200" indent="-457200">
              <a:lnSpc>
                <a:spcPct val="16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L’offre du coach: 7 domaines de compétences (voir </a:t>
            </a:r>
            <a:r>
              <a:rPr lang="fr-FR" sz="2400" dirty="0" err="1">
                <a:solidFill>
                  <a:schemeClr val="tx1"/>
                </a:solidFill>
                <a:latin typeface="Franklin Gothic Demi" charset="0"/>
              </a:rPr>
              <a:t>SFCoach</a:t>
            </a: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)</a:t>
            </a:r>
          </a:p>
          <a:p>
            <a:pPr marL="457200" indent="-457200">
              <a:lnSpc>
                <a:spcPct val="16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Coaching et Coach BIOPAMA pour l’efficacité de la gestion des aires protégées</a:t>
            </a:r>
          </a:p>
          <a:p>
            <a:pPr marL="457200" indent="-457200">
              <a:lnSpc>
                <a:spcPct val="16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La charte du Coach des aires protégées: deux titres répartis en 6 articles</a:t>
            </a:r>
          </a:p>
          <a:p>
            <a:pPr marL="457200" indent="-457200">
              <a:lnSpc>
                <a:spcPct val="16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Quelles sont les attentes (besoins) du coach d’aires protégées?</a:t>
            </a:r>
          </a:p>
          <a:p>
            <a:pPr marL="457200" indent="-457200">
              <a:lnSpc>
                <a:spcPct val="16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Identification de techniques de base de coaching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</a:pPr>
            <a:r>
              <a:rPr lang="fr-FR" sz="2400" dirty="0">
                <a:solidFill>
                  <a:schemeClr val="tx1"/>
                </a:solidFill>
                <a:latin typeface="Franklin Gothic Demi" charset="0"/>
              </a:rPr>
              <a:t>CONCLUSION</a:t>
            </a:r>
            <a:br>
              <a:rPr lang="fr-FR" sz="2400" dirty="0">
                <a:solidFill>
                  <a:schemeClr val="tx1"/>
                </a:solidFill>
                <a:latin typeface="Franklin Gothic Demi" charset="0"/>
              </a:rPr>
            </a:br>
            <a:endParaRPr lang="en-US" sz="2400" dirty="0">
              <a:solidFill>
                <a:schemeClr val="tx1"/>
              </a:solidFill>
              <a:latin typeface="Franklin Gothic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8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61365"/>
            <a:ext cx="11381362" cy="47254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fr-FR" sz="3300" dirty="0">
                <a:latin typeface="Cambria" panose="02040503050406030204" pitchFamily="18" charset="0"/>
              </a:rPr>
              <a:t>Le </a:t>
            </a:r>
            <a:r>
              <a:rPr lang="fr-FR" sz="3300" b="1" dirty="0">
                <a:latin typeface="Cambria" panose="02040503050406030204" pitchFamily="18" charset="0"/>
              </a:rPr>
              <a:t>coaching</a:t>
            </a:r>
            <a:r>
              <a:rPr lang="fr-FR" sz="3300" dirty="0">
                <a:latin typeface="Cambria" panose="02040503050406030204" pitchFamily="18" charset="0"/>
              </a:rPr>
              <a:t> est </a:t>
            </a:r>
            <a:r>
              <a:rPr lang="fr-FR" sz="3300" b="1" dirty="0">
                <a:latin typeface="Cambria" panose="02040503050406030204" pitchFamily="18" charset="0"/>
              </a:rPr>
              <a:t>un </a:t>
            </a:r>
            <a:r>
              <a:rPr lang="fr-FR" sz="3300" b="1" dirty="0">
                <a:solidFill>
                  <a:srgbClr val="FF0000"/>
                </a:solidFill>
                <a:latin typeface="Cambria" panose="02040503050406030204" pitchFamily="18" charset="0"/>
                <a:hlinkClick r:id="rId3" tooltip="Accompagnateur professionnel"/>
              </a:rPr>
              <a:t>accompagnement professionnel</a:t>
            </a:r>
            <a:r>
              <a:rPr lang="fr-FR" sz="33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sz="3300" dirty="0">
                <a:latin typeface="Cambria" panose="02040503050406030204" pitchFamily="18" charset="0"/>
              </a:rPr>
              <a:t>personnalisé permettant d’obtenir des résultats concrets et mesurables dans la vie professionnelle et/ou personnelle. À travers le processus de coaching, </a:t>
            </a:r>
            <a:r>
              <a:rPr lang="fr-FR" sz="3300" u="sng" dirty="0">
                <a:latin typeface="Cambria" panose="02040503050406030204" pitchFamily="18" charset="0"/>
              </a:rPr>
              <a:t>la personne coachée approfondit ses </a:t>
            </a:r>
            <a:r>
              <a:rPr lang="fr-FR" sz="3300" b="1" u="sng" dirty="0">
                <a:solidFill>
                  <a:srgbClr val="FF0000"/>
                </a:solidFill>
                <a:latin typeface="Cambria" panose="02040503050406030204" pitchFamily="18" charset="0"/>
                <a:hlinkClick r:id="rId4" tooltip="Connaissance"/>
              </a:rPr>
              <a:t>connaissances</a:t>
            </a:r>
            <a:r>
              <a:rPr lang="fr-FR" sz="3300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sz="3300" u="sng" dirty="0">
                <a:latin typeface="Cambria" panose="02040503050406030204" pitchFamily="18" charset="0"/>
              </a:rPr>
              <a:t>et améliore ses </a:t>
            </a:r>
            <a:r>
              <a:rPr lang="fr-FR" sz="3300" b="1" u="sng" dirty="0">
                <a:solidFill>
                  <a:srgbClr val="FF0000"/>
                </a:solidFill>
                <a:latin typeface="Cambria" panose="02040503050406030204" pitchFamily="18" charset="0"/>
                <a:hlinkClick r:id="rId5" tooltip="Performance"/>
              </a:rPr>
              <a:t>performances</a:t>
            </a:r>
            <a:r>
              <a:rPr lang="fr-FR" sz="3300" u="sng" dirty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3300" dirty="0">
                <a:latin typeface="Cambria" panose="02040503050406030204" pitchFamily="18" charset="0"/>
              </a:rPr>
              <a:t>Dans le domaine du sport :</a:t>
            </a:r>
            <a:r>
              <a:rPr lang="fr-FR" sz="3300" b="1" dirty="0">
                <a:latin typeface="Cambria" panose="02040503050406030204" pitchFamily="18" charset="0"/>
              </a:rPr>
              <a:t>« coach », « coacher » </a:t>
            </a:r>
            <a:r>
              <a:rPr lang="fr-FR" sz="3300" dirty="0">
                <a:latin typeface="Cambria" panose="02040503050406030204" pitchFamily="18" charset="0"/>
              </a:rPr>
              <a:t>et </a:t>
            </a:r>
            <a:r>
              <a:rPr lang="fr-FR" sz="3300" b="1" dirty="0">
                <a:latin typeface="Cambria" panose="02040503050406030204" pitchFamily="18" charset="0"/>
              </a:rPr>
              <a:t>« coaching » </a:t>
            </a:r>
            <a:r>
              <a:rPr lang="fr-FR" sz="3300" dirty="0">
                <a:latin typeface="Cambria" panose="02040503050406030204" pitchFamily="18" charset="0"/>
              </a:rPr>
              <a:t>signifient respectivement </a:t>
            </a:r>
            <a:r>
              <a:rPr lang="fr-FR" sz="3300" dirty="0">
                <a:latin typeface="Cambria" panose="02040503050406030204" pitchFamily="18" charset="0"/>
                <a:hlinkClick r:id="rId6" tooltip="Entraîneur"/>
              </a:rPr>
              <a:t>«</a:t>
            </a:r>
            <a:r>
              <a:rPr lang="fr-FR" sz="3300" b="1" dirty="0">
                <a:solidFill>
                  <a:srgbClr val="FF0000"/>
                </a:solidFill>
                <a:latin typeface="Cambria" panose="02040503050406030204" pitchFamily="18" charset="0"/>
                <a:hlinkClick r:id="rId6" tooltip="Entraîneur"/>
              </a:rPr>
              <a:t>entraîneur</a:t>
            </a:r>
            <a:r>
              <a:rPr lang="fr-FR" sz="3300" b="1" dirty="0">
                <a:solidFill>
                  <a:srgbClr val="FF0000"/>
                </a:solidFill>
                <a:latin typeface="Cambria" panose="02040503050406030204" pitchFamily="18" charset="0"/>
              </a:rPr>
              <a:t> »,</a:t>
            </a:r>
            <a:r>
              <a:rPr lang="fr-FR" sz="3300" b="1" dirty="0">
                <a:latin typeface="Cambria" panose="02040503050406030204" pitchFamily="18" charset="0"/>
              </a:rPr>
              <a:t> « </a:t>
            </a:r>
            <a:r>
              <a:rPr lang="fr-FR" sz="3300" b="1" dirty="0">
                <a:solidFill>
                  <a:srgbClr val="FF0000"/>
                </a:solidFill>
                <a:latin typeface="Cambria" panose="02040503050406030204" pitchFamily="18" charset="0"/>
              </a:rPr>
              <a:t>entraîner »</a:t>
            </a:r>
            <a:r>
              <a:rPr lang="fr-FR" sz="33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sz="3300" dirty="0">
                <a:latin typeface="Cambria" panose="02040503050406030204" pitchFamily="18" charset="0"/>
              </a:rPr>
              <a:t>et  « </a:t>
            </a:r>
            <a:r>
              <a:rPr lang="fr-FR" sz="3300" b="1" dirty="0">
                <a:solidFill>
                  <a:srgbClr val="FF0000"/>
                </a:solidFill>
                <a:latin typeface="Cambria" panose="02040503050406030204" pitchFamily="18" charset="0"/>
              </a:rPr>
              <a:t>entraînement »</a:t>
            </a:r>
          </a:p>
          <a:p>
            <a:pPr>
              <a:lnSpc>
                <a:spcPct val="150000"/>
              </a:lnSpc>
            </a:pPr>
            <a:endParaRPr lang="fr-FR" sz="2400" u="sng" dirty="0">
              <a:latin typeface="Cambria" panose="02040503050406030204" pitchFamily="18" charset="0"/>
            </a:endParaRPr>
          </a:p>
          <a:p>
            <a:pPr lvl="1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655" y="379378"/>
            <a:ext cx="11016128" cy="661481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 Coaching professionnel: Essais de définitions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85882" y="1164905"/>
            <a:ext cx="1180288" cy="2625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6659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7864"/>
            <a:ext cx="11381362" cy="49416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800" b="1" dirty="0">
                <a:latin typeface="Cambria" panose="02040503050406030204" pitchFamily="18" charset="0"/>
              </a:rPr>
              <a:t>Société française de coaching </a:t>
            </a:r>
            <a:r>
              <a:rPr lang="fr-FR" sz="2800" u="sng" dirty="0">
                <a:latin typeface="Cambria" panose="02040503050406030204" pitchFamily="18" charset="0"/>
              </a:rPr>
              <a:t>(</a:t>
            </a:r>
            <a:r>
              <a:rPr lang="fr-FR" sz="2800" u="sng" dirty="0">
                <a:latin typeface="Cambria" panose="02040503050406030204" pitchFamily="18" charset="0"/>
                <a:hlinkClick r:id="rId3"/>
              </a:rPr>
              <a:t>www.sfcoach.org</a:t>
            </a:r>
            <a:r>
              <a:rPr lang="fr-FR" sz="2800" u="sng" dirty="0">
                <a:latin typeface="Cambria" panose="02040503050406030204" pitchFamily="18" charset="0"/>
              </a:rPr>
              <a:t>):</a:t>
            </a:r>
            <a:endParaRPr lang="fr-FR" sz="2800" dirty="0">
              <a:latin typeface="Cambria" panose="02040503050406030204" pitchFamily="18" charset="0"/>
            </a:endParaRPr>
          </a:p>
          <a:p>
            <a:r>
              <a:rPr lang="fr-FR" sz="2800" dirty="0">
                <a:latin typeface="Cambria" panose="02040503050406030204" pitchFamily="18" charset="0"/>
              </a:rPr>
              <a:t>Définition : Le </a:t>
            </a:r>
            <a:r>
              <a:rPr lang="fr-FR" sz="2800" b="1" dirty="0">
                <a:latin typeface="Cambria" panose="02040503050406030204" pitchFamily="18" charset="0"/>
              </a:rPr>
              <a:t>coaching professionnel</a:t>
            </a:r>
            <a:r>
              <a:rPr lang="fr-FR" sz="2800" dirty="0">
                <a:latin typeface="Cambria" panose="02040503050406030204" pitchFamily="18" charset="0"/>
              </a:rPr>
              <a:t> est : l'accompagnement de personnes ou d'équipes pour le développement de leurs potentiels et de leurs savoir-faire dans le cadre d'objectifs professionnels</a:t>
            </a:r>
          </a:p>
          <a:p>
            <a:endParaRPr lang="fr-FR" sz="2800" dirty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Cambria" panose="02040503050406030204" pitchFamily="18" charset="0"/>
              </a:rPr>
              <a:t>l'accompagnement </a:t>
            </a:r>
            <a:r>
              <a:rPr lang="fr-FR" sz="2800" b="1" i="1" u="sng" dirty="0">
                <a:solidFill>
                  <a:srgbClr val="FF0000"/>
                </a:solidFill>
                <a:latin typeface="Cambria" panose="02040503050406030204" pitchFamily="18" charset="0"/>
              </a:rPr>
              <a:t>(action </a:t>
            </a:r>
            <a:r>
              <a:rPr lang="fr-FR" sz="2800" dirty="0">
                <a:latin typeface="Cambria" panose="02040503050406030204" pitchFamily="18" charset="0"/>
              </a:rPr>
              <a:t>qui a pour </a:t>
            </a:r>
            <a:r>
              <a:rPr lang="fr-FR" sz="2800" b="1" i="1" u="sng" dirty="0">
                <a:solidFill>
                  <a:srgbClr val="FF0000"/>
                </a:solidFill>
                <a:latin typeface="Cambria" panose="02040503050406030204" pitchFamily="18" charset="0"/>
              </a:rPr>
              <a:t>(cibles)</a:t>
            </a:r>
            <a:r>
              <a:rPr lang="fr-FR" sz="2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sz="2800" b="1" dirty="0">
                <a:latin typeface="Cambria" panose="02040503050406030204" pitchFamily="18" charset="0"/>
              </a:rPr>
              <a:t> </a:t>
            </a:r>
            <a:r>
              <a:rPr lang="fr-FR" sz="2800" dirty="0">
                <a:latin typeface="Cambria" panose="02040503050406030204" pitchFamily="18" charset="0"/>
              </a:rPr>
              <a:t>de personnes ou d'équipes;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Cambria" panose="02040503050406030204" pitchFamily="18" charset="0"/>
              </a:rPr>
              <a:t>pour le développement </a:t>
            </a:r>
            <a:r>
              <a:rPr lang="fr-FR" sz="2800" b="1" i="1" u="sng" dirty="0">
                <a:solidFill>
                  <a:srgbClr val="FF0000"/>
                </a:solidFill>
                <a:latin typeface="Cambria" panose="02040503050406030204" pitchFamily="18" charset="0"/>
              </a:rPr>
              <a:t>(dans l’optique de développer )</a:t>
            </a:r>
            <a:r>
              <a:rPr lang="fr-FR" sz="2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sz="2800" dirty="0">
                <a:latin typeface="Cambria" panose="02040503050406030204" pitchFamily="18" charset="0"/>
              </a:rPr>
              <a:t>de leurs potentiels et de leurs savoir-faire 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Cambria" panose="02040503050406030204" pitchFamily="18" charset="0"/>
              </a:rPr>
              <a:t>dans le cadre d'objectifs </a:t>
            </a:r>
            <a:r>
              <a:rPr lang="fr-FR" sz="2800" b="1" i="1" u="sng" dirty="0">
                <a:solidFill>
                  <a:srgbClr val="FF0000"/>
                </a:solidFill>
                <a:latin typeface="Cambria" panose="02040503050406030204" pitchFamily="18" charset="0"/>
              </a:rPr>
              <a:t>(pour atteindre des résultats)</a:t>
            </a:r>
            <a:r>
              <a:rPr lang="fr-FR" sz="28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fr-FR" sz="2800" dirty="0">
                <a:latin typeface="Cambria" panose="02040503050406030204" pitchFamily="18" charset="0"/>
              </a:rPr>
              <a:t>professionnels</a:t>
            </a:r>
          </a:p>
          <a:p>
            <a:pPr>
              <a:lnSpc>
                <a:spcPct val="150000"/>
              </a:lnSpc>
            </a:pPr>
            <a:endParaRPr lang="fr-FR" u="sng" dirty="0">
              <a:latin typeface="Cambria" panose="02040503050406030204" pitchFamily="18" charset="0"/>
            </a:endParaRPr>
          </a:p>
          <a:p>
            <a:pPr lvl="1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655" y="379378"/>
            <a:ext cx="11016128" cy="661481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Le Coaching professionnel: Essais de définitions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55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7864"/>
            <a:ext cx="11381362" cy="5214025"/>
          </a:xfrm>
        </p:spPr>
        <p:txBody>
          <a:bodyPr>
            <a:normAutofit fontScale="85000" lnSpcReduction="20000"/>
          </a:bodyPr>
          <a:lstStyle/>
          <a:p>
            <a:r>
              <a:rPr lang="fr-FR" sz="3300" b="1" dirty="0">
                <a:solidFill>
                  <a:srgbClr val="FF0000"/>
                </a:solidFill>
                <a:latin typeface="Cambria" panose="02040503050406030204" pitchFamily="18" charset="0"/>
              </a:rPr>
              <a:t>Le coaching est un processus: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300" b="1" dirty="0">
                <a:latin typeface="Cambria" panose="02040503050406030204" pitchFamily="18" charset="0"/>
              </a:rPr>
              <a:t>centré sur la réalisation </a:t>
            </a:r>
            <a:r>
              <a:rPr lang="fr-FR" sz="3300" dirty="0">
                <a:latin typeface="Cambria" panose="02040503050406030204" pitchFamily="18" charset="0"/>
              </a:rPr>
              <a:t>d'objectifs professionnels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300" b="1" dirty="0">
                <a:latin typeface="Cambria" panose="02040503050406030204" pitchFamily="18" charset="0"/>
              </a:rPr>
              <a:t>et destiné à aider</a:t>
            </a:r>
            <a:r>
              <a:rPr lang="fr-FR" sz="3300" dirty="0">
                <a:latin typeface="Cambria" panose="02040503050406030204" pitchFamily="18" charset="0"/>
              </a:rPr>
              <a:t> le bénéficiaire à trouver ses propres solutions.</a:t>
            </a:r>
          </a:p>
          <a:p>
            <a:pPr>
              <a:buFont typeface="Wingdings" pitchFamily="2" charset="2"/>
              <a:buChar char="Ø"/>
            </a:pPr>
            <a:endParaRPr lang="fr-FR" sz="3300" dirty="0">
              <a:latin typeface="Cambria" panose="02040503050406030204" pitchFamily="18" charset="0"/>
            </a:endParaRPr>
          </a:p>
          <a:p>
            <a:r>
              <a:rPr lang="fr-FR" sz="3300" b="1" dirty="0">
                <a:solidFill>
                  <a:srgbClr val="FF0000"/>
                </a:solidFill>
                <a:latin typeface="Cambria" panose="02040503050406030204" pitchFamily="18" charset="0"/>
              </a:rPr>
              <a:t>Le coaching s’effectue dans un cadre précis et bien défini. Il intervient alors: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300" dirty="0">
                <a:latin typeface="Cambria" panose="02040503050406030204" pitchFamily="18" charset="0"/>
              </a:rPr>
              <a:t>dans un </a:t>
            </a:r>
            <a:r>
              <a:rPr lang="fr-FR" sz="3300" b="1" dirty="0">
                <a:latin typeface="Cambria" panose="02040503050406030204" pitchFamily="18" charset="0"/>
              </a:rPr>
              <a:t>contexte professionnel </a:t>
            </a:r>
            <a:r>
              <a:rPr lang="fr-FR" sz="3300" dirty="0">
                <a:latin typeface="Cambria" panose="0204050305040603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300" dirty="0">
                <a:latin typeface="Cambria" panose="02040503050406030204" pitchFamily="18" charset="0"/>
              </a:rPr>
              <a:t>dans le </a:t>
            </a:r>
            <a:r>
              <a:rPr lang="fr-FR" sz="3300" b="1" dirty="0">
                <a:latin typeface="Cambria" panose="02040503050406030204" pitchFamily="18" charset="0"/>
              </a:rPr>
              <a:t>respect d’une déontologie </a:t>
            </a:r>
            <a:r>
              <a:rPr lang="fr-FR" sz="3300" dirty="0">
                <a:latin typeface="Cambria" panose="02040503050406030204" pitchFamily="18" charset="0"/>
              </a:rPr>
              <a:t>(qui permet notamment de garantir la confidentialité),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300" b="1" dirty="0">
                <a:latin typeface="Cambria" panose="02040503050406030204" pitchFamily="18" charset="0"/>
              </a:rPr>
              <a:t>pour aider </a:t>
            </a:r>
            <a:r>
              <a:rPr lang="fr-FR" sz="3300" dirty="0">
                <a:latin typeface="Cambria" panose="02040503050406030204" pitchFamily="18" charset="0"/>
              </a:rPr>
              <a:t>la personne ou l’équipe bénéficiaire </a:t>
            </a:r>
            <a:r>
              <a:rPr lang="fr-FR" sz="3300" b="1" dirty="0">
                <a:latin typeface="Cambria" panose="02040503050406030204" pitchFamily="18" charset="0"/>
              </a:rPr>
              <a:t>à atteindre des objectifs définis par elle </a:t>
            </a:r>
            <a:r>
              <a:rPr lang="fr-FR" sz="3300" dirty="0">
                <a:latin typeface="Cambria" panose="02040503050406030204" pitchFamily="18" charset="0"/>
              </a:rPr>
              <a:t>ou en accord avec elle 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300" b="1" dirty="0">
                <a:latin typeface="Cambria" panose="02040503050406030204" pitchFamily="18" charset="0"/>
              </a:rPr>
              <a:t>en mobilisant des compétences </a:t>
            </a:r>
            <a:r>
              <a:rPr lang="fr-FR" sz="3300" dirty="0">
                <a:latin typeface="Cambria" panose="02040503050406030204" pitchFamily="18" charset="0"/>
              </a:rPr>
              <a:t>qui sont identifiées et reconnues dans le monde professionnel du coaching.</a:t>
            </a:r>
          </a:p>
          <a:p>
            <a:pPr>
              <a:lnSpc>
                <a:spcPct val="150000"/>
              </a:lnSpc>
            </a:pPr>
            <a:endParaRPr lang="fr-FR" u="sng" dirty="0">
              <a:latin typeface="Cambria" panose="02040503050406030204" pitchFamily="18" charset="0"/>
            </a:endParaRPr>
          </a:p>
          <a:p>
            <a:pPr lvl="1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655" y="379378"/>
            <a:ext cx="11016128" cy="661481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Les caractéristiques du coaching professionnel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94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7864"/>
            <a:ext cx="11381362" cy="5214025"/>
          </a:xfrm>
        </p:spPr>
        <p:txBody>
          <a:bodyPr>
            <a:normAutofit lnSpcReduction="10000"/>
          </a:bodyPr>
          <a:lstStyle/>
          <a:p>
            <a:r>
              <a:rPr lang="fr-FR" sz="3000" b="1" dirty="0">
                <a:solidFill>
                  <a:srgbClr val="C00000"/>
                </a:solidFill>
                <a:latin typeface="Cambria" panose="02040503050406030204" pitchFamily="18" charset="0"/>
              </a:rPr>
              <a:t>Selon la modalité individuelle ou collective, on distingue 3 types de coaching (Wikipédia)</a:t>
            </a:r>
          </a:p>
          <a:p>
            <a:endParaRPr lang="fr-FR" sz="3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3000" dirty="0">
                <a:latin typeface="Cambria" panose="02040503050406030204" pitchFamily="18" charset="0"/>
              </a:rPr>
              <a:t>le coaching individuel s'adresse à des individus dans une relation un à un;</a:t>
            </a:r>
          </a:p>
          <a:p>
            <a:pPr lvl="0"/>
            <a:endParaRPr lang="fr-FR" sz="3000" dirty="0">
              <a:latin typeface="Cambria" panose="020405030504060302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3000" dirty="0">
                <a:latin typeface="Cambria" panose="02040503050406030204" pitchFamily="18" charset="0"/>
              </a:rPr>
              <a:t>le coaching d'équipe qui considère les groupes en tant qu'équipe pour accompagner la performance collective dans une relation un à plusieurs;</a:t>
            </a:r>
          </a:p>
          <a:p>
            <a:pPr lvl="0"/>
            <a:endParaRPr lang="fr-FR" sz="3000" dirty="0">
              <a:latin typeface="Cambria" panose="020405030504060302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3000" dirty="0">
                <a:latin typeface="Cambria" panose="02040503050406030204" pitchFamily="18" charset="0"/>
              </a:rPr>
              <a:t>le coaching collectif combine les deux modalités précédentes. </a:t>
            </a:r>
          </a:p>
          <a:p>
            <a:pPr>
              <a:lnSpc>
                <a:spcPct val="150000"/>
              </a:lnSpc>
            </a:pPr>
            <a:endParaRPr lang="fr-FR" u="sng" dirty="0">
              <a:latin typeface="Cambria" panose="02040503050406030204" pitchFamily="18" charset="0"/>
            </a:endParaRPr>
          </a:p>
          <a:p>
            <a:pPr lvl="1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655" y="379378"/>
            <a:ext cx="11016128" cy="661481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Les  différents types de coaching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31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284" y="1138136"/>
            <a:ext cx="11381362" cy="5214025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Cambria" panose="02040503050406030204" pitchFamily="18" charset="0"/>
              </a:rPr>
              <a:t>Le coach mobilise 7 types de compétences qui s’expriment au travers de </a:t>
            </a:r>
            <a:r>
              <a:rPr lang="fr-FR" sz="2800" b="1" dirty="0">
                <a:latin typeface="Cambria" panose="02040503050406030204" pitchFamily="18" charset="0"/>
              </a:rPr>
              <a:t>5 domaines d’activité </a:t>
            </a:r>
            <a:r>
              <a:rPr lang="fr-FR" sz="2800" dirty="0">
                <a:latin typeface="Cambria" panose="02040503050406030204" pitchFamily="18" charset="0"/>
              </a:rPr>
              <a:t>(bleu) et </a:t>
            </a:r>
            <a:r>
              <a:rPr lang="fr-FR" sz="2800" b="1" dirty="0">
                <a:latin typeface="Cambria" panose="02040503050406030204" pitchFamily="18" charset="0"/>
              </a:rPr>
              <a:t>2 domaines « acquis et ressources »</a:t>
            </a:r>
            <a:r>
              <a:rPr lang="fr-FR" sz="2800" dirty="0">
                <a:latin typeface="Cambria" panose="02040503050406030204" pitchFamily="18" charset="0"/>
              </a:rPr>
              <a:t> </a:t>
            </a:r>
            <a:r>
              <a:rPr lang="fr-FR" sz="2800" u="sng" dirty="0">
                <a:latin typeface="Cambria" panose="02040503050406030204" pitchFamily="18" charset="0"/>
              </a:rPr>
              <a:t>ou pré requis </a:t>
            </a:r>
            <a:r>
              <a:rPr lang="fr-FR" sz="2800" dirty="0">
                <a:latin typeface="Cambria" panose="02040503050406030204" pitchFamily="18" charset="0"/>
              </a:rPr>
              <a:t>(violet) </a:t>
            </a:r>
          </a:p>
          <a:p>
            <a:pPr marL="0" indent="0">
              <a:lnSpc>
                <a:spcPct val="150000"/>
              </a:lnSpc>
              <a:buNone/>
            </a:pPr>
            <a:endParaRPr lang="fr-FR" u="sng" dirty="0">
              <a:latin typeface="Cambria" panose="02040503050406030204" pitchFamily="18" charset="0"/>
            </a:endParaRPr>
          </a:p>
          <a:p>
            <a:pPr lvl="1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284" y="379378"/>
            <a:ext cx="11546733" cy="622571"/>
          </a:xfrm>
        </p:spPr>
        <p:txBody>
          <a:bodyPr>
            <a:noAutofit/>
          </a:bodyPr>
          <a:lstStyle/>
          <a:p>
            <a:b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L’offre du coach: 7 domaines de compétences (voir </a:t>
            </a:r>
            <a:r>
              <a:rPr lang="fr-F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SFCoach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 descr="http://www.sfcoach.org/fileadmin/images/contenu/RDC_7_domaines_competence.gif">
            <a:extLst>
              <a:ext uri="{FF2B5EF4-FFF2-40B4-BE49-F238E27FC236}">
                <a16:creationId xmlns:a16="http://schemas.microsoft.com/office/drawing/2014/main" id="{DA871260-55E1-49D4-AD14-1A59197FDF0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578" y="2256817"/>
            <a:ext cx="7051975" cy="43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4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655" y="1381328"/>
            <a:ext cx="11381362" cy="20549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C00000"/>
                </a:solidFill>
                <a:latin typeface="Cambria" panose="02040503050406030204" pitchFamily="18" charset="0"/>
              </a:rPr>
              <a:t>Document COMIT, (en anglais, Coach </a:t>
            </a:r>
            <a:r>
              <a:rPr lang="fr-FR" sz="2000" dirty="0" err="1">
                <a:solidFill>
                  <a:srgbClr val="C00000"/>
                </a:solidFill>
                <a:latin typeface="Cambria" panose="02040503050406030204" pitchFamily="18" charset="0"/>
              </a:rPr>
              <a:t>Observatory</a:t>
            </a:r>
            <a:r>
              <a:rPr lang="fr-FR" sz="2000" dirty="0">
                <a:solidFill>
                  <a:srgbClr val="C00000"/>
                </a:solidFill>
                <a:latin typeface="Cambria" panose="02040503050406030204" pitchFamily="18" charset="0"/>
              </a:rPr>
              <a:t> Mission Information Toolkit) page 23</a:t>
            </a:r>
          </a:p>
          <a:p>
            <a:pPr>
              <a:lnSpc>
                <a:spcPct val="170000"/>
              </a:lnSpc>
            </a:pPr>
            <a:r>
              <a:rPr lang="fr-FR" sz="2000" b="1" dirty="0">
                <a:latin typeface="Cambria" panose="02040503050406030204" pitchFamily="18" charset="0"/>
              </a:rPr>
              <a:t>Le coaching est l'accompagnement</a:t>
            </a:r>
            <a:r>
              <a:rPr lang="fr-FR" sz="2000" dirty="0">
                <a:latin typeface="Cambria" panose="02040503050406030204" pitchFamily="18" charset="0"/>
              </a:rPr>
              <a:t> </a:t>
            </a:r>
            <a:r>
              <a:rPr lang="fr-FR" sz="2000" b="1" dirty="0">
                <a:latin typeface="Cambria" panose="02040503050406030204" pitchFamily="18" charset="0"/>
              </a:rPr>
              <a:t>des gestionnaires</a:t>
            </a:r>
            <a:r>
              <a:rPr lang="fr-FR" sz="2000" dirty="0">
                <a:latin typeface="Cambria" panose="02040503050406030204" pitchFamily="18" charset="0"/>
              </a:rPr>
              <a:t> des Aires Protégées pour l’amélioration de l’efficacité de gestion des AP de l’Afrique Centrale et Occidentale par le développement de leurs potentiels et de leurs savoir-faire dans le cadre de l’utilisation du système d’information en aide à la décision.</a:t>
            </a:r>
          </a:p>
          <a:p>
            <a:endParaRPr lang="fr-FR" sz="900" dirty="0">
              <a:latin typeface="+mn-lt"/>
            </a:endParaRPr>
          </a:p>
          <a:p>
            <a:pPr lvl="1"/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655" y="379378"/>
            <a:ext cx="11016128" cy="100195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Coaching et Coach BIOPAMA pour l’efficacité de la gestion des aire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CE0D1EA-F6CC-4A00-8B93-8486DEC6B0D6}"/>
              </a:ext>
            </a:extLst>
          </p:cNvPr>
          <p:cNvSpPr txBox="1">
            <a:spLocks/>
          </p:cNvSpPr>
          <p:nvPr/>
        </p:nvSpPr>
        <p:spPr>
          <a:xfrm>
            <a:off x="383655" y="3570053"/>
            <a:ext cx="11381362" cy="2709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500" dirty="0">
                <a:solidFill>
                  <a:srgbClr val="C00000"/>
                </a:solidFill>
                <a:latin typeface="Cambria" panose="02040503050406030204" pitchFamily="18" charset="0"/>
              </a:rPr>
              <a:t>Document COMIT, page 18 (QST 14)</a:t>
            </a:r>
          </a:p>
          <a:p>
            <a:pPr>
              <a:lnSpc>
                <a:spcPct val="170000"/>
              </a:lnSpc>
            </a:pPr>
            <a:r>
              <a:rPr lang="fr-FR" sz="2000" b="1" dirty="0">
                <a:latin typeface="Cambria" panose="02040503050406030204" pitchFamily="18" charset="0"/>
              </a:rPr>
              <a:t>Le coach des aires protégées,</a:t>
            </a:r>
            <a:r>
              <a:rPr lang="fr-FR" sz="2000" dirty="0">
                <a:latin typeface="Cambria" panose="02040503050406030204" pitchFamily="18" charset="0"/>
              </a:rPr>
              <a:t> établi dans le cadre du programme BIOPAMA, est une personne-ressource de l’administration, ou du ressort des partenaires de la conservation ou bien un expert indépendant qui a suivi une formation des coaches pour appuyer la diffusion et l’utilisation du système d’aide à la décision relayé par l’Observatoire régional des aires protégées et de la biodiversité. </a:t>
            </a:r>
            <a:r>
              <a:rPr lang="fr-FR" sz="2000" b="1" dirty="0">
                <a:latin typeface="Cambria" panose="02040503050406030204" pitchFamily="18" charset="0"/>
              </a:rPr>
              <a:t>Le Coach a normalement un binôme</a:t>
            </a:r>
            <a:endParaRPr lang="fr-FR" sz="2000" dirty="0">
              <a:latin typeface="Cambria" panose="02040503050406030204" pitchFamily="18" charset="0"/>
            </a:endParaRPr>
          </a:p>
          <a:p>
            <a:endParaRPr lang="fr-FR" sz="2000" dirty="0">
              <a:latin typeface="+mn-lt"/>
            </a:endParaRPr>
          </a:p>
          <a:p>
            <a:pPr lvl="1"/>
            <a:endParaRPr lang="en-US" sz="1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4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655" y="1381328"/>
            <a:ext cx="11381362" cy="50972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9600" dirty="0">
                <a:solidFill>
                  <a:srgbClr val="FF0000"/>
                </a:solidFill>
                <a:latin typeface="Cambria" panose="02040503050406030204" pitchFamily="18" charset="0"/>
              </a:rPr>
              <a:t>Document COMIT, page 22</a:t>
            </a:r>
            <a:endParaRPr lang="fr-FR" sz="96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br>
              <a:rPr lang="fr-FR" sz="9600" dirty="0">
                <a:latin typeface="Cambria" panose="02040503050406030204" pitchFamily="18" charset="0"/>
              </a:rPr>
            </a:br>
            <a:r>
              <a:rPr lang="fr-FR" sz="9600" b="1" u="sng" dirty="0">
                <a:latin typeface="Cambria" panose="02040503050406030204" pitchFamily="18" charset="0"/>
              </a:rPr>
              <a:t>Titre 1</a:t>
            </a:r>
            <a:r>
              <a:rPr lang="fr-FR" sz="9600" b="1" dirty="0">
                <a:latin typeface="Cambria" panose="02040503050406030204" pitchFamily="18" charset="0"/>
              </a:rPr>
              <a:t> - Devoirs du coach :</a:t>
            </a:r>
            <a:endParaRPr lang="fr-FR" sz="9600" dirty="0">
              <a:latin typeface="Cambria" panose="02040503050406030204" pitchFamily="18" charset="0"/>
            </a:endParaRPr>
          </a:p>
          <a:p>
            <a:r>
              <a:rPr lang="fr-FR" sz="9600" b="1" dirty="0">
                <a:latin typeface="Cambria" panose="02040503050406030204" pitchFamily="18" charset="0"/>
              </a:rPr>
              <a:t>Art. 1-1 : Exercice du coaching: </a:t>
            </a:r>
            <a:r>
              <a:rPr lang="fr-FR" sz="9600" dirty="0">
                <a:latin typeface="Cambria" panose="02040503050406030204" pitchFamily="18" charset="0"/>
              </a:rPr>
              <a:t>Le coach de l’Observatoire a été mandaté par son institution pour exercer cette fonction à partir de sa formation, de son expérience et de sa supervision.</a:t>
            </a:r>
          </a:p>
          <a:p>
            <a:endParaRPr lang="fr-FR" sz="9600" dirty="0">
              <a:latin typeface="Cambria" panose="02040503050406030204" pitchFamily="18" charset="0"/>
            </a:endParaRPr>
          </a:p>
          <a:p>
            <a:r>
              <a:rPr lang="fr-FR" sz="9600" b="1" dirty="0">
                <a:latin typeface="Cambria" panose="02040503050406030204" pitchFamily="18" charset="0"/>
              </a:rPr>
              <a:t>Art. 1-2 : Confidentialité: </a:t>
            </a:r>
            <a:r>
              <a:rPr lang="fr-FR" sz="9600" dirty="0">
                <a:latin typeface="Cambria" panose="02040503050406030204" pitchFamily="18" charset="0"/>
              </a:rPr>
              <a:t>Le coach s’astreint au secret professionnel. Il consent à ne pas divulguer à des tiers des informations confidentielles auxquelles il pourrait avoir accès au cours de sa mission.</a:t>
            </a:r>
          </a:p>
          <a:p>
            <a:pPr>
              <a:lnSpc>
                <a:spcPct val="120000"/>
              </a:lnSpc>
            </a:pPr>
            <a:endParaRPr lang="fr-FR" sz="9600" b="1" dirty="0">
              <a:latin typeface="Cambria" panose="02040503050406030204" pitchFamily="18" charset="0"/>
            </a:endParaRPr>
          </a:p>
          <a:p>
            <a:r>
              <a:rPr lang="fr-FR" sz="9600" b="1" dirty="0">
                <a:latin typeface="Cambria" panose="02040503050406030204" pitchFamily="18" charset="0"/>
              </a:rPr>
              <a:t>Art. 1-3 : Respect des personnes : </a:t>
            </a:r>
            <a:r>
              <a:rPr lang="fr-FR" sz="9600" dirty="0">
                <a:latin typeface="Cambria" panose="02040503050406030204" pitchFamily="18" charset="0"/>
              </a:rPr>
              <a:t>Conscient de sa position, le coach s’interdit d’exercer tout abus d’influence et adopte le principe de la reconnaissance et du respect des autres.</a:t>
            </a:r>
          </a:p>
          <a:p>
            <a:endParaRPr lang="fr-FR" sz="9600" dirty="0">
              <a:latin typeface="Cambria" panose="02040503050406030204" pitchFamily="18" charset="0"/>
            </a:endParaRPr>
          </a:p>
          <a:p>
            <a:pPr lvl="1"/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655" y="379378"/>
            <a:ext cx="11016128" cy="100195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La charte du Coach des aires protégées: deux titres répartis en 6 articles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29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5274</TotalTime>
  <Words>656</Words>
  <Application>Microsoft Macintosh PowerPoint</Application>
  <PresentationFormat>Ecrã Panorâmico</PresentationFormat>
  <Paragraphs>101</Paragraphs>
  <Slides>15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Franklin Gothic Demi</vt:lpstr>
      <vt:lpstr>Wingdings</vt:lpstr>
      <vt:lpstr>Office Theme</vt:lpstr>
      <vt:lpstr>Formation des coaches de l’observatoire des aires protégées et biodiversité  en Afrique de l’Ouest et Afrique Centrale  Kinshasa du 20 au 31 mai 2019 Les principes du coaching professionnel</vt:lpstr>
      <vt:lpstr>PLAN DE L’EXPOSE</vt:lpstr>
      <vt:lpstr>1. Le Coaching professionnel: Essais de définitions</vt:lpstr>
      <vt:lpstr>1. Le Coaching professionnel: Essais de définitions</vt:lpstr>
      <vt:lpstr>2. Les caractéristiques du coaching professionnel</vt:lpstr>
      <vt:lpstr>3. Les  différents types de coaching</vt:lpstr>
      <vt:lpstr> 4. L’offre du coach: 7 domaines de compétences (voir SFCoach)</vt:lpstr>
      <vt:lpstr>5. Coaching et Coach BIOPAMA pour l’efficacité de la gestion des aire</vt:lpstr>
      <vt:lpstr>6. La charte du Coach des aires protégées: deux titres répartis en 6 articles</vt:lpstr>
      <vt:lpstr>6. La charte du Coach des aires protégées: deux titres répartis en 6 articles</vt:lpstr>
      <vt:lpstr>7. Quelles sont les attentes (besoins) du coach d’aires protégées? </vt:lpstr>
      <vt:lpstr>8. Identification de techniques de base de coaching </vt:lpstr>
      <vt:lpstr>8. Identification de techniques de base de coaching </vt:lpstr>
      <vt:lpstr>CONCLUSION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Jens Treffner</cp:lastModifiedBy>
  <cp:revision>99</cp:revision>
  <dcterms:created xsi:type="dcterms:W3CDTF">2016-03-29T08:17:27Z</dcterms:created>
  <dcterms:modified xsi:type="dcterms:W3CDTF">2019-05-24T10:22:12Z</dcterms:modified>
</cp:coreProperties>
</file>