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0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53"/>
    <a:srgbClr val="679D97"/>
    <a:srgbClr val="71A6A1"/>
    <a:srgbClr val="90C14E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92553"/>
  </p:normalViewPr>
  <p:slideViewPr>
    <p:cSldViewPr snapToGrid="0" snapToObjects="1">
      <p:cViewPr varScale="1">
        <p:scale>
          <a:sx n="68" d="100"/>
          <a:sy n="68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3266A-4DED-ED40-8C4B-9D25C0DB91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" y="5361193"/>
            <a:ext cx="12207241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08" y="5619914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2" y="1435100"/>
            <a:ext cx="758444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31.05.2019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9" y="2638513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9" y="163840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7" y="6360265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5801489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2" y="1006663"/>
            <a:ext cx="6172201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439645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8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8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0998"/>
            <a:ext cx="12207241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7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50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873" y="5445175"/>
            <a:ext cx="3361566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9A780-A9EB-450B-B3B0-3B795E38E1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046F-F2E8-4B96-BBE3-07405CF4B15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31.05.2019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31.05.2019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5"/>
            <a:ext cx="7429502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50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31.05.2019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2" y="2133601"/>
            <a:ext cx="932180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31.05.2019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31.05.2019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3" y="2857272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72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31.05.2019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31.05.2019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75875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2" y="6085490"/>
            <a:ext cx="2100073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7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0676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89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tiff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7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02373" y="679643"/>
            <a:ext cx="8189627" cy="3657568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27378" y="2049195"/>
            <a:ext cx="6194322" cy="482026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                  Schémas résume</a:t>
            </a:r>
            <a:br>
              <a:rPr lang="fr-FR" sz="3200" dirty="0"/>
            </a:b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96073" y="1582057"/>
            <a:ext cx="331305" cy="2272314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14E3860-F9FD-2E41-A432-2089C95741C4}"/>
              </a:ext>
            </a:extLst>
          </p:cNvPr>
          <p:cNvSpPr/>
          <p:nvPr/>
        </p:nvSpPr>
        <p:spPr>
          <a:xfrm>
            <a:off x="4419233" y="884767"/>
            <a:ext cx="8212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Formation des coaches de l’observatoire des aires protégées et biodiversité </a:t>
            </a:r>
            <a:br>
              <a:rPr lang="fr-FR" b="1" dirty="0"/>
            </a:br>
            <a:r>
              <a:rPr lang="fr-FR" b="1" dirty="0"/>
              <a:t>en Afrique de l’Ouest et Afrique Centrale </a:t>
            </a:r>
            <a:br>
              <a:rPr lang="fr-FR" b="1" dirty="0"/>
            </a:br>
            <a:r>
              <a:rPr lang="fr-FR" b="1" dirty="0"/>
              <a:t>Kinshasa du 20 au 31 mai 2019</a:t>
            </a:r>
            <a:r>
              <a:rPr lang="fr-FR" sz="3600" b="1" dirty="0"/>
              <a:t/>
            </a:r>
            <a:br>
              <a:rPr lang="fr-FR" sz="3600" b="1" dirty="0"/>
            </a:b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566923F-33FB-334B-AC60-F76ED72FDA4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28360" y="2460230"/>
            <a:ext cx="6763639" cy="184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fr-FR" sz="2700" dirty="0"/>
              <a:t>Système Suivi, Évaluation et Planification </a:t>
            </a:r>
            <a:br>
              <a:rPr lang="fr-FR" sz="2700" dirty="0"/>
            </a:br>
            <a:r>
              <a:rPr lang="fr-FR" sz="2700" dirty="0"/>
              <a:t>Système d’Aide à la décision </a:t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>                                         </a:t>
            </a:r>
            <a:r>
              <a:rPr lang="fr-FR" sz="1600" dirty="0"/>
              <a:t>Maria </a:t>
            </a:r>
            <a:r>
              <a:rPr lang="fr-FR" sz="1600" dirty="0" err="1"/>
              <a:t>Fernanda</a:t>
            </a:r>
            <a:r>
              <a:rPr lang="fr-FR" sz="1600" dirty="0"/>
              <a:t> Arraes Treffner</a:t>
            </a:r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5A134EF-BCF2-2048-AEC2-E71C87818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1450"/>
            <a:ext cx="117856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3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FF335C8-754D-B545-BB16-D70ABAE1EEEA}"/>
              </a:ext>
            </a:extLst>
          </p:cNvPr>
          <p:cNvGrpSpPr/>
          <p:nvPr/>
        </p:nvGrpSpPr>
        <p:grpSpPr>
          <a:xfrm>
            <a:off x="-333161" y="0"/>
            <a:ext cx="12312705" cy="6696117"/>
            <a:chOff x="-333161" y="0"/>
            <a:chExt cx="12312705" cy="6696117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26FBF017-ACFC-DF4D-B9AA-33EA6A0A3417}"/>
                </a:ext>
              </a:extLst>
            </p:cNvPr>
            <p:cNvGrpSpPr/>
            <p:nvPr/>
          </p:nvGrpSpPr>
          <p:grpSpPr>
            <a:xfrm>
              <a:off x="-333161" y="1092533"/>
              <a:ext cx="12278073" cy="5603584"/>
              <a:chOff x="-741124" y="213426"/>
              <a:chExt cx="12278073" cy="5603584"/>
            </a:xfrm>
          </p:grpSpPr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EEBEC94D-12BB-854D-BBD7-FD9B4BF14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41075" y="213426"/>
                <a:ext cx="9095874" cy="5298842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23E7EA3C-DB01-294E-9D97-FE224DA43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41124" y="2984910"/>
                <a:ext cx="4064000" cy="2832100"/>
              </a:xfrm>
              <a:prstGeom prst="rect">
                <a:avLst/>
              </a:prstGeom>
            </p:spPr>
          </p:pic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82F3F5F-0134-2C44-84F5-7C8DF9632946}"/>
                </a:ext>
              </a:extLst>
            </p:cNvPr>
            <p:cNvSpPr txBox="1"/>
            <p:nvPr/>
          </p:nvSpPr>
          <p:spPr>
            <a:xfrm>
              <a:off x="247088" y="0"/>
              <a:ext cx="11732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OUTIL IMET POUR LA COLLECE ET ORGANISATION DES DONNÉES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65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731DEBE-E7B5-3141-9173-28F87998E4B2}"/>
              </a:ext>
            </a:extLst>
          </p:cNvPr>
          <p:cNvGrpSpPr/>
          <p:nvPr/>
        </p:nvGrpSpPr>
        <p:grpSpPr>
          <a:xfrm>
            <a:off x="-635900" y="-136354"/>
            <a:ext cx="11524293" cy="6749388"/>
            <a:chOff x="-635900" y="-136354"/>
            <a:chExt cx="11524293" cy="674938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F3107FA-26E3-CC40-A171-6FF563FE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35900" y="-136354"/>
              <a:ext cx="4064000" cy="2857500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22A1E950-669B-B24D-BB11-45336614F965}"/>
                </a:ext>
              </a:extLst>
            </p:cNvPr>
            <p:cNvGrpSpPr/>
            <p:nvPr/>
          </p:nvGrpSpPr>
          <p:grpSpPr>
            <a:xfrm>
              <a:off x="3491304" y="664650"/>
              <a:ext cx="7397089" cy="5948384"/>
              <a:chOff x="6881265" y="-1033710"/>
              <a:chExt cx="7678332" cy="6693191"/>
            </a:xfrm>
          </p:grpSpPr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B741AADE-B024-0A43-8BC3-56CB85EBD663}"/>
                  </a:ext>
                </a:extLst>
              </p:cNvPr>
              <p:cNvGrpSpPr/>
              <p:nvPr/>
            </p:nvGrpSpPr>
            <p:grpSpPr>
              <a:xfrm>
                <a:off x="9986095" y="1469040"/>
                <a:ext cx="1468672" cy="2056450"/>
                <a:chOff x="5275494" y="2581537"/>
                <a:chExt cx="1468672" cy="2056450"/>
              </a:xfrm>
            </p:grpSpPr>
            <p:pic>
              <p:nvPicPr>
                <p:cNvPr id="16" name="Gráfico 15" descr="Cabeça com engrenagens">
                  <a:extLst>
                    <a:ext uri="{FF2B5EF4-FFF2-40B4-BE49-F238E27FC236}">
                      <a16:creationId xmlns:a16="http://schemas.microsoft.com/office/drawing/2014/main" id="{343F8CA6-382E-DF4F-899E-617DE97475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6025" y="3412534"/>
                  <a:ext cx="1225453" cy="1225453"/>
                </a:xfrm>
                <a:prstGeom prst="rect">
                  <a:avLst/>
                </a:prstGeom>
              </p:spPr>
            </p:pic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0B6C7146-1963-2047-AAA4-2E630888AC1A}"/>
                    </a:ext>
                  </a:extLst>
                </p:cNvPr>
                <p:cNvSpPr/>
                <p:nvPr/>
              </p:nvSpPr>
              <p:spPr>
                <a:xfrm>
                  <a:off x="5275494" y="2581537"/>
                  <a:ext cx="146867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>
                    <a:lnSpc>
                      <a:spcPct val="100000"/>
                    </a:lnSpc>
                    <a:spcAft>
                      <a:spcPts val="0"/>
                    </a:spcAft>
                  </a:pPr>
                  <a:r>
                    <a:rPr lang="pt-PT" sz="2400" b="1" dirty="0"/>
                    <a:t>PENSÉE</a:t>
                  </a:r>
                </a:p>
                <a:p>
                  <a:pPr lvl="0" algn="ctr">
                    <a:lnSpc>
                      <a:spcPct val="100000"/>
                    </a:lnSpc>
                    <a:spcAft>
                      <a:spcPts val="0"/>
                    </a:spcAft>
                  </a:pPr>
                  <a:r>
                    <a:rPr lang="pt-PT" sz="2400" b="1" dirty="0"/>
                    <a:t> CRITIQUE</a:t>
                  </a:r>
                </a:p>
              </p:txBody>
            </p:sp>
          </p:grpSp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12F186B3-557E-054F-9480-47D239BC3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47"/>
              <a:stretch/>
            </p:blipFill>
            <p:spPr>
              <a:xfrm>
                <a:off x="6881265" y="-1033710"/>
                <a:ext cx="7678332" cy="6693191"/>
              </a:xfrm>
              <a:prstGeom prst="rect">
                <a:avLst/>
              </a:prstGeom>
              <a:ln w="38100">
                <a:solidFill>
                  <a:srgbClr val="46CAB6"/>
                </a:solidFill>
              </a:ln>
            </p:spPr>
          </p:pic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B9D45C6-B2D6-2A41-820A-C8BB60464CDD}"/>
                </a:ext>
              </a:extLst>
            </p:cNvPr>
            <p:cNvSpPr txBox="1"/>
            <p:nvPr/>
          </p:nvSpPr>
          <p:spPr>
            <a:xfrm>
              <a:off x="3729274" y="18319"/>
              <a:ext cx="7005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OUTILS POUR LA PENSÉE CRITIQUE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64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A0BD2D5-48A6-DA4E-AC12-CEE6B79B8487}"/>
              </a:ext>
            </a:extLst>
          </p:cNvPr>
          <p:cNvGrpSpPr/>
          <p:nvPr/>
        </p:nvGrpSpPr>
        <p:grpSpPr>
          <a:xfrm>
            <a:off x="253218" y="35169"/>
            <a:ext cx="11938782" cy="6491098"/>
            <a:chOff x="253218" y="35169"/>
            <a:chExt cx="11938782" cy="649109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155787E1-1A34-0E48-8192-B0C47ADBF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6398" y="35169"/>
              <a:ext cx="3525602" cy="3077308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95C0B7D-2B4E-1C4C-A574-EFC064511A98}"/>
                </a:ext>
              </a:extLst>
            </p:cNvPr>
            <p:cNvSpPr txBox="1"/>
            <p:nvPr/>
          </p:nvSpPr>
          <p:spPr>
            <a:xfrm>
              <a:off x="253218" y="35169"/>
              <a:ext cx="9284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OUTILS POUR LA RESOLUTION DES PROBLÈMES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82C58BF-4F10-6046-BFC7-B310B2568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3629" y="681500"/>
              <a:ext cx="6203853" cy="5844767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2445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2E6154B-9DE4-414C-ADD9-1C9F38CE005A}"/>
              </a:ext>
            </a:extLst>
          </p:cNvPr>
          <p:cNvGrpSpPr/>
          <p:nvPr/>
        </p:nvGrpSpPr>
        <p:grpSpPr>
          <a:xfrm>
            <a:off x="134471" y="281354"/>
            <a:ext cx="12192000" cy="6295292"/>
            <a:chOff x="134471" y="281354"/>
            <a:chExt cx="12192000" cy="629529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88751FA-F1C0-1148-B35F-C02489AC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1" y="4136781"/>
              <a:ext cx="3401990" cy="2439865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CDE90BF-1942-3A4C-8A33-C669CCD60ED6}"/>
                </a:ext>
              </a:extLst>
            </p:cNvPr>
            <p:cNvSpPr txBox="1"/>
            <p:nvPr/>
          </p:nvSpPr>
          <p:spPr>
            <a:xfrm>
              <a:off x="2848708" y="281354"/>
              <a:ext cx="7307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ÉTAPES DE PRISE DE DÉCISION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53C2A4C-0063-7240-84CD-2B38E950E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71" y="1217550"/>
              <a:ext cx="12192000" cy="299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9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326F5A9-6F35-3845-A280-D5BF92FF773D}"/>
              </a:ext>
            </a:extLst>
          </p:cNvPr>
          <p:cNvGrpSpPr/>
          <p:nvPr/>
        </p:nvGrpSpPr>
        <p:grpSpPr>
          <a:xfrm>
            <a:off x="852334" y="242047"/>
            <a:ext cx="11948178" cy="6491472"/>
            <a:chOff x="852334" y="242047"/>
            <a:chExt cx="11948178" cy="649147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88751FA-F1C0-1148-B35F-C02489AC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1636" y="281353"/>
              <a:ext cx="4388876" cy="3147647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CDE90BF-1942-3A4C-8A33-C669CCD60ED6}"/>
                </a:ext>
              </a:extLst>
            </p:cNvPr>
            <p:cNvSpPr txBox="1"/>
            <p:nvPr/>
          </p:nvSpPr>
          <p:spPr>
            <a:xfrm>
              <a:off x="852334" y="242047"/>
              <a:ext cx="7723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OUTILS POUR LA PRISE DE DÉCISION</a:t>
              </a: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12E6AD8-FF93-2347-B495-7128EC7B3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124" r="11570"/>
            <a:stretch/>
          </p:blipFill>
          <p:spPr>
            <a:xfrm>
              <a:off x="1478347" y="1075603"/>
              <a:ext cx="6471139" cy="5657916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964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D2FA27B-7FF0-5340-99D4-7CDDD22C3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72" y="295159"/>
            <a:ext cx="9285455" cy="62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7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6292</TotalTime>
  <Words>54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Demi</vt:lpstr>
      <vt:lpstr>Office Theme</vt:lpstr>
      <vt:lpstr>                  Schémas résume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109</cp:revision>
  <cp:lastPrinted>2019-05-19T22:40:10Z</cp:lastPrinted>
  <dcterms:created xsi:type="dcterms:W3CDTF">2016-03-29T08:17:27Z</dcterms:created>
  <dcterms:modified xsi:type="dcterms:W3CDTF">2019-05-31T10:08:32Z</dcterms:modified>
</cp:coreProperties>
</file>