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34" r:id="rId2"/>
    <p:sldId id="301" r:id="rId3"/>
    <p:sldId id="308" r:id="rId4"/>
    <p:sldId id="335" r:id="rId5"/>
    <p:sldId id="319" r:id="rId6"/>
    <p:sldId id="299" r:id="rId7"/>
    <p:sldId id="293" r:id="rId8"/>
    <p:sldId id="312" r:id="rId9"/>
    <p:sldId id="337" r:id="rId10"/>
    <p:sldId id="313" r:id="rId11"/>
    <p:sldId id="332" r:id="rId12"/>
    <p:sldId id="314"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D97"/>
    <a:srgbClr val="90C14E"/>
    <a:srgbClr val="41AD53"/>
    <a:srgbClr val="A35B28"/>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6788" autoAdjust="0"/>
  </p:normalViewPr>
  <p:slideViewPr>
    <p:cSldViewPr snapToGrid="0" snapToObjects="1">
      <p:cViewPr varScale="1">
        <p:scale>
          <a:sx n="72" d="100"/>
          <a:sy n="72" d="100"/>
        </p:scale>
        <p:origin x="208" y="648"/>
      </p:cViewPr>
      <p:guideLst>
        <p:guide orient="horz" pos="2160"/>
        <p:guide pos="3840"/>
      </p:guideLst>
    </p:cSldViewPr>
  </p:slideViewPr>
  <p:notesTextViewPr>
    <p:cViewPr>
      <p:scale>
        <a:sx n="3" d="2"/>
        <a:sy n="3" d="2"/>
      </p:scale>
      <p:origin x="0" y="0"/>
    </p:cViewPr>
  </p:notesTextViewPr>
  <p:notesViewPr>
    <p:cSldViewPr snapToGrid="0" snapToObject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57F14-8EBE-4FA7-979C-A60492B76DEB}" type="doc">
      <dgm:prSet loTypeId="urn:microsoft.com/office/officeart/2008/layout/PictureStrips" loCatId="list" qsTypeId="urn:microsoft.com/office/officeart/2005/8/quickstyle/simple5" qsCatId="simple" csTypeId="urn:microsoft.com/office/officeart/2005/8/colors/accent1_2" csCatId="accent1" phldr="1"/>
      <dgm:spPr/>
      <dgm:t>
        <a:bodyPr/>
        <a:lstStyle/>
        <a:p>
          <a:endParaRPr lang="en-GB"/>
        </a:p>
      </dgm:t>
    </dgm:pt>
    <dgm:pt modelId="{78C9221C-CFDB-4D86-8FE9-14203438A43B}">
      <dgm:prSet phldrT="[Text]" custT="1"/>
      <dgm:spPr/>
      <dgm:t>
        <a:bodyPr/>
        <a:lstStyle/>
        <a:p>
          <a:pPr algn="ctr"/>
          <a:r>
            <a:rPr lang="fr-FR" sz="2800" b="0" kern="1200" noProof="0" dirty="0">
              <a:solidFill>
                <a:srgbClr val="679D97"/>
              </a:solidFill>
              <a:latin typeface="Franklin Gothic Book" charset="0"/>
              <a:ea typeface="Franklin Gothic Book" charset="0"/>
              <a:cs typeface="Franklin Gothic Book" charset="0"/>
            </a:rPr>
            <a:t>Les Systèmes de Reference d’Information</a:t>
          </a:r>
        </a:p>
      </dgm:t>
    </dgm:pt>
    <dgm:pt modelId="{D1B01E01-1C2E-47BA-9071-A96EC91D5C0B}" type="parTrans" cxnId="{4BE64854-EC8D-4AFB-B0C1-ED5D37BD1255}">
      <dgm:prSet/>
      <dgm:spPr/>
      <dgm:t>
        <a:bodyPr/>
        <a:lstStyle/>
        <a:p>
          <a:endParaRPr lang="en-GB"/>
        </a:p>
      </dgm:t>
    </dgm:pt>
    <dgm:pt modelId="{60CECB99-81EF-4094-B69D-00A583388C16}" type="sibTrans" cxnId="{4BE64854-EC8D-4AFB-B0C1-ED5D37BD1255}">
      <dgm:prSet/>
      <dgm:spPr/>
      <dgm:t>
        <a:bodyPr/>
        <a:lstStyle/>
        <a:p>
          <a:endParaRPr lang="en-GB"/>
        </a:p>
      </dgm:t>
    </dgm:pt>
    <dgm:pt modelId="{7FA6A53C-2A17-443D-BA37-4F007701A46B}">
      <dgm:prSet phldrT="[Text]" custT="1"/>
      <dgm:spPr/>
      <dgm:t>
        <a:bodyPr/>
        <a:lstStyle/>
        <a:p>
          <a:pPr algn="ctr"/>
          <a:r>
            <a:rPr lang="fr-FR" sz="2800" b="0" kern="1200" noProof="0" dirty="0">
              <a:solidFill>
                <a:srgbClr val="679D97"/>
              </a:solidFill>
              <a:latin typeface="Franklin Gothic Book" charset="0"/>
              <a:ea typeface="Franklin Gothic Book" charset="0"/>
              <a:cs typeface="Franklin Gothic Book" charset="0"/>
            </a:rPr>
            <a:t>Les Observatoires Régionaux</a:t>
          </a:r>
        </a:p>
      </dgm:t>
    </dgm:pt>
    <dgm:pt modelId="{4F580CBC-AC9E-434E-9BF0-B76E94427F24}" type="parTrans" cxnId="{4AC060F6-0571-4DEE-B76D-107602CFD6B2}">
      <dgm:prSet/>
      <dgm:spPr/>
      <dgm:t>
        <a:bodyPr/>
        <a:lstStyle/>
        <a:p>
          <a:endParaRPr lang="en-GB"/>
        </a:p>
      </dgm:t>
    </dgm:pt>
    <dgm:pt modelId="{2BEAC6A4-DE31-4885-8BB4-5D10B3BA864B}" type="sibTrans" cxnId="{4AC060F6-0571-4DEE-B76D-107602CFD6B2}">
      <dgm:prSet/>
      <dgm:spPr/>
      <dgm:t>
        <a:bodyPr/>
        <a:lstStyle/>
        <a:p>
          <a:endParaRPr lang="en-GB"/>
        </a:p>
      </dgm:t>
    </dgm:pt>
    <dgm:pt modelId="{734F711F-2F7E-4279-8FE8-83DDF3003312}">
      <dgm:prSet phldrT="[Text]" custT="1"/>
      <dgm:spPr/>
      <dgm:t>
        <a:bodyPr/>
        <a:lstStyle/>
        <a:p>
          <a:pPr algn="ctr"/>
          <a:r>
            <a:rPr lang="fr-FR" sz="2800" b="0" kern="1200" noProof="0" dirty="0">
              <a:solidFill>
                <a:srgbClr val="679D97"/>
              </a:solidFill>
              <a:latin typeface="Franklin Gothic Book" charset="0"/>
              <a:ea typeface="Franklin Gothic Book" charset="0"/>
              <a:cs typeface="Franklin Gothic Book" charset="0"/>
            </a:rPr>
            <a:t>Le Fonds d’Action</a:t>
          </a:r>
        </a:p>
      </dgm:t>
    </dgm:pt>
    <dgm:pt modelId="{CC1748E5-2C6D-4CF9-855A-DD226994986D}" type="parTrans" cxnId="{D834FA67-5382-4B31-86A6-49A89EE5F3B3}">
      <dgm:prSet/>
      <dgm:spPr/>
      <dgm:t>
        <a:bodyPr/>
        <a:lstStyle/>
        <a:p>
          <a:endParaRPr lang="en-GB"/>
        </a:p>
      </dgm:t>
    </dgm:pt>
    <dgm:pt modelId="{EA83F37A-173B-41D2-B6DC-7CFAD8086907}" type="sibTrans" cxnId="{D834FA67-5382-4B31-86A6-49A89EE5F3B3}">
      <dgm:prSet/>
      <dgm:spPr/>
      <dgm:t>
        <a:bodyPr/>
        <a:lstStyle/>
        <a:p>
          <a:endParaRPr lang="en-GB"/>
        </a:p>
      </dgm:t>
    </dgm:pt>
    <dgm:pt modelId="{626F1D69-850D-4546-A9C0-0A332F5DCABD}" type="pres">
      <dgm:prSet presAssocID="{D1A57F14-8EBE-4FA7-979C-A60492B76DEB}" presName="Name0" presStyleCnt="0">
        <dgm:presLayoutVars>
          <dgm:dir/>
          <dgm:resizeHandles val="exact"/>
        </dgm:presLayoutVars>
      </dgm:prSet>
      <dgm:spPr/>
    </dgm:pt>
    <dgm:pt modelId="{37FD8CE7-BC07-4358-ADAC-A89F3B6479CD}" type="pres">
      <dgm:prSet presAssocID="{78C9221C-CFDB-4D86-8FE9-14203438A43B}" presName="composite" presStyleCnt="0"/>
      <dgm:spPr/>
    </dgm:pt>
    <dgm:pt modelId="{01E5347D-3304-4CA8-8409-949BAE516501}" type="pres">
      <dgm:prSet presAssocID="{78C9221C-CFDB-4D86-8FE9-14203438A43B}" presName="rect1" presStyleLbl="trAlignAcc1" presStyleIdx="0" presStyleCnt="3" custScaleX="102000" custScaleY="17625" custLinFactNeighborX="-3719" custLinFactNeighborY="-16216">
        <dgm:presLayoutVars>
          <dgm:bulletEnabled val="1"/>
        </dgm:presLayoutVars>
      </dgm:prSet>
      <dgm:spPr/>
    </dgm:pt>
    <dgm:pt modelId="{127C4136-7B4B-4E42-87C4-41E56339F258}" type="pres">
      <dgm:prSet presAssocID="{78C9221C-CFDB-4D86-8FE9-14203438A43B}" presName="rect2" presStyleLbl="fgImgPlace1" presStyleIdx="0" presStyleCnt="3" custScaleX="119320" custScaleY="39067" custLinFactNeighborX="-6875" custLinFactNeighborY="-138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7A7B3C9-8266-4133-8CF8-1B55EC8A77F4}" type="pres">
      <dgm:prSet presAssocID="{60CECB99-81EF-4094-B69D-00A583388C16}" presName="sibTrans" presStyleCnt="0"/>
      <dgm:spPr/>
    </dgm:pt>
    <dgm:pt modelId="{C99EF31E-59E3-4FA4-9BE0-0CC8268F00C7}" type="pres">
      <dgm:prSet presAssocID="{7FA6A53C-2A17-443D-BA37-4F007701A46B}" presName="composite" presStyleCnt="0"/>
      <dgm:spPr/>
    </dgm:pt>
    <dgm:pt modelId="{B9E7A7CC-3612-4C25-93F4-B7A4C1699C96}" type="pres">
      <dgm:prSet presAssocID="{7FA6A53C-2A17-443D-BA37-4F007701A46B}" presName="rect1" presStyleLbl="trAlignAcc1" presStyleIdx="1" presStyleCnt="3" custScaleX="94811" custScaleY="20608" custLinFactNeighborX="-2456" custLinFactNeighborY="-20566">
        <dgm:presLayoutVars>
          <dgm:bulletEnabled val="1"/>
        </dgm:presLayoutVars>
      </dgm:prSet>
      <dgm:spPr/>
    </dgm:pt>
    <dgm:pt modelId="{4FB0E4D4-B082-46C4-8035-EAE386A98647}" type="pres">
      <dgm:prSet presAssocID="{7FA6A53C-2A17-443D-BA37-4F007701A46B}" presName="rect2" presStyleLbl="fgImgPlace1" presStyleIdx="1" presStyleCnt="3" custScaleX="118989" custScaleY="40821" custLinFactNeighborX="-15152" custLinFactNeighborY="-753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2AC21BC-C8EE-4642-95E4-55795128E7FD}" type="pres">
      <dgm:prSet presAssocID="{2BEAC6A4-DE31-4885-8BB4-5D10B3BA864B}" presName="sibTrans" presStyleCnt="0"/>
      <dgm:spPr/>
    </dgm:pt>
    <dgm:pt modelId="{DE255D68-9B18-4082-ACE5-5EB57EC7E8A2}" type="pres">
      <dgm:prSet presAssocID="{734F711F-2F7E-4279-8FE8-83DDF3003312}" presName="composite" presStyleCnt="0"/>
      <dgm:spPr/>
    </dgm:pt>
    <dgm:pt modelId="{C9A19E7F-3445-491B-A65B-CC6E1999404D}" type="pres">
      <dgm:prSet presAssocID="{734F711F-2F7E-4279-8FE8-83DDF3003312}" presName="rect1" presStyleLbl="trAlignAcc1" presStyleIdx="2" presStyleCnt="3" custScaleX="97070" custScaleY="19849" custLinFactNeighborX="-2765" custLinFactNeighborY="-28756">
        <dgm:presLayoutVars>
          <dgm:bulletEnabled val="1"/>
        </dgm:presLayoutVars>
      </dgm:prSet>
      <dgm:spPr/>
    </dgm:pt>
    <dgm:pt modelId="{D983511B-400F-437A-BDB4-2030D0B17A0A}" type="pres">
      <dgm:prSet presAssocID="{734F711F-2F7E-4279-8FE8-83DDF3003312}" presName="rect2" presStyleLbl="fgImgPlace1" presStyleIdx="2" presStyleCnt="3" custScaleX="121406" custScaleY="38898" custLinFactNeighborX="-13242" custLinFactNeighborY="-1649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8480F90F-6F8C-43FB-8249-D0F17AA4E2D4}" type="presOf" srcId="{78C9221C-CFDB-4D86-8FE9-14203438A43B}" destId="{01E5347D-3304-4CA8-8409-949BAE516501}" srcOrd="0" destOrd="0" presId="urn:microsoft.com/office/officeart/2008/layout/PictureStrips"/>
    <dgm:cxn modelId="{BA87E139-73F0-4C94-8AC1-3E60E681BFC1}" type="presOf" srcId="{734F711F-2F7E-4279-8FE8-83DDF3003312}" destId="{C9A19E7F-3445-491B-A65B-CC6E1999404D}" srcOrd="0" destOrd="0" presId="urn:microsoft.com/office/officeart/2008/layout/PictureStrips"/>
    <dgm:cxn modelId="{4BE64854-EC8D-4AFB-B0C1-ED5D37BD1255}" srcId="{D1A57F14-8EBE-4FA7-979C-A60492B76DEB}" destId="{78C9221C-CFDB-4D86-8FE9-14203438A43B}" srcOrd="0" destOrd="0" parTransId="{D1B01E01-1C2E-47BA-9071-A96EC91D5C0B}" sibTransId="{60CECB99-81EF-4094-B69D-00A583388C16}"/>
    <dgm:cxn modelId="{D834FA67-5382-4B31-86A6-49A89EE5F3B3}" srcId="{D1A57F14-8EBE-4FA7-979C-A60492B76DEB}" destId="{734F711F-2F7E-4279-8FE8-83DDF3003312}" srcOrd="2" destOrd="0" parTransId="{CC1748E5-2C6D-4CF9-855A-DD226994986D}" sibTransId="{EA83F37A-173B-41D2-B6DC-7CFAD8086907}"/>
    <dgm:cxn modelId="{39E52084-50F9-4952-8391-601EEE4CA1CA}" type="presOf" srcId="{D1A57F14-8EBE-4FA7-979C-A60492B76DEB}" destId="{626F1D69-850D-4546-A9C0-0A332F5DCABD}" srcOrd="0" destOrd="0" presId="urn:microsoft.com/office/officeart/2008/layout/PictureStrips"/>
    <dgm:cxn modelId="{F4222CA5-2846-45C8-9839-FB3DC9D2C651}" type="presOf" srcId="{7FA6A53C-2A17-443D-BA37-4F007701A46B}" destId="{B9E7A7CC-3612-4C25-93F4-B7A4C1699C96}" srcOrd="0" destOrd="0" presId="urn:microsoft.com/office/officeart/2008/layout/PictureStrips"/>
    <dgm:cxn modelId="{4AC060F6-0571-4DEE-B76D-107602CFD6B2}" srcId="{D1A57F14-8EBE-4FA7-979C-A60492B76DEB}" destId="{7FA6A53C-2A17-443D-BA37-4F007701A46B}" srcOrd="1" destOrd="0" parTransId="{4F580CBC-AC9E-434E-9BF0-B76E94427F24}" sibTransId="{2BEAC6A4-DE31-4885-8BB4-5D10B3BA864B}"/>
    <dgm:cxn modelId="{2B19690C-1950-4F80-8E59-C8994FB7A3D2}" type="presParOf" srcId="{626F1D69-850D-4546-A9C0-0A332F5DCABD}" destId="{37FD8CE7-BC07-4358-ADAC-A89F3B6479CD}" srcOrd="0" destOrd="0" presId="urn:microsoft.com/office/officeart/2008/layout/PictureStrips"/>
    <dgm:cxn modelId="{78654F87-DF36-442E-8B64-46F56955B501}" type="presParOf" srcId="{37FD8CE7-BC07-4358-ADAC-A89F3B6479CD}" destId="{01E5347D-3304-4CA8-8409-949BAE516501}" srcOrd="0" destOrd="0" presId="urn:microsoft.com/office/officeart/2008/layout/PictureStrips"/>
    <dgm:cxn modelId="{795D1D96-1C52-4E15-8067-6F94D31099A3}" type="presParOf" srcId="{37FD8CE7-BC07-4358-ADAC-A89F3B6479CD}" destId="{127C4136-7B4B-4E42-87C4-41E56339F258}" srcOrd="1" destOrd="0" presId="urn:microsoft.com/office/officeart/2008/layout/PictureStrips"/>
    <dgm:cxn modelId="{17768ED5-FEA3-4C2D-9787-65BD00F0ECD5}" type="presParOf" srcId="{626F1D69-850D-4546-A9C0-0A332F5DCABD}" destId="{57A7B3C9-8266-4133-8CF8-1B55EC8A77F4}" srcOrd="1" destOrd="0" presId="urn:microsoft.com/office/officeart/2008/layout/PictureStrips"/>
    <dgm:cxn modelId="{76526F6C-C262-4F13-9B94-5D7EFEEEB660}" type="presParOf" srcId="{626F1D69-850D-4546-A9C0-0A332F5DCABD}" destId="{C99EF31E-59E3-4FA4-9BE0-0CC8268F00C7}" srcOrd="2" destOrd="0" presId="urn:microsoft.com/office/officeart/2008/layout/PictureStrips"/>
    <dgm:cxn modelId="{AA55B66C-522C-4ACD-A3D4-5701B02D7836}" type="presParOf" srcId="{C99EF31E-59E3-4FA4-9BE0-0CC8268F00C7}" destId="{B9E7A7CC-3612-4C25-93F4-B7A4C1699C96}" srcOrd="0" destOrd="0" presId="urn:microsoft.com/office/officeart/2008/layout/PictureStrips"/>
    <dgm:cxn modelId="{1D43DAFB-9504-4CB6-B385-99B2C3A49BF7}" type="presParOf" srcId="{C99EF31E-59E3-4FA4-9BE0-0CC8268F00C7}" destId="{4FB0E4D4-B082-46C4-8035-EAE386A98647}" srcOrd="1" destOrd="0" presId="urn:microsoft.com/office/officeart/2008/layout/PictureStrips"/>
    <dgm:cxn modelId="{5FBF55A8-DC38-43DD-86E8-BF427B02CE8F}" type="presParOf" srcId="{626F1D69-850D-4546-A9C0-0A332F5DCABD}" destId="{52AC21BC-C8EE-4642-95E4-55795128E7FD}" srcOrd="3" destOrd="0" presId="urn:microsoft.com/office/officeart/2008/layout/PictureStrips"/>
    <dgm:cxn modelId="{85684717-19D7-4E4F-B44C-21410BA7D4DE}" type="presParOf" srcId="{626F1D69-850D-4546-A9C0-0A332F5DCABD}" destId="{DE255D68-9B18-4082-ACE5-5EB57EC7E8A2}" srcOrd="4" destOrd="0" presId="urn:microsoft.com/office/officeart/2008/layout/PictureStrips"/>
    <dgm:cxn modelId="{CC5D8EB2-3DA8-4E73-8752-0ABBD8A8DA4E}" type="presParOf" srcId="{DE255D68-9B18-4082-ACE5-5EB57EC7E8A2}" destId="{C9A19E7F-3445-491B-A65B-CC6E1999404D}" srcOrd="0" destOrd="0" presId="urn:microsoft.com/office/officeart/2008/layout/PictureStrips"/>
    <dgm:cxn modelId="{F6A7EA6C-4B92-405C-8FDE-1C9BA6232D8C}" type="presParOf" srcId="{DE255D68-9B18-4082-ACE5-5EB57EC7E8A2}" destId="{D983511B-400F-437A-BDB4-2030D0B17A0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A6200-72DF-43A1-A092-8BC41868A1A3}" type="doc">
      <dgm:prSet loTypeId="urn:microsoft.com/office/officeart/2005/8/layout/hierarchy4" loCatId="hierarchy" qsTypeId="urn:microsoft.com/office/officeart/2005/8/quickstyle/3d1" qsCatId="3D" csTypeId="urn:microsoft.com/office/officeart/2005/8/colors/accent1_5" csCatId="accent1" phldr="1"/>
      <dgm:spPr/>
      <dgm:t>
        <a:bodyPr/>
        <a:lstStyle/>
        <a:p>
          <a:endParaRPr lang="en-GB"/>
        </a:p>
      </dgm:t>
    </dgm:pt>
    <dgm:pt modelId="{2CCA1F09-6211-48D0-BD75-38605540F9D5}">
      <dgm:prSet phldrT="[Text]" custT="1"/>
      <dgm:spPr/>
      <dgm:t>
        <a:bodyPr/>
        <a:lstStyle/>
        <a:p>
          <a:r>
            <a:rPr lang="fr-FR" sz="1700" b="1" i="0" kern="1200">
              <a:latin typeface="Franklin Gothic Book" charset="0"/>
              <a:ea typeface="Franklin Gothic Book" charset="0"/>
              <a:cs typeface="Franklin Gothic Book" charset="0"/>
            </a:rPr>
            <a:t>Les observatoires régionaux fournissent des outils et des services aux parties prenantes:</a:t>
          </a:r>
          <a:endParaRPr lang="en-GB" sz="1700" b="1" i="0" kern="1200" dirty="0">
            <a:latin typeface="Franklin Gothic Book" charset="0"/>
            <a:ea typeface="Franklin Gothic Book" charset="0"/>
            <a:cs typeface="Franklin Gothic Book" charset="0"/>
          </a:endParaRPr>
        </a:p>
      </dgm:t>
    </dgm:pt>
    <dgm:pt modelId="{90C174E1-7CEE-4E6A-B748-8C17DE6DB210}" type="parTrans" cxnId="{CC7C9F1C-DD05-4604-82BA-BC6667510AC2}">
      <dgm:prSet/>
      <dgm:spPr/>
      <dgm:t>
        <a:bodyPr/>
        <a:lstStyle/>
        <a:p>
          <a:endParaRPr lang="en-GB"/>
        </a:p>
      </dgm:t>
    </dgm:pt>
    <dgm:pt modelId="{4BEA2E98-6D28-4924-9D6E-915B949BF40C}" type="sibTrans" cxnId="{CC7C9F1C-DD05-4604-82BA-BC6667510AC2}">
      <dgm:prSet/>
      <dgm:spPr/>
      <dgm:t>
        <a:bodyPr/>
        <a:lstStyle/>
        <a:p>
          <a:endParaRPr lang="en-GB" dirty="0"/>
        </a:p>
      </dgm:t>
    </dgm:pt>
    <dgm:pt modelId="{A42E8651-49DA-4601-A33F-0E9A2C038CC8}">
      <dgm:prSet phldrT="[Text]" custT="1"/>
      <dgm:spPr/>
      <dgm:t>
        <a:bodyPr/>
        <a:lstStyle/>
        <a:p>
          <a:r>
            <a:rPr lang="fr-FR" sz="1700" kern="1200" dirty="0">
              <a:latin typeface="Franklin Gothic Book" charset="0"/>
              <a:ea typeface="Franklin Gothic Book" charset="0"/>
              <a:cs typeface="Franklin Gothic Book" charset="0"/>
            </a:rPr>
            <a:t>R-2.1 Développement des capacités pour les institutions et les gestionnaires</a:t>
          </a:r>
          <a:endParaRPr lang="en-GB" sz="1700" kern="1200" dirty="0">
            <a:latin typeface="Franklin Gothic Book" charset="0"/>
            <a:ea typeface="Franklin Gothic Book" charset="0"/>
            <a:cs typeface="Franklin Gothic Book" charset="0"/>
          </a:endParaRPr>
        </a:p>
      </dgm:t>
    </dgm:pt>
    <dgm:pt modelId="{07E1C506-D584-4343-83EC-33FA92AC675B}" type="parTrans" cxnId="{3571FF76-7D47-41FC-9016-AE6D69AAECE2}">
      <dgm:prSet/>
      <dgm:spPr/>
      <dgm:t>
        <a:bodyPr/>
        <a:lstStyle/>
        <a:p>
          <a:endParaRPr lang="en-GB"/>
        </a:p>
      </dgm:t>
    </dgm:pt>
    <dgm:pt modelId="{687A5AD7-8183-4C5F-BFF1-90491EA35B87}" type="sibTrans" cxnId="{3571FF76-7D47-41FC-9016-AE6D69AAECE2}">
      <dgm:prSet/>
      <dgm:spPr/>
      <dgm:t>
        <a:bodyPr/>
        <a:lstStyle/>
        <a:p>
          <a:endParaRPr lang="en-GB"/>
        </a:p>
      </dgm:t>
    </dgm:pt>
    <dgm:pt modelId="{22B9882A-B884-43E9-B4AB-CD84E909FDD3}">
      <dgm:prSet phldrT="[Text]" custT="1"/>
      <dgm:spPr/>
      <dgm:t>
        <a:bodyPr/>
        <a:lstStyle/>
        <a:p>
          <a:r>
            <a:rPr lang="fr-FR" sz="1700" kern="1200" dirty="0">
              <a:latin typeface="Franklin Gothic Book" charset="0"/>
              <a:ea typeface="Franklin Gothic Book" charset="0"/>
              <a:cs typeface="Franklin Gothic Book" charset="0"/>
            </a:rPr>
            <a:t>R-3.1</a:t>
          </a:r>
        </a:p>
        <a:p>
          <a:r>
            <a:rPr lang="fr-FR" sz="1700" kern="1200" dirty="0">
              <a:latin typeface="Franklin Gothic Book" charset="0"/>
              <a:ea typeface="Franklin Gothic Book" charset="0"/>
              <a:cs typeface="Franklin Gothic Book" charset="0"/>
            </a:rPr>
            <a:t>Efficacité de Gestion</a:t>
          </a:r>
        </a:p>
      </dgm:t>
    </dgm:pt>
    <dgm:pt modelId="{B89B4F92-3D5D-4861-9E03-62AC6B6AF261}" type="parTrans" cxnId="{F1D2D7C7-5F56-472B-BC12-1D127368FF24}">
      <dgm:prSet/>
      <dgm:spPr/>
      <dgm:t>
        <a:bodyPr/>
        <a:lstStyle/>
        <a:p>
          <a:endParaRPr lang="en-GB"/>
        </a:p>
      </dgm:t>
    </dgm:pt>
    <dgm:pt modelId="{E638FDAC-9D17-4FBB-B709-E7E46880D57A}" type="sibTrans" cxnId="{F1D2D7C7-5F56-472B-BC12-1D127368FF24}">
      <dgm:prSet/>
      <dgm:spPr/>
      <dgm:t>
        <a:bodyPr/>
        <a:lstStyle/>
        <a:p>
          <a:endParaRPr lang="en-GB"/>
        </a:p>
      </dgm:t>
    </dgm:pt>
    <dgm:pt modelId="{00B0A4EA-923F-4A48-A129-ACEF5F5CA658}">
      <dgm:prSet phldrT="[Text]" custT="1"/>
      <dgm:spPr/>
      <dgm:t>
        <a:bodyPr/>
        <a:lstStyle/>
        <a:p>
          <a:r>
            <a:rPr lang="fr-FR" sz="1700" kern="1200" dirty="0">
              <a:latin typeface="Franklin Gothic Book" charset="0"/>
              <a:ea typeface="Franklin Gothic Book" charset="0"/>
              <a:cs typeface="Franklin Gothic Book" charset="0"/>
            </a:rPr>
            <a:t>R-2.3</a:t>
          </a:r>
        </a:p>
        <a:p>
          <a:r>
            <a:rPr lang="fr-FR" sz="1700" kern="1200" dirty="0">
              <a:latin typeface="Franklin Gothic Book" charset="0"/>
              <a:ea typeface="Franklin Gothic Book" charset="0"/>
              <a:cs typeface="Franklin Gothic Book" charset="0"/>
            </a:rPr>
            <a:t>Aide à la planification et à la prise de décision</a:t>
          </a:r>
          <a:endParaRPr lang="en-GB" sz="1700" kern="1200" dirty="0">
            <a:latin typeface="Franklin Gothic Book" charset="0"/>
            <a:ea typeface="Franklin Gothic Book" charset="0"/>
            <a:cs typeface="Franklin Gothic Book" charset="0"/>
          </a:endParaRPr>
        </a:p>
      </dgm:t>
    </dgm:pt>
    <dgm:pt modelId="{7AEDF273-9D67-480A-A632-112C439C157E}" type="parTrans" cxnId="{71FD0721-9B3D-4611-AF80-4C584C35634C}">
      <dgm:prSet/>
      <dgm:spPr/>
      <dgm:t>
        <a:bodyPr/>
        <a:lstStyle/>
        <a:p>
          <a:endParaRPr lang="en-GB"/>
        </a:p>
      </dgm:t>
    </dgm:pt>
    <dgm:pt modelId="{5A192074-CEC3-4390-8F1A-07A968879654}" type="sibTrans" cxnId="{71FD0721-9B3D-4611-AF80-4C584C35634C}">
      <dgm:prSet/>
      <dgm:spPr/>
      <dgm:t>
        <a:bodyPr/>
        <a:lstStyle/>
        <a:p>
          <a:endParaRPr lang="en-GB"/>
        </a:p>
      </dgm:t>
    </dgm:pt>
    <dgm:pt modelId="{C0DB7943-9FB2-422A-AD2C-5E2EC102FED9}">
      <dgm:prSet phldrT="[Text]" custT="1"/>
      <dgm:spPr/>
      <dgm:t>
        <a:bodyPr/>
        <a:lstStyle/>
        <a:p>
          <a:r>
            <a:rPr lang="fr-FR" sz="1700" kern="1200" dirty="0">
              <a:latin typeface="Franklin Gothic Book" charset="0"/>
              <a:ea typeface="Franklin Gothic Book" charset="0"/>
              <a:cs typeface="Franklin Gothic Book" charset="0"/>
            </a:rPr>
            <a:t>R-2.2</a:t>
          </a:r>
          <a:br>
            <a:rPr lang="fr-FR" sz="1700" kern="1200" dirty="0">
              <a:latin typeface="Franklin Gothic Book" charset="0"/>
              <a:ea typeface="Franklin Gothic Book" charset="0"/>
              <a:cs typeface="Franklin Gothic Book" charset="0"/>
            </a:rPr>
          </a:br>
          <a:r>
            <a:rPr lang="fr-FR" sz="1700" kern="1200" dirty="0">
              <a:latin typeface="Franklin Gothic Book" charset="0"/>
              <a:ea typeface="Franklin Gothic Book" charset="0"/>
              <a:cs typeface="Franklin Gothic Book" charset="0"/>
            </a:rPr>
            <a:t>Gestion et analyse des données et des informations</a:t>
          </a:r>
          <a:endParaRPr lang="en-GB" sz="1700" kern="1200" dirty="0">
            <a:latin typeface="Franklin Gothic Book" charset="0"/>
            <a:ea typeface="Franklin Gothic Book" charset="0"/>
            <a:cs typeface="Franklin Gothic Book" charset="0"/>
          </a:endParaRPr>
        </a:p>
      </dgm:t>
    </dgm:pt>
    <dgm:pt modelId="{68C42462-5F9D-4AF0-809B-51066742269D}" type="parTrans" cxnId="{CF271D66-DBE7-4ADD-B535-D8DE642E8E6D}">
      <dgm:prSet/>
      <dgm:spPr/>
      <dgm:t>
        <a:bodyPr/>
        <a:lstStyle/>
        <a:p>
          <a:endParaRPr lang="en-GB"/>
        </a:p>
      </dgm:t>
    </dgm:pt>
    <dgm:pt modelId="{97F872AC-A638-4E49-8C17-CAE47879CF5F}" type="sibTrans" cxnId="{CF271D66-DBE7-4ADD-B535-D8DE642E8E6D}">
      <dgm:prSet/>
      <dgm:spPr/>
      <dgm:t>
        <a:bodyPr/>
        <a:lstStyle/>
        <a:p>
          <a:endParaRPr lang="en-GB"/>
        </a:p>
      </dgm:t>
    </dgm:pt>
    <dgm:pt modelId="{39C9E9C9-9BBD-48A8-BBCC-E6EADE9B73B6}" type="pres">
      <dgm:prSet presAssocID="{7DCA6200-72DF-43A1-A092-8BC41868A1A3}" presName="Name0" presStyleCnt="0">
        <dgm:presLayoutVars>
          <dgm:chPref val="1"/>
          <dgm:dir/>
          <dgm:animOne val="branch"/>
          <dgm:animLvl val="lvl"/>
          <dgm:resizeHandles/>
        </dgm:presLayoutVars>
      </dgm:prSet>
      <dgm:spPr/>
    </dgm:pt>
    <dgm:pt modelId="{D01F8AC5-660A-49DF-9E44-E82943A5FE0D}" type="pres">
      <dgm:prSet presAssocID="{2CCA1F09-6211-48D0-BD75-38605540F9D5}" presName="vertOne" presStyleCnt="0"/>
      <dgm:spPr/>
    </dgm:pt>
    <dgm:pt modelId="{5E532BA0-82AC-4594-B64F-AF20DE743994}" type="pres">
      <dgm:prSet presAssocID="{2CCA1F09-6211-48D0-BD75-38605540F9D5}" presName="txOne" presStyleLbl="node0" presStyleIdx="0" presStyleCnt="1" custScaleY="53485">
        <dgm:presLayoutVars>
          <dgm:chPref val="3"/>
        </dgm:presLayoutVars>
      </dgm:prSet>
      <dgm:spPr/>
    </dgm:pt>
    <dgm:pt modelId="{6368A2A3-647D-44D2-9ABD-A310D0D177DF}" type="pres">
      <dgm:prSet presAssocID="{2CCA1F09-6211-48D0-BD75-38605540F9D5}" presName="parTransOne" presStyleCnt="0"/>
      <dgm:spPr/>
    </dgm:pt>
    <dgm:pt modelId="{AC51B79C-5EDC-453B-9BA3-65889F517C5D}" type="pres">
      <dgm:prSet presAssocID="{2CCA1F09-6211-48D0-BD75-38605540F9D5}" presName="horzOne" presStyleCnt="0"/>
      <dgm:spPr/>
    </dgm:pt>
    <dgm:pt modelId="{3B7FBB61-33B3-4799-B581-15479EE07500}" type="pres">
      <dgm:prSet presAssocID="{C0DB7943-9FB2-422A-AD2C-5E2EC102FED9}" presName="vertTwo" presStyleCnt="0"/>
      <dgm:spPr/>
    </dgm:pt>
    <dgm:pt modelId="{8B5C787F-B0A7-4951-BD84-A6C34BAC0953}" type="pres">
      <dgm:prSet presAssocID="{C0DB7943-9FB2-422A-AD2C-5E2EC102FED9}" presName="txTwo" presStyleLbl="node2" presStyleIdx="0" presStyleCnt="4">
        <dgm:presLayoutVars>
          <dgm:chPref val="3"/>
        </dgm:presLayoutVars>
      </dgm:prSet>
      <dgm:spPr/>
    </dgm:pt>
    <dgm:pt modelId="{1366CB3A-233F-4077-9E25-9B935D8435D3}" type="pres">
      <dgm:prSet presAssocID="{C0DB7943-9FB2-422A-AD2C-5E2EC102FED9}" presName="horzTwo" presStyleCnt="0"/>
      <dgm:spPr/>
    </dgm:pt>
    <dgm:pt modelId="{EF870332-75B3-4DC8-B24A-7B3AA1D212B3}" type="pres">
      <dgm:prSet presAssocID="{97F872AC-A638-4E49-8C17-CAE47879CF5F}" presName="sibSpaceTwo" presStyleCnt="0"/>
      <dgm:spPr/>
    </dgm:pt>
    <dgm:pt modelId="{339D8937-951B-40AC-9A48-22B14B0B9114}" type="pres">
      <dgm:prSet presAssocID="{00B0A4EA-923F-4A48-A129-ACEF5F5CA658}" presName="vertTwo" presStyleCnt="0"/>
      <dgm:spPr/>
    </dgm:pt>
    <dgm:pt modelId="{AB4F2E31-EDFD-49E7-A1FA-CD854A6941B4}" type="pres">
      <dgm:prSet presAssocID="{00B0A4EA-923F-4A48-A129-ACEF5F5CA658}" presName="txTwo" presStyleLbl="node2" presStyleIdx="1" presStyleCnt="4">
        <dgm:presLayoutVars>
          <dgm:chPref val="3"/>
        </dgm:presLayoutVars>
      </dgm:prSet>
      <dgm:spPr/>
    </dgm:pt>
    <dgm:pt modelId="{957E86E3-FC67-4B43-A9CC-F04E1870E699}" type="pres">
      <dgm:prSet presAssocID="{00B0A4EA-923F-4A48-A129-ACEF5F5CA658}" presName="horzTwo" presStyleCnt="0"/>
      <dgm:spPr/>
    </dgm:pt>
    <dgm:pt modelId="{4B3C8507-6173-4734-BAE1-08C8239A1AFC}" type="pres">
      <dgm:prSet presAssocID="{5A192074-CEC3-4390-8F1A-07A968879654}" presName="sibSpaceTwo" presStyleCnt="0"/>
      <dgm:spPr/>
    </dgm:pt>
    <dgm:pt modelId="{4B0352DC-331B-4BE7-A789-A19B76D9CE17}" type="pres">
      <dgm:prSet presAssocID="{22B9882A-B884-43E9-B4AB-CD84E909FDD3}" presName="vertTwo" presStyleCnt="0"/>
      <dgm:spPr/>
    </dgm:pt>
    <dgm:pt modelId="{6227121C-7E30-4BF9-B4AD-E078CA26FEF6}" type="pres">
      <dgm:prSet presAssocID="{22B9882A-B884-43E9-B4AB-CD84E909FDD3}" presName="txTwo" presStyleLbl="node2" presStyleIdx="2" presStyleCnt="4">
        <dgm:presLayoutVars>
          <dgm:chPref val="3"/>
        </dgm:presLayoutVars>
      </dgm:prSet>
      <dgm:spPr/>
    </dgm:pt>
    <dgm:pt modelId="{A7D2FA1E-994C-4FB5-ACF9-9DBC57690A2F}" type="pres">
      <dgm:prSet presAssocID="{22B9882A-B884-43E9-B4AB-CD84E909FDD3}" presName="horzTwo" presStyleCnt="0"/>
      <dgm:spPr/>
    </dgm:pt>
    <dgm:pt modelId="{099EB1A5-AED7-44F6-A39B-ABD0FD2BA87B}" type="pres">
      <dgm:prSet presAssocID="{E638FDAC-9D17-4FBB-B709-E7E46880D57A}" presName="sibSpaceTwo" presStyleCnt="0"/>
      <dgm:spPr/>
    </dgm:pt>
    <dgm:pt modelId="{22770CE5-85E4-4A21-A06D-9C7A7B482FBE}" type="pres">
      <dgm:prSet presAssocID="{A42E8651-49DA-4601-A33F-0E9A2C038CC8}" presName="vertTwo" presStyleCnt="0"/>
      <dgm:spPr/>
    </dgm:pt>
    <dgm:pt modelId="{350EF504-5B34-485E-A57C-9470F8B55CEC}" type="pres">
      <dgm:prSet presAssocID="{A42E8651-49DA-4601-A33F-0E9A2C038CC8}" presName="txTwo" presStyleLbl="node2" presStyleIdx="3" presStyleCnt="4">
        <dgm:presLayoutVars>
          <dgm:chPref val="3"/>
        </dgm:presLayoutVars>
      </dgm:prSet>
      <dgm:spPr/>
    </dgm:pt>
    <dgm:pt modelId="{F862FEBE-03C1-49E8-B666-EE492FC32C79}" type="pres">
      <dgm:prSet presAssocID="{A42E8651-49DA-4601-A33F-0E9A2C038CC8}" presName="horzTwo" presStyleCnt="0"/>
      <dgm:spPr/>
    </dgm:pt>
  </dgm:ptLst>
  <dgm:cxnLst>
    <dgm:cxn modelId="{F8FD8311-EBB9-46F8-95A8-9BA0B1D79F9E}" type="presOf" srcId="{2CCA1F09-6211-48D0-BD75-38605540F9D5}" destId="{5E532BA0-82AC-4594-B64F-AF20DE743994}" srcOrd="0" destOrd="0" presId="urn:microsoft.com/office/officeart/2005/8/layout/hierarchy4"/>
    <dgm:cxn modelId="{61A19015-B03F-46E0-ADDD-0B7ABA8D6E02}" type="presOf" srcId="{A42E8651-49DA-4601-A33F-0E9A2C038CC8}" destId="{350EF504-5B34-485E-A57C-9470F8B55CEC}" srcOrd="0" destOrd="0" presId="urn:microsoft.com/office/officeart/2005/8/layout/hierarchy4"/>
    <dgm:cxn modelId="{BDE37B1B-C412-4545-9644-7FB8BB238C12}" type="presOf" srcId="{7DCA6200-72DF-43A1-A092-8BC41868A1A3}" destId="{39C9E9C9-9BBD-48A8-BBCC-E6EADE9B73B6}" srcOrd="0" destOrd="0" presId="urn:microsoft.com/office/officeart/2005/8/layout/hierarchy4"/>
    <dgm:cxn modelId="{CC7C9F1C-DD05-4604-82BA-BC6667510AC2}" srcId="{7DCA6200-72DF-43A1-A092-8BC41868A1A3}" destId="{2CCA1F09-6211-48D0-BD75-38605540F9D5}" srcOrd="0" destOrd="0" parTransId="{90C174E1-7CEE-4E6A-B748-8C17DE6DB210}" sibTransId="{4BEA2E98-6D28-4924-9D6E-915B949BF40C}"/>
    <dgm:cxn modelId="{71FD0721-9B3D-4611-AF80-4C584C35634C}" srcId="{2CCA1F09-6211-48D0-BD75-38605540F9D5}" destId="{00B0A4EA-923F-4A48-A129-ACEF5F5CA658}" srcOrd="1" destOrd="0" parTransId="{7AEDF273-9D67-480A-A632-112C439C157E}" sibTransId="{5A192074-CEC3-4390-8F1A-07A968879654}"/>
    <dgm:cxn modelId="{70A9383D-F51D-4CE8-90F9-472FA8108831}" type="presOf" srcId="{C0DB7943-9FB2-422A-AD2C-5E2EC102FED9}" destId="{8B5C787F-B0A7-4951-BD84-A6C34BAC0953}" srcOrd="0" destOrd="0" presId="urn:microsoft.com/office/officeart/2005/8/layout/hierarchy4"/>
    <dgm:cxn modelId="{CF271D66-DBE7-4ADD-B535-D8DE642E8E6D}" srcId="{2CCA1F09-6211-48D0-BD75-38605540F9D5}" destId="{C0DB7943-9FB2-422A-AD2C-5E2EC102FED9}" srcOrd="0" destOrd="0" parTransId="{68C42462-5F9D-4AF0-809B-51066742269D}" sibTransId="{97F872AC-A638-4E49-8C17-CAE47879CF5F}"/>
    <dgm:cxn modelId="{5F823569-7AFB-4DC1-89CE-EF895AE4AF21}" type="presOf" srcId="{00B0A4EA-923F-4A48-A129-ACEF5F5CA658}" destId="{AB4F2E31-EDFD-49E7-A1FA-CD854A6941B4}" srcOrd="0" destOrd="0" presId="urn:microsoft.com/office/officeart/2005/8/layout/hierarchy4"/>
    <dgm:cxn modelId="{3571FF76-7D47-41FC-9016-AE6D69AAECE2}" srcId="{2CCA1F09-6211-48D0-BD75-38605540F9D5}" destId="{A42E8651-49DA-4601-A33F-0E9A2C038CC8}" srcOrd="3" destOrd="0" parTransId="{07E1C506-D584-4343-83EC-33FA92AC675B}" sibTransId="{687A5AD7-8183-4C5F-BFF1-90491EA35B87}"/>
    <dgm:cxn modelId="{F1D2D7C7-5F56-472B-BC12-1D127368FF24}" srcId="{2CCA1F09-6211-48D0-BD75-38605540F9D5}" destId="{22B9882A-B884-43E9-B4AB-CD84E909FDD3}" srcOrd="2" destOrd="0" parTransId="{B89B4F92-3D5D-4861-9E03-62AC6B6AF261}" sibTransId="{E638FDAC-9D17-4FBB-B709-E7E46880D57A}"/>
    <dgm:cxn modelId="{A229E7D5-3865-466C-AA7E-A044DBB7BD1B}" type="presOf" srcId="{22B9882A-B884-43E9-B4AB-CD84E909FDD3}" destId="{6227121C-7E30-4BF9-B4AD-E078CA26FEF6}" srcOrd="0" destOrd="0" presId="urn:microsoft.com/office/officeart/2005/8/layout/hierarchy4"/>
    <dgm:cxn modelId="{FA430340-073E-49C0-89F7-592AC07A6EA3}" type="presParOf" srcId="{39C9E9C9-9BBD-48A8-BBCC-E6EADE9B73B6}" destId="{D01F8AC5-660A-49DF-9E44-E82943A5FE0D}" srcOrd="0" destOrd="0" presId="urn:microsoft.com/office/officeart/2005/8/layout/hierarchy4"/>
    <dgm:cxn modelId="{8671AE09-A219-481C-936A-3E5A88CF4A65}" type="presParOf" srcId="{D01F8AC5-660A-49DF-9E44-E82943A5FE0D}" destId="{5E532BA0-82AC-4594-B64F-AF20DE743994}" srcOrd="0" destOrd="0" presId="urn:microsoft.com/office/officeart/2005/8/layout/hierarchy4"/>
    <dgm:cxn modelId="{159ED53B-A057-4FAD-AF59-D66C24FA76EF}" type="presParOf" srcId="{D01F8AC5-660A-49DF-9E44-E82943A5FE0D}" destId="{6368A2A3-647D-44D2-9ABD-A310D0D177DF}" srcOrd="1" destOrd="0" presId="urn:microsoft.com/office/officeart/2005/8/layout/hierarchy4"/>
    <dgm:cxn modelId="{CA5BE8A9-B569-49ED-A2D8-1178C4E43E67}" type="presParOf" srcId="{D01F8AC5-660A-49DF-9E44-E82943A5FE0D}" destId="{AC51B79C-5EDC-453B-9BA3-65889F517C5D}" srcOrd="2" destOrd="0" presId="urn:microsoft.com/office/officeart/2005/8/layout/hierarchy4"/>
    <dgm:cxn modelId="{D04EFA93-DE85-499C-B439-BB266F02EBAC}" type="presParOf" srcId="{AC51B79C-5EDC-453B-9BA3-65889F517C5D}" destId="{3B7FBB61-33B3-4799-B581-15479EE07500}" srcOrd="0" destOrd="0" presId="urn:microsoft.com/office/officeart/2005/8/layout/hierarchy4"/>
    <dgm:cxn modelId="{83469373-BDED-4C22-9DF8-5BC247CC7466}" type="presParOf" srcId="{3B7FBB61-33B3-4799-B581-15479EE07500}" destId="{8B5C787F-B0A7-4951-BD84-A6C34BAC0953}" srcOrd="0" destOrd="0" presId="urn:microsoft.com/office/officeart/2005/8/layout/hierarchy4"/>
    <dgm:cxn modelId="{46DE9FD4-124A-4F9F-8F88-57D5A4795065}" type="presParOf" srcId="{3B7FBB61-33B3-4799-B581-15479EE07500}" destId="{1366CB3A-233F-4077-9E25-9B935D8435D3}" srcOrd="1" destOrd="0" presId="urn:microsoft.com/office/officeart/2005/8/layout/hierarchy4"/>
    <dgm:cxn modelId="{EC56AD88-CDDC-4BFB-AD9F-0295956FB67A}" type="presParOf" srcId="{AC51B79C-5EDC-453B-9BA3-65889F517C5D}" destId="{EF870332-75B3-4DC8-B24A-7B3AA1D212B3}" srcOrd="1" destOrd="0" presId="urn:microsoft.com/office/officeart/2005/8/layout/hierarchy4"/>
    <dgm:cxn modelId="{C3BB3271-8006-4DD2-AC54-90431861B89C}" type="presParOf" srcId="{AC51B79C-5EDC-453B-9BA3-65889F517C5D}" destId="{339D8937-951B-40AC-9A48-22B14B0B9114}" srcOrd="2" destOrd="0" presId="urn:microsoft.com/office/officeart/2005/8/layout/hierarchy4"/>
    <dgm:cxn modelId="{4C1C7C4F-2AE1-443B-B8A8-27164DA5D445}" type="presParOf" srcId="{339D8937-951B-40AC-9A48-22B14B0B9114}" destId="{AB4F2E31-EDFD-49E7-A1FA-CD854A6941B4}" srcOrd="0" destOrd="0" presId="urn:microsoft.com/office/officeart/2005/8/layout/hierarchy4"/>
    <dgm:cxn modelId="{989AC53B-BAB6-4882-ADC2-D65EAA3A2E5B}" type="presParOf" srcId="{339D8937-951B-40AC-9A48-22B14B0B9114}" destId="{957E86E3-FC67-4B43-A9CC-F04E1870E699}" srcOrd="1" destOrd="0" presId="urn:microsoft.com/office/officeart/2005/8/layout/hierarchy4"/>
    <dgm:cxn modelId="{03FA04F9-6541-4C4E-A531-E3C56BBDDA6B}" type="presParOf" srcId="{AC51B79C-5EDC-453B-9BA3-65889F517C5D}" destId="{4B3C8507-6173-4734-BAE1-08C8239A1AFC}" srcOrd="3" destOrd="0" presId="urn:microsoft.com/office/officeart/2005/8/layout/hierarchy4"/>
    <dgm:cxn modelId="{B491C5F7-F2C4-4786-BF2E-FCBA3DEA7DA0}" type="presParOf" srcId="{AC51B79C-5EDC-453B-9BA3-65889F517C5D}" destId="{4B0352DC-331B-4BE7-A789-A19B76D9CE17}" srcOrd="4" destOrd="0" presId="urn:microsoft.com/office/officeart/2005/8/layout/hierarchy4"/>
    <dgm:cxn modelId="{F5100560-2B86-49DD-A336-3E1A1D3B4B8D}" type="presParOf" srcId="{4B0352DC-331B-4BE7-A789-A19B76D9CE17}" destId="{6227121C-7E30-4BF9-B4AD-E078CA26FEF6}" srcOrd="0" destOrd="0" presId="urn:microsoft.com/office/officeart/2005/8/layout/hierarchy4"/>
    <dgm:cxn modelId="{E6568595-80A0-4387-9230-4C27C1F6D037}" type="presParOf" srcId="{4B0352DC-331B-4BE7-A789-A19B76D9CE17}" destId="{A7D2FA1E-994C-4FB5-ACF9-9DBC57690A2F}" srcOrd="1" destOrd="0" presId="urn:microsoft.com/office/officeart/2005/8/layout/hierarchy4"/>
    <dgm:cxn modelId="{B331EA53-DFD0-45F0-93F3-08C124F797ED}" type="presParOf" srcId="{AC51B79C-5EDC-453B-9BA3-65889F517C5D}" destId="{099EB1A5-AED7-44F6-A39B-ABD0FD2BA87B}" srcOrd="5" destOrd="0" presId="urn:microsoft.com/office/officeart/2005/8/layout/hierarchy4"/>
    <dgm:cxn modelId="{469D7ECC-B672-4052-A8DF-AA30AEE29EF6}" type="presParOf" srcId="{AC51B79C-5EDC-453B-9BA3-65889F517C5D}" destId="{22770CE5-85E4-4A21-A06D-9C7A7B482FBE}" srcOrd="6" destOrd="0" presId="urn:microsoft.com/office/officeart/2005/8/layout/hierarchy4"/>
    <dgm:cxn modelId="{ED24A1CC-4A7C-4BC4-AB2C-9C5753B36883}" type="presParOf" srcId="{22770CE5-85E4-4A21-A06D-9C7A7B482FBE}" destId="{350EF504-5B34-485E-A57C-9470F8B55CEC}" srcOrd="0" destOrd="0" presId="urn:microsoft.com/office/officeart/2005/8/layout/hierarchy4"/>
    <dgm:cxn modelId="{6C8C9E08-CFDD-46D5-9AFD-E418DB3E158A}" type="presParOf" srcId="{22770CE5-85E4-4A21-A06D-9C7A7B482FBE}" destId="{F862FEBE-03C1-49E8-B666-EE492FC32C7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2A526-D42A-462F-ACA2-77EA2E55C71E}" type="doc">
      <dgm:prSet loTypeId="urn:microsoft.com/office/officeart/2005/8/layout/lProcess2" loCatId="relationship" qsTypeId="urn:microsoft.com/office/officeart/2005/8/quickstyle/simple1" qsCatId="simple" csTypeId="urn:microsoft.com/office/officeart/2005/8/colors/accent1_1" csCatId="accent1" phldr="1"/>
      <dgm:spPr/>
      <dgm:t>
        <a:bodyPr/>
        <a:lstStyle/>
        <a:p>
          <a:endParaRPr lang="en-GB"/>
        </a:p>
      </dgm:t>
    </dgm:pt>
    <dgm:pt modelId="{609E0B9A-2FA4-45DC-B894-270BE39A896B}">
      <dgm:prSet phldrT="[Text]" custT="1"/>
      <dgm:spPr/>
      <dgm:t>
        <a:bodyPr/>
        <a:lstStyle/>
        <a:p>
          <a:r>
            <a:rPr lang="en-GB" sz="2800" dirty="0"/>
            <a:t>rris.biopama.org</a:t>
          </a:r>
        </a:p>
      </dgm:t>
    </dgm:pt>
    <dgm:pt modelId="{0B9DBFD7-4677-4A93-8B50-745167D33C20}" type="parTrans" cxnId="{A6304764-DED7-4D92-9300-C7D75A26FD73}">
      <dgm:prSet/>
      <dgm:spPr/>
      <dgm:t>
        <a:bodyPr/>
        <a:lstStyle/>
        <a:p>
          <a:endParaRPr lang="en-GB"/>
        </a:p>
      </dgm:t>
    </dgm:pt>
    <dgm:pt modelId="{B8B88FA6-6931-4D2F-8416-D149415B8FA1}" type="sibTrans" cxnId="{A6304764-DED7-4D92-9300-C7D75A26FD73}">
      <dgm:prSet/>
      <dgm:spPr/>
      <dgm:t>
        <a:bodyPr/>
        <a:lstStyle/>
        <a:p>
          <a:endParaRPr lang="en-GB"/>
        </a:p>
      </dgm:t>
    </dgm:pt>
    <dgm:pt modelId="{BB203073-C246-4C05-9C74-5404D3214533}">
      <dgm:prSet phldrT="[Text]" custT="1"/>
      <dgm:spPr/>
      <dgm:t>
        <a:bodyPr/>
        <a:lstStyle/>
        <a:p>
          <a:r>
            <a:rPr lang="en-GB" sz="1200" dirty="0"/>
            <a:t>caribbean-rris.biopama.org</a:t>
          </a:r>
          <a:endParaRPr lang="en-GB" sz="1100" dirty="0"/>
        </a:p>
      </dgm:t>
    </dgm:pt>
    <dgm:pt modelId="{C13901D4-8C7D-4B15-AB02-C95481CE1492}" type="parTrans" cxnId="{ABFF0C16-E250-4AEB-9EB5-ECC640CFB384}">
      <dgm:prSet/>
      <dgm:spPr/>
      <dgm:t>
        <a:bodyPr/>
        <a:lstStyle/>
        <a:p>
          <a:endParaRPr lang="en-GB"/>
        </a:p>
      </dgm:t>
    </dgm:pt>
    <dgm:pt modelId="{A943A035-CB38-4E89-B9A8-2420F04F3F26}" type="sibTrans" cxnId="{ABFF0C16-E250-4AEB-9EB5-ECC640CFB384}">
      <dgm:prSet/>
      <dgm:spPr/>
      <dgm:t>
        <a:bodyPr/>
        <a:lstStyle/>
        <a:p>
          <a:endParaRPr lang="en-GB"/>
        </a:p>
      </dgm:t>
    </dgm:pt>
    <dgm:pt modelId="{F9B333FA-3025-4FEA-ACEB-DB615EB6844D}">
      <dgm:prSet phldrT="[Text]" custT="1"/>
      <dgm:spPr/>
      <dgm:t>
        <a:bodyPr/>
        <a:lstStyle/>
        <a:p>
          <a:r>
            <a:rPr lang="en-GB" sz="1200" dirty="0"/>
            <a:t>pipap.sprep.org</a:t>
          </a:r>
          <a:endParaRPr lang="en-GB" sz="1100" dirty="0"/>
        </a:p>
      </dgm:t>
    </dgm:pt>
    <dgm:pt modelId="{A9A6B2A5-328B-4285-A21A-8BD4949C1BF0}" type="parTrans" cxnId="{031C1F0B-1B89-4F36-9E0E-343ABDD4383D}">
      <dgm:prSet/>
      <dgm:spPr/>
      <dgm:t>
        <a:bodyPr/>
        <a:lstStyle/>
        <a:p>
          <a:endParaRPr lang="en-GB"/>
        </a:p>
      </dgm:t>
    </dgm:pt>
    <dgm:pt modelId="{2C075FFB-140D-41C3-9E38-CE189F53A43F}" type="sibTrans" cxnId="{031C1F0B-1B89-4F36-9E0E-343ABDD4383D}">
      <dgm:prSet/>
      <dgm:spPr/>
      <dgm:t>
        <a:bodyPr/>
        <a:lstStyle/>
        <a:p>
          <a:endParaRPr lang="en-GB"/>
        </a:p>
      </dgm:t>
    </dgm:pt>
    <dgm:pt modelId="{E3E24202-C9DD-4E96-9CCC-8E3CF1593FF8}">
      <dgm:prSet phldrT="[Text]" custT="1"/>
      <dgm:spPr/>
      <dgm:t>
        <a:bodyPr/>
        <a:lstStyle/>
        <a:p>
          <a:r>
            <a:rPr lang="en-GB" sz="1200" dirty="0"/>
            <a:t>rampao-rris.biopama.org</a:t>
          </a:r>
          <a:endParaRPr lang="en-GB" sz="1100" dirty="0"/>
        </a:p>
      </dgm:t>
    </dgm:pt>
    <dgm:pt modelId="{94C7ECDC-3A24-4660-B484-7537B01F213B}" type="parTrans" cxnId="{96502067-3095-46A0-A98F-E462A476ED73}">
      <dgm:prSet/>
      <dgm:spPr/>
      <dgm:t>
        <a:bodyPr/>
        <a:lstStyle/>
        <a:p>
          <a:endParaRPr lang="en-GB"/>
        </a:p>
      </dgm:t>
    </dgm:pt>
    <dgm:pt modelId="{592E9254-AAE9-4CC1-BBBD-3B954F56DA9B}" type="sibTrans" cxnId="{96502067-3095-46A0-A98F-E462A476ED73}">
      <dgm:prSet/>
      <dgm:spPr/>
      <dgm:t>
        <a:bodyPr/>
        <a:lstStyle/>
        <a:p>
          <a:endParaRPr lang="en-GB"/>
        </a:p>
      </dgm:t>
    </dgm:pt>
    <dgm:pt modelId="{6D2116E0-777C-4343-8432-673EE4496B37}">
      <dgm:prSet phldrT="[Text]" custT="1"/>
      <dgm:spPr/>
      <dgm:t>
        <a:bodyPr/>
        <a:lstStyle/>
        <a:p>
          <a:r>
            <a:rPr lang="en-GB" sz="1200" dirty="0"/>
            <a:t>sadc-rris.biopama.org</a:t>
          </a:r>
          <a:endParaRPr lang="en-GB" sz="1100" dirty="0"/>
        </a:p>
      </dgm:t>
    </dgm:pt>
    <dgm:pt modelId="{C03B3023-4D27-49DD-9451-F5089F312B8B}" type="parTrans" cxnId="{F43A157B-BD56-44A9-8D54-62249F538A2D}">
      <dgm:prSet/>
      <dgm:spPr/>
      <dgm:t>
        <a:bodyPr/>
        <a:lstStyle/>
        <a:p>
          <a:endParaRPr lang="en-GB"/>
        </a:p>
      </dgm:t>
    </dgm:pt>
    <dgm:pt modelId="{883A26D0-6F1E-4980-B2CE-4F2271558F9E}" type="sibTrans" cxnId="{F43A157B-BD56-44A9-8D54-62249F538A2D}">
      <dgm:prSet/>
      <dgm:spPr/>
      <dgm:t>
        <a:bodyPr/>
        <a:lstStyle/>
        <a:p>
          <a:endParaRPr lang="en-GB"/>
        </a:p>
      </dgm:t>
    </dgm:pt>
    <dgm:pt modelId="{E46ECAA7-50DE-494F-A594-A3239A51654D}">
      <dgm:prSet phldrT="[Text]" custT="1"/>
      <dgm:spPr/>
      <dgm:t>
        <a:bodyPr/>
        <a:lstStyle/>
        <a:p>
          <a:r>
            <a:rPr lang="en-GB" sz="1200" dirty="0"/>
            <a:t>igad-rris.biopama.org</a:t>
          </a:r>
          <a:endParaRPr lang="en-GB" sz="1100" dirty="0"/>
        </a:p>
      </dgm:t>
    </dgm:pt>
    <dgm:pt modelId="{958D470C-0A7F-4596-8A96-463E8CA3497F}" type="parTrans" cxnId="{4A7DF362-D131-4B91-957D-A1087DDDBE10}">
      <dgm:prSet/>
      <dgm:spPr/>
      <dgm:t>
        <a:bodyPr/>
        <a:lstStyle/>
        <a:p>
          <a:endParaRPr lang="en-GB"/>
        </a:p>
      </dgm:t>
    </dgm:pt>
    <dgm:pt modelId="{E761B13F-F908-4BEB-A242-D44550DA76D6}" type="sibTrans" cxnId="{4A7DF362-D131-4B91-957D-A1087DDDBE10}">
      <dgm:prSet/>
      <dgm:spPr/>
      <dgm:t>
        <a:bodyPr/>
        <a:lstStyle/>
        <a:p>
          <a:endParaRPr lang="en-GB"/>
        </a:p>
      </dgm:t>
    </dgm:pt>
    <dgm:pt modelId="{D486E3AF-886C-4B69-884B-C1BB70C2E742}">
      <dgm:prSet phldrT="[Text]" custT="1"/>
      <dgm:spPr/>
      <dgm:t>
        <a:bodyPr/>
        <a:lstStyle/>
        <a:p>
          <a:r>
            <a:rPr lang="en-GB" sz="1200" dirty="0"/>
            <a:t>eac-rris.biopama.org</a:t>
          </a:r>
        </a:p>
      </dgm:t>
    </dgm:pt>
    <dgm:pt modelId="{74E50EE0-FF1B-480A-A338-CAFAFB6939AF}" type="parTrans" cxnId="{EB74E4B2-0360-4D71-AD32-062668FE9352}">
      <dgm:prSet/>
      <dgm:spPr/>
      <dgm:t>
        <a:bodyPr/>
        <a:lstStyle/>
        <a:p>
          <a:endParaRPr lang="en-GB"/>
        </a:p>
      </dgm:t>
    </dgm:pt>
    <dgm:pt modelId="{CDAF13DA-F921-47EC-9DE8-C0E60DEF38DC}" type="sibTrans" cxnId="{EB74E4B2-0360-4D71-AD32-062668FE9352}">
      <dgm:prSet/>
      <dgm:spPr/>
      <dgm:t>
        <a:bodyPr/>
        <a:lstStyle/>
        <a:p>
          <a:endParaRPr lang="en-GB"/>
        </a:p>
      </dgm:t>
    </dgm:pt>
    <dgm:pt modelId="{ABD5A3F2-C267-4466-9F97-AC894EA6A24F}">
      <dgm:prSet phldrT="[Text]" custT="1"/>
      <dgm:spPr/>
      <dgm:t>
        <a:bodyPr/>
        <a:lstStyle/>
        <a:p>
          <a:r>
            <a:rPr lang="en-GB" sz="1200" dirty="0"/>
            <a:t>ofac-rris.biopama.org</a:t>
          </a:r>
          <a:endParaRPr lang="en-GB" sz="1100" dirty="0"/>
        </a:p>
      </dgm:t>
    </dgm:pt>
    <dgm:pt modelId="{4DAA18BF-AFCD-45E7-AA81-757E900311BC}" type="parTrans" cxnId="{E2B71F14-FD4D-4F95-AFD3-6F35129A08D9}">
      <dgm:prSet/>
      <dgm:spPr/>
      <dgm:t>
        <a:bodyPr/>
        <a:lstStyle/>
        <a:p>
          <a:endParaRPr lang="en-GB"/>
        </a:p>
      </dgm:t>
    </dgm:pt>
    <dgm:pt modelId="{60EF05BC-C991-4323-9EB4-3C88B426DF55}" type="sibTrans" cxnId="{E2B71F14-FD4D-4F95-AFD3-6F35129A08D9}">
      <dgm:prSet/>
      <dgm:spPr/>
      <dgm:t>
        <a:bodyPr/>
        <a:lstStyle/>
        <a:p>
          <a:endParaRPr lang="en-GB"/>
        </a:p>
      </dgm:t>
    </dgm:pt>
    <dgm:pt modelId="{9656826D-46A3-4566-B619-3936FD9637DF}">
      <dgm:prSet phldrT="[Text]" custT="1"/>
      <dgm:spPr/>
      <dgm:t>
        <a:bodyPr/>
        <a:lstStyle/>
        <a:p>
          <a:r>
            <a:rPr lang="en-GB" sz="1200" dirty="0"/>
            <a:t>uemoa-rris.biopama.org</a:t>
          </a:r>
          <a:endParaRPr lang="en-GB" sz="1100" dirty="0"/>
        </a:p>
      </dgm:t>
    </dgm:pt>
    <dgm:pt modelId="{334E5CED-C3B1-429D-8CED-91DA9657CA9B}" type="parTrans" cxnId="{343E7302-D08D-4132-AF8A-A23C6A7D99E0}">
      <dgm:prSet/>
      <dgm:spPr/>
      <dgm:t>
        <a:bodyPr/>
        <a:lstStyle/>
        <a:p>
          <a:endParaRPr lang="en-GB"/>
        </a:p>
      </dgm:t>
    </dgm:pt>
    <dgm:pt modelId="{E6966B84-38AA-4CFA-A8E0-BBCFCE8D2844}" type="sibTrans" cxnId="{343E7302-D08D-4132-AF8A-A23C6A7D99E0}">
      <dgm:prSet/>
      <dgm:spPr/>
      <dgm:t>
        <a:bodyPr/>
        <a:lstStyle/>
        <a:p>
          <a:endParaRPr lang="en-GB"/>
        </a:p>
      </dgm:t>
    </dgm:pt>
    <dgm:pt modelId="{C9072CFF-27D5-4EAB-A171-BAE216BE5C39}" type="pres">
      <dgm:prSet presAssocID="{C5D2A526-D42A-462F-ACA2-77EA2E55C71E}" presName="theList" presStyleCnt="0">
        <dgm:presLayoutVars>
          <dgm:dir/>
          <dgm:animLvl val="lvl"/>
          <dgm:resizeHandles val="exact"/>
        </dgm:presLayoutVars>
      </dgm:prSet>
      <dgm:spPr/>
    </dgm:pt>
    <dgm:pt modelId="{1A435655-BBA4-4FF3-8BFE-FCC045FFE226}" type="pres">
      <dgm:prSet presAssocID="{609E0B9A-2FA4-45DC-B894-270BE39A896B}" presName="compNode" presStyleCnt="0"/>
      <dgm:spPr/>
    </dgm:pt>
    <dgm:pt modelId="{E4CF8AF9-D91C-40EF-932C-C7F30F080702}" type="pres">
      <dgm:prSet presAssocID="{609E0B9A-2FA4-45DC-B894-270BE39A896B}" presName="aNode" presStyleLbl="bgShp" presStyleIdx="0" presStyleCnt="1" custLinFactNeighborX="-11726" custLinFactNeighborY="2870"/>
      <dgm:spPr/>
    </dgm:pt>
    <dgm:pt modelId="{CED04BE4-4A2F-4318-9256-D9EFFC3233D4}" type="pres">
      <dgm:prSet presAssocID="{609E0B9A-2FA4-45DC-B894-270BE39A896B}" presName="textNode" presStyleLbl="bgShp" presStyleIdx="0" presStyleCnt="1"/>
      <dgm:spPr/>
    </dgm:pt>
    <dgm:pt modelId="{2D5B85C6-A816-4168-98DB-CE3386A227BC}" type="pres">
      <dgm:prSet presAssocID="{609E0B9A-2FA4-45DC-B894-270BE39A896B}" presName="compChildNode" presStyleCnt="0"/>
      <dgm:spPr/>
    </dgm:pt>
    <dgm:pt modelId="{BB720B35-7E95-42A0-B1B8-F0F649081D07}" type="pres">
      <dgm:prSet presAssocID="{609E0B9A-2FA4-45DC-B894-270BE39A896B}" presName="theInnerList" presStyleCnt="0"/>
      <dgm:spPr/>
    </dgm:pt>
    <dgm:pt modelId="{9ED7C6FF-B7B9-4465-B04C-1089250CCD34}" type="pres">
      <dgm:prSet presAssocID="{BB203073-C246-4C05-9C74-5404D3214533}" presName="childNode" presStyleLbl="node1" presStyleIdx="0" presStyleCnt="8">
        <dgm:presLayoutVars>
          <dgm:bulletEnabled val="1"/>
        </dgm:presLayoutVars>
      </dgm:prSet>
      <dgm:spPr/>
    </dgm:pt>
    <dgm:pt modelId="{877C0941-A210-4755-BF6A-8EE7EDC7183D}" type="pres">
      <dgm:prSet presAssocID="{BB203073-C246-4C05-9C74-5404D3214533}" presName="aSpace2" presStyleCnt="0"/>
      <dgm:spPr/>
    </dgm:pt>
    <dgm:pt modelId="{0F220902-246C-4004-840F-0158B38E5C03}" type="pres">
      <dgm:prSet presAssocID="{F9B333FA-3025-4FEA-ACEB-DB615EB6844D}" presName="childNode" presStyleLbl="node1" presStyleIdx="1" presStyleCnt="8">
        <dgm:presLayoutVars>
          <dgm:bulletEnabled val="1"/>
        </dgm:presLayoutVars>
      </dgm:prSet>
      <dgm:spPr/>
    </dgm:pt>
    <dgm:pt modelId="{05C001BA-2BC8-4A7D-B8E8-190893DDA06E}" type="pres">
      <dgm:prSet presAssocID="{F9B333FA-3025-4FEA-ACEB-DB615EB6844D}" presName="aSpace2" presStyleCnt="0"/>
      <dgm:spPr/>
    </dgm:pt>
    <dgm:pt modelId="{682F3E7F-03E9-43F7-BC71-0720E12F9031}" type="pres">
      <dgm:prSet presAssocID="{9656826D-46A3-4566-B619-3936FD9637DF}" presName="childNode" presStyleLbl="node1" presStyleIdx="2" presStyleCnt="8">
        <dgm:presLayoutVars>
          <dgm:bulletEnabled val="1"/>
        </dgm:presLayoutVars>
      </dgm:prSet>
      <dgm:spPr/>
    </dgm:pt>
    <dgm:pt modelId="{44ED33DA-EC98-431F-82EC-1F955BA96E78}" type="pres">
      <dgm:prSet presAssocID="{9656826D-46A3-4566-B619-3936FD9637DF}" presName="aSpace2" presStyleCnt="0"/>
      <dgm:spPr/>
    </dgm:pt>
    <dgm:pt modelId="{7F0379AE-0CBF-402B-B65E-90A02446728E}" type="pres">
      <dgm:prSet presAssocID="{E3E24202-C9DD-4E96-9CCC-8E3CF1593FF8}" presName="childNode" presStyleLbl="node1" presStyleIdx="3" presStyleCnt="8">
        <dgm:presLayoutVars>
          <dgm:bulletEnabled val="1"/>
        </dgm:presLayoutVars>
      </dgm:prSet>
      <dgm:spPr/>
    </dgm:pt>
    <dgm:pt modelId="{8B013E17-4722-4D6D-A78F-21715F41DBDE}" type="pres">
      <dgm:prSet presAssocID="{E3E24202-C9DD-4E96-9CCC-8E3CF1593FF8}" presName="aSpace2" presStyleCnt="0"/>
      <dgm:spPr/>
    </dgm:pt>
    <dgm:pt modelId="{E7E6A06A-D16F-4A89-8921-BB31F0994FE5}" type="pres">
      <dgm:prSet presAssocID="{ABD5A3F2-C267-4466-9F97-AC894EA6A24F}" presName="childNode" presStyleLbl="node1" presStyleIdx="4" presStyleCnt="8">
        <dgm:presLayoutVars>
          <dgm:bulletEnabled val="1"/>
        </dgm:presLayoutVars>
      </dgm:prSet>
      <dgm:spPr/>
    </dgm:pt>
    <dgm:pt modelId="{CBA970E5-6899-4203-AF93-4DF6D1502F66}" type="pres">
      <dgm:prSet presAssocID="{ABD5A3F2-C267-4466-9F97-AC894EA6A24F}" presName="aSpace2" presStyleCnt="0"/>
      <dgm:spPr/>
    </dgm:pt>
    <dgm:pt modelId="{BDF56BF3-4F45-4C95-BF95-B50379B143C6}" type="pres">
      <dgm:prSet presAssocID="{6D2116E0-777C-4343-8432-673EE4496B37}" presName="childNode" presStyleLbl="node1" presStyleIdx="5" presStyleCnt="8">
        <dgm:presLayoutVars>
          <dgm:bulletEnabled val="1"/>
        </dgm:presLayoutVars>
      </dgm:prSet>
      <dgm:spPr/>
    </dgm:pt>
    <dgm:pt modelId="{E388CF27-0DC9-4F5B-A065-26EA44E475F2}" type="pres">
      <dgm:prSet presAssocID="{6D2116E0-777C-4343-8432-673EE4496B37}" presName="aSpace2" presStyleCnt="0"/>
      <dgm:spPr/>
    </dgm:pt>
    <dgm:pt modelId="{1DBF56DE-196F-4F12-866A-DF4FFD4758C0}" type="pres">
      <dgm:prSet presAssocID="{E46ECAA7-50DE-494F-A594-A3239A51654D}" presName="childNode" presStyleLbl="node1" presStyleIdx="6" presStyleCnt="8">
        <dgm:presLayoutVars>
          <dgm:bulletEnabled val="1"/>
        </dgm:presLayoutVars>
      </dgm:prSet>
      <dgm:spPr/>
    </dgm:pt>
    <dgm:pt modelId="{845A077A-B184-496A-AAF7-598D5A8378A1}" type="pres">
      <dgm:prSet presAssocID="{E46ECAA7-50DE-494F-A594-A3239A51654D}" presName="aSpace2" presStyleCnt="0"/>
      <dgm:spPr/>
    </dgm:pt>
    <dgm:pt modelId="{F373F352-F87F-46E8-9C50-159FD54147F8}" type="pres">
      <dgm:prSet presAssocID="{D486E3AF-886C-4B69-884B-C1BB70C2E742}" presName="childNode" presStyleLbl="node1" presStyleIdx="7" presStyleCnt="8">
        <dgm:presLayoutVars>
          <dgm:bulletEnabled val="1"/>
        </dgm:presLayoutVars>
      </dgm:prSet>
      <dgm:spPr/>
    </dgm:pt>
  </dgm:ptLst>
  <dgm:cxnLst>
    <dgm:cxn modelId="{8E51A801-CCDD-4851-AD99-E9102670E148}" type="presOf" srcId="{C5D2A526-D42A-462F-ACA2-77EA2E55C71E}" destId="{C9072CFF-27D5-4EAB-A171-BAE216BE5C39}" srcOrd="0" destOrd="0" presId="urn:microsoft.com/office/officeart/2005/8/layout/lProcess2"/>
    <dgm:cxn modelId="{343E7302-D08D-4132-AF8A-A23C6A7D99E0}" srcId="{609E0B9A-2FA4-45DC-B894-270BE39A896B}" destId="{9656826D-46A3-4566-B619-3936FD9637DF}" srcOrd="2" destOrd="0" parTransId="{334E5CED-C3B1-429D-8CED-91DA9657CA9B}" sibTransId="{E6966B84-38AA-4CFA-A8E0-BBCFCE8D2844}"/>
    <dgm:cxn modelId="{031C1F0B-1B89-4F36-9E0E-343ABDD4383D}" srcId="{609E0B9A-2FA4-45DC-B894-270BE39A896B}" destId="{F9B333FA-3025-4FEA-ACEB-DB615EB6844D}" srcOrd="1" destOrd="0" parTransId="{A9A6B2A5-328B-4285-A21A-8BD4949C1BF0}" sibTransId="{2C075FFB-140D-41C3-9E38-CE189F53A43F}"/>
    <dgm:cxn modelId="{AEAF3012-DF5F-4DC1-8374-EA715F7AA402}" type="presOf" srcId="{ABD5A3F2-C267-4466-9F97-AC894EA6A24F}" destId="{E7E6A06A-D16F-4A89-8921-BB31F0994FE5}" srcOrd="0" destOrd="0" presId="urn:microsoft.com/office/officeart/2005/8/layout/lProcess2"/>
    <dgm:cxn modelId="{E2B71F14-FD4D-4F95-AFD3-6F35129A08D9}" srcId="{609E0B9A-2FA4-45DC-B894-270BE39A896B}" destId="{ABD5A3F2-C267-4466-9F97-AC894EA6A24F}" srcOrd="4" destOrd="0" parTransId="{4DAA18BF-AFCD-45E7-AA81-757E900311BC}" sibTransId="{60EF05BC-C991-4323-9EB4-3C88B426DF55}"/>
    <dgm:cxn modelId="{ABFF0C16-E250-4AEB-9EB5-ECC640CFB384}" srcId="{609E0B9A-2FA4-45DC-B894-270BE39A896B}" destId="{BB203073-C246-4C05-9C74-5404D3214533}" srcOrd="0" destOrd="0" parTransId="{C13901D4-8C7D-4B15-AB02-C95481CE1492}" sibTransId="{A943A035-CB38-4E89-B9A8-2420F04F3F26}"/>
    <dgm:cxn modelId="{7ABF3F2A-DC73-4C01-83CF-0E3D911FDA42}" type="presOf" srcId="{6D2116E0-777C-4343-8432-673EE4496B37}" destId="{BDF56BF3-4F45-4C95-BF95-B50379B143C6}" srcOrd="0" destOrd="0" presId="urn:microsoft.com/office/officeart/2005/8/layout/lProcess2"/>
    <dgm:cxn modelId="{AB29FE2C-5360-4483-9217-F31D514815F6}" type="presOf" srcId="{609E0B9A-2FA4-45DC-B894-270BE39A896B}" destId="{E4CF8AF9-D91C-40EF-932C-C7F30F080702}" srcOrd="0" destOrd="0" presId="urn:microsoft.com/office/officeart/2005/8/layout/lProcess2"/>
    <dgm:cxn modelId="{E67F5353-0705-4D26-A959-776F146EB7E0}" type="presOf" srcId="{9656826D-46A3-4566-B619-3936FD9637DF}" destId="{682F3E7F-03E9-43F7-BC71-0720E12F9031}" srcOrd="0" destOrd="0" presId="urn:microsoft.com/office/officeart/2005/8/layout/lProcess2"/>
    <dgm:cxn modelId="{4A7DF362-D131-4B91-957D-A1087DDDBE10}" srcId="{609E0B9A-2FA4-45DC-B894-270BE39A896B}" destId="{E46ECAA7-50DE-494F-A594-A3239A51654D}" srcOrd="6" destOrd="0" parTransId="{958D470C-0A7F-4596-8A96-463E8CA3497F}" sibTransId="{E761B13F-F908-4BEB-A242-D44550DA76D6}"/>
    <dgm:cxn modelId="{60690763-BFBC-4816-8D41-C579E93E0136}" type="presOf" srcId="{F9B333FA-3025-4FEA-ACEB-DB615EB6844D}" destId="{0F220902-246C-4004-840F-0158B38E5C03}" srcOrd="0" destOrd="0" presId="urn:microsoft.com/office/officeart/2005/8/layout/lProcess2"/>
    <dgm:cxn modelId="{A6304764-DED7-4D92-9300-C7D75A26FD73}" srcId="{C5D2A526-D42A-462F-ACA2-77EA2E55C71E}" destId="{609E0B9A-2FA4-45DC-B894-270BE39A896B}" srcOrd="0" destOrd="0" parTransId="{0B9DBFD7-4677-4A93-8B50-745167D33C20}" sibTransId="{B8B88FA6-6931-4D2F-8416-D149415B8FA1}"/>
    <dgm:cxn modelId="{96502067-3095-46A0-A98F-E462A476ED73}" srcId="{609E0B9A-2FA4-45DC-B894-270BE39A896B}" destId="{E3E24202-C9DD-4E96-9CCC-8E3CF1593FF8}" srcOrd="3" destOrd="0" parTransId="{94C7ECDC-3A24-4660-B484-7537B01F213B}" sibTransId="{592E9254-AAE9-4CC1-BBBD-3B954F56DA9B}"/>
    <dgm:cxn modelId="{520C076D-3924-40EB-A0ED-694CFB8B7AEF}" type="presOf" srcId="{D486E3AF-886C-4B69-884B-C1BB70C2E742}" destId="{F373F352-F87F-46E8-9C50-159FD54147F8}" srcOrd="0" destOrd="0" presId="urn:microsoft.com/office/officeart/2005/8/layout/lProcess2"/>
    <dgm:cxn modelId="{F43A157B-BD56-44A9-8D54-62249F538A2D}" srcId="{609E0B9A-2FA4-45DC-B894-270BE39A896B}" destId="{6D2116E0-777C-4343-8432-673EE4496B37}" srcOrd="5" destOrd="0" parTransId="{C03B3023-4D27-49DD-9451-F5089F312B8B}" sibTransId="{883A26D0-6F1E-4980-B2CE-4F2271558F9E}"/>
    <dgm:cxn modelId="{EB74E4B2-0360-4D71-AD32-062668FE9352}" srcId="{609E0B9A-2FA4-45DC-B894-270BE39A896B}" destId="{D486E3AF-886C-4B69-884B-C1BB70C2E742}" srcOrd="7" destOrd="0" parTransId="{74E50EE0-FF1B-480A-A338-CAFAFB6939AF}" sibTransId="{CDAF13DA-F921-47EC-9DE8-C0E60DEF38DC}"/>
    <dgm:cxn modelId="{CED199E5-30F2-47E4-BC6C-2326B2CBF820}" type="presOf" srcId="{BB203073-C246-4C05-9C74-5404D3214533}" destId="{9ED7C6FF-B7B9-4465-B04C-1089250CCD34}" srcOrd="0" destOrd="0" presId="urn:microsoft.com/office/officeart/2005/8/layout/lProcess2"/>
    <dgm:cxn modelId="{23DAC4E6-6DC2-406C-B88B-F4195BFBA5CD}" type="presOf" srcId="{609E0B9A-2FA4-45DC-B894-270BE39A896B}" destId="{CED04BE4-4A2F-4318-9256-D9EFFC3233D4}" srcOrd="1" destOrd="0" presId="urn:microsoft.com/office/officeart/2005/8/layout/lProcess2"/>
    <dgm:cxn modelId="{A943D0E9-7BB9-4DBB-9690-43A4EDBAF190}" type="presOf" srcId="{E46ECAA7-50DE-494F-A594-A3239A51654D}" destId="{1DBF56DE-196F-4F12-866A-DF4FFD4758C0}" srcOrd="0" destOrd="0" presId="urn:microsoft.com/office/officeart/2005/8/layout/lProcess2"/>
    <dgm:cxn modelId="{7CB830FE-B106-4FA3-AF9D-C213426DEBE8}" type="presOf" srcId="{E3E24202-C9DD-4E96-9CCC-8E3CF1593FF8}" destId="{7F0379AE-0CBF-402B-B65E-90A02446728E}" srcOrd="0" destOrd="0" presId="urn:microsoft.com/office/officeart/2005/8/layout/lProcess2"/>
    <dgm:cxn modelId="{DEC691B2-4190-43EA-803D-9D2BBC1A8089}" type="presParOf" srcId="{C9072CFF-27D5-4EAB-A171-BAE216BE5C39}" destId="{1A435655-BBA4-4FF3-8BFE-FCC045FFE226}" srcOrd="0" destOrd="0" presId="urn:microsoft.com/office/officeart/2005/8/layout/lProcess2"/>
    <dgm:cxn modelId="{3D5D9321-EB7E-48E5-9EFB-0D2DF03EB1A2}" type="presParOf" srcId="{1A435655-BBA4-4FF3-8BFE-FCC045FFE226}" destId="{E4CF8AF9-D91C-40EF-932C-C7F30F080702}" srcOrd="0" destOrd="0" presId="urn:microsoft.com/office/officeart/2005/8/layout/lProcess2"/>
    <dgm:cxn modelId="{61680600-90DF-4870-B1A6-CF90CAEDB4DB}" type="presParOf" srcId="{1A435655-BBA4-4FF3-8BFE-FCC045FFE226}" destId="{CED04BE4-4A2F-4318-9256-D9EFFC3233D4}" srcOrd="1" destOrd="0" presId="urn:microsoft.com/office/officeart/2005/8/layout/lProcess2"/>
    <dgm:cxn modelId="{93348B68-874A-45C6-8F29-01D63B7077D9}" type="presParOf" srcId="{1A435655-BBA4-4FF3-8BFE-FCC045FFE226}" destId="{2D5B85C6-A816-4168-98DB-CE3386A227BC}" srcOrd="2" destOrd="0" presId="urn:microsoft.com/office/officeart/2005/8/layout/lProcess2"/>
    <dgm:cxn modelId="{7297FAF5-03F3-4AEC-B91C-3F99AA0D8174}" type="presParOf" srcId="{2D5B85C6-A816-4168-98DB-CE3386A227BC}" destId="{BB720B35-7E95-42A0-B1B8-F0F649081D07}" srcOrd="0" destOrd="0" presId="urn:microsoft.com/office/officeart/2005/8/layout/lProcess2"/>
    <dgm:cxn modelId="{CCBE2545-E674-4805-B816-B9ACF7685732}" type="presParOf" srcId="{BB720B35-7E95-42A0-B1B8-F0F649081D07}" destId="{9ED7C6FF-B7B9-4465-B04C-1089250CCD34}" srcOrd="0" destOrd="0" presId="urn:microsoft.com/office/officeart/2005/8/layout/lProcess2"/>
    <dgm:cxn modelId="{11DFE46C-451A-4438-848C-3DE65DEAE31E}" type="presParOf" srcId="{BB720B35-7E95-42A0-B1B8-F0F649081D07}" destId="{877C0941-A210-4755-BF6A-8EE7EDC7183D}" srcOrd="1" destOrd="0" presId="urn:microsoft.com/office/officeart/2005/8/layout/lProcess2"/>
    <dgm:cxn modelId="{18D71696-DBA8-4718-AF3F-F580CFD95A98}" type="presParOf" srcId="{BB720B35-7E95-42A0-B1B8-F0F649081D07}" destId="{0F220902-246C-4004-840F-0158B38E5C03}" srcOrd="2" destOrd="0" presId="urn:microsoft.com/office/officeart/2005/8/layout/lProcess2"/>
    <dgm:cxn modelId="{5B08A8FC-BF08-46E8-ACAD-7EA67A313CE9}" type="presParOf" srcId="{BB720B35-7E95-42A0-B1B8-F0F649081D07}" destId="{05C001BA-2BC8-4A7D-B8E8-190893DDA06E}" srcOrd="3" destOrd="0" presId="urn:microsoft.com/office/officeart/2005/8/layout/lProcess2"/>
    <dgm:cxn modelId="{D3D1845E-9205-437E-BEFF-0D9DABF008DA}" type="presParOf" srcId="{BB720B35-7E95-42A0-B1B8-F0F649081D07}" destId="{682F3E7F-03E9-43F7-BC71-0720E12F9031}" srcOrd="4" destOrd="0" presId="urn:microsoft.com/office/officeart/2005/8/layout/lProcess2"/>
    <dgm:cxn modelId="{C9E8E0C0-848B-42DB-A68A-624ADCA73ED8}" type="presParOf" srcId="{BB720B35-7E95-42A0-B1B8-F0F649081D07}" destId="{44ED33DA-EC98-431F-82EC-1F955BA96E78}" srcOrd="5" destOrd="0" presId="urn:microsoft.com/office/officeart/2005/8/layout/lProcess2"/>
    <dgm:cxn modelId="{03D5DE40-69C1-4FBA-ACB3-91992FCFF9CC}" type="presParOf" srcId="{BB720B35-7E95-42A0-B1B8-F0F649081D07}" destId="{7F0379AE-0CBF-402B-B65E-90A02446728E}" srcOrd="6" destOrd="0" presId="urn:microsoft.com/office/officeart/2005/8/layout/lProcess2"/>
    <dgm:cxn modelId="{A244189C-A93C-47B9-8FD3-A2EFC9372C64}" type="presParOf" srcId="{BB720B35-7E95-42A0-B1B8-F0F649081D07}" destId="{8B013E17-4722-4D6D-A78F-21715F41DBDE}" srcOrd="7" destOrd="0" presId="urn:microsoft.com/office/officeart/2005/8/layout/lProcess2"/>
    <dgm:cxn modelId="{C175B8D6-ED68-4EC6-A394-DE026E496DDA}" type="presParOf" srcId="{BB720B35-7E95-42A0-B1B8-F0F649081D07}" destId="{E7E6A06A-D16F-4A89-8921-BB31F0994FE5}" srcOrd="8" destOrd="0" presId="urn:microsoft.com/office/officeart/2005/8/layout/lProcess2"/>
    <dgm:cxn modelId="{9E4441EA-1FE5-45D4-B61E-7A5ED8EAEF21}" type="presParOf" srcId="{BB720B35-7E95-42A0-B1B8-F0F649081D07}" destId="{CBA970E5-6899-4203-AF93-4DF6D1502F66}" srcOrd="9" destOrd="0" presId="urn:microsoft.com/office/officeart/2005/8/layout/lProcess2"/>
    <dgm:cxn modelId="{C00CE254-9001-4DB2-A09D-BE98E608AD63}" type="presParOf" srcId="{BB720B35-7E95-42A0-B1B8-F0F649081D07}" destId="{BDF56BF3-4F45-4C95-BF95-B50379B143C6}" srcOrd="10" destOrd="0" presId="urn:microsoft.com/office/officeart/2005/8/layout/lProcess2"/>
    <dgm:cxn modelId="{534CD154-D91F-4874-A0C9-3E48F5714AB4}" type="presParOf" srcId="{BB720B35-7E95-42A0-B1B8-F0F649081D07}" destId="{E388CF27-0DC9-4F5B-A065-26EA44E475F2}" srcOrd="11" destOrd="0" presId="urn:microsoft.com/office/officeart/2005/8/layout/lProcess2"/>
    <dgm:cxn modelId="{38FED205-9081-4D0C-98B6-6A317FC06402}" type="presParOf" srcId="{BB720B35-7E95-42A0-B1B8-F0F649081D07}" destId="{1DBF56DE-196F-4F12-866A-DF4FFD4758C0}" srcOrd="12" destOrd="0" presId="urn:microsoft.com/office/officeart/2005/8/layout/lProcess2"/>
    <dgm:cxn modelId="{6C1A621C-EDF0-4309-A69E-961B19979B2A}" type="presParOf" srcId="{BB720B35-7E95-42A0-B1B8-F0F649081D07}" destId="{845A077A-B184-496A-AAF7-598D5A8378A1}" srcOrd="13" destOrd="0" presId="urn:microsoft.com/office/officeart/2005/8/layout/lProcess2"/>
    <dgm:cxn modelId="{8BB64C67-7CD2-4A16-9D7D-E217B0C8BB0B}" type="presParOf" srcId="{BB720B35-7E95-42A0-B1B8-F0F649081D07}" destId="{F373F352-F87F-46E8-9C50-159FD54147F8}" srcOrd="1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5347D-3304-4CA8-8409-949BAE516501}">
      <dsp:nvSpPr>
        <dsp:cNvPr id="0" name=""/>
        <dsp:cNvSpPr/>
      </dsp:nvSpPr>
      <dsp:spPr>
        <a:xfrm>
          <a:off x="841155" y="238425"/>
          <a:ext cx="8761577" cy="4731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18171"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noProof="0" dirty="0">
              <a:solidFill>
                <a:srgbClr val="679D97"/>
              </a:solidFill>
              <a:latin typeface="Franklin Gothic Book" charset="0"/>
              <a:ea typeface="Franklin Gothic Book" charset="0"/>
              <a:cs typeface="Franklin Gothic Book" charset="0"/>
            </a:rPr>
            <a:t>Les Systèmes de Reference d’Information</a:t>
          </a:r>
        </a:p>
      </dsp:txBody>
      <dsp:txXfrm>
        <a:off x="841155" y="238425"/>
        <a:ext cx="8761577" cy="473109"/>
      </dsp:txXfrm>
    </dsp:sp>
    <dsp:sp modelId="{127C4136-7B4B-4E42-87C4-41E56339F258}">
      <dsp:nvSpPr>
        <dsp:cNvPr id="0" name=""/>
        <dsp:cNvSpPr/>
      </dsp:nvSpPr>
      <dsp:spPr>
        <a:xfrm>
          <a:off x="577904" y="0"/>
          <a:ext cx="2242040" cy="1101112"/>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9E7A7CC-3612-4C25-93F4-B7A4C1699C96}">
      <dsp:nvSpPr>
        <dsp:cNvPr id="0" name=""/>
        <dsp:cNvSpPr/>
      </dsp:nvSpPr>
      <dsp:spPr>
        <a:xfrm>
          <a:off x="1411229" y="1521280"/>
          <a:ext cx="8144058" cy="55318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18171"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noProof="0" dirty="0">
              <a:solidFill>
                <a:srgbClr val="679D97"/>
              </a:solidFill>
              <a:latin typeface="Franklin Gothic Book" charset="0"/>
              <a:ea typeface="Franklin Gothic Book" charset="0"/>
              <a:cs typeface="Franklin Gothic Book" charset="0"/>
            </a:rPr>
            <a:t>Les Observatoires Régionaux</a:t>
          </a:r>
        </a:p>
      </dsp:txBody>
      <dsp:txXfrm>
        <a:off x="1411229" y="1521280"/>
        <a:ext cx="8144058" cy="553181"/>
      </dsp:txXfrm>
    </dsp:sp>
    <dsp:sp modelId="{4FB0E4D4-B082-46C4-8035-EAE386A98647}">
      <dsp:nvSpPr>
        <dsp:cNvPr id="0" name=""/>
        <dsp:cNvSpPr/>
      </dsp:nvSpPr>
      <dsp:spPr>
        <a:xfrm>
          <a:off x="578313" y="1241791"/>
          <a:ext cx="2235820" cy="1150548"/>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A19E7F-3445-491B-A65B-CC6E1999404D}">
      <dsp:nvSpPr>
        <dsp:cNvPr id="0" name=""/>
        <dsp:cNvSpPr/>
      </dsp:nvSpPr>
      <dsp:spPr>
        <a:xfrm>
          <a:off x="1250508" y="2764217"/>
          <a:ext cx="8338101" cy="532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18171"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0" kern="1200" noProof="0" dirty="0">
              <a:solidFill>
                <a:srgbClr val="679D97"/>
              </a:solidFill>
              <a:latin typeface="Franklin Gothic Book" charset="0"/>
              <a:ea typeface="Franklin Gothic Book" charset="0"/>
              <a:cs typeface="Franklin Gothic Book" charset="0"/>
            </a:rPr>
            <a:t>Le Fonds d’Action</a:t>
          </a:r>
        </a:p>
      </dsp:txBody>
      <dsp:txXfrm>
        <a:off x="1250508" y="2764217"/>
        <a:ext cx="8338101" cy="532808"/>
      </dsp:txXfrm>
    </dsp:sp>
    <dsp:sp modelId="{D983511B-400F-437A-BDB4-2030D0B17A0A}">
      <dsp:nvSpPr>
        <dsp:cNvPr id="0" name=""/>
        <dsp:cNvSpPr/>
      </dsp:nvSpPr>
      <dsp:spPr>
        <a:xfrm>
          <a:off x="554337" y="2468777"/>
          <a:ext cx="2281236" cy="1096348"/>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2BA0-82AC-4594-B64F-AF20DE743994}">
      <dsp:nvSpPr>
        <dsp:cNvPr id="0" name=""/>
        <dsp:cNvSpPr/>
      </dsp:nvSpPr>
      <dsp:spPr>
        <a:xfrm>
          <a:off x="1389" y="252"/>
          <a:ext cx="8594214" cy="1025416"/>
        </a:xfrm>
        <a:prstGeom prst="roundRect">
          <a:avLst>
            <a:gd name="adj" fmla="val 10000"/>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i="0" kern="1200">
              <a:latin typeface="Franklin Gothic Book" charset="0"/>
              <a:ea typeface="Franklin Gothic Book" charset="0"/>
              <a:cs typeface="Franklin Gothic Book" charset="0"/>
            </a:rPr>
            <a:t>Les observatoires régionaux fournissent des outils et des services aux parties prenantes:</a:t>
          </a:r>
          <a:endParaRPr lang="en-GB" sz="1700" b="1" i="0" kern="1200" dirty="0">
            <a:latin typeface="Franklin Gothic Book" charset="0"/>
            <a:ea typeface="Franklin Gothic Book" charset="0"/>
            <a:cs typeface="Franklin Gothic Book" charset="0"/>
          </a:endParaRPr>
        </a:p>
      </dsp:txBody>
      <dsp:txXfrm>
        <a:off x="31422" y="30285"/>
        <a:ext cx="8534148" cy="965350"/>
      </dsp:txXfrm>
    </dsp:sp>
    <dsp:sp modelId="{8B5C787F-B0A7-4951-BD84-A6C34BAC0953}">
      <dsp:nvSpPr>
        <dsp:cNvPr id="0" name=""/>
        <dsp:cNvSpPr/>
      </dsp:nvSpPr>
      <dsp:spPr>
        <a:xfrm>
          <a:off x="1389" y="1311519"/>
          <a:ext cx="2021216" cy="1917204"/>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Franklin Gothic Book" charset="0"/>
              <a:ea typeface="Franklin Gothic Book" charset="0"/>
              <a:cs typeface="Franklin Gothic Book" charset="0"/>
            </a:rPr>
            <a:t>R-2.2</a:t>
          </a:r>
          <a:br>
            <a:rPr lang="fr-FR" sz="1700" kern="1200" dirty="0">
              <a:latin typeface="Franklin Gothic Book" charset="0"/>
              <a:ea typeface="Franklin Gothic Book" charset="0"/>
              <a:cs typeface="Franklin Gothic Book" charset="0"/>
            </a:rPr>
          </a:br>
          <a:r>
            <a:rPr lang="fr-FR" sz="1700" kern="1200" dirty="0">
              <a:latin typeface="Franklin Gothic Book" charset="0"/>
              <a:ea typeface="Franklin Gothic Book" charset="0"/>
              <a:cs typeface="Franklin Gothic Book" charset="0"/>
            </a:rPr>
            <a:t>Gestion et analyse des données et des informations</a:t>
          </a:r>
          <a:endParaRPr lang="en-GB" sz="1700" kern="1200" dirty="0">
            <a:latin typeface="Franklin Gothic Book" charset="0"/>
            <a:ea typeface="Franklin Gothic Book" charset="0"/>
            <a:cs typeface="Franklin Gothic Book" charset="0"/>
          </a:endParaRPr>
        </a:p>
      </dsp:txBody>
      <dsp:txXfrm>
        <a:off x="57542" y="1367672"/>
        <a:ext cx="1908910" cy="1804898"/>
      </dsp:txXfrm>
    </dsp:sp>
    <dsp:sp modelId="{AB4F2E31-EDFD-49E7-A1FA-CD854A6941B4}">
      <dsp:nvSpPr>
        <dsp:cNvPr id="0" name=""/>
        <dsp:cNvSpPr/>
      </dsp:nvSpPr>
      <dsp:spPr>
        <a:xfrm>
          <a:off x="2192388" y="1311519"/>
          <a:ext cx="2021216" cy="1917204"/>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Franklin Gothic Book" charset="0"/>
              <a:ea typeface="Franklin Gothic Book" charset="0"/>
              <a:cs typeface="Franklin Gothic Book" charset="0"/>
            </a:rPr>
            <a:t>R-2.3</a:t>
          </a:r>
        </a:p>
        <a:p>
          <a:pPr marL="0" lvl="0" indent="0" algn="ctr" defTabSz="755650">
            <a:lnSpc>
              <a:spcPct val="90000"/>
            </a:lnSpc>
            <a:spcBef>
              <a:spcPct val="0"/>
            </a:spcBef>
            <a:spcAft>
              <a:spcPct val="35000"/>
            </a:spcAft>
            <a:buNone/>
          </a:pPr>
          <a:r>
            <a:rPr lang="fr-FR" sz="1700" kern="1200" dirty="0">
              <a:latin typeface="Franklin Gothic Book" charset="0"/>
              <a:ea typeface="Franklin Gothic Book" charset="0"/>
              <a:cs typeface="Franklin Gothic Book" charset="0"/>
            </a:rPr>
            <a:t>Aide à la planification et à la prise de décision</a:t>
          </a:r>
          <a:endParaRPr lang="en-GB" sz="1700" kern="1200" dirty="0">
            <a:latin typeface="Franklin Gothic Book" charset="0"/>
            <a:ea typeface="Franklin Gothic Book" charset="0"/>
            <a:cs typeface="Franklin Gothic Book" charset="0"/>
          </a:endParaRPr>
        </a:p>
      </dsp:txBody>
      <dsp:txXfrm>
        <a:off x="2248541" y="1367672"/>
        <a:ext cx="1908910" cy="1804898"/>
      </dsp:txXfrm>
    </dsp:sp>
    <dsp:sp modelId="{6227121C-7E30-4BF9-B4AD-E078CA26FEF6}">
      <dsp:nvSpPr>
        <dsp:cNvPr id="0" name=""/>
        <dsp:cNvSpPr/>
      </dsp:nvSpPr>
      <dsp:spPr>
        <a:xfrm>
          <a:off x="4383387" y="1311519"/>
          <a:ext cx="2021216" cy="1917204"/>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Franklin Gothic Book" charset="0"/>
              <a:ea typeface="Franklin Gothic Book" charset="0"/>
              <a:cs typeface="Franklin Gothic Book" charset="0"/>
            </a:rPr>
            <a:t>R-3.1</a:t>
          </a:r>
        </a:p>
        <a:p>
          <a:pPr marL="0" lvl="0" indent="0" algn="ctr" defTabSz="755650">
            <a:lnSpc>
              <a:spcPct val="90000"/>
            </a:lnSpc>
            <a:spcBef>
              <a:spcPct val="0"/>
            </a:spcBef>
            <a:spcAft>
              <a:spcPct val="35000"/>
            </a:spcAft>
            <a:buNone/>
          </a:pPr>
          <a:r>
            <a:rPr lang="fr-FR" sz="1700" kern="1200" dirty="0">
              <a:latin typeface="Franklin Gothic Book" charset="0"/>
              <a:ea typeface="Franklin Gothic Book" charset="0"/>
              <a:cs typeface="Franklin Gothic Book" charset="0"/>
            </a:rPr>
            <a:t>Efficacité de Gestion</a:t>
          </a:r>
        </a:p>
      </dsp:txBody>
      <dsp:txXfrm>
        <a:off x="4439540" y="1367672"/>
        <a:ext cx="1908910" cy="1804898"/>
      </dsp:txXfrm>
    </dsp:sp>
    <dsp:sp modelId="{350EF504-5B34-485E-A57C-9470F8B55CEC}">
      <dsp:nvSpPr>
        <dsp:cNvPr id="0" name=""/>
        <dsp:cNvSpPr/>
      </dsp:nvSpPr>
      <dsp:spPr>
        <a:xfrm>
          <a:off x="6574386" y="1311519"/>
          <a:ext cx="2021216" cy="1917204"/>
        </a:xfrm>
        <a:prstGeom prst="roundRect">
          <a:avLst>
            <a:gd name="adj" fmla="val 10000"/>
          </a:avLst>
        </a:prstGeom>
        <a:gradFill rotWithShape="0">
          <a:gsLst>
            <a:gs pos="0">
              <a:schemeClr val="accent1">
                <a:alpha val="70000"/>
                <a:hueOff val="0"/>
                <a:satOff val="0"/>
                <a:lumOff val="0"/>
                <a:alphaOff val="0"/>
                <a:satMod val="103000"/>
                <a:lumMod val="102000"/>
                <a:tint val="94000"/>
              </a:schemeClr>
            </a:gs>
            <a:gs pos="50000">
              <a:schemeClr val="accent1">
                <a:alpha val="70000"/>
                <a:hueOff val="0"/>
                <a:satOff val="0"/>
                <a:lumOff val="0"/>
                <a:alphaOff val="0"/>
                <a:satMod val="110000"/>
                <a:lumMod val="100000"/>
                <a:shade val="100000"/>
              </a:schemeClr>
            </a:gs>
            <a:gs pos="100000">
              <a:schemeClr val="accent1">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Franklin Gothic Book" charset="0"/>
              <a:ea typeface="Franklin Gothic Book" charset="0"/>
              <a:cs typeface="Franklin Gothic Book" charset="0"/>
            </a:rPr>
            <a:t>R-2.1 Développement des capacités pour les institutions et les gestionnaires</a:t>
          </a:r>
          <a:endParaRPr lang="en-GB" sz="1700" kern="1200" dirty="0">
            <a:latin typeface="Franklin Gothic Book" charset="0"/>
            <a:ea typeface="Franklin Gothic Book" charset="0"/>
            <a:cs typeface="Franklin Gothic Book" charset="0"/>
          </a:endParaRPr>
        </a:p>
      </dsp:txBody>
      <dsp:txXfrm>
        <a:off x="6630539" y="1367672"/>
        <a:ext cx="1908910" cy="180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F8AF9-D91C-40EF-932C-C7F30F080702}">
      <dsp:nvSpPr>
        <dsp:cNvPr id="0" name=""/>
        <dsp:cNvSpPr/>
      </dsp:nvSpPr>
      <dsp:spPr>
        <a:xfrm>
          <a:off x="0" y="0"/>
          <a:ext cx="4543808" cy="31469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rris.biopama.org</a:t>
          </a:r>
        </a:p>
      </dsp:txBody>
      <dsp:txXfrm>
        <a:off x="0" y="0"/>
        <a:ext cx="4543808" cy="944088"/>
      </dsp:txXfrm>
    </dsp:sp>
    <dsp:sp modelId="{9ED7C6FF-B7B9-4465-B04C-1089250CCD34}">
      <dsp:nvSpPr>
        <dsp:cNvPr id="0" name=""/>
        <dsp:cNvSpPr/>
      </dsp:nvSpPr>
      <dsp:spPr>
        <a:xfrm>
          <a:off x="456601" y="944664"/>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caribbean-rris.biopama.org</a:t>
          </a:r>
          <a:endParaRPr lang="en-GB" sz="1100" kern="1200" dirty="0"/>
        </a:p>
      </dsp:txBody>
      <dsp:txXfrm>
        <a:off x="463198" y="951261"/>
        <a:ext cx="3621852" cy="212033"/>
      </dsp:txXfrm>
    </dsp:sp>
    <dsp:sp modelId="{0F220902-246C-4004-840F-0158B38E5C03}">
      <dsp:nvSpPr>
        <dsp:cNvPr id="0" name=""/>
        <dsp:cNvSpPr/>
      </dsp:nvSpPr>
      <dsp:spPr>
        <a:xfrm>
          <a:off x="456601" y="1204542"/>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pipap.sprep.org</a:t>
          </a:r>
          <a:endParaRPr lang="en-GB" sz="1100" kern="1200" dirty="0"/>
        </a:p>
      </dsp:txBody>
      <dsp:txXfrm>
        <a:off x="463198" y="1211139"/>
        <a:ext cx="3621852" cy="212033"/>
      </dsp:txXfrm>
    </dsp:sp>
    <dsp:sp modelId="{682F3E7F-03E9-43F7-BC71-0720E12F9031}">
      <dsp:nvSpPr>
        <dsp:cNvPr id="0" name=""/>
        <dsp:cNvSpPr/>
      </dsp:nvSpPr>
      <dsp:spPr>
        <a:xfrm>
          <a:off x="456601" y="1464420"/>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uemoa-rris.biopama.org</a:t>
          </a:r>
          <a:endParaRPr lang="en-GB" sz="1100" kern="1200" dirty="0"/>
        </a:p>
      </dsp:txBody>
      <dsp:txXfrm>
        <a:off x="463198" y="1471017"/>
        <a:ext cx="3621852" cy="212033"/>
      </dsp:txXfrm>
    </dsp:sp>
    <dsp:sp modelId="{7F0379AE-0CBF-402B-B65E-90A02446728E}">
      <dsp:nvSpPr>
        <dsp:cNvPr id="0" name=""/>
        <dsp:cNvSpPr/>
      </dsp:nvSpPr>
      <dsp:spPr>
        <a:xfrm>
          <a:off x="456601" y="1724297"/>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rampao-rris.biopama.org</a:t>
          </a:r>
          <a:endParaRPr lang="en-GB" sz="1100" kern="1200" dirty="0"/>
        </a:p>
      </dsp:txBody>
      <dsp:txXfrm>
        <a:off x="463198" y="1730894"/>
        <a:ext cx="3621852" cy="212033"/>
      </dsp:txXfrm>
    </dsp:sp>
    <dsp:sp modelId="{E7E6A06A-D16F-4A89-8921-BB31F0994FE5}">
      <dsp:nvSpPr>
        <dsp:cNvPr id="0" name=""/>
        <dsp:cNvSpPr/>
      </dsp:nvSpPr>
      <dsp:spPr>
        <a:xfrm>
          <a:off x="456601" y="1984175"/>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ofac-rris.biopama.org</a:t>
          </a:r>
          <a:endParaRPr lang="en-GB" sz="1100" kern="1200" dirty="0"/>
        </a:p>
      </dsp:txBody>
      <dsp:txXfrm>
        <a:off x="463198" y="1990772"/>
        <a:ext cx="3621852" cy="212033"/>
      </dsp:txXfrm>
    </dsp:sp>
    <dsp:sp modelId="{BDF56BF3-4F45-4C95-BF95-B50379B143C6}">
      <dsp:nvSpPr>
        <dsp:cNvPr id="0" name=""/>
        <dsp:cNvSpPr/>
      </dsp:nvSpPr>
      <dsp:spPr>
        <a:xfrm>
          <a:off x="456601" y="2244053"/>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sadc-rris.biopama.org</a:t>
          </a:r>
          <a:endParaRPr lang="en-GB" sz="1100" kern="1200" dirty="0"/>
        </a:p>
      </dsp:txBody>
      <dsp:txXfrm>
        <a:off x="463198" y="2250650"/>
        <a:ext cx="3621852" cy="212033"/>
      </dsp:txXfrm>
    </dsp:sp>
    <dsp:sp modelId="{1DBF56DE-196F-4F12-866A-DF4FFD4758C0}">
      <dsp:nvSpPr>
        <dsp:cNvPr id="0" name=""/>
        <dsp:cNvSpPr/>
      </dsp:nvSpPr>
      <dsp:spPr>
        <a:xfrm>
          <a:off x="456601" y="2503931"/>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igad-rris.biopama.org</a:t>
          </a:r>
          <a:endParaRPr lang="en-GB" sz="1100" kern="1200" dirty="0"/>
        </a:p>
      </dsp:txBody>
      <dsp:txXfrm>
        <a:off x="463198" y="2510528"/>
        <a:ext cx="3621852" cy="212033"/>
      </dsp:txXfrm>
    </dsp:sp>
    <dsp:sp modelId="{F373F352-F87F-46E8-9C50-159FD54147F8}">
      <dsp:nvSpPr>
        <dsp:cNvPr id="0" name=""/>
        <dsp:cNvSpPr/>
      </dsp:nvSpPr>
      <dsp:spPr>
        <a:xfrm>
          <a:off x="456601" y="2763809"/>
          <a:ext cx="3635046" cy="22522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eac-rris.biopama.org</a:t>
          </a:r>
        </a:p>
      </dsp:txBody>
      <dsp:txXfrm>
        <a:off x="463198" y="2770406"/>
        <a:ext cx="3621852" cy="212033"/>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5/24/19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‹nº›</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5/24/19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‹nº›</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divider works as an overlay.  To change the images in the background, select the main layer (the top shape) and right click “send to back”. Replace/Change the image. Then click “send to back” on the image you have added.</a:t>
            </a:r>
          </a:p>
        </p:txBody>
      </p:sp>
      <p:sp>
        <p:nvSpPr>
          <p:cNvPr id="4" name="Slide Number Placeholder 3"/>
          <p:cNvSpPr>
            <a:spLocks noGrp="1"/>
          </p:cNvSpPr>
          <p:nvPr>
            <p:ph type="sldNum" sz="quarter" idx="10"/>
          </p:nvPr>
        </p:nvSpPr>
        <p:spPr/>
        <p:txBody>
          <a:bodyPr/>
          <a:lstStyle/>
          <a:p>
            <a:fld id="{094C804A-85CA-C14C-A757-D8CE986E68DD}" type="slidenum">
              <a:rPr lang="en-US" smtClean="0"/>
              <a:t>4</a:t>
            </a:fld>
            <a:endParaRPr lang="en-US"/>
          </a:p>
        </p:txBody>
      </p:sp>
    </p:spTree>
    <p:extLst>
      <p:ext uri="{BB962C8B-B14F-4D97-AF65-F5344CB8AC3E}">
        <p14:creationId xmlns:p14="http://schemas.microsoft.com/office/powerpoint/2010/main" val="186211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804A-85CA-C14C-A757-D8CE986E68DD}" type="slidenum">
              <a:rPr lang="en-US" smtClean="0"/>
              <a:t>6</a:t>
            </a:fld>
            <a:endParaRPr lang="en-US"/>
          </a:p>
        </p:txBody>
      </p:sp>
    </p:spTree>
    <p:extLst>
      <p:ext uri="{BB962C8B-B14F-4D97-AF65-F5344CB8AC3E}">
        <p14:creationId xmlns:p14="http://schemas.microsoft.com/office/powerpoint/2010/main" val="126459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094C804A-85CA-C14C-A757-D8CE986E68DD}" type="slidenum">
              <a:rPr lang="en-US" smtClean="0"/>
              <a:t>7</a:t>
            </a:fld>
            <a:endParaRPr lang="en-US"/>
          </a:p>
        </p:txBody>
      </p:sp>
    </p:spTree>
    <p:extLst>
      <p:ext uri="{BB962C8B-B14F-4D97-AF65-F5344CB8AC3E}">
        <p14:creationId xmlns:p14="http://schemas.microsoft.com/office/powerpoint/2010/main" val="2152311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Subtitle 2"/>
          <p:cNvSpPr>
            <a:spLocks noGrp="1"/>
          </p:cNvSpPr>
          <p:nvPr>
            <p:ph type="subTitle" idx="1"/>
          </p:nvPr>
        </p:nvSpPr>
        <p:spPr>
          <a:xfrm>
            <a:off x="5501148" y="30957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5641" y="5779806"/>
            <a:ext cx="3276600" cy="663388"/>
          </a:xfrm>
          <a:prstGeom prst="rect">
            <a:avLst/>
          </a:prstGeom>
        </p:spPr>
      </p:pic>
      <p:sp>
        <p:nvSpPr>
          <p:cNvPr id="2" name="Title 1"/>
          <p:cNvSpPr>
            <a:spLocks noGrp="1"/>
          </p:cNvSpPr>
          <p:nvPr>
            <p:ph type="ctrTitle"/>
          </p:nvPr>
        </p:nvSpPr>
        <p:spPr>
          <a:xfrm>
            <a:off x="5501148" y="621037"/>
            <a:ext cx="6194322"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600" y="5787746"/>
            <a:ext cx="3084870" cy="693984"/>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
        <p:nvSpPr>
          <p:cNvPr id="21" name="Triangle 20"/>
          <p:cNvSpPr/>
          <p:nvPr userDrawn="1"/>
        </p:nvSpPr>
        <p:spPr>
          <a:xfrm rot="5400000">
            <a:off x="460351" y="1611813"/>
            <a:ext cx="299087" cy="257833"/>
          </a:xfrm>
          <a:prstGeom prs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24.05.2019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‹nº›</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24.05.2019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‹nº›</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24.05.2019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‹nº›</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24.05.2019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‹nº›</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‹nº›</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riangle 11"/>
          <p:cNvSpPr/>
          <p:nvPr userDrawn="1"/>
        </p:nvSpPr>
        <p:spPr>
          <a:xfrm rot="5400000">
            <a:off x="460351" y="1611813"/>
            <a:ext cx="299087" cy="25783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p:cNvPicPr>
            <a:picLocks noChangeAspect="1"/>
          </p:cNvPicPr>
          <p:nvPr userDrawn="1"/>
        </p:nvPicPr>
        <p:blipFill rotWithShape="1">
          <a:blip r:embed="rId17"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l" defTabSz="914400" rtl="0" eaLnBrk="1" latinLnBrk="0" hangingPunct="1">
        <a:lnSpc>
          <a:spcPct val="90000"/>
        </a:lnSpc>
        <a:spcBef>
          <a:spcPct val="0"/>
        </a:spcBef>
        <a:buNone/>
        <a:defRPr sz="3600" kern="1200">
          <a:solidFill>
            <a:srgbClr val="90C14E"/>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www.yammer.com/biopama" TargetMode="External"/><Relationship Id="rId5" Type="http://schemas.openxmlformats.org/officeDocument/2006/relationships/hyperlink" Target="http://www.rris.biopama.org/" TargetMode="External"/><Relationship Id="rId4" Type="http://schemas.openxmlformats.org/officeDocument/2006/relationships/hyperlink" Target="http://www.biopam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7.jp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alphaModFix amt="50000"/>
            <a:extLst>
              <a:ext uri="{28A0092B-C50C-407E-A947-70E740481C1C}">
                <a14:useLocalDpi xmlns:a14="http://schemas.microsoft.com/office/drawing/2010/main" val="0"/>
              </a:ext>
            </a:extLst>
          </a:blip>
          <a:srcRect t="17013" b="17013"/>
          <a:stretch>
            <a:fillRect/>
          </a:stretch>
        </p:blipFill>
        <p:spPr>
          <a:xfrm>
            <a:off x="-1" y="0"/>
            <a:ext cx="12192000" cy="5327319"/>
          </a:xfrm>
          <a:noFill/>
          <a:ln>
            <a:solidFill>
              <a:schemeClr val="bg1"/>
            </a:solidFill>
          </a:ln>
          <a:effectLst>
            <a:outerShdw blurRad="50800" dist="50800" dir="5400000" algn="ctr" rotWithShape="0">
              <a:srgbClr val="000000">
                <a:alpha val="50000"/>
              </a:srgbClr>
            </a:outerShdw>
          </a:effectLst>
        </p:spPr>
      </p:pic>
      <p:sp>
        <p:nvSpPr>
          <p:cNvPr id="7" name="Title 3"/>
          <p:cNvSpPr txBox="1">
            <a:spLocks/>
          </p:cNvSpPr>
          <p:nvPr/>
        </p:nvSpPr>
        <p:spPr>
          <a:xfrm>
            <a:off x="1" y="-244476"/>
            <a:ext cx="13341928" cy="13761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Franklin Gothic Demi" charset="0"/>
                <a:ea typeface="Franklin Gothic Demi" charset="0"/>
                <a:cs typeface="Franklin Gothic Demi" charset="0"/>
              </a:defRPr>
            </a:lvl1pPr>
          </a:lstStyle>
          <a:p>
            <a:r>
              <a:rPr lang="en-US" sz="2800" dirty="0"/>
              <a:t>Le </a:t>
            </a:r>
            <a:r>
              <a:rPr lang="en-US" sz="2800" dirty="0" err="1"/>
              <a:t>Programme</a:t>
            </a:r>
            <a:r>
              <a:rPr lang="en-US" sz="2800" dirty="0"/>
              <a:t> pour la </a:t>
            </a:r>
            <a:r>
              <a:rPr lang="fr-FR" sz="2800" dirty="0"/>
              <a:t>Biodiversité</a:t>
            </a:r>
            <a:r>
              <a:rPr lang="en-US" sz="2800" dirty="0"/>
              <a:t> et la Gestion des Aires protégées </a:t>
            </a:r>
          </a:p>
          <a:p>
            <a:pPr algn="ctr"/>
            <a:r>
              <a:rPr lang="en-US" dirty="0"/>
              <a:t>BIOPAMA 2017 – 2023</a:t>
            </a:r>
          </a:p>
        </p:txBody>
      </p:sp>
      <p:sp>
        <p:nvSpPr>
          <p:cNvPr id="8" name="Subtitle 2"/>
          <p:cNvSpPr>
            <a:spLocks noGrp="1"/>
          </p:cNvSpPr>
          <p:nvPr>
            <p:ph type="subTitle" idx="1"/>
          </p:nvPr>
        </p:nvSpPr>
        <p:spPr>
          <a:xfrm>
            <a:off x="6618515" y="3897745"/>
            <a:ext cx="5106389" cy="1108364"/>
          </a:xfrm>
        </p:spPr>
        <p:txBody>
          <a:bodyPr>
            <a:normAutofit fontScale="92500" lnSpcReduction="10000"/>
          </a:bodyPr>
          <a:lstStyle/>
          <a:p>
            <a:r>
              <a:rPr lang="en-US" b="1" dirty="0"/>
              <a:t>Tanya MERCERON</a:t>
            </a:r>
          </a:p>
          <a:p>
            <a:r>
              <a:rPr lang="en-US" b="1" dirty="0" err="1"/>
              <a:t>Coordonatrice</a:t>
            </a:r>
            <a:r>
              <a:rPr lang="en-US" b="1" dirty="0"/>
              <a:t> </a:t>
            </a:r>
            <a:r>
              <a:rPr lang="en-US" b="1" dirty="0" err="1"/>
              <a:t>régionale</a:t>
            </a:r>
            <a:r>
              <a:rPr lang="en-US" b="1" dirty="0"/>
              <a:t> de BIOPAMA pour </a:t>
            </a:r>
            <a:r>
              <a:rPr lang="en-US" b="1" dirty="0" err="1"/>
              <a:t>l’Afrique</a:t>
            </a:r>
            <a:r>
              <a:rPr lang="en-US" b="1" dirty="0"/>
              <a:t> Centrale et </a:t>
            </a:r>
            <a:r>
              <a:rPr lang="en-US" b="1" dirty="0" err="1"/>
              <a:t>Occidentale</a:t>
            </a:r>
            <a:endParaRPr lang="en-US" b="1" dirty="0"/>
          </a:p>
          <a:p>
            <a:endParaRPr lang="en-US" dirty="0"/>
          </a:p>
        </p:txBody>
      </p:sp>
      <p:sp>
        <p:nvSpPr>
          <p:cNvPr id="2" name="Retângulo 1">
            <a:extLst>
              <a:ext uri="{FF2B5EF4-FFF2-40B4-BE49-F238E27FC236}">
                <a16:creationId xmlns:a16="http://schemas.microsoft.com/office/drawing/2014/main" id="{DBED0AB8-2DD3-B240-A5CC-879F0F4AD9ED}"/>
              </a:ext>
            </a:extLst>
          </p:cNvPr>
          <p:cNvSpPr/>
          <p:nvPr/>
        </p:nvSpPr>
        <p:spPr>
          <a:xfrm>
            <a:off x="443345" y="2036925"/>
            <a:ext cx="1097279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b="1" dirty="0"/>
              <a:t>Formation des coaches de l’observatoire des aires protégées et biodiversité </a:t>
            </a:r>
            <a:br>
              <a:rPr lang="fr-FR" b="1" dirty="0"/>
            </a:br>
            <a:r>
              <a:rPr lang="fr-FR" b="1" dirty="0"/>
              <a:t>en Afrique de l’Ouest et Afrique Centrale </a:t>
            </a:r>
            <a:br>
              <a:rPr lang="fr-FR" b="1" dirty="0"/>
            </a:br>
            <a:r>
              <a:rPr lang="fr-FR" b="1" dirty="0"/>
              <a:t>Kinshasa du 20 au 31 mai 2019</a:t>
            </a:r>
            <a:endParaRPr lang="en-US" dirty="0"/>
          </a:p>
        </p:txBody>
      </p:sp>
    </p:spTree>
    <p:extLst>
      <p:ext uri="{BB962C8B-B14F-4D97-AF65-F5344CB8AC3E}">
        <p14:creationId xmlns:p14="http://schemas.microsoft.com/office/powerpoint/2010/main" val="35977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838200" y="508394"/>
            <a:ext cx="6532418" cy="365125"/>
          </a:xfrm>
        </p:spPr>
        <p:txBody>
          <a:bodyPr/>
          <a:lstStyle/>
          <a:p>
            <a:r>
              <a:rPr lang="en-US" sz="3200" dirty="0"/>
              <a:t>Le RRIS: </a:t>
            </a:r>
            <a:r>
              <a:rPr lang="en-US" sz="3200" dirty="0" err="1"/>
              <a:t>donn</a:t>
            </a:r>
            <a:r>
              <a:rPr lang="fr-FR" sz="3200" dirty="0"/>
              <a:t>é</a:t>
            </a:r>
            <a:r>
              <a:rPr lang="en-US" sz="3200" dirty="0" err="1"/>
              <a:t>es</a:t>
            </a:r>
            <a:r>
              <a:rPr lang="en-US" sz="3200" dirty="0"/>
              <a:t> et information</a:t>
            </a:r>
          </a:p>
        </p:txBody>
      </p:sp>
      <p:sp>
        <p:nvSpPr>
          <p:cNvPr id="7" name="Title 6"/>
          <p:cNvSpPr>
            <a:spLocks noGrp="1"/>
          </p:cNvSpPr>
          <p:nvPr>
            <p:ph type="title"/>
          </p:nvPr>
        </p:nvSpPr>
        <p:spPr>
          <a:xfrm>
            <a:off x="838200" y="1341942"/>
            <a:ext cx="10721622" cy="845825"/>
          </a:xfrm>
        </p:spPr>
        <p:txBody>
          <a:bodyPr>
            <a:noAutofit/>
          </a:bodyPr>
          <a:lstStyle/>
          <a:p>
            <a:r>
              <a:rPr lang="fr-FR" sz="1800" dirty="0"/>
              <a:t>Les systèmes d'information de référence (RRIS) sont une caractéristique clé de chaque observatoire régional. Ils rassemblent les meilleures connaissances scientifiques et connaissances disponibles pour les rendre facilement accessibles, au niveau régional, national et des sites, en soutenant l'élaboration de politiques sur les thèmes interdépendants de la biodiversité, de la conservation et du développement</a:t>
            </a:r>
            <a:br>
              <a:rPr lang="en-GB" sz="1800" dirty="0"/>
            </a:br>
            <a:endParaRPr lang="en-GB" sz="1800"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281605560"/>
              </p:ext>
            </p:extLst>
          </p:nvPr>
        </p:nvGraphicFramePr>
        <p:xfrm>
          <a:off x="7113319" y="2244436"/>
          <a:ext cx="4548250" cy="3146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551598" y="2530720"/>
            <a:ext cx="6149453" cy="3693319"/>
          </a:xfrm>
          <a:prstGeom prst="rect">
            <a:avLst/>
          </a:prstGeom>
          <a:noFill/>
        </p:spPr>
        <p:txBody>
          <a:bodyPr wrap="square" rtlCol="0">
            <a:spAutoFit/>
          </a:bodyPr>
          <a:lstStyle/>
          <a:p>
            <a:pPr marL="285750" lvl="0" indent="-285750">
              <a:buFont typeface="Arial" panose="020B0604020202020204" pitchFamily="34" charset="0"/>
              <a:buChar char="•"/>
            </a:pPr>
            <a:r>
              <a:rPr lang="fr-FR" dirty="0">
                <a:solidFill>
                  <a:srgbClr val="679D97"/>
                </a:solidFill>
                <a:latin typeface="Franklin Gothic Book" charset="0"/>
                <a:ea typeface="Franklin Gothic Book" charset="0"/>
                <a:cs typeface="Franklin Gothic Book" charset="0"/>
              </a:rPr>
              <a:t>Un outil open source, gratuit et sécurisé.</a:t>
            </a:r>
            <a:endParaRPr lang="en-US" dirty="0">
              <a:solidFill>
                <a:srgbClr val="679D97"/>
              </a:solidFill>
              <a:latin typeface="Franklin Gothic Book" charset="0"/>
              <a:ea typeface="Franklin Gothic Book" charset="0"/>
              <a:cs typeface="Franklin Gothic Book" charset="0"/>
            </a:endParaRPr>
          </a:p>
          <a:p>
            <a:pPr marL="285750" lvl="0" indent="-285750">
              <a:buFont typeface="Arial" panose="020B0604020202020204" pitchFamily="34" charset="0"/>
              <a:buChar char="•"/>
            </a:pPr>
            <a:r>
              <a:rPr lang="fr-FR" dirty="0">
                <a:solidFill>
                  <a:srgbClr val="679D97"/>
                </a:solidFill>
                <a:latin typeface="Franklin Gothic Book" charset="0"/>
                <a:ea typeface="Franklin Gothic Book" charset="0"/>
                <a:cs typeface="Franklin Gothic Book" charset="0"/>
              </a:rPr>
              <a:t>Recueille et analyse les informations et les tendances relatives aux aires protégées.</a:t>
            </a:r>
            <a:endParaRPr lang="en-US" dirty="0">
              <a:solidFill>
                <a:srgbClr val="679D97"/>
              </a:solidFill>
              <a:latin typeface="Franklin Gothic Book" charset="0"/>
              <a:ea typeface="Franklin Gothic Book" charset="0"/>
              <a:cs typeface="Franklin Gothic Book" charset="0"/>
            </a:endParaRPr>
          </a:p>
          <a:p>
            <a:pPr marL="285750" lvl="0" indent="-285750">
              <a:buFont typeface="Arial" panose="020B0604020202020204" pitchFamily="34" charset="0"/>
              <a:buChar char="•"/>
            </a:pPr>
            <a:r>
              <a:rPr lang="fr-FR" dirty="0">
                <a:solidFill>
                  <a:srgbClr val="679D97"/>
                </a:solidFill>
                <a:latin typeface="Franklin Gothic Book" charset="0"/>
                <a:ea typeface="Franklin Gothic Book" charset="0"/>
                <a:cs typeface="Franklin Gothic Book" charset="0"/>
              </a:rPr>
              <a:t>Comprend des outils tels que IMET (outil intégré d’efficacité de la gestion) et d'autres qui seront ajoutés au cours de la vie du programme.</a:t>
            </a:r>
            <a:endParaRPr lang="en-US" dirty="0">
              <a:solidFill>
                <a:srgbClr val="679D97"/>
              </a:solidFill>
              <a:latin typeface="Franklin Gothic Book" charset="0"/>
              <a:ea typeface="Franklin Gothic Book" charset="0"/>
              <a:cs typeface="Franklin Gothic Book" charset="0"/>
            </a:endParaRPr>
          </a:p>
          <a:p>
            <a:pPr marL="285750" lvl="0" indent="-285750">
              <a:buFont typeface="Arial" panose="020B0604020202020204" pitchFamily="34" charset="0"/>
              <a:buChar char="•"/>
            </a:pPr>
            <a:r>
              <a:rPr lang="fr-FR" dirty="0">
                <a:solidFill>
                  <a:srgbClr val="679D97"/>
                </a:solidFill>
                <a:latin typeface="Franklin Gothic Book" charset="0"/>
                <a:ea typeface="Franklin Gothic Book" charset="0"/>
                <a:cs typeface="Franklin Gothic Book" charset="0"/>
              </a:rPr>
              <a:t>Les informations typiques comprennent: aires protégées et biodiversité, les écosystèmes, espèces, habitats, pressions, menaces, gestion, gouvernance, vulnérabilité au changement climatique, etc.</a:t>
            </a:r>
            <a:endParaRPr lang="en-US" dirty="0">
              <a:solidFill>
                <a:srgbClr val="679D97"/>
              </a:solidFill>
              <a:latin typeface="Franklin Gothic Book" charset="0"/>
              <a:ea typeface="Franklin Gothic Book" charset="0"/>
              <a:cs typeface="Franklin Gothic Book" charset="0"/>
            </a:endParaRPr>
          </a:p>
          <a:p>
            <a:pPr marL="285750" indent="-285750">
              <a:buFont typeface="Arial" panose="020B0604020202020204" pitchFamily="34" charset="0"/>
              <a:buChar char="•"/>
            </a:pPr>
            <a:r>
              <a:rPr lang="fr-FR" dirty="0">
                <a:solidFill>
                  <a:srgbClr val="679D97"/>
                </a:solidFill>
                <a:latin typeface="Franklin Gothic Book" charset="0"/>
                <a:ea typeface="Franklin Gothic Book" charset="0"/>
                <a:cs typeface="Franklin Gothic Book" charset="0"/>
              </a:rPr>
              <a:t>Enrichis par les principales bases de données mondiale, par exemple WDPA, la Liste Rouge, PANORAMA - Solutions et la Liste verte de l’UICN et d’autres</a:t>
            </a:r>
            <a:endParaRPr lang="en-GB" dirty="0">
              <a:solidFill>
                <a:srgbClr val="679D97"/>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44078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6181969" y="117232"/>
            <a:ext cx="5752124" cy="59631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378111" y="511799"/>
            <a:ext cx="5400000" cy="5400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753781" y="928217"/>
            <a:ext cx="4680000" cy="4680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6938415" y="2347037"/>
            <a:ext cx="1980000" cy="1980000"/>
            <a:chOff x="899592" y="2490664"/>
            <a:chExt cx="2464067" cy="2437211"/>
          </a:xfrm>
        </p:grpSpPr>
        <p:pic>
          <p:nvPicPr>
            <p:cNvPr id="25" name="Picture 2" descr="C:\Uni\Artisanal Fishery in MPAs\Immagini report Inglese da Charly\assembalge antonio\assembalge antonio\docs\Columbretes_Langouste_D. K. Kersting_Spanish marine reserves SGP MAGRAM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77" t="2439" r="4556" b="-2"/>
            <a:stretch/>
          </p:blipFill>
          <p:spPr bwMode="auto">
            <a:xfrm>
              <a:off x="899592" y="2490664"/>
              <a:ext cx="2464067" cy="2437211"/>
            </a:xfrm>
            <a:prstGeom prst="ellipse">
              <a:avLst/>
            </a:prstGeom>
            <a:noFill/>
            <a:extLst>
              <a:ext uri="{909E8E84-426E-40DD-AFC4-6F175D3DCCD1}">
                <a14:hiddenFill xmlns:a14="http://schemas.microsoft.com/office/drawing/2010/main">
                  <a:solidFill>
                    <a:srgbClr val="FFFFFF"/>
                  </a:solidFill>
                </a14:hiddenFill>
              </a:ext>
            </a:extLst>
          </p:spPr>
        </p:pic>
        <p:sp>
          <p:nvSpPr>
            <p:cNvPr id="26" name="CasellaDiTesto 4"/>
            <p:cNvSpPr txBox="1"/>
            <p:nvPr/>
          </p:nvSpPr>
          <p:spPr>
            <a:xfrm>
              <a:off x="1074629" y="4254459"/>
              <a:ext cx="2160240" cy="444362"/>
            </a:xfrm>
            <a:prstGeom prst="rect">
              <a:avLst/>
            </a:prstGeom>
            <a:noFill/>
          </p:spPr>
          <p:txBody>
            <a:bodyPr wrap="square" rtlCol="0">
              <a:spAutoFit/>
            </a:bodyPr>
            <a:lstStyle/>
            <a:p>
              <a:pPr algn="ctr"/>
              <a:r>
                <a:rPr lang="it-IT" sz="1600" b="1" dirty="0">
                  <a:solidFill>
                    <a:schemeClr val="bg1"/>
                  </a:solidFill>
                  <a:latin typeface="Arial" pitchFamily="34" charset="0"/>
                  <a:cs typeface="Arial" pitchFamily="34" charset="0"/>
                </a:rPr>
                <a:t>Environment</a:t>
              </a:r>
              <a:endParaRPr lang="it-IT" b="1" dirty="0">
                <a:solidFill>
                  <a:schemeClr val="bg1"/>
                </a:solidFill>
                <a:latin typeface="Arial" pitchFamily="34" charset="0"/>
                <a:cs typeface="Arial" pitchFamily="34" charset="0"/>
              </a:endParaRPr>
            </a:p>
          </p:txBody>
        </p:sp>
      </p:grpSp>
      <p:grpSp>
        <p:nvGrpSpPr>
          <p:cNvPr id="27" name="Group 26"/>
          <p:cNvGrpSpPr/>
          <p:nvPr/>
        </p:nvGrpSpPr>
        <p:grpSpPr>
          <a:xfrm>
            <a:off x="9170663" y="2347037"/>
            <a:ext cx="1980000" cy="1980000"/>
            <a:chOff x="3717340" y="2569308"/>
            <a:chExt cx="2460359" cy="2437211"/>
          </a:xfrm>
        </p:grpSpPr>
        <p:pic>
          <p:nvPicPr>
            <p:cNvPr id="28" name="Picture 3" descr="C:\Uni\Artisanal Fishery in MPAs\Immagini report Inglese da Charly\assembalge antonio\assembalge antonio\docs\fishers and the tow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21" r="12428"/>
            <a:stretch/>
          </p:blipFill>
          <p:spPr bwMode="auto">
            <a:xfrm>
              <a:off x="3717340" y="2569308"/>
              <a:ext cx="2460359" cy="2437211"/>
            </a:xfrm>
            <a:prstGeom prst="ellipse">
              <a:avLst/>
            </a:prstGeom>
            <a:noFill/>
            <a:extLst>
              <a:ext uri="{909E8E84-426E-40DD-AFC4-6F175D3DCCD1}">
                <a14:hiddenFill xmlns:a14="http://schemas.microsoft.com/office/drawing/2010/main">
                  <a:solidFill>
                    <a:srgbClr val="FFFFFF"/>
                  </a:solidFill>
                </a14:hiddenFill>
              </a:ext>
            </a:extLst>
          </p:spPr>
        </p:pic>
        <p:sp>
          <p:nvSpPr>
            <p:cNvPr id="29" name="CasellaDiTesto 7"/>
            <p:cNvSpPr txBox="1"/>
            <p:nvPr/>
          </p:nvSpPr>
          <p:spPr>
            <a:xfrm>
              <a:off x="3944532" y="4256869"/>
              <a:ext cx="2160239" cy="719808"/>
            </a:xfrm>
            <a:prstGeom prst="rect">
              <a:avLst/>
            </a:prstGeom>
            <a:noFill/>
          </p:spPr>
          <p:txBody>
            <a:bodyPr wrap="square" rtlCol="0">
              <a:spAutoFit/>
            </a:bodyPr>
            <a:lstStyle/>
            <a:p>
              <a:pPr algn="ctr"/>
              <a:r>
                <a:rPr lang="it-IT" sz="1600" b="1" dirty="0">
                  <a:solidFill>
                    <a:schemeClr val="bg1"/>
                  </a:solidFill>
                  <a:latin typeface="Arial" pitchFamily="34" charset="0"/>
                  <a:cs typeface="Arial" pitchFamily="34" charset="0"/>
                </a:rPr>
                <a:t>Human </a:t>
              </a:r>
            </a:p>
            <a:p>
              <a:pPr algn="ctr"/>
              <a:r>
                <a:rPr lang="it-IT" sz="1600" b="1" dirty="0">
                  <a:solidFill>
                    <a:schemeClr val="bg1"/>
                  </a:solidFill>
                  <a:latin typeface="Arial" pitchFamily="34" charset="0"/>
                  <a:cs typeface="Arial" pitchFamily="34" charset="0"/>
                </a:rPr>
                <a:t>society</a:t>
              </a:r>
            </a:p>
          </p:txBody>
        </p:sp>
      </p:grpSp>
      <p:sp>
        <p:nvSpPr>
          <p:cNvPr id="30" name="TextBox 29"/>
          <p:cNvSpPr txBox="1"/>
          <p:nvPr/>
        </p:nvSpPr>
        <p:spPr>
          <a:xfrm>
            <a:off x="7987286" y="1479057"/>
            <a:ext cx="2200346" cy="400110"/>
          </a:xfrm>
          <a:prstGeom prst="rect">
            <a:avLst/>
          </a:prstGeom>
          <a:noFill/>
        </p:spPr>
        <p:txBody>
          <a:bodyPr wrap="none" rtlCol="0">
            <a:spAutoFit/>
          </a:bodyPr>
          <a:lstStyle/>
          <a:p>
            <a:r>
              <a:rPr lang="en-GB" sz="2000" b="1" dirty="0"/>
              <a:t>Ecosystem services</a:t>
            </a:r>
          </a:p>
        </p:txBody>
      </p:sp>
      <p:sp>
        <p:nvSpPr>
          <p:cNvPr id="31" name="TextBox 30"/>
          <p:cNvSpPr txBox="1"/>
          <p:nvPr/>
        </p:nvSpPr>
        <p:spPr>
          <a:xfrm>
            <a:off x="8283661" y="4724736"/>
            <a:ext cx="1572866" cy="400110"/>
          </a:xfrm>
          <a:prstGeom prst="rect">
            <a:avLst/>
          </a:prstGeom>
          <a:noFill/>
        </p:spPr>
        <p:txBody>
          <a:bodyPr wrap="none" rtlCol="0">
            <a:spAutoFit/>
          </a:bodyPr>
          <a:lstStyle/>
          <a:p>
            <a:r>
              <a:rPr lang="en-GB" sz="2000" b="1" dirty="0"/>
              <a:t>Actions, uses</a:t>
            </a:r>
          </a:p>
        </p:txBody>
      </p:sp>
      <p:sp>
        <p:nvSpPr>
          <p:cNvPr id="32" name="Rectangle 31"/>
          <p:cNvSpPr/>
          <p:nvPr/>
        </p:nvSpPr>
        <p:spPr>
          <a:xfrm rot="16200000">
            <a:off x="7657367" y="-212091"/>
            <a:ext cx="2770081" cy="3929831"/>
          </a:xfrm>
          <a:prstGeom prst="rect">
            <a:avLst/>
          </a:prstGeom>
          <a:noFill/>
        </p:spPr>
        <p:txBody>
          <a:bodyPr wrap="none" lIns="91430" tIns="45715" rIns="91430" bIns="45715">
            <a:prstTxWarp prst="textCircle">
              <a:avLst>
                <a:gd name="adj" fmla="val 10875571"/>
              </a:avLst>
            </a:prstTxWarp>
            <a:spAutoFit/>
          </a:bodyPr>
          <a:lstStyle/>
          <a:p>
            <a:pPr algn="ctr"/>
            <a:r>
              <a:rPr lang="en-US" sz="2400" b="1" dirty="0">
                <a:ln w="17780" cmpd="sng">
                  <a:noFill/>
                  <a:prstDash val="solid"/>
                  <a:miter lim="800000"/>
                </a:ln>
              </a:rPr>
              <a:t>REGIONAL SCALE</a:t>
            </a:r>
          </a:p>
        </p:txBody>
      </p:sp>
      <p:sp>
        <p:nvSpPr>
          <p:cNvPr id="33" name="Curved Down Arrow 32"/>
          <p:cNvSpPr/>
          <p:nvPr/>
        </p:nvSpPr>
        <p:spPr>
          <a:xfrm>
            <a:off x="8366979" y="1840017"/>
            <a:ext cx="1572866" cy="563704"/>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Curved Up Arrow 33"/>
          <p:cNvSpPr/>
          <p:nvPr/>
        </p:nvSpPr>
        <p:spPr>
          <a:xfrm flipH="1">
            <a:off x="8262388" y="4301687"/>
            <a:ext cx="1638819" cy="5232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rot="16200000">
            <a:off x="7672997" y="204326"/>
            <a:ext cx="2770081" cy="3929831"/>
          </a:xfrm>
          <a:prstGeom prst="rect">
            <a:avLst/>
          </a:prstGeom>
          <a:noFill/>
        </p:spPr>
        <p:txBody>
          <a:bodyPr wrap="none" lIns="91430" tIns="45715" rIns="91430" bIns="45715">
            <a:prstTxWarp prst="textCircle">
              <a:avLst>
                <a:gd name="adj" fmla="val 10875571"/>
              </a:avLst>
            </a:prstTxWarp>
            <a:spAutoFit/>
          </a:bodyPr>
          <a:lstStyle/>
          <a:p>
            <a:pPr algn="ctr"/>
            <a:r>
              <a:rPr lang="en-US" sz="2400" b="1" dirty="0">
                <a:ln w="17780" cmpd="sng">
                  <a:noFill/>
                  <a:prstDash val="solid"/>
                  <a:miter lim="800000"/>
                </a:ln>
                <a:solidFill>
                  <a:schemeClr val="bg1"/>
                </a:solidFill>
              </a:rPr>
              <a:t>LOCAL SCALE</a:t>
            </a:r>
          </a:p>
        </p:txBody>
      </p:sp>
      <p:sp>
        <p:nvSpPr>
          <p:cNvPr id="39" name="Espace réservé du contenu 2"/>
          <p:cNvSpPr txBox="1">
            <a:spLocks/>
          </p:cNvSpPr>
          <p:nvPr/>
        </p:nvSpPr>
        <p:spPr bwMode="auto">
          <a:xfrm>
            <a:off x="1205756" y="3555186"/>
            <a:ext cx="4682544" cy="1569660"/>
          </a:xfrm>
          <a:prstGeom prst="rect">
            <a:avLst/>
          </a:prstGeom>
          <a:noFill/>
        </p:spPr>
        <p:txBody>
          <a:bodyPr wrap="square">
            <a:spAutoFit/>
          </a:bodyPr>
          <a:lstStyle>
            <a:defPPr>
              <a:defRPr lang="it-IT"/>
            </a:defPPr>
            <a:lvl1pPr algn="r">
              <a:defRPr sz="2400" i="1">
                <a:latin typeface="+mj-lt"/>
              </a:defRPr>
            </a:lvl1pPr>
          </a:lstStyle>
          <a:p>
            <a:pPr algn="ctr"/>
            <a:r>
              <a:rPr lang="en-US" altLang="fr-FR" sz="3200" dirty="0" err="1">
                <a:solidFill>
                  <a:srgbClr val="90C14E"/>
                </a:solidFill>
                <a:latin typeface="Franklin Gothic Demi" charset="0"/>
                <a:ea typeface="Franklin Gothic Demi" charset="0"/>
                <a:cs typeface="Franklin Gothic Demi" charset="0"/>
              </a:rPr>
              <a:t>Tenir</a:t>
            </a:r>
            <a:r>
              <a:rPr lang="en-US" altLang="fr-FR" sz="3200" dirty="0">
                <a:solidFill>
                  <a:srgbClr val="90C14E"/>
                </a:solidFill>
                <a:latin typeface="Franklin Gothic Demi" charset="0"/>
                <a:ea typeface="Franklin Gothic Demi" charset="0"/>
                <a:cs typeface="Franklin Gothic Demi" charset="0"/>
              </a:rPr>
              <a:t> </a:t>
            </a:r>
            <a:r>
              <a:rPr lang="en-US" altLang="fr-FR" sz="3200" dirty="0" err="1">
                <a:solidFill>
                  <a:srgbClr val="90C14E"/>
                </a:solidFill>
                <a:latin typeface="Franklin Gothic Demi" charset="0"/>
                <a:ea typeface="Franklin Gothic Demi" charset="0"/>
                <a:cs typeface="Franklin Gothic Demi" charset="0"/>
              </a:rPr>
              <a:t>compte</a:t>
            </a:r>
            <a:r>
              <a:rPr lang="en-US" altLang="fr-FR" sz="3200" dirty="0">
                <a:solidFill>
                  <a:srgbClr val="90C14E"/>
                </a:solidFill>
                <a:latin typeface="Franklin Gothic Demi" charset="0"/>
                <a:ea typeface="Franklin Gothic Demi" charset="0"/>
                <a:cs typeface="Franklin Gothic Demi" charset="0"/>
              </a:rPr>
              <a:t> des dimensions </a:t>
            </a:r>
            <a:r>
              <a:rPr lang="en-US" altLang="fr-FR" sz="3200" dirty="0" err="1">
                <a:solidFill>
                  <a:srgbClr val="90C14E"/>
                </a:solidFill>
                <a:latin typeface="Franklin Gothic Demi" charset="0"/>
                <a:ea typeface="Franklin Gothic Demi" charset="0"/>
                <a:cs typeface="Franklin Gothic Demi" charset="0"/>
              </a:rPr>
              <a:t>écologiques</a:t>
            </a:r>
            <a:r>
              <a:rPr lang="en-US" altLang="fr-FR" sz="3200" dirty="0">
                <a:solidFill>
                  <a:srgbClr val="90C14E"/>
                </a:solidFill>
                <a:latin typeface="Franklin Gothic Demi" charset="0"/>
                <a:ea typeface="Franklin Gothic Demi" charset="0"/>
                <a:cs typeface="Franklin Gothic Demi" charset="0"/>
              </a:rPr>
              <a:t> et </a:t>
            </a:r>
            <a:r>
              <a:rPr lang="en-US" altLang="fr-FR" sz="3200" dirty="0" err="1">
                <a:solidFill>
                  <a:srgbClr val="90C14E"/>
                </a:solidFill>
                <a:latin typeface="Franklin Gothic Demi" charset="0"/>
                <a:ea typeface="Franklin Gothic Demi" charset="0"/>
                <a:cs typeface="Franklin Gothic Demi" charset="0"/>
              </a:rPr>
              <a:t>humaines</a:t>
            </a:r>
            <a:endParaRPr lang="fr-FR" altLang="fr-FR" sz="3200" dirty="0">
              <a:solidFill>
                <a:srgbClr val="90C14E"/>
              </a:solidFill>
              <a:latin typeface="Franklin Gothic Demi" charset="0"/>
              <a:ea typeface="Franklin Gothic Demi" charset="0"/>
              <a:cs typeface="Franklin Gothic Demi" charset="0"/>
            </a:endParaRPr>
          </a:p>
        </p:txBody>
      </p:sp>
    </p:spTree>
    <p:extLst>
      <p:ext uri="{BB962C8B-B14F-4D97-AF65-F5344CB8AC3E}">
        <p14:creationId xmlns:p14="http://schemas.microsoft.com/office/powerpoint/2010/main" val="72884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809673" y="2299254"/>
            <a:ext cx="5829172" cy="3065423"/>
          </a:xfrm>
        </p:spPr>
        <p:txBody>
          <a:bodyPr>
            <a:normAutofit lnSpcReduction="10000"/>
          </a:bodyPr>
          <a:lstStyle/>
          <a:p>
            <a:pPr lvl="0"/>
            <a:r>
              <a:rPr lang="fr-FR" sz="1800" b="1" dirty="0"/>
              <a:t>20 millions d'euros</a:t>
            </a:r>
            <a:r>
              <a:rPr lang="fr-FR" sz="1800" dirty="0"/>
              <a:t> seront affectés à des petites et moyennes subventions pour des actions de conservation ciblées dans les pays ACP.</a:t>
            </a:r>
            <a:endParaRPr lang="en-US" sz="1800" dirty="0"/>
          </a:p>
          <a:p>
            <a:pPr lvl="0"/>
            <a:r>
              <a:rPr lang="fr-FR" sz="1800" dirty="0"/>
              <a:t>Ils soutiendront les activités sur le terrain en permettant aux agences des aires protégées, aux ONG, aux communautés locales et aux autres acteurs clés de mettre en œuvre efficacement leurs projets sur le terrain.</a:t>
            </a:r>
          </a:p>
          <a:p>
            <a:pPr lvl="0"/>
            <a:r>
              <a:rPr lang="fr-FR" sz="1800" dirty="0"/>
              <a:t>Appuyer </a:t>
            </a:r>
            <a:r>
              <a:rPr lang="fr-FR" sz="1800" b="1" i="1" u="sng" dirty="0"/>
              <a:t>les initiatives des communautés locales </a:t>
            </a:r>
            <a:r>
              <a:rPr lang="fr-FR" sz="1800" dirty="0"/>
              <a:t>qui visent à améliorer les moyens de subsistance de la population tout en contribuant à la gestion des aires protégées et la résilience aux changements climatiques.</a:t>
            </a:r>
          </a:p>
          <a:p>
            <a:pPr lvl="0"/>
            <a:endParaRPr lang="en-US" sz="1800" dirty="0"/>
          </a:p>
        </p:txBody>
      </p:sp>
      <p:sp>
        <p:nvSpPr>
          <p:cNvPr id="6" name="Footer Placeholder 5"/>
          <p:cNvSpPr>
            <a:spLocks noGrp="1"/>
          </p:cNvSpPr>
          <p:nvPr>
            <p:ph type="ftr" sz="quarter" idx="13"/>
          </p:nvPr>
        </p:nvSpPr>
        <p:spPr/>
        <p:txBody>
          <a:bodyPr/>
          <a:lstStyle/>
          <a:p>
            <a:r>
              <a:rPr lang="en-US" sz="4000" dirty="0"/>
              <a:t>Le </a:t>
            </a:r>
            <a:r>
              <a:rPr lang="en-US" sz="4000" dirty="0" err="1"/>
              <a:t>Fonds</a:t>
            </a:r>
            <a:r>
              <a:rPr lang="en-US" sz="4000" dirty="0"/>
              <a:t> </a:t>
            </a:r>
            <a:r>
              <a:rPr lang="en-US" sz="4000" dirty="0" err="1"/>
              <a:t>d’action</a:t>
            </a:r>
            <a:endParaRPr lang="en-US" sz="4000" dirty="0"/>
          </a:p>
        </p:txBody>
      </p:sp>
      <p:sp>
        <p:nvSpPr>
          <p:cNvPr id="7" name="Title 6"/>
          <p:cNvSpPr>
            <a:spLocks noGrp="1"/>
          </p:cNvSpPr>
          <p:nvPr>
            <p:ph type="title"/>
          </p:nvPr>
        </p:nvSpPr>
        <p:spPr>
          <a:xfrm>
            <a:off x="838200" y="1415800"/>
            <a:ext cx="11158181" cy="562965"/>
          </a:xfrm>
        </p:spPr>
        <p:txBody>
          <a:bodyPr>
            <a:noAutofit/>
          </a:bodyPr>
          <a:lstStyle/>
          <a:p>
            <a:r>
              <a:rPr lang="fr-FR" sz="1800" dirty="0"/>
              <a:t>BIOPAMA soutiendra des actions spécifiques sur le terrain visant à renforcer l'efficacité des aires protégées et de la gestion des ressources naturelles et la gouvernance. L'application des outils d'évaluation de la gestion et de la gouvernance de BIOPAMA et des données / informations des observatoires régionaux aidera à identifier les actions de gestion nécessaires.</a:t>
            </a:r>
            <a:endParaRPr lang="en-US" sz="1800" dirty="0"/>
          </a:p>
        </p:txBody>
      </p:sp>
      <p:pic>
        <p:nvPicPr>
          <p:cNvPr id="2050" name="Picture 2" descr="J:\EURO\4. Projects and Themes\BIOPAMA_27October2017_RB\pictures for banners\Caribbean - Fishermen in Tobago - 2013 by Fabien Barthelat.jpg"/>
          <p:cNvPicPr>
            <a:picLocks noGrp="1" noChangeAspect="1" noChangeArrowheads="1"/>
          </p:cNvPicPr>
          <p:nvPr>
            <p:ph sz="quarter" idx="4"/>
          </p:nvPr>
        </p:nvPicPr>
        <p:blipFill rotWithShape="1">
          <a:blip r:embed="rId2" cstate="email">
            <a:extLst>
              <a:ext uri="{28A0092B-C50C-407E-A947-70E740481C1C}">
                <a14:useLocalDpi xmlns:a14="http://schemas.microsoft.com/office/drawing/2010/main"/>
              </a:ext>
            </a:extLst>
          </a:blip>
          <a:srcRect/>
          <a:stretch/>
        </p:blipFill>
        <p:spPr bwMode="auto">
          <a:xfrm>
            <a:off x="938065" y="2299254"/>
            <a:ext cx="4660235" cy="278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69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5124" y="2670304"/>
            <a:ext cx="5556991" cy="1250121"/>
          </a:xfrm>
          <a:prstGeom prst="rect">
            <a:avLst/>
          </a:prstGeom>
        </p:spPr>
      </p:pic>
      <p:sp>
        <p:nvSpPr>
          <p:cNvPr id="3" name="Footer Placeholder 2"/>
          <p:cNvSpPr>
            <a:spLocks noGrp="1"/>
          </p:cNvSpPr>
          <p:nvPr>
            <p:ph type="ftr" sz="quarter" idx="3"/>
          </p:nvPr>
        </p:nvSpPr>
        <p:spPr>
          <a:xfrm>
            <a:off x="4038600" y="10676890"/>
            <a:ext cx="4114800" cy="365125"/>
          </a:xfrm>
          <a:prstGeom prst="rect">
            <a:avLst/>
          </a:prstGeom>
        </p:spPr>
        <p:txBody>
          <a:bodyPr/>
          <a:lstStyle/>
          <a:p>
            <a:r>
              <a:rPr lang="en-US"/>
              <a:t>BIOPAMA PPT Template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4858124"/>
            <a:ext cx="4999567" cy="1494367"/>
          </a:xfrm>
          <a:prstGeom prst="rect">
            <a:avLst/>
          </a:prstGeom>
        </p:spPr>
      </p:pic>
      <p:sp>
        <p:nvSpPr>
          <p:cNvPr id="4" name="TextBox 3"/>
          <p:cNvSpPr txBox="1"/>
          <p:nvPr/>
        </p:nvSpPr>
        <p:spPr>
          <a:xfrm>
            <a:off x="2524836" y="4285397"/>
            <a:ext cx="7451677" cy="369332"/>
          </a:xfrm>
          <a:prstGeom prst="rect">
            <a:avLst/>
          </a:prstGeom>
          <a:noFill/>
        </p:spPr>
        <p:txBody>
          <a:bodyPr wrap="square" rtlCol="0">
            <a:spAutoFit/>
          </a:bodyPr>
          <a:lstStyle/>
          <a:p>
            <a:pPr algn="ctr"/>
            <a:r>
              <a:rPr lang="en-GB" dirty="0">
                <a:hlinkClick r:id="rId4"/>
              </a:rPr>
              <a:t>biopama.org</a:t>
            </a:r>
            <a:r>
              <a:rPr lang="en-GB" dirty="0"/>
              <a:t>  </a:t>
            </a:r>
            <a:r>
              <a:rPr lang="en-GB" dirty="0">
                <a:hlinkClick r:id="rId5"/>
              </a:rPr>
              <a:t>rris.biopama.org</a:t>
            </a:r>
            <a:r>
              <a:rPr lang="en-GB" dirty="0"/>
              <a:t> </a:t>
            </a:r>
            <a:r>
              <a:rPr lang="en-GB" dirty="0">
                <a:hlinkClick r:id="rId6"/>
              </a:rPr>
              <a:t>yammer.com/</a:t>
            </a:r>
            <a:r>
              <a:rPr lang="en-GB" dirty="0" err="1">
                <a:hlinkClick r:id="rId6"/>
              </a:rPr>
              <a:t>biopama</a:t>
            </a:r>
            <a:r>
              <a:rPr lang="en-GB" dirty="0"/>
              <a:t> </a:t>
            </a:r>
          </a:p>
        </p:txBody>
      </p:sp>
      <p:sp>
        <p:nvSpPr>
          <p:cNvPr id="7" name="TextBox 3"/>
          <p:cNvSpPr txBox="1"/>
          <p:nvPr/>
        </p:nvSpPr>
        <p:spPr>
          <a:xfrm>
            <a:off x="554182" y="1073542"/>
            <a:ext cx="10732655" cy="523220"/>
          </a:xfrm>
          <a:prstGeom prst="rect">
            <a:avLst/>
          </a:prstGeom>
          <a:noFill/>
        </p:spPr>
        <p:txBody>
          <a:bodyPr wrap="square" rtlCol="0">
            <a:spAutoFit/>
          </a:bodyPr>
          <a:lstStyle/>
          <a:p>
            <a:pPr algn="ctr"/>
            <a:r>
              <a:rPr lang="en-GB" sz="2800" dirty="0">
                <a:solidFill>
                  <a:srgbClr val="90C14E"/>
                </a:solidFill>
                <a:latin typeface="Franklin Gothic Demi" charset="0"/>
                <a:ea typeface="Franklin Gothic Demi" charset="0"/>
                <a:cs typeface="Franklin Gothic Demi" charset="0"/>
              </a:rPr>
              <a:t>Merci!</a:t>
            </a:r>
          </a:p>
        </p:txBody>
      </p:sp>
    </p:spTree>
    <p:extLst>
      <p:ext uri="{BB962C8B-B14F-4D97-AF65-F5344CB8AC3E}">
        <p14:creationId xmlns:p14="http://schemas.microsoft.com/office/powerpoint/2010/main" val="175370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849256" y="1269425"/>
            <a:ext cx="7246994" cy="4664160"/>
          </a:xfrm>
        </p:spPr>
        <p:txBody>
          <a:bodyPr>
            <a:normAutofit/>
          </a:bodyPr>
          <a:lstStyle/>
          <a:p>
            <a:pPr lvl="0"/>
            <a:r>
              <a:rPr lang="fr-FR" dirty="0"/>
              <a:t>Une initiative du groupe des Etats d'Afrique, des Caraïbes et du Pacifique (ACP) financée par le 11ème Fonds européen de développement de l'Union européenne (UE).</a:t>
            </a:r>
            <a:endParaRPr lang="en-US" sz="1200" dirty="0"/>
          </a:p>
          <a:p>
            <a:pPr lvl="0"/>
            <a:r>
              <a:rPr lang="fr-FR" dirty="0"/>
              <a:t>Un partenariat mondial: BIOPAMA combine</a:t>
            </a:r>
            <a:endParaRPr lang="en-US" sz="1200" dirty="0"/>
          </a:p>
          <a:p>
            <a:pPr lvl="1"/>
            <a:r>
              <a:rPr lang="fr-FR" dirty="0"/>
              <a:t>L'expertise en conservation de la biodiversité et aires protégées de </a:t>
            </a:r>
            <a:r>
              <a:rPr lang="fr-FR" b="1" dirty="0"/>
              <a:t>l'Union internationale pour la conservation de la nature (UICN)</a:t>
            </a:r>
            <a:r>
              <a:rPr lang="fr-FR" dirty="0"/>
              <a:t> et</a:t>
            </a:r>
            <a:endParaRPr lang="en-US" sz="1200" dirty="0"/>
          </a:p>
          <a:p>
            <a:pPr lvl="1"/>
            <a:r>
              <a:rPr lang="fr-FR" dirty="0"/>
              <a:t>le savoir-faire scientifique </a:t>
            </a:r>
            <a:r>
              <a:rPr lang="fr-FR" b="1" dirty="0"/>
              <a:t>du Centre commun de recherche de la Commission européenne (CCR).</a:t>
            </a:r>
            <a:endParaRPr lang="en-US" sz="1200" dirty="0"/>
          </a:p>
          <a:p>
            <a:pPr lvl="0"/>
            <a:r>
              <a:rPr lang="fr-FR" dirty="0"/>
              <a:t>Mise en œuvre en collaboration étroite avec les acteurs régionaux, nationaux et locaux en Afrique, dans les Caraïbes et dans les pays du Pacifique.</a:t>
            </a:r>
            <a:endParaRPr lang="en-US" sz="1200" dirty="0"/>
          </a:p>
          <a:p>
            <a:pPr lvl="0"/>
            <a:r>
              <a:rPr lang="fr-FR" dirty="0"/>
              <a:t>Un programme de six ans (2017-2023), qui continue et s’appuie sur la première phase du programme (2011-2017).</a:t>
            </a:r>
            <a:endParaRPr lang="en-US" sz="1200" dirty="0"/>
          </a:p>
          <a:p>
            <a:pPr lvl="0"/>
            <a:r>
              <a:rPr lang="fr-FR" dirty="0"/>
              <a:t>Un investissement de 60 millions d'euros pour améliorer la conservation à long terme et pour une utilisation durable de la biodiversité et des ressources naturelles dans les pays ACP.</a:t>
            </a:r>
          </a:p>
          <a:p>
            <a:pPr lvl="0"/>
            <a:r>
              <a:rPr lang="fr-FR" dirty="0"/>
              <a:t>Le budget inclus 20 millions d’euro pour la composante action et 4 millions pour les activités d’appuis dans la région Afrique Centrale et Occidentale, </a:t>
            </a:r>
            <a:endParaRPr lang="en-US" dirty="0"/>
          </a:p>
        </p:txBody>
      </p:sp>
      <p:sp>
        <p:nvSpPr>
          <p:cNvPr id="7" name="Footer Placeholder 2"/>
          <p:cNvSpPr>
            <a:spLocks noGrp="1"/>
          </p:cNvSpPr>
          <p:nvPr>
            <p:ph type="ftr" sz="quarter" idx="13"/>
          </p:nvPr>
        </p:nvSpPr>
        <p:spPr>
          <a:xfrm>
            <a:off x="838200" y="508394"/>
            <a:ext cx="10071538" cy="365125"/>
          </a:xfrm>
        </p:spPr>
        <p:txBody>
          <a:bodyPr/>
          <a:lstStyle/>
          <a:p>
            <a:r>
              <a:rPr lang="en-US" sz="2000" dirty="0"/>
              <a:t>Le programme: BIOPAMA (Biodiversity and Protected Areas Management)</a:t>
            </a:r>
          </a:p>
        </p:txBody>
      </p:sp>
      <p:pic>
        <p:nvPicPr>
          <p:cNvPr id="1027" name="Picture 3" descr="J:\EURO\4. Projects and Themes\BIOPAMA_27October2017_RB\logos for the regional versions of the RRIS\EU logo flag_yellow_high_HD low r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89111" y="1596447"/>
            <a:ext cx="1660594" cy="1099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EURO\4. Projects and Themes\BIOPAMA_27October2017_RB\logos for the regional versions of the RRIS\IUCN-UICN\logo-iucn.g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87411" y="3192973"/>
            <a:ext cx="1272747" cy="1220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URO\4. Projects and Themes\BIOPAMA_27October2017_RB\logos for the regional versions of the RRIS\ACPLOGOC.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37057" y="1555666"/>
            <a:ext cx="1573458" cy="1140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URO\4. Projects and Themes\BIOPAMA_27October2017_RB\logos for the regional versions of the RRIS\EC-JRC\low res.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11543" y="3296516"/>
            <a:ext cx="1615730" cy="111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Map: Africa, Caribbean, Pacific</a:t>
            </a:r>
          </a:p>
        </p:txBody>
      </p:sp>
      <p:sp>
        <p:nvSpPr>
          <p:cNvPr id="4" name="Title 3"/>
          <p:cNvSpPr>
            <a:spLocks noGrp="1"/>
          </p:cNvSpPr>
          <p:nvPr>
            <p:ph type="title"/>
          </p:nvPr>
        </p:nvSpPr>
        <p:spPr>
          <a:xfrm>
            <a:off x="727430" y="913584"/>
            <a:ext cx="4346576" cy="858100"/>
          </a:xfrm>
        </p:spPr>
        <p:txBody>
          <a:bodyPr>
            <a:normAutofit/>
          </a:bodyPr>
          <a:lstStyle/>
          <a:p>
            <a:endParaRPr lang="en-US" dirty="0"/>
          </a:p>
        </p:txBody>
      </p:sp>
      <p:sp>
        <p:nvSpPr>
          <p:cNvPr id="6" name="Text Placeholder 5"/>
          <p:cNvSpPr>
            <a:spLocks noGrp="1"/>
          </p:cNvSpPr>
          <p:nvPr>
            <p:ph type="body" sz="half" idx="2"/>
          </p:nvPr>
        </p:nvSpPr>
        <p:spPr>
          <a:xfrm>
            <a:off x="836611" y="2587625"/>
            <a:ext cx="6301167" cy="3006351"/>
          </a:xfrm>
        </p:spPr>
        <p:txBody>
          <a:bodyPr/>
          <a:lstStyle/>
          <a:p>
            <a:endParaRPr lang="en-US" dirty="0"/>
          </a:p>
        </p:txBody>
      </p:sp>
      <p:sp>
        <p:nvSpPr>
          <p:cNvPr id="7" name="Footer Placeholder 2"/>
          <p:cNvSpPr>
            <a:spLocks noGrp="1"/>
          </p:cNvSpPr>
          <p:nvPr>
            <p:ph type="ftr" sz="quarter" idx="13"/>
          </p:nvPr>
        </p:nvSpPr>
        <p:spPr>
          <a:xfrm>
            <a:off x="838199" y="508394"/>
            <a:ext cx="7205353" cy="365125"/>
          </a:xfrm>
        </p:spPr>
        <p:txBody>
          <a:bodyPr/>
          <a:lstStyle/>
          <a:p>
            <a:r>
              <a:rPr lang="fr-FR" sz="2000" b="1" dirty="0"/>
              <a:t>Carte: Afrique, Caraïbes, Pacifique</a:t>
            </a:r>
            <a:endParaRPr lang="en-US" sz="2000" dirty="0"/>
          </a:p>
        </p:txBody>
      </p:sp>
      <p:pic>
        <p:nvPicPr>
          <p:cNvPr id="1026" name="Picture 2" descr="C:\Users\BucioacaR\Desktop\Static map BIOPAMA ACP.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873519"/>
            <a:ext cx="12192000" cy="43085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910633"/>
            <a:ext cx="12192000" cy="1068779"/>
          </a:xfrm>
          <a:prstGeom prst="rect">
            <a:avLst/>
          </a:prstGeom>
          <a:solidFill>
            <a:srgbClr val="679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t>79 pays en développement (y compris les moins avancés et les petits États insulaires)</a:t>
            </a:r>
          </a:p>
          <a:p>
            <a:pPr algn="ctr"/>
            <a:r>
              <a:rPr lang="fr-FR" sz="1700" dirty="0"/>
              <a:t>Plus de 3 milliards de personnes dont les moyens de subsistance dépendent des ressources naturelles</a:t>
            </a:r>
          </a:p>
          <a:p>
            <a:pPr algn="ctr"/>
            <a:r>
              <a:rPr lang="fr-FR" sz="1700" dirty="0"/>
              <a:t>Plus de la moitié des 35 points chauds de la biodiversité dans le monde</a:t>
            </a:r>
          </a:p>
          <a:p>
            <a:pPr algn="ctr"/>
            <a:r>
              <a:rPr lang="fr-FR" sz="1700" dirty="0"/>
              <a:t>Plus de 9 000 aires protégées, terrestres et marines</a:t>
            </a:r>
          </a:p>
        </p:txBody>
      </p:sp>
    </p:spTree>
    <p:extLst>
      <p:ext uri="{BB962C8B-B14F-4D97-AF65-F5344CB8AC3E}">
        <p14:creationId xmlns:p14="http://schemas.microsoft.com/office/powerpoint/2010/main" val="109739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503060" cy="454470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67" t="500" r="8321" b="8991"/>
          <a:stretch/>
        </p:blipFill>
        <p:spPr>
          <a:xfrm>
            <a:off x="6071616" y="1828800"/>
            <a:ext cx="6120384" cy="40111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178"/>
            <a:ext cx="12191999" cy="5839939"/>
          </a:xfrm>
          <a:prstGeom prst="rect">
            <a:avLst/>
          </a:prstGeom>
        </p:spPr>
      </p:pic>
      <p:sp>
        <p:nvSpPr>
          <p:cNvPr id="5" name="Title 8"/>
          <p:cNvSpPr>
            <a:spLocks noGrp="1"/>
          </p:cNvSpPr>
          <p:nvPr>
            <p:ph type="title"/>
          </p:nvPr>
        </p:nvSpPr>
        <p:spPr>
          <a:xfrm>
            <a:off x="2356865" y="1384576"/>
            <a:ext cx="7429501" cy="1988047"/>
          </a:xfrm>
        </p:spPr>
        <p:txBody>
          <a:bodyPr>
            <a:normAutofit/>
          </a:bodyPr>
          <a:lstStyle/>
          <a:p>
            <a:r>
              <a:rPr lang="en-US" sz="3600" dirty="0" err="1"/>
              <a:t>Afrique</a:t>
            </a:r>
            <a:r>
              <a:rPr lang="en-US" sz="3600" dirty="0"/>
              <a:t> de </a:t>
            </a:r>
            <a:r>
              <a:rPr lang="en-US" sz="3600" dirty="0" err="1"/>
              <a:t>l’Ouest</a:t>
            </a:r>
            <a:r>
              <a:rPr lang="en-US" sz="3600" dirty="0"/>
              <a:t> et </a:t>
            </a:r>
            <a:br>
              <a:rPr lang="en-US" sz="3600" dirty="0"/>
            </a:br>
            <a:r>
              <a:rPr lang="en-US" sz="3600" dirty="0" err="1"/>
              <a:t>Afrique</a:t>
            </a:r>
            <a:r>
              <a:rPr lang="en-US" sz="3600" dirty="0"/>
              <a:t> Centrale</a:t>
            </a:r>
          </a:p>
        </p:txBody>
      </p:sp>
      <p:grpSp>
        <p:nvGrpSpPr>
          <p:cNvPr id="6" name="Group 5"/>
          <p:cNvGrpSpPr>
            <a:grpSpLocks noChangeAspect="1"/>
          </p:cNvGrpSpPr>
          <p:nvPr/>
        </p:nvGrpSpPr>
        <p:grpSpPr>
          <a:xfrm>
            <a:off x="1279447" y="3645071"/>
            <a:ext cx="2414944" cy="2158206"/>
            <a:chOff x="7362112" y="2541588"/>
            <a:chExt cx="4816602" cy="4304538"/>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2112" y="2541588"/>
              <a:ext cx="4816602" cy="4304538"/>
            </a:xfrm>
            <a:prstGeom prst="rect">
              <a:avLst/>
            </a:prstGeom>
          </p:spPr>
        </p:pic>
        <p:sp>
          <p:nvSpPr>
            <p:cNvPr id="9" name="Oval 8"/>
            <p:cNvSpPr>
              <a:spLocks noChangeAspect="1"/>
            </p:cNvSpPr>
            <p:nvPr/>
          </p:nvSpPr>
          <p:spPr>
            <a:xfrm rot="16877002">
              <a:off x="8484506" y="3184445"/>
              <a:ext cx="1085341" cy="15814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5-Point Star 11"/>
            <p:cNvSpPr>
              <a:spLocks noChangeAspect="1"/>
            </p:cNvSpPr>
            <p:nvPr/>
          </p:nvSpPr>
          <p:spPr>
            <a:xfrm>
              <a:off x="8928323" y="4094205"/>
              <a:ext cx="144000" cy="144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gr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6562" y="4908080"/>
            <a:ext cx="810356" cy="66763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7943" y="3920660"/>
            <a:ext cx="560631" cy="824327"/>
          </a:xfrm>
          <a:prstGeom prst="rect">
            <a:avLst/>
          </a:prstGeom>
        </p:spPr>
      </p:pic>
      <p:grpSp>
        <p:nvGrpSpPr>
          <p:cNvPr id="15" name="Group 5"/>
          <p:cNvGrpSpPr>
            <a:grpSpLocks noChangeAspect="1"/>
          </p:cNvGrpSpPr>
          <p:nvPr/>
        </p:nvGrpSpPr>
        <p:grpSpPr>
          <a:xfrm>
            <a:off x="8548890" y="139686"/>
            <a:ext cx="2414944" cy="2158206"/>
            <a:chOff x="7362112" y="2541588"/>
            <a:chExt cx="4829888" cy="4316412"/>
          </a:xfrm>
        </p:grpSpPr>
        <p:pic>
          <p:nvPicPr>
            <p:cNvPr id="16"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2112" y="2541588"/>
              <a:ext cx="4829888" cy="4316412"/>
            </a:xfrm>
            <a:prstGeom prst="rect">
              <a:avLst/>
            </a:prstGeom>
          </p:spPr>
        </p:pic>
        <p:sp>
          <p:nvSpPr>
            <p:cNvPr id="17" name="Oval 8"/>
            <p:cNvSpPr/>
            <p:nvPr/>
          </p:nvSpPr>
          <p:spPr>
            <a:xfrm rot="806797">
              <a:off x="9586252" y="3707429"/>
              <a:ext cx="955020" cy="15814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5-Point Star 11"/>
            <p:cNvSpPr/>
            <p:nvPr/>
          </p:nvSpPr>
          <p:spPr>
            <a:xfrm>
              <a:off x="9667707" y="4498173"/>
              <a:ext cx="144000" cy="1440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grpSp>
      <p:pic>
        <p:nvPicPr>
          <p:cNvPr id="19"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1779" y="1103746"/>
            <a:ext cx="1674223" cy="644346"/>
          </a:xfrm>
          <a:prstGeom prst="rect">
            <a:avLst/>
          </a:prstGeom>
        </p:spPr>
      </p:pic>
      <p:pic>
        <p:nvPicPr>
          <p:cNvPr id="2" name="Imag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9354" y="4419242"/>
            <a:ext cx="805354" cy="798962"/>
          </a:xfrm>
          <a:prstGeom prst="rect">
            <a:avLst/>
          </a:prstGeom>
        </p:spPr>
      </p:pic>
      <p:pic>
        <p:nvPicPr>
          <p:cNvPr id="3" name="Imag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53442" y="1919124"/>
            <a:ext cx="927148" cy="944892"/>
          </a:xfrm>
          <a:prstGeom prst="rect">
            <a:avLst/>
          </a:prstGeom>
        </p:spPr>
      </p:pic>
    </p:spTree>
    <p:extLst>
      <p:ext uri="{BB962C8B-B14F-4D97-AF65-F5344CB8AC3E}">
        <p14:creationId xmlns:p14="http://schemas.microsoft.com/office/powerpoint/2010/main" val="105796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p:txBody>
          <a:bodyPr/>
          <a:lstStyle/>
          <a:p>
            <a:r>
              <a:rPr lang="en-US" dirty="0"/>
              <a:t>Après 2017 …. </a:t>
            </a: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710698647"/>
              </p:ext>
            </p:extLst>
          </p:nvPr>
        </p:nvGraphicFramePr>
        <p:xfrm>
          <a:off x="2047875" y="873519"/>
          <a:ext cx="9833264" cy="4255207"/>
        </p:xfrm>
        <a:graphic>
          <a:graphicData uri="http://schemas.openxmlformats.org/drawingml/2006/table">
            <a:tbl>
              <a:tblPr firstRow="1" bandRow="1">
                <a:tableStyleId>{5C22544A-7EE6-4342-B048-85BDC9FD1C3A}</a:tableStyleId>
              </a:tblPr>
              <a:tblGrid>
                <a:gridCol w="4916632">
                  <a:extLst>
                    <a:ext uri="{9D8B030D-6E8A-4147-A177-3AD203B41FA5}">
                      <a16:colId xmlns:a16="http://schemas.microsoft.com/office/drawing/2014/main" val="1981256804"/>
                    </a:ext>
                  </a:extLst>
                </a:gridCol>
                <a:gridCol w="4916632">
                  <a:extLst>
                    <a:ext uri="{9D8B030D-6E8A-4147-A177-3AD203B41FA5}">
                      <a16:colId xmlns:a16="http://schemas.microsoft.com/office/drawing/2014/main" val="1489146711"/>
                    </a:ext>
                  </a:extLst>
                </a:gridCol>
              </a:tblGrid>
              <a:tr h="536647">
                <a:tc>
                  <a:txBody>
                    <a:bodyPr/>
                    <a:lstStyle/>
                    <a:p>
                      <a:r>
                        <a:rPr lang="en-US" sz="2800" dirty="0"/>
                        <a:t>Lessons apprises (2011-2017) </a:t>
                      </a:r>
                    </a:p>
                  </a:txBody>
                  <a:tcPr/>
                </a:tc>
                <a:tc>
                  <a:txBody>
                    <a:bodyPr/>
                    <a:lstStyle/>
                    <a:p>
                      <a:r>
                        <a:rPr lang="fr-FR" sz="2800" noProof="0" dirty="0"/>
                        <a:t>Ajustements</a:t>
                      </a:r>
                      <a:r>
                        <a:rPr lang="en-US" sz="2800" dirty="0"/>
                        <a:t> (2017 – 2023)</a:t>
                      </a:r>
                    </a:p>
                  </a:txBody>
                  <a:tcPr/>
                </a:tc>
                <a:extLst>
                  <a:ext uri="{0D108BD9-81ED-4DB2-BD59-A6C34878D82A}">
                    <a16:rowId xmlns:a16="http://schemas.microsoft.com/office/drawing/2014/main" val="4138306168"/>
                  </a:ext>
                </a:extLst>
              </a:tr>
              <a:tr h="930852">
                <a:tc>
                  <a:txBody>
                    <a:bodyPr/>
                    <a:lstStyle/>
                    <a:p>
                      <a:r>
                        <a:rPr lang="fr-FR" sz="2000" noProof="0" dirty="0"/>
                        <a:t>Approche très directive, déconnectées</a:t>
                      </a:r>
                      <a:r>
                        <a:rPr lang="fr-FR" sz="2000" baseline="0" noProof="0" dirty="0"/>
                        <a:t> de certaines régions</a:t>
                      </a:r>
                      <a:endParaRPr lang="fr-FR" sz="2000" noProof="0" dirty="0"/>
                    </a:p>
                  </a:txBody>
                  <a:tcPr/>
                </a:tc>
                <a:tc>
                  <a:txBody>
                    <a:bodyPr/>
                    <a:lstStyle/>
                    <a:p>
                      <a:r>
                        <a:rPr lang="fr-FR" sz="2000" b="1" noProof="0" dirty="0"/>
                        <a:t>Approche</a:t>
                      </a:r>
                      <a:r>
                        <a:rPr lang="fr-FR" sz="2000" b="1" baseline="0" noProof="0" dirty="0"/>
                        <a:t> basée sur l’identification des besoins, </a:t>
                      </a:r>
                      <a:r>
                        <a:rPr lang="fr-FR" sz="2000" b="0" baseline="0" noProof="0" dirty="0"/>
                        <a:t>sur des données, sur le développement d’outils et de services</a:t>
                      </a:r>
                      <a:endParaRPr lang="fr-FR" sz="2000" noProof="0" dirty="0"/>
                    </a:p>
                  </a:txBody>
                  <a:tcPr/>
                </a:tc>
                <a:extLst>
                  <a:ext uri="{0D108BD9-81ED-4DB2-BD59-A6C34878D82A}">
                    <a16:rowId xmlns:a16="http://schemas.microsoft.com/office/drawing/2014/main" val="388506140"/>
                  </a:ext>
                </a:extLst>
              </a:tr>
              <a:tr h="930852">
                <a:tc>
                  <a:txBody>
                    <a:bodyPr/>
                    <a:lstStyle/>
                    <a:p>
                      <a:r>
                        <a:rPr lang="fr-FR" sz="2000" noProof="0" dirty="0"/>
                        <a:t>Manque de cohérence entre</a:t>
                      </a:r>
                      <a:r>
                        <a:rPr lang="fr-FR" sz="2000" baseline="0" noProof="0" dirty="0"/>
                        <a:t> les actions des maitres d’œuvre &amp; peu de progrès dans les observatoires</a:t>
                      </a:r>
                      <a:endParaRPr lang="fr-FR" sz="2000" noProof="0" dirty="0"/>
                    </a:p>
                  </a:txBody>
                  <a:tcPr/>
                </a:tc>
                <a:tc>
                  <a:txBody>
                    <a:bodyPr/>
                    <a:lstStyle/>
                    <a:p>
                      <a:r>
                        <a:rPr lang="fr-FR" sz="2000" b="1" noProof="0" dirty="0"/>
                        <a:t>Amélioration des communications </a:t>
                      </a:r>
                      <a:r>
                        <a:rPr lang="fr-FR" sz="2000" b="0" noProof="0" dirty="0"/>
                        <a:t>l’UICN, le JRC</a:t>
                      </a:r>
                      <a:r>
                        <a:rPr lang="fr-FR" sz="2000" b="0" baseline="0" noProof="0" dirty="0"/>
                        <a:t>, les Observatoires est les partenaires</a:t>
                      </a:r>
                      <a:endParaRPr lang="fr-FR" sz="2000" noProof="0" dirty="0"/>
                    </a:p>
                  </a:txBody>
                  <a:tcPr/>
                </a:tc>
                <a:extLst>
                  <a:ext uri="{0D108BD9-81ED-4DB2-BD59-A6C34878D82A}">
                    <a16:rowId xmlns:a16="http://schemas.microsoft.com/office/drawing/2014/main" val="3155140819"/>
                  </a:ext>
                </a:extLst>
              </a:tr>
              <a:tr h="930852">
                <a:tc>
                  <a:txBody>
                    <a:bodyPr/>
                    <a:lstStyle/>
                    <a:p>
                      <a:r>
                        <a:rPr lang="fr-FR" sz="2000" noProof="0" dirty="0"/>
                        <a:t>Lien</a:t>
                      </a:r>
                      <a:r>
                        <a:rPr lang="fr-FR" sz="2000" baseline="0" noProof="0" dirty="0"/>
                        <a:t> faible entre les données, la décision et l’action</a:t>
                      </a:r>
                      <a:endParaRPr lang="fr-FR" sz="2000" noProof="0" dirty="0"/>
                    </a:p>
                  </a:txBody>
                  <a:tcPr/>
                </a:tc>
                <a:tc>
                  <a:txBody>
                    <a:bodyPr/>
                    <a:lstStyle/>
                    <a:p>
                      <a:r>
                        <a:rPr lang="fr-FR" sz="2000" b="1" noProof="0" dirty="0"/>
                        <a:t>Amélioration de la mise a disposition</a:t>
                      </a:r>
                      <a:r>
                        <a:rPr lang="fr-FR" sz="2000" b="1" baseline="0" noProof="0" dirty="0"/>
                        <a:t> des données et informations </a:t>
                      </a:r>
                      <a:r>
                        <a:rPr lang="fr-FR" sz="2000" b="0" baseline="0" noProof="0" dirty="0"/>
                        <a:t>pour une amélioration de la prise de décision</a:t>
                      </a:r>
                      <a:endParaRPr lang="fr-FR" sz="2000" noProof="0" dirty="0"/>
                    </a:p>
                  </a:txBody>
                  <a:tcPr/>
                </a:tc>
                <a:extLst>
                  <a:ext uri="{0D108BD9-81ED-4DB2-BD59-A6C34878D82A}">
                    <a16:rowId xmlns:a16="http://schemas.microsoft.com/office/drawing/2014/main" val="2088453665"/>
                  </a:ext>
                </a:extLst>
              </a:tr>
              <a:tr h="452303">
                <a:tc>
                  <a:txBody>
                    <a:bodyPr/>
                    <a:lstStyle/>
                    <a:p>
                      <a:r>
                        <a:rPr lang="fr-FR" sz="2000" noProof="0" dirty="0"/>
                        <a:t>Pas de ressources pour les actions sur les sites</a:t>
                      </a:r>
                    </a:p>
                  </a:txBody>
                  <a:tcPr/>
                </a:tc>
                <a:tc>
                  <a:txBody>
                    <a:bodyPr/>
                    <a:lstStyle/>
                    <a:p>
                      <a:r>
                        <a:rPr lang="fr-FR" sz="2000" noProof="0" dirty="0"/>
                        <a:t>Inclusion d’une </a:t>
                      </a:r>
                      <a:r>
                        <a:rPr lang="fr-FR" sz="2000" b="1" noProof="0" dirty="0"/>
                        <a:t>composante Action</a:t>
                      </a:r>
                    </a:p>
                  </a:txBody>
                  <a:tcPr/>
                </a:tc>
                <a:extLst>
                  <a:ext uri="{0D108BD9-81ED-4DB2-BD59-A6C34878D82A}">
                    <a16:rowId xmlns:a16="http://schemas.microsoft.com/office/drawing/2014/main" val="3528571994"/>
                  </a:ext>
                </a:extLst>
              </a:tr>
            </a:tbl>
          </a:graphicData>
        </a:graphic>
      </p:graphicFrame>
    </p:spTree>
    <p:extLst>
      <p:ext uri="{BB962C8B-B14F-4D97-AF65-F5344CB8AC3E}">
        <p14:creationId xmlns:p14="http://schemas.microsoft.com/office/powerpoint/2010/main" val="342586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6503060" cy="4544705"/>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400"/>
          <a:stretch/>
        </p:blipFill>
        <p:spPr>
          <a:xfrm>
            <a:off x="6071616" y="1828800"/>
            <a:ext cx="6120384" cy="401113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5839939"/>
          </a:xfrm>
          <a:prstGeom prst="rect">
            <a:avLst/>
          </a:prstGeom>
        </p:spPr>
      </p:pic>
      <p:sp>
        <p:nvSpPr>
          <p:cNvPr id="8" name="Title 8"/>
          <p:cNvSpPr>
            <a:spLocks noGrp="1"/>
          </p:cNvSpPr>
          <p:nvPr>
            <p:ph type="title"/>
          </p:nvPr>
        </p:nvSpPr>
        <p:spPr>
          <a:xfrm>
            <a:off x="2457450" y="834776"/>
            <a:ext cx="7429501" cy="1988047"/>
          </a:xfrm>
        </p:spPr>
        <p:txBody>
          <a:bodyPr>
            <a:normAutofit/>
          </a:bodyPr>
          <a:lstStyle/>
          <a:p>
            <a:r>
              <a:rPr lang="en-US" sz="2800" dirty="0"/>
              <a:t>BIOPAMA (2017-2023): la mission</a:t>
            </a:r>
            <a:br>
              <a:rPr lang="en-US" sz="2800" dirty="0"/>
            </a:br>
            <a:endParaRPr lang="en-US" sz="2800" dirty="0"/>
          </a:p>
        </p:txBody>
      </p:sp>
      <p:sp>
        <p:nvSpPr>
          <p:cNvPr id="9" name="Text Placeholder 9"/>
          <p:cNvSpPr>
            <a:spLocks noGrp="1"/>
          </p:cNvSpPr>
          <p:nvPr>
            <p:ph type="body" idx="1"/>
          </p:nvPr>
        </p:nvSpPr>
        <p:spPr>
          <a:xfrm>
            <a:off x="2356865" y="2913452"/>
            <a:ext cx="7429502" cy="2057936"/>
          </a:xfrm>
        </p:spPr>
        <p:txBody>
          <a:bodyPr>
            <a:normAutofit lnSpcReduction="10000"/>
          </a:bodyPr>
          <a:lstStyle/>
          <a:p>
            <a:r>
              <a:rPr lang="fr-FR" dirty="0"/>
              <a:t>BIOPAMA vise à </a:t>
            </a:r>
            <a:r>
              <a:rPr lang="fr-FR" b="1" dirty="0"/>
              <a:t>renforcer</a:t>
            </a:r>
            <a:r>
              <a:rPr lang="fr-FR" dirty="0"/>
              <a:t> la </a:t>
            </a:r>
            <a:r>
              <a:rPr lang="fr-FR" b="1" dirty="0"/>
              <a:t>gestion et la gouvernance</a:t>
            </a:r>
            <a:r>
              <a:rPr lang="fr-FR" dirty="0"/>
              <a:t> des zones protégées et conservées dans les 79 pays d'</a:t>
            </a:r>
            <a:r>
              <a:rPr lang="fr-FR" b="1" dirty="0"/>
              <a:t>Afrique, des Caraïbes et du Pacifique (ACP) </a:t>
            </a:r>
            <a:r>
              <a:rPr lang="fr-FR" dirty="0"/>
              <a:t>grâce à une meilleure utilisation de l'</a:t>
            </a:r>
            <a:r>
              <a:rPr lang="fr-FR" b="1" dirty="0"/>
              <a:t>information </a:t>
            </a:r>
            <a:r>
              <a:rPr lang="fr-FR" dirty="0"/>
              <a:t>et au </a:t>
            </a:r>
            <a:r>
              <a:rPr lang="fr-FR" b="1" dirty="0"/>
              <a:t>renforcement des capacités </a:t>
            </a:r>
            <a:r>
              <a:rPr lang="fr-FR" dirty="0"/>
              <a:t>en matière de gestion et de gouvernance</a:t>
            </a:r>
            <a:endParaRPr lang="en-GB" dirty="0"/>
          </a:p>
        </p:txBody>
      </p:sp>
    </p:spTree>
    <p:extLst>
      <p:ext uri="{BB962C8B-B14F-4D97-AF65-F5344CB8AC3E}">
        <p14:creationId xmlns:p14="http://schemas.microsoft.com/office/powerpoint/2010/main" val="19196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a:xfrm>
            <a:off x="838200" y="508394"/>
            <a:ext cx="9885218" cy="365125"/>
          </a:xfrm>
        </p:spPr>
        <p:txBody>
          <a:bodyPr/>
          <a:lstStyle/>
          <a:p>
            <a:r>
              <a:rPr lang="fr-FR" sz="3200" dirty="0"/>
              <a:t>Les Objectifs : de la connaissance a l’action</a:t>
            </a:r>
          </a:p>
        </p:txBody>
      </p:sp>
      <p:sp>
        <p:nvSpPr>
          <p:cNvPr id="9" name="Title 2"/>
          <p:cNvSpPr>
            <a:spLocks noGrp="1"/>
          </p:cNvSpPr>
          <p:nvPr>
            <p:ph type="title"/>
          </p:nvPr>
        </p:nvSpPr>
        <p:spPr>
          <a:xfrm>
            <a:off x="838200" y="1093930"/>
            <a:ext cx="11011231" cy="903955"/>
          </a:xfrm>
        </p:spPr>
        <p:txBody>
          <a:bodyPr>
            <a:normAutofit/>
          </a:bodyPr>
          <a:lstStyle/>
          <a:p>
            <a:r>
              <a:rPr lang="fr-FR" sz="1800" dirty="0"/>
              <a:t>Le BIOPAMA fournit un soutien unique et adapté aux autorités des aires protégées des pays ACP pour répondre à leurs priorités en matière de gestion et de gouvernance améliorées de la biodiversité et des ressources naturelles.</a:t>
            </a:r>
            <a:endParaRPr lang="en-GB" sz="2000" dirty="0"/>
          </a:p>
        </p:txBody>
      </p:sp>
      <p:graphicFrame>
        <p:nvGraphicFramePr>
          <p:cNvPr id="15" name="Diagram 14"/>
          <p:cNvGraphicFramePr/>
          <p:nvPr>
            <p:extLst>
              <p:ext uri="{D42A27DB-BD31-4B8C-83A1-F6EECF244321}">
                <p14:modId xmlns:p14="http://schemas.microsoft.com/office/powerpoint/2010/main" val="3659649598"/>
              </p:ext>
            </p:extLst>
          </p:nvPr>
        </p:nvGraphicFramePr>
        <p:xfrm>
          <a:off x="925418" y="2028384"/>
          <a:ext cx="10629274" cy="410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19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3"/>
          </p:nvPr>
        </p:nvSpPr>
        <p:spPr>
          <a:xfrm>
            <a:off x="838200" y="122698"/>
            <a:ext cx="5562600" cy="750821"/>
          </a:xfrm>
        </p:spPr>
        <p:txBody>
          <a:bodyPr/>
          <a:lstStyle/>
          <a:p>
            <a:r>
              <a:rPr lang="en-US" sz="3200" dirty="0"/>
              <a:t>Les </a:t>
            </a:r>
            <a:r>
              <a:rPr lang="en-US" sz="3200" dirty="0" err="1"/>
              <a:t>Observatoires</a:t>
            </a:r>
            <a:r>
              <a:rPr lang="en-US" sz="3200" dirty="0"/>
              <a:t> </a:t>
            </a:r>
            <a:r>
              <a:rPr lang="en-US" sz="3200" dirty="0" err="1"/>
              <a:t>Regionaux</a:t>
            </a:r>
            <a:endParaRPr lang="en-US" sz="3200" dirty="0"/>
          </a:p>
        </p:txBody>
      </p:sp>
      <p:sp>
        <p:nvSpPr>
          <p:cNvPr id="7" name="Title 6"/>
          <p:cNvSpPr>
            <a:spLocks noGrp="1"/>
          </p:cNvSpPr>
          <p:nvPr>
            <p:ph type="title"/>
          </p:nvPr>
        </p:nvSpPr>
        <p:spPr>
          <a:xfrm>
            <a:off x="869867" y="1289463"/>
            <a:ext cx="10515600" cy="750822"/>
          </a:xfrm>
        </p:spPr>
        <p:txBody>
          <a:bodyPr>
            <a:noAutofit/>
          </a:bodyPr>
          <a:lstStyle/>
          <a:p>
            <a:r>
              <a:rPr lang="fr-FR" sz="1800" dirty="0"/>
              <a:t>Les observatoires régionaux constituent le pilier central du travail du BIOPAMA. Ils soutiennent la collecte de données, l'analyse, le suivi et l'établissement de rapports, développent les capacités du personnel et des organisations pour gérer ces informations et fournissent des orientations pour une meilleure prise de décision sur la conservation de la biodiversité.</a:t>
            </a:r>
            <a:r>
              <a:rPr lang="en-GB" sz="1800" dirty="0"/>
              <a:t> </a:t>
            </a:r>
          </a:p>
        </p:txBody>
      </p:sp>
      <p:graphicFrame>
        <p:nvGraphicFramePr>
          <p:cNvPr id="13" name="Diagram 12"/>
          <p:cNvGraphicFramePr/>
          <p:nvPr>
            <p:extLst>
              <p:ext uri="{D42A27DB-BD31-4B8C-83A1-F6EECF244321}">
                <p14:modId xmlns:p14="http://schemas.microsoft.com/office/powerpoint/2010/main" val="298277264"/>
              </p:ext>
            </p:extLst>
          </p:nvPr>
        </p:nvGraphicFramePr>
        <p:xfrm>
          <a:off x="1642382" y="2446704"/>
          <a:ext cx="8596993" cy="3228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36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a:xfrm>
            <a:off x="838200" y="508394"/>
            <a:ext cx="5257800" cy="365125"/>
          </a:xfrm>
        </p:spPr>
        <p:txBody>
          <a:bodyPr/>
          <a:lstStyle/>
          <a:p>
            <a:r>
              <a:rPr lang="en-US" sz="3200" dirty="0" err="1"/>
              <a:t>Pourquoi</a:t>
            </a:r>
            <a:r>
              <a:rPr lang="en-US" sz="3200" dirty="0"/>
              <a:t> un </a:t>
            </a:r>
            <a:r>
              <a:rPr lang="en-US" sz="3200" dirty="0" err="1"/>
              <a:t>observatoire</a:t>
            </a:r>
            <a:r>
              <a:rPr lang="en-US" sz="3200" dirty="0"/>
              <a:t>?</a:t>
            </a:r>
          </a:p>
        </p:txBody>
      </p:sp>
      <p:sp>
        <p:nvSpPr>
          <p:cNvPr id="7" name="Rectangle 4"/>
          <p:cNvSpPr>
            <a:spLocks noChangeArrowheads="1"/>
          </p:cNvSpPr>
          <p:nvPr/>
        </p:nvSpPr>
        <p:spPr bwMode="auto">
          <a:xfrm>
            <a:off x="1669774" y="2345630"/>
            <a:ext cx="173355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1981724854"/>
              </p:ext>
            </p:extLst>
          </p:nvPr>
        </p:nvGraphicFramePr>
        <p:xfrm>
          <a:off x="1014372" y="1412299"/>
          <a:ext cx="9908732" cy="3994783"/>
        </p:xfrm>
        <a:graphic>
          <a:graphicData uri="http://schemas.openxmlformats.org/presentationml/2006/ole">
            <mc:AlternateContent xmlns:mc="http://schemas.openxmlformats.org/markup-compatibility/2006">
              <mc:Choice xmlns:v="urn:schemas-microsoft-com:vml" Requires="v">
                <p:oleObj spid="_x0000_s1042" name="Acrobat Document" r:id="rId3" imgW="10594080" imgH="4280760" progId="Acrobat.Document.11">
                  <p:embed/>
                </p:oleObj>
              </mc:Choice>
              <mc:Fallback>
                <p:oleObj name="Acrobat Document" r:id="rId3" imgW="10594080" imgH="4280760" progId="Acrobat.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72" y="1412299"/>
                        <a:ext cx="9908732" cy="3994783"/>
                      </a:xfrm>
                      <a:prstGeom prst="rect">
                        <a:avLst/>
                      </a:prstGeom>
                      <a:noFill/>
                    </p:spPr>
                  </p:pic>
                </p:oleObj>
              </mc:Fallback>
            </mc:AlternateContent>
          </a:graphicData>
        </a:graphic>
      </p:graphicFrame>
    </p:spTree>
    <p:extLst>
      <p:ext uri="{BB962C8B-B14F-4D97-AF65-F5344CB8AC3E}">
        <p14:creationId xmlns:p14="http://schemas.microsoft.com/office/powerpoint/2010/main" val="299875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10051</TotalTime>
  <Words>700</Words>
  <Application>Microsoft Macintosh PowerPoint</Application>
  <PresentationFormat>Ecrã Panorâmico</PresentationFormat>
  <Paragraphs>85</Paragraphs>
  <Slides>13</Slides>
  <Notes>3</Notes>
  <HiddenSlides>0</HiddenSlides>
  <MMClips>0</MMClips>
  <ScaleCrop>false</ScaleCrop>
  <HeadingPairs>
    <vt:vector size="8" baseType="variant">
      <vt:variant>
        <vt:lpstr>Tipos de letra usados</vt:lpstr>
      </vt:variant>
      <vt:variant>
        <vt:i4>4</vt:i4>
      </vt:variant>
      <vt:variant>
        <vt:lpstr>Tema</vt:lpstr>
      </vt:variant>
      <vt:variant>
        <vt:i4>1</vt:i4>
      </vt:variant>
      <vt:variant>
        <vt:lpstr>Servidores OLE incorporados</vt:lpstr>
      </vt:variant>
      <vt:variant>
        <vt:i4>1</vt:i4>
      </vt:variant>
      <vt:variant>
        <vt:lpstr>Títulos dos diapositivos</vt:lpstr>
      </vt:variant>
      <vt:variant>
        <vt:i4>13</vt:i4>
      </vt:variant>
    </vt:vector>
  </HeadingPairs>
  <TitlesOfParts>
    <vt:vector size="19" baseType="lpstr">
      <vt:lpstr>Arial</vt:lpstr>
      <vt:lpstr>Calibri</vt:lpstr>
      <vt:lpstr>Franklin Gothic Book</vt:lpstr>
      <vt:lpstr>Franklin Gothic Demi</vt:lpstr>
      <vt:lpstr>Office Theme</vt:lpstr>
      <vt:lpstr>Acrobat Document</vt:lpstr>
      <vt:lpstr>Apresentação do PowerPoint</vt:lpstr>
      <vt:lpstr>Apresentação do PowerPoint</vt:lpstr>
      <vt:lpstr>Apresentação do PowerPoint</vt:lpstr>
      <vt:lpstr>Afrique de l’Ouest et  Afrique Centrale</vt:lpstr>
      <vt:lpstr>Apresentação do PowerPoint</vt:lpstr>
      <vt:lpstr>BIOPAMA (2017-2023): la mission </vt:lpstr>
      <vt:lpstr>Le BIOPAMA fournit un soutien unique et adapté aux autorités des aires protégées des pays ACP pour répondre à leurs priorités en matière de gestion et de gouvernance améliorées de la biodiversité et des ressources naturelles.</vt:lpstr>
      <vt:lpstr>Les observatoires régionaux constituent le pilier central du travail du BIOPAMA. Ils soutiennent la collecte de données, l'analyse, le suivi et l'établissement de rapports, développent les capacités du personnel et des organisations pour gérer ces informations et fournissent des orientations pour une meilleure prise de décision sur la conservation de la biodiversité. </vt:lpstr>
      <vt:lpstr>Apresentação do PowerPoint</vt:lpstr>
      <vt:lpstr>Les systèmes d'information de référence (RRIS) sont une caractéristique clé de chaque observatoire régional. Ils rassemblent les meilleures connaissances scientifiques et connaissances disponibles pour les rendre facilement accessibles, au niveau régional, national et des sites, en soutenant l'élaboration de politiques sur les thèmes interdépendants de la biodiversité, de la conservation et du développement </vt:lpstr>
      <vt:lpstr>Apresentação do PowerPoint</vt:lpstr>
      <vt:lpstr>BIOPAMA soutiendra des actions spécifiques sur le terrain visant à renforcer l'efficacité des aires protégées et de la gestion des ressources naturelles et la gouvernance. L'application des outils d'évaluation de la gestion et de la gouvernance de BIOPAMA et des données / informations des observatoires régionaux aidera à identifier les actions de gestion nécessaires.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Jens Treffner</cp:lastModifiedBy>
  <cp:revision>241</cp:revision>
  <dcterms:created xsi:type="dcterms:W3CDTF">2016-03-29T08:17:27Z</dcterms:created>
  <dcterms:modified xsi:type="dcterms:W3CDTF">2019-05-24T11:20:42Z</dcterms:modified>
</cp:coreProperties>
</file>