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30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 id="284" r:id="rId32"/>
    <p:sldId id="285"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D53"/>
    <a:srgbClr val="679D97"/>
    <a:srgbClr val="71A6A1"/>
    <a:srgbClr val="90C14E"/>
    <a:srgbClr val="A35B28"/>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4"/>
    <p:restoredTop sz="94504"/>
  </p:normalViewPr>
  <p:slideViewPr>
    <p:cSldViewPr snapToGrid="0" snapToObjects="1">
      <p:cViewPr varScale="1">
        <p:scale>
          <a:sx n="79" d="100"/>
          <a:sy n="79" d="100"/>
        </p:scale>
        <p:origin x="216" y="35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5/30/19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‹nº›</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5/30/19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‹nº›</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3"/>
            <a:ext cx="12192000" cy="5361191"/>
          </a:xfrm>
        </p:spPr>
        <p:txBody>
          <a:bodyPr/>
          <a:lstStyle/>
          <a:p>
            <a:endParaRPr lang="en-US"/>
          </a:p>
        </p:txBody>
      </p:sp>
      <p:sp>
        <p:nvSpPr>
          <p:cNvPr id="14" name="Rectangle 13"/>
          <p:cNvSpPr/>
          <p:nvPr userDrawn="1"/>
        </p:nvSpPr>
        <p:spPr>
          <a:xfrm>
            <a:off x="2" y="5361193"/>
            <a:ext cx="12207241"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903E55-09EE-5246-BAE3-24704DCA17CC}"/>
              </a:ext>
            </a:extLst>
          </p:cNvPr>
          <p:cNvPicPr>
            <a:picLocks noChangeAspect="1"/>
          </p:cNvPicPr>
          <p:nvPr userDrawn="1"/>
        </p:nvPicPr>
        <p:blipFill>
          <a:blip r:embed="rId2"/>
          <a:stretch>
            <a:fillRect/>
          </a:stretch>
        </p:blipFill>
        <p:spPr>
          <a:xfrm>
            <a:off x="955308" y="5619914"/>
            <a:ext cx="3640380" cy="669693"/>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2" y="1435100"/>
            <a:ext cx="7584441"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B68D7304-1DDB-4440-AB10-DDECB09D77E6}" type="datetime1">
              <a:rPr lang="ro-RO" smtClean="0"/>
              <a:t>30.05.2019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Subtitle 2"/>
          <p:cNvSpPr>
            <a:spLocks noGrp="1"/>
          </p:cNvSpPr>
          <p:nvPr>
            <p:ph type="subTitle" idx="1"/>
          </p:nvPr>
        </p:nvSpPr>
        <p:spPr>
          <a:xfrm>
            <a:off x="5501149" y="2638513"/>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9" y="163840"/>
            <a:ext cx="6194322" cy="2371281"/>
          </a:xfrm>
        </p:spPr>
        <p:txBody>
          <a:bodyPr anchor="b">
            <a:normAutofit/>
          </a:bodyPr>
          <a:lstStyle>
            <a:lvl1pPr algn="l">
              <a:defRPr sz="3600">
                <a:solidFill>
                  <a:schemeClr val="bg1"/>
                </a:solidFill>
              </a:defRPr>
            </a:lvl1pPr>
          </a:lstStyle>
          <a:p>
            <a:r>
              <a:rPr lang="en-US" dirty="0"/>
              <a:t>Click to edit Master title style</a:t>
            </a:r>
          </a:p>
        </p:txBody>
      </p:sp>
      <p:sp>
        <p:nvSpPr>
          <p:cNvPr id="4" name="Rectangle 3"/>
          <p:cNvSpPr/>
          <p:nvPr userDrawn="1"/>
        </p:nvSpPr>
        <p:spPr>
          <a:xfrm>
            <a:off x="789017" y="6360265"/>
            <a:ext cx="3972965" cy="415498"/>
          </a:xfrm>
          <a:prstGeom prst="rect">
            <a:avLst/>
          </a:prstGeom>
        </p:spPr>
        <p:txBody>
          <a:bodyPr wrap="square">
            <a:spAutoFit/>
          </a:bodyPr>
          <a:lstStyle/>
          <a:p>
            <a:pPr algn="ctr"/>
            <a:r>
              <a:rPr lang="ro-RO" sz="1050" b="0" i="0" kern="1200" dirty="0">
                <a:solidFill>
                  <a:srgbClr val="679D97"/>
                </a:solidFill>
                <a:effectLst/>
                <a:latin typeface="Franklin Gothic Book" panose="020B0503020102020204" pitchFamily="34" charset="0"/>
                <a:ea typeface="+mn-ea"/>
                <a:cs typeface="+mn-cs"/>
              </a:rPr>
              <a:t>Une initiative du Groupe des Etats ACP financée par le 11è Fonds européen de développement de l'Union européenne.</a:t>
            </a:r>
            <a:endParaRPr lang="en-US" sz="1050" dirty="0">
              <a:solidFill>
                <a:srgbClr val="679D97"/>
              </a:solidFill>
              <a:latin typeface="Franklin Gothic Book" panose="020B0503020102020204" pitchFamily="34" charset="0"/>
              <a:ea typeface="Franklin Gothic Book" charset="0"/>
              <a:cs typeface="Franklin Gothic Book" charset="0"/>
            </a:endParaRPr>
          </a:p>
        </p:txBody>
      </p:sp>
      <p:pic>
        <p:nvPicPr>
          <p:cNvPr id="6" name="Picture 5">
            <a:extLst>
              <a:ext uri="{FF2B5EF4-FFF2-40B4-BE49-F238E27FC236}">
                <a16:creationId xmlns:a16="http://schemas.microsoft.com/office/drawing/2014/main" id="{D41432D0-A8CF-824D-8A26-5CF466221EC7}"/>
              </a:ext>
            </a:extLst>
          </p:cNvPr>
          <p:cNvPicPr>
            <a:picLocks noChangeAspect="1"/>
          </p:cNvPicPr>
          <p:nvPr userDrawn="1"/>
        </p:nvPicPr>
        <p:blipFill>
          <a:blip r:embed="rId3"/>
          <a:stretch>
            <a:fillRect/>
          </a:stretch>
        </p:blipFill>
        <p:spPr>
          <a:xfrm>
            <a:off x="8724900" y="5801489"/>
            <a:ext cx="2978150" cy="645613"/>
          </a:xfrm>
          <a:prstGeom prst="rect">
            <a:avLst/>
          </a:prstGeom>
        </p:spPr>
      </p:pic>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9" y="987428"/>
            <a:ext cx="6172201"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8"/>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2" y="1006663"/>
            <a:ext cx="6172201"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8"/>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2439645"/>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3"/>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011" y="3639671"/>
            <a:ext cx="4337212" cy="2162974"/>
          </a:xfrm>
          <a:prstGeom prst="rect">
            <a:avLst/>
          </a:prstGeom>
        </p:spPr>
      </p:pic>
      <p:sp>
        <p:nvSpPr>
          <p:cNvPr id="2" name="Vertical Title 1"/>
          <p:cNvSpPr>
            <a:spLocks noGrp="1"/>
          </p:cNvSpPr>
          <p:nvPr>
            <p:ph type="title" orient="vert"/>
          </p:nvPr>
        </p:nvSpPr>
        <p:spPr>
          <a:xfrm>
            <a:off x="8724900" y="365128"/>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8"/>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2" y="20998"/>
            <a:ext cx="12207241"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583117" y="5936975"/>
            <a:ext cx="5041002" cy="400110"/>
          </a:xfrm>
          <a:prstGeom prst="rect">
            <a:avLst/>
          </a:prstGeom>
        </p:spPr>
        <p:txBody>
          <a:bodyPr wrap="square">
            <a:spAutoFit/>
          </a:bodyPr>
          <a:lstStyle/>
          <a:p>
            <a:pPr algn="ctr"/>
            <a:r>
              <a:rPr lang="ro-RO" sz="1000" b="0" i="0" kern="1200" dirty="0">
                <a:solidFill>
                  <a:srgbClr val="71A6A1"/>
                </a:solidFill>
                <a:effectLst/>
                <a:latin typeface="Franklin Gothic Book" panose="020B0503020102020204" pitchFamily="34" charset="0"/>
                <a:ea typeface="+mn-ea"/>
                <a:cs typeface="+mn-cs"/>
              </a:rPr>
              <a:t>Le programme BIOPAMA est une initiative du Groupe des Etats ACP financée par le 11è Fonds européen de développement de l'Union européenne.</a:t>
            </a:r>
            <a:endParaRPr lang="en-US" sz="1000" dirty="0">
              <a:solidFill>
                <a:srgbClr val="71A6A1"/>
              </a:solidFill>
              <a:latin typeface="Franklin Gothic Book" panose="020B0503020102020204" pitchFamily="34" charset="0"/>
              <a:ea typeface="Franklin Gothic Book" charset="0"/>
              <a:cs typeface="Franklin Gothic Book" charset="0"/>
            </a:endParaRPr>
          </a:p>
        </p:txBody>
      </p:sp>
      <p:pic>
        <p:nvPicPr>
          <p:cNvPr id="3" name="Picture 2">
            <a:extLst>
              <a:ext uri="{FF2B5EF4-FFF2-40B4-BE49-F238E27FC236}">
                <a16:creationId xmlns:a16="http://schemas.microsoft.com/office/drawing/2014/main" id="{22464E47-B260-024F-A6DC-E85ED8ABA70A}"/>
              </a:ext>
            </a:extLst>
          </p:cNvPr>
          <p:cNvPicPr>
            <a:picLocks noChangeAspect="1"/>
          </p:cNvPicPr>
          <p:nvPr userDrawn="1"/>
        </p:nvPicPr>
        <p:blipFill>
          <a:blip r:embed="rId2"/>
          <a:stretch>
            <a:fillRect/>
          </a:stretch>
        </p:blipFill>
        <p:spPr>
          <a:xfrm>
            <a:off x="3041650" y="2260600"/>
            <a:ext cx="6122015" cy="1327150"/>
          </a:xfrm>
          <a:prstGeom prst="rect">
            <a:avLst/>
          </a:prstGeom>
        </p:spPr>
      </p:pic>
      <p:pic>
        <p:nvPicPr>
          <p:cNvPr id="8" name="Picture 7">
            <a:extLst>
              <a:ext uri="{FF2B5EF4-FFF2-40B4-BE49-F238E27FC236}">
                <a16:creationId xmlns:a16="http://schemas.microsoft.com/office/drawing/2014/main" id="{4083E2A0-3D99-5E4D-B434-0EAF0AE46708}"/>
              </a:ext>
            </a:extLst>
          </p:cNvPr>
          <p:cNvPicPr>
            <a:picLocks noChangeAspect="1"/>
          </p:cNvPicPr>
          <p:nvPr userDrawn="1"/>
        </p:nvPicPr>
        <p:blipFill>
          <a:blip r:embed="rId3"/>
          <a:stretch>
            <a:fillRect/>
          </a:stretch>
        </p:blipFill>
        <p:spPr>
          <a:xfrm>
            <a:off x="4583553" y="4425521"/>
            <a:ext cx="3038206" cy="854220"/>
          </a:xfrm>
          <a:prstGeom prst="rect">
            <a:avLst/>
          </a:prstGeom>
        </p:spPr>
      </p:pic>
      <p:pic>
        <p:nvPicPr>
          <p:cNvPr id="4" name="Picture 3">
            <a:extLst>
              <a:ext uri="{FF2B5EF4-FFF2-40B4-BE49-F238E27FC236}">
                <a16:creationId xmlns:a16="http://schemas.microsoft.com/office/drawing/2014/main" id="{CB01950D-1A6E-AC4E-BA29-291F9F725E29}"/>
              </a:ext>
            </a:extLst>
          </p:cNvPr>
          <p:cNvPicPr>
            <a:picLocks noChangeAspect="1"/>
          </p:cNvPicPr>
          <p:nvPr userDrawn="1"/>
        </p:nvPicPr>
        <p:blipFill>
          <a:blip r:embed="rId4"/>
          <a:stretch>
            <a:fillRect/>
          </a:stretch>
        </p:blipFill>
        <p:spPr>
          <a:xfrm>
            <a:off x="4421873" y="5445175"/>
            <a:ext cx="3361566" cy="326366"/>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8839A780-A9EB-450B-B3B0-3B795E38E1AC}" type="datetimeFigureOut">
              <a:rPr lang="fr-FR" smtClean="0">
                <a:solidFill>
                  <a:prstClr val="black">
                    <a:tint val="75000"/>
                  </a:prstClr>
                </a:solidFill>
              </a:rPr>
              <a:pPr/>
              <a:t>30/05/2019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A8B046F-F2E8-4B96-BBE3-07405CF4B157}" type="slidenum">
              <a:rPr lang="fr-FR" smtClean="0">
                <a:solidFill>
                  <a:prstClr val="black">
                    <a:tint val="75000"/>
                  </a:prstClr>
                </a:solidFill>
              </a:rPr>
              <a:pPr/>
              <a:t>‹nº›</a:t>
            </a:fld>
            <a:endParaRPr lang="fr-FR" dirty="0">
              <a:solidFill>
                <a:prstClr val="black">
                  <a:tint val="75000"/>
                </a:prstClr>
              </a:solidFill>
            </a:endParaRPr>
          </a:p>
        </p:txBody>
      </p:sp>
    </p:spTree>
    <p:extLst>
      <p:ext uri="{BB962C8B-B14F-4D97-AF65-F5344CB8AC3E}">
        <p14:creationId xmlns:p14="http://schemas.microsoft.com/office/powerpoint/2010/main" val="399894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8839A780-A9EB-450B-B3B0-3B795E38E1AC}" type="datetimeFigureOut">
              <a:rPr lang="fr-FR" smtClean="0">
                <a:solidFill>
                  <a:prstClr val="black">
                    <a:tint val="75000"/>
                  </a:prstClr>
                </a:solidFill>
              </a:rPr>
              <a:pPr/>
              <a:t>30/05/2019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A8B046F-F2E8-4B96-BBE3-07405CF4B157}" type="slidenum">
              <a:rPr lang="fr-FR" smtClean="0">
                <a:solidFill>
                  <a:prstClr val="black">
                    <a:tint val="75000"/>
                  </a:prstClr>
                </a:solidFill>
              </a:rPr>
              <a:pPr/>
              <a:t>‹nº›</a:t>
            </a:fld>
            <a:endParaRPr lang="fr-FR" dirty="0">
              <a:solidFill>
                <a:prstClr val="black">
                  <a:tint val="75000"/>
                </a:prstClr>
              </a:solidFill>
            </a:endParaRPr>
          </a:p>
        </p:txBody>
      </p:sp>
    </p:spTree>
    <p:extLst>
      <p:ext uri="{BB962C8B-B14F-4D97-AF65-F5344CB8AC3E}">
        <p14:creationId xmlns:p14="http://schemas.microsoft.com/office/powerpoint/2010/main" val="233519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1" y="10676893"/>
            <a:ext cx="2743200" cy="365125"/>
          </a:xfrm>
          <a:prstGeom prst="rect">
            <a:avLst/>
          </a:prstGeom>
        </p:spPr>
        <p:txBody>
          <a:bodyPr/>
          <a:lstStyle/>
          <a:p>
            <a:fld id="{EEAE0620-6311-40F3-ADCE-7669C40B015C}" type="datetime1">
              <a:rPr lang="ro-RO" smtClean="0"/>
              <a:t>30.05.2019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6"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1" y="2439645"/>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1" y="3811"/>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1" y="508397"/>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15BA75AA-2165-41F1-9C20-0A222A46F366}" type="datetime1">
              <a:rPr lang="ro-RO" smtClean="0"/>
              <a:t>30.05.2019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11" name="Rectangle 10"/>
          <p:cNvSpPr/>
          <p:nvPr userDrawn="1"/>
        </p:nvSpPr>
        <p:spPr>
          <a:xfrm>
            <a:off x="11433" y="578161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1" y="1470395"/>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1" y="2439645"/>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pic>
        <p:nvPicPr>
          <p:cNvPr id="17" name="Picture 16">
            <a:extLst>
              <a:ext uri="{FF2B5EF4-FFF2-40B4-BE49-F238E27FC236}">
                <a16:creationId xmlns:a16="http://schemas.microsoft.com/office/drawing/2014/main" id="{C8894E86-E3C1-8248-B8EE-6B5F8B37C4C1}"/>
              </a:ext>
            </a:extLst>
          </p:cNvPr>
          <p:cNvPicPr>
            <a:picLocks noChangeAspect="1"/>
          </p:cNvPicPr>
          <p:nvPr userDrawn="1"/>
        </p:nvPicPr>
        <p:blipFill>
          <a:blip r:embed="rId3"/>
          <a:stretch>
            <a:fillRect/>
          </a:stretch>
        </p:blipFill>
        <p:spPr>
          <a:xfrm>
            <a:off x="9448800" y="6162464"/>
            <a:ext cx="2197100" cy="4762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205122" cy="5837129"/>
          </a:xfrm>
          <a:prstGeom prst="rect">
            <a:avLst/>
          </a:prstGeom>
        </p:spPr>
      </p:pic>
      <p:sp>
        <p:nvSpPr>
          <p:cNvPr id="2" name="Title 1"/>
          <p:cNvSpPr>
            <a:spLocks noGrp="1"/>
          </p:cNvSpPr>
          <p:nvPr>
            <p:ph type="title"/>
          </p:nvPr>
        </p:nvSpPr>
        <p:spPr>
          <a:xfrm>
            <a:off x="2457450" y="1726705"/>
            <a:ext cx="7429502"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50"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45836DB3-E689-41ED-B388-1E5DF12EB456}" type="datetime1">
              <a:rPr lang="ro-RO" smtClean="0"/>
              <a:t>30.05.2019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3"/>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2" y="2133601"/>
            <a:ext cx="9321801"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3"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9198C8D0-4FA3-4B38-A4F3-50398BE96A67}" type="datetime1">
              <a:rPr lang="ro-RO" smtClean="0"/>
              <a:t>30.05.2019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2071459"/>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2071459"/>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1" y="10676893"/>
            <a:ext cx="2743200" cy="365125"/>
          </a:xfrm>
          <a:prstGeom prst="rect">
            <a:avLst/>
          </a:prstGeom>
        </p:spPr>
        <p:txBody>
          <a:bodyPr/>
          <a:lstStyle/>
          <a:p>
            <a:fld id="{FB056F17-3813-4268-9972-4BB50318179C}" type="datetime1">
              <a:rPr lang="ro-RO" smtClean="0"/>
              <a:t>30.05.2019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‹nº›</a:t>
            </a:fld>
            <a:endParaRPr lang="en-US"/>
          </a:p>
        </p:txBody>
      </p:sp>
      <p:sp>
        <p:nvSpPr>
          <p:cNvPr id="13"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3" y="2857272"/>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72"/>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1" y="10676893"/>
            <a:ext cx="2743200" cy="365125"/>
          </a:xfrm>
          <a:prstGeom prst="rect">
            <a:avLst/>
          </a:prstGeom>
        </p:spPr>
        <p:txBody>
          <a:bodyPr/>
          <a:lstStyle/>
          <a:p>
            <a:fld id="{588278C7-83CC-419B-A20A-2DB6525EDAD4}" type="datetime1">
              <a:rPr lang="ro-RO" smtClean="0"/>
              <a:t>30.05.2019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‹nº›</a:t>
            </a:fld>
            <a:endParaRPr lang="en-US"/>
          </a:p>
        </p:txBody>
      </p:sp>
      <p:sp>
        <p:nvSpPr>
          <p:cNvPr id="18"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1" y="10676893"/>
            <a:ext cx="2743200" cy="365125"/>
          </a:xfrm>
          <a:prstGeom prst="rect">
            <a:avLst/>
          </a:prstGeom>
        </p:spPr>
        <p:txBody>
          <a:bodyPr/>
          <a:lstStyle/>
          <a:p>
            <a:fld id="{DC740586-9D83-4886-8E74-2CF0863EB7FE}" type="datetime1">
              <a:rPr lang="ro-RO" smtClean="0"/>
              <a:t>30.05.2019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‹nº›</a:t>
            </a:fld>
            <a:endParaRPr lang="en-US"/>
          </a:p>
        </p:txBody>
      </p:sp>
      <p:sp>
        <p:nvSpPr>
          <p:cNvPr id="9"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1" y="3811"/>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2" y="575875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2" y="6085490"/>
            <a:ext cx="2100073" cy="472440"/>
          </a:xfrm>
          <a:prstGeom prst="rect">
            <a:avLst/>
          </a:prstGeom>
        </p:spPr>
      </p:pic>
      <p:sp>
        <p:nvSpPr>
          <p:cNvPr id="13" name="Footer Placeholder 23"/>
          <p:cNvSpPr>
            <a:spLocks noGrp="1"/>
          </p:cNvSpPr>
          <p:nvPr>
            <p:ph type="ftr" sz="quarter" idx="3"/>
          </p:nvPr>
        </p:nvSpPr>
        <p:spPr>
          <a:xfrm>
            <a:off x="826771" y="508397"/>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7"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212011" y="3639671"/>
            <a:ext cx="4337212" cy="2162974"/>
          </a:xfrm>
          <a:prstGeom prst="rect">
            <a:avLst/>
          </a:prstGeom>
        </p:spPr>
      </p:pic>
      <p:sp>
        <p:nvSpPr>
          <p:cNvPr id="14" name="Rectangle 13"/>
          <p:cNvSpPr/>
          <p:nvPr userDrawn="1"/>
        </p:nvSpPr>
        <p:spPr>
          <a:xfrm>
            <a:off x="11433" y="578161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2439645"/>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1" y="106768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‹nº›</a:t>
            </a:fld>
            <a:endParaRPr lang="en-US"/>
          </a:p>
        </p:txBody>
      </p:sp>
      <p:sp>
        <p:nvSpPr>
          <p:cNvPr id="26"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9">
            <a:extLst>
              <a:ext uri="{28A0092B-C50C-407E-A947-70E740481C1C}">
                <a14:useLocalDpi xmlns:a14="http://schemas.microsoft.com/office/drawing/2010/main" val="0"/>
              </a:ext>
            </a:extLst>
          </a:blip>
          <a:srcRect l="32349" t="-669" r="31583" b="97610"/>
          <a:stretch/>
        </p:blipFill>
        <p:spPr>
          <a:xfrm>
            <a:off x="-5255" y="1038061"/>
            <a:ext cx="1839310" cy="46634"/>
          </a:xfrm>
          <a:prstGeom prst="rect">
            <a:avLst/>
          </a:prstGeom>
        </p:spPr>
      </p:pic>
      <p:pic>
        <p:nvPicPr>
          <p:cNvPr id="11" name="Picture 10">
            <a:extLst>
              <a:ext uri="{FF2B5EF4-FFF2-40B4-BE49-F238E27FC236}">
                <a16:creationId xmlns:a16="http://schemas.microsoft.com/office/drawing/2014/main" id="{57685887-DD31-C64B-8F9E-A70F40E14E1F}"/>
              </a:ext>
            </a:extLst>
          </p:cNvPr>
          <p:cNvPicPr>
            <a:picLocks noChangeAspect="1"/>
          </p:cNvPicPr>
          <p:nvPr userDrawn="1"/>
        </p:nvPicPr>
        <p:blipFill>
          <a:blip r:embed="rId20"/>
          <a:stretch>
            <a:fillRect/>
          </a:stretch>
        </p:blipFill>
        <p:spPr>
          <a:xfrm>
            <a:off x="9448800" y="6162464"/>
            <a:ext cx="2197100" cy="47629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88" r:id="rId15"/>
    <p:sldLayoutId id="2147483689" r:id="rId16"/>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3.emf"/><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package" Target="../embeddings/Folha_de_C_lculo_do_Microsoft_Excel.xlsx"/><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package" Target="../embeddings/Documento_do_Microsoft_Word.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package" Target="../embeddings/Documento_do_Microsoft_Word1.docx"/><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custDataLst>
              <p:tags r:id="rId1"/>
            </p:custDataLst>
          </p:nvPr>
        </p:nvPicPr>
        <p:blipFill>
          <a:blip r:embed="rId6">
            <a:extLst>
              <a:ext uri="{28A0092B-C50C-407E-A947-70E740481C1C}">
                <a14:useLocalDpi xmlns:a14="http://schemas.microsoft.com/office/drawing/2010/main" val="0"/>
              </a:ext>
            </a:extLst>
          </a:blip>
          <a:srcRect t="17013" b="17013"/>
          <a:stretch>
            <a:fillRect/>
          </a:stretch>
        </p:blipFill>
        <p:spPr>
          <a:noFill/>
        </p:spPr>
      </p:pic>
      <p:sp>
        <p:nvSpPr>
          <p:cNvPr id="2" name="Rectangle 1">
            <a:extLst>
              <a:ext uri="{FF2B5EF4-FFF2-40B4-BE49-F238E27FC236}">
                <a16:creationId xmlns:a16="http://schemas.microsoft.com/office/drawing/2014/main" id="{20568493-EE96-3A44-AF9A-CE74A899BA48}"/>
              </a:ext>
            </a:extLst>
          </p:cNvPr>
          <p:cNvSpPr/>
          <p:nvPr>
            <p:custDataLst>
              <p:tags r:id="rId2"/>
            </p:custDataLst>
          </p:nvPr>
        </p:nvSpPr>
        <p:spPr>
          <a:xfrm>
            <a:off x="4002373" y="0"/>
            <a:ext cx="8189627" cy="3657568"/>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7" name="Rectangle 6">
            <a:extLst>
              <a:ext uri="{FF2B5EF4-FFF2-40B4-BE49-F238E27FC236}">
                <a16:creationId xmlns:a16="http://schemas.microsoft.com/office/drawing/2014/main" id="{4DC19C4E-035C-724C-8C5F-5375444AC87B}"/>
              </a:ext>
            </a:extLst>
          </p:cNvPr>
          <p:cNvSpPr/>
          <p:nvPr>
            <p:custDataLst>
              <p:tags r:id="rId3"/>
            </p:custDataLst>
          </p:nvPr>
        </p:nvSpPr>
        <p:spPr>
          <a:xfrm>
            <a:off x="4996073" y="1582057"/>
            <a:ext cx="331305" cy="2272314"/>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8" name="Retângulo 7">
            <a:extLst>
              <a:ext uri="{FF2B5EF4-FFF2-40B4-BE49-F238E27FC236}">
                <a16:creationId xmlns:a16="http://schemas.microsoft.com/office/drawing/2014/main" id="{714E3860-F9FD-2E41-A432-2089C95741C4}"/>
              </a:ext>
            </a:extLst>
          </p:cNvPr>
          <p:cNvSpPr/>
          <p:nvPr/>
        </p:nvSpPr>
        <p:spPr>
          <a:xfrm>
            <a:off x="4002374" y="196803"/>
            <a:ext cx="8212579" cy="1200329"/>
          </a:xfrm>
          <a:prstGeom prst="rect">
            <a:avLst/>
          </a:prstGeom>
        </p:spPr>
        <p:txBody>
          <a:bodyPr wrap="square">
            <a:spAutoFit/>
          </a:bodyPr>
          <a:lstStyle/>
          <a:p>
            <a:pPr algn="ctr"/>
            <a:r>
              <a:rPr lang="fr-FR" b="1" dirty="0"/>
              <a:t>Formation des coaches de l’observatoire des aires protégées et biodiversité </a:t>
            </a:r>
            <a:br>
              <a:rPr lang="fr-FR" b="1" dirty="0"/>
            </a:br>
            <a:r>
              <a:rPr lang="fr-FR" b="1" dirty="0"/>
              <a:t>en Afrique de l’Ouest et Afrique Centrale </a:t>
            </a:r>
            <a:br>
              <a:rPr lang="fr-FR" b="1" dirty="0"/>
            </a:br>
            <a:r>
              <a:rPr lang="fr-FR" b="1" dirty="0"/>
              <a:t>Kinshasa du 20 au 31 mai 2019</a:t>
            </a:r>
            <a:br>
              <a:rPr lang="fr-FR" sz="3600" b="1" dirty="0"/>
            </a:br>
            <a:endParaRPr lang="en-US" dirty="0"/>
          </a:p>
        </p:txBody>
      </p:sp>
      <p:sp>
        <p:nvSpPr>
          <p:cNvPr id="4" name="Title 3"/>
          <p:cNvSpPr>
            <a:spLocks noGrp="1"/>
          </p:cNvSpPr>
          <p:nvPr>
            <p:ph type="ctrTitle"/>
            <p:custDataLst>
              <p:tags r:id="rId4"/>
            </p:custDataLst>
          </p:nvPr>
        </p:nvSpPr>
        <p:spPr>
          <a:xfrm>
            <a:off x="5336375" y="1828784"/>
            <a:ext cx="6194322" cy="1935529"/>
          </a:xfrm>
        </p:spPr>
        <p:txBody>
          <a:bodyPr>
            <a:normAutofit fontScale="90000"/>
          </a:bodyPr>
          <a:lstStyle/>
          <a:p>
            <a:r>
              <a:rPr lang="fr-FR" sz="3200" dirty="0"/>
              <a:t>Session 10: Étude de cas</a:t>
            </a:r>
            <a:br>
              <a:rPr lang="fr-FR" sz="3200" dirty="0"/>
            </a:br>
            <a:r>
              <a:rPr lang="fr-FR" sz="3200" dirty="0"/>
              <a:t>BURUNDI</a:t>
            </a:r>
            <a:r>
              <a:rPr lang="pt-BR" dirty="0"/>
              <a:t>  </a:t>
            </a:r>
            <a:br>
              <a:rPr lang="pt-BR" dirty="0"/>
            </a:br>
            <a:br>
              <a:rPr lang="pt-BR" dirty="0"/>
            </a:br>
            <a:r>
              <a:rPr lang="pt-BR" dirty="0"/>
              <a:t>NZIGIYIMPA </a:t>
            </a:r>
            <a:r>
              <a:rPr lang="pt-BR" dirty="0" err="1"/>
              <a:t>Léonidas</a:t>
            </a:r>
            <a:br>
              <a:rPr lang="pt-BR" dirty="0"/>
            </a:br>
            <a:endParaRPr lang="fr-FR" dirty="0"/>
          </a:p>
        </p:txBody>
      </p:sp>
    </p:spTree>
    <p:extLst>
      <p:ext uri="{BB962C8B-B14F-4D97-AF65-F5344CB8AC3E}">
        <p14:creationId xmlns:p14="http://schemas.microsoft.com/office/powerpoint/2010/main" val="1967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normAutofit fontScale="77500" lnSpcReduction="20000"/>
          </a:bodyPr>
          <a:lstStyle/>
          <a:p>
            <a:r>
              <a:rPr lang="fr-FR" b="1" noProof="0" dirty="0">
                <a:solidFill>
                  <a:schemeClr val="tx1"/>
                </a:solidFill>
              </a:rPr>
              <a:t>Réseau des Aires Protégées du Burundi</a:t>
            </a:r>
          </a:p>
          <a:p>
            <a:r>
              <a:rPr lang="fr-FR" b="1" noProof="0" dirty="0">
                <a:solidFill>
                  <a:schemeClr val="tx1"/>
                </a:solidFill>
              </a:rPr>
              <a:t>Groupement</a:t>
            </a:r>
          </a:p>
          <a:p>
            <a:pPr algn="l"/>
            <a:r>
              <a:rPr lang="fr-FR" noProof="0" dirty="0"/>
              <a:t>Une analyse ad hoc pour chacun des aspects suivants peut apporter des informations pertinentes / utiles aux AP, aux agences / services / services pour des lignes d'action / orientations spécifiques. Il est possible d'afficher une indication équivalente pour chaque indicateur. Cependant, certains apportent plus d'informations «opérationnelles» que d'autres:</a:t>
            </a:r>
          </a:p>
          <a:p>
            <a:pPr algn="l"/>
            <a:endParaRPr lang="fr-FR" noProof="0" dirty="0"/>
          </a:p>
          <a:p>
            <a:pPr algn="l"/>
            <a:r>
              <a:rPr lang="fr-FR" b="1" noProof="0" dirty="0"/>
              <a:t>C- </a:t>
            </a:r>
            <a:r>
              <a:rPr lang="fr-FR" b="1" i="1" noProof="0" dirty="0"/>
              <a:t>Espèces</a:t>
            </a:r>
            <a:r>
              <a:rPr lang="fr-FR" i="1" noProof="0" dirty="0"/>
              <a:t>:</a:t>
            </a:r>
            <a:r>
              <a:rPr lang="fr-FR" noProof="0" dirty="0"/>
              <a:t> répertorie les espèces animales et végétales clés (en tant qu'indicateur de conservation) qui sont effectivement traitées dans le cadre des processus de gestion, à des fins de gestion ou de conservation. Avec l'analyse des espèces, il sera possible d'identifier dans quelle mesure les processus de gestion des AP répondent aux priorités nationales en matière de conservation des espèces. Une image complète par espèce clé peut facilement être générée pour identifier les lacunes au niveau du système et améliorer la situation actuelle. Lien direct à établir avec les plans de gestion et de suivi. S'appuyer sur des informations sur les tendances de la situation  Le rapport produira le pourcentage d'AP qui traitent des espèces particulières.</a:t>
            </a:r>
          </a:p>
          <a:p>
            <a:pPr algn="l"/>
            <a:r>
              <a:rPr lang="fr-FR" b="1" i="1" noProof="0" dirty="0"/>
              <a:t>C - Changement climatique</a:t>
            </a:r>
            <a:r>
              <a:rPr lang="fr-FR" noProof="0" dirty="0"/>
              <a:t>: indique dans quelle mesure les AP du système prennent en compte les actions liées au CC  Le rapport fournira une liste des éléments clés menacés par le changement climatique.</a:t>
            </a:r>
          </a:p>
          <a:p>
            <a:pPr algn="l"/>
            <a:r>
              <a:rPr lang="fr-FR" noProof="0" dirty="0"/>
              <a:t>C - </a:t>
            </a:r>
            <a:r>
              <a:rPr lang="fr-FR" b="1" i="1" noProof="0" dirty="0"/>
              <a:t>Services écosystémiques</a:t>
            </a:r>
            <a:r>
              <a:rPr lang="fr-FR" noProof="0" dirty="0"/>
              <a:t>: indique quel type de services écosystémiques les AP fournissent et lesquels sont réellement pris en compte dans le processus de gestion par les AP. Le rapport fournira une liste d'éléments mentionnés par les AP. La liste devrait être disponible à tous les niveaux imaginables (macro-région, pays, zone protégée unique)</a:t>
            </a:r>
          </a:p>
          <a:p>
            <a:pPr algn="l"/>
            <a:r>
              <a:rPr lang="fr-FR" noProof="0" dirty="0"/>
              <a:t>E / I - </a:t>
            </a:r>
            <a:r>
              <a:rPr lang="fr-FR" sz="2800" b="1" i="1" noProof="0" dirty="0"/>
              <a:t>Qualité de vie des parties prenantes</a:t>
            </a:r>
            <a:r>
              <a:rPr lang="fr-FR" noProof="0" dirty="0"/>
              <a:t>: donne un aperçu de l’impact des processus de gestion des aires protégées sur la qualité de vie des parties prenantes et des titulaires de droits report Le rapport ajoutera la liste des indications fournies par nos répondants</a:t>
            </a:r>
          </a:p>
          <a:p>
            <a:pPr algn="l"/>
            <a:endParaRPr lang="fr-FR" noProof="0" dirty="0"/>
          </a:p>
          <a:p>
            <a:endParaRPr lang="fr-FR" noProof="0" dirty="0"/>
          </a:p>
        </p:txBody>
      </p:sp>
    </p:spTree>
    <p:extLst>
      <p:ext uri="{BB962C8B-B14F-4D97-AF65-F5344CB8AC3E}">
        <p14:creationId xmlns:p14="http://schemas.microsoft.com/office/powerpoint/2010/main" val="143050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954592"/>
          </a:xfrm>
        </p:spPr>
        <p:txBody>
          <a:bodyPr>
            <a:normAutofit fontScale="70000" lnSpcReduction="20000"/>
          </a:bodyPr>
          <a:lstStyle/>
          <a:p>
            <a:r>
              <a:rPr lang="fr-FR" b="1" noProof="0" dirty="0"/>
              <a:t>Réseau des aires protégées du </a:t>
            </a:r>
            <a:r>
              <a:rPr lang="fr-FR" b="1" noProof="0" dirty="0" err="1"/>
              <a:t>Bururndi</a:t>
            </a:r>
            <a:endParaRPr lang="fr-FR" b="1" noProof="0" dirty="0"/>
          </a:p>
          <a:p>
            <a:r>
              <a:rPr lang="fr-FR" b="1" noProof="0" dirty="0"/>
              <a:t>Groupement</a:t>
            </a:r>
          </a:p>
          <a:p>
            <a:pPr algn="l"/>
            <a:r>
              <a:rPr lang="fr-FR" noProof="0" dirty="0"/>
              <a:t>L'analyse ad hoc pour chacun des aspects suivants peut apporter des informations pertinentes / utiles à l'AP nationale, aux agences / services pour des lignes d'action / orientations spécifiques. Il est possible d'afficher une indication équivalente pour chaque indicateur. Cependant, certains apportent plus d'informations «opérationnelles» que d'autres:</a:t>
            </a:r>
          </a:p>
          <a:p>
            <a:pPr algn="l"/>
            <a:r>
              <a:rPr lang="fr-FR" noProof="0" dirty="0"/>
              <a:t>Espèce:</a:t>
            </a:r>
          </a:p>
          <a:p>
            <a:pPr algn="l"/>
            <a:r>
              <a:rPr lang="fr-FR" noProof="0" dirty="0"/>
              <a:t>Monge</a:t>
            </a:r>
          </a:p>
          <a:p>
            <a:pPr algn="l"/>
            <a:r>
              <a:rPr lang="fr-FR" noProof="0" dirty="0" err="1"/>
              <a:t>Cercopitheques</a:t>
            </a:r>
            <a:r>
              <a:rPr lang="fr-FR" noProof="0" dirty="0"/>
              <a:t> </a:t>
            </a:r>
            <a:r>
              <a:rPr lang="fr-FR" noProof="0" dirty="0" err="1"/>
              <a:t>mitis</a:t>
            </a:r>
            <a:endParaRPr lang="fr-FR" noProof="0" dirty="0"/>
          </a:p>
          <a:p>
            <a:pPr algn="l"/>
            <a:r>
              <a:rPr lang="fr-FR" noProof="0" dirty="0"/>
              <a:t>Touraco de </a:t>
            </a:r>
            <a:r>
              <a:rPr lang="fr-FR" noProof="0" dirty="0" err="1"/>
              <a:t>ross</a:t>
            </a:r>
            <a:endParaRPr lang="fr-FR" noProof="0" dirty="0"/>
          </a:p>
          <a:p>
            <a:pPr algn="l"/>
            <a:r>
              <a:rPr lang="fr-FR" noProof="0" dirty="0" err="1"/>
              <a:t>Makamba</a:t>
            </a:r>
            <a:endParaRPr lang="fr-FR" noProof="0" dirty="0"/>
          </a:p>
          <a:p>
            <a:pPr algn="l"/>
            <a:r>
              <a:rPr lang="fr-FR" noProof="0" dirty="0"/>
              <a:t>Pan troglodytes</a:t>
            </a:r>
          </a:p>
          <a:p>
            <a:pPr algn="l"/>
            <a:r>
              <a:rPr lang="fr-FR" noProof="0" dirty="0" err="1"/>
              <a:t>Hippopotamus</a:t>
            </a:r>
            <a:r>
              <a:rPr lang="fr-FR" noProof="0" dirty="0"/>
              <a:t> </a:t>
            </a:r>
            <a:r>
              <a:rPr lang="fr-FR" noProof="0" dirty="0" err="1"/>
              <a:t>amphibius</a:t>
            </a:r>
            <a:endParaRPr lang="fr-FR" noProof="0" dirty="0"/>
          </a:p>
          <a:p>
            <a:pPr algn="l"/>
            <a:r>
              <a:rPr lang="fr-FR" noProof="0" dirty="0" err="1"/>
              <a:t>Crocodilus</a:t>
            </a:r>
            <a:r>
              <a:rPr lang="fr-FR" noProof="0" dirty="0"/>
              <a:t> </a:t>
            </a:r>
            <a:r>
              <a:rPr lang="fr-FR" noProof="0" dirty="0" err="1"/>
              <a:t>niloticus</a:t>
            </a:r>
            <a:endParaRPr lang="fr-FR" noProof="0" dirty="0"/>
          </a:p>
          <a:p>
            <a:pPr algn="l"/>
            <a:r>
              <a:rPr lang="fr-FR" noProof="0" dirty="0" err="1"/>
              <a:t>Kigwena</a:t>
            </a:r>
            <a:r>
              <a:rPr lang="fr-FR" noProof="0" dirty="0"/>
              <a:t> Forest</a:t>
            </a:r>
          </a:p>
          <a:p>
            <a:pPr algn="l"/>
            <a:r>
              <a:rPr lang="fr-FR" noProof="0" dirty="0" err="1"/>
              <a:t>Hippopotamus</a:t>
            </a:r>
            <a:r>
              <a:rPr lang="fr-FR" noProof="0" dirty="0"/>
              <a:t> </a:t>
            </a:r>
            <a:r>
              <a:rPr lang="fr-FR" noProof="0" dirty="0" err="1"/>
              <a:t>amphibius</a:t>
            </a:r>
            <a:endParaRPr lang="fr-FR" noProof="0" dirty="0"/>
          </a:p>
          <a:p>
            <a:pPr algn="l"/>
            <a:r>
              <a:rPr lang="fr-FR" noProof="0" dirty="0"/>
              <a:t>Papio </a:t>
            </a:r>
            <a:r>
              <a:rPr lang="fr-FR" noProof="0" dirty="0" err="1"/>
              <a:t>anubis</a:t>
            </a:r>
            <a:endParaRPr lang="fr-FR" noProof="0" dirty="0"/>
          </a:p>
          <a:p>
            <a:pPr algn="l"/>
            <a:r>
              <a:rPr lang="fr-FR" noProof="0" dirty="0" err="1"/>
              <a:t>Musophaga</a:t>
            </a:r>
            <a:r>
              <a:rPr lang="fr-FR" noProof="0" dirty="0"/>
              <a:t> </a:t>
            </a:r>
            <a:r>
              <a:rPr lang="fr-FR" noProof="0" dirty="0" err="1"/>
              <a:t>rossae</a:t>
            </a:r>
            <a:endParaRPr lang="fr-FR" noProof="0" dirty="0"/>
          </a:p>
          <a:p>
            <a:pPr algn="l"/>
            <a:r>
              <a:rPr lang="fr-FR" noProof="0" dirty="0"/>
              <a:t>Python </a:t>
            </a:r>
            <a:r>
              <a:rPr lang="fr-FR" noProof="0" dirty="0" err="1"/>
              <a:t>sebae</a:t>
            </a:r>
            <a:endParaRPr lang="fr-FR" noProof="0" dirty="0"/>
          </a:p>
          <a:p>
            <a:pPr algn="l"/>
            <a:r>
              <a:rPr lang="fr-FR" noProof="0" dirty="0" err="1"/>
              <a:t>Crocodilus</a:t>
            </a:r>
            <a:r>
              <a:rPr lang="fr-FR" noProof="0" dirty="0"/>
              <a:t> </a:t>
            </a:r>
            <a:r>
              <a:rPr lang="fr-FR" noProof="0" dirty="0" err="1"/>
              <a:t>niloticus</a:t>
            </a:r>
            <a:endParaRPr lang="fr-FR" noProof="0" dirty="0"/>
          </a:p>
          <a:p>
            <a:pPr algn="l"/>
            <a:r>
              <a:rPr lang="fr-FR" b="1" noProof="0" dirty="0" err="1"/>
              <a:t>Nyakazu</a:t>
            </a:r>
            <a:r>
              <a:rPr lang="fr-FR" b="1" noProof="0" dirty="0"/>
              <a:t> Gorge</a:t>
            </a:r>
          </a:p>
        </p:txBody>
      </p:sp>
    </p:spTree>
    <p:extLst>
      <p:ext uri="{BB962C8B-B14F-4D97-AF65-F5344CB8AC3E}">
        <p14:creationId xmlns:p14="http://schemas.microsoft.com/office/powerpoint/2010/main" val="10039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0"/>
            <a:ext cx="9144000" cy="5257800"/>
          </a:xfrm>
        </p:spPr>
        <p:txBody>
          <a:bodyPr/>
          <a:lstStyle/>
          <a:p>
            <a:r>
              <a:rPr lang="fr-FR" b="1" noProof="0" dirty="0">
                <a:solidFill>
                  <a:schemeClr val="tx1"/>
                </a:solidFill>
              </a:rPr>
              <a:t>Réseau des Aires Protégées du Burundi,</a:t>
            </a:r>
          </a:p>
          <a:p>
            <a:r>
              <a:rPr lang="fr-FR" b="1" noProof="0" dirty="0">
                <a:solidFill>
                  <a:schemeClr val="tx1"/>
                </a:solidFill>
              </a:rPr>
              <a:t> Groupement - Classement - Moyenne - Analyse croisée</a:t>
            </a:r>
          </a:p>
          <a:p>
            <a:pPr algn="l"/>
            <a:endParaRPr lang="fr-FR" noProof="0" dirty="0"/>
          </a:p>
        </p:txBody>
      </p:sp>
      <p:pic>
        <p:nvPicPr>
          <p:cNvPr id="4" name="Image 3"/>
          <p:cNvPicPr>
            <a:picLocks noChangeAspect="1"/>
          </p:cNvPicPr>
          <p:nvPr/>
        </p:nvPicPr>
        <p:blipFill>
          <a:blip r:embed="rId2"/>
          <a:stretch>
            <a:fillRect/>
          </a:stretch>
        </p:blipFill>
        <p:spPr>
          <a:xfrm>
            <a:off x="0" y="1027465"/>
            <a:ext cx="4139952" cy="3471319"/>
          </a:xfrm>
          <a:prstGeom prst="rect">
            <a:avLst/>
          </a:prstGeom>
        </p:spPr>
      </p:pic>
      <p:pic>
        <p:nvPicPr>
          <p:cNvPr id="5" name="Image 4"/>
          <p:cNvPicPr/>
          <p:nvPr/>
        </p:nvPicPr>
        <p:blipFill rotWithShape="1">
          <a:blip r:embed="rId3">
            <a:extLst>
              <a:ext uri="{28A0092B-C50C-407E-A947-70E740481C1C}">
                <a14:useLocalDpi xmlns:a14="http://schemas.microsoft.com/office/drawing/2010/main" val="0"/>
              </a:ext>
            </a:extLst>
          </a:blip>
          <a:srcRect t="18630"/>
          <a:stretch/>
        </p:blipFill>
        <p:spPr bwMode="auto">
          <a:xfrm>
            <a:off x="6096000" y="1027465"/>
            <a:ext cx="4233545" cy="2561590"/>
          </a:xfrm>
          <a:prstGeom prst="rect">
            <a:avLst/>
          </a:prstGeom>
          <a:noFill/>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11" y="4713312"/>
            <a:ext cx="3125972" cy="216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045" b="9231"/>
          <a:stretch/>
        </p:blipFill>
        <p:spPr bwMode="auto">
          <a:xfrm>
            <a:off x="6096000" y="4101732"/>
            <a:ext cx="5004048"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73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Réseau des Aires Protégées du Burundi, </a:t>
            </a:r>
          </a:p>
          <a:p>
            <a:r>
              <a:rPr lang="fr-FR" b="1" noProof="0" dirty="0">
                <a:solidFill>
                  <a:schemeClr val="tx1"/>
                </a:solidFill>
              </a:rPr>
              <a:t>Analyse croisée (travaux en cours)</a:t>
            </a:r>
          </a:p>
          <a:p>
            <a:endParaRPr lang="fr-FR" b="1" noProof="0" dirty="0"/>
          </a:p>
        </p:txBody>
      </p:sp>
      <p:graphicFrame>
        <p:nvGraphicFramePr>
          <p:cNvPr id="4" name="Object 4"/>
          <p:cNvGraphicFramePr>
            <a:graphicFrameLocks noChangeAspect="1"/>
          </p:cNvGraphicFramePr>
          <p:nvPr/>
        </p:nvGraphicFramePr>
        <p:xfrm>
          <a:off x="1687689" y="934695"/>
          <a:ext cx="8229600" cy="5787839"/>
        </p:xfrm>
        <a:graphic>
          <a:graphicData uri="http://schemas.openxmlformats.org/presentationml/2006/ole">
            <mc:AlternateContent xmlns:mc="http://schemas.openxmlformats.org/markup-compatibility/2006">
              <mc:Choice xmlns:v="urn:schemas-microsoft-com:vml" Requires="v">
                <p:oleObj spid="_x0000_s1027" name="Worksheet" r:id="rId3" imgW="18661313" imgH="13121748" progId="Excel.Sheet.12">
                  <p:embed/>
                </p:oleObj>
              </mc:Choice>
              <mc:Fallback>
                <p:oleObj name="Worksheet" r:id="rId3" imgW="18661313" imgH="13121748" progId="Excel.Sheet.12">
                  <p:embed/>
                  <p:pic>
                    <p:nvPicPr>
                      <p:cNvPr id="4" name="Object 4"/>
                      <p:cNvPicPr/>
                      <p:nvPr/>
                    </p:nvPicPr>
                    <p:blipFill>
                      <a:blip r:embed="rId4"/>
                      <a:stretch>
                        <a:fillRect/>
                      </a:stretch>
                    </p:blipFill>
                    <p:spPr>
                      <a:xfrm>
                        <a:off x="1687689" y="934695"/>
                        <a:ext cx="8229600" cy="5787839"/>
                      </a:xfrm>
                      <a:prstGeom prst="rect">
                        <a:avLst/>
                      </a:prstGeom>
                    </p:spPr>
                  </p:pic>
                </p:oleObj>
              </mc:Fallback>
            </mc:AlternateContent>
          </a:graphicData>
        </a:graphic>
      </p:graphicFrame>
    </p:spTree>
    <p:extLst>
      <p:ext uri="{BB962C8B-B14F-4D97-AF65-F5344CB8AC3E}">
        <p14:creationId xmlns:p14="http://schemas.microsoft.com/office/powerpoint/2010/main" val="160067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Mise à l'échelle des données IMET au Burundi </a:t>
            </a:r>
          </a:p>
          <a:p>
            <a:r>
              <a:rPr lang="fr-FR" b="1" noProof="0" dirty="0">
                <a:solidFill>
                  <a:schemeClr val="tx1"/>
                </a:solidFill>
              </a:rPr>
              <a:t>Analyse générale du cadre des AP, supports possibles et preuves d'analyse</a:t>
            </a:r>
            <a:r>
              <a:rPr lang="fr-FR" b="1" noProof="0" dirty="0"/>
              <a:t>:</a:t>
            </a:r>
          </a:p>
          <a:p>
            <a:pPr algn="l"/>
            <a:endParaRPr lang="fr-FR" noProof="0" dirty="0"/>
          </a:p>
          <a:p>
            <a:pPr marL="342900" indent="-342900" algn="l">
              <a:buFont typeface="Arial" panose="020B0604020202020204" pitchFamily="34" charset="0"/>
              <a:buChar char="•"/>
            </a:pPr>
            <a:r>
              <a:rPr lang="fr-FR" noProof="0" dirty="0"/>
              <a:t>Priorités aux suggestions opérationnelles</a:t>
            </a:r>
          </a:p>
          <a:p>
            <a:pPr marL="342900" indent="-342900" algn="l">
              <a:buFont typeface="Arial" panose="020B0604020202020204" pitchFamily="34" charset="0"/>
              <a:buChar char="•"/>
            </a:pPr>
            <a:r>
              <a:rPr lang="fr-FR" noProof="0" dirty="0"/>
              <a:t>Améliorations de la gestion</a:t>
            </a:r>
          </a:p>
          <a:p>
            <a:pPr marL="342900" indent="-342900" algn="l">
              <a:buFont typeface="Arial" panose="020B0604020202020204" pitchFamily="34" charset="0"/>
              <a:buChar char="•"/>
            </a:pPr>
            <a:r>
              <a:rPr lang="fr-FR" noProof="0" dirty="0"/>
              <a:t>Eléments pour le renforcement des capacités de gestion</a:t>
            </a:r>
          </a:p>
          <a:p>
            <a:pPr marL="342900" indent="-342900" algn="l">
              <a:buFont typeface="Arial" panose="020B0604020202020204" pitchFamily="34" charset="0"/>
              <a:buChar char="•"/>
            </a:pPr>
            <a:r>
              <a:rPr lang="fr-FR" noProof="0" dirty="0"/>
              <a:t>les menaces à minimiser et les forces et  opportunités à valoriser;</a:t>
            </a:r>
          </a:p>
          <a:p>
            <a:pPr marL="342900" indent="-342900" algn="l">
              <a:buFont typeface="Arial" panose="020B0604020202020204" pitchFamily="34" charset="0"/>
              <a:buChar char="•"/>
            </a:pPr>
            <a:r>
              <a:rPr lang="fr-FR" noProof="0" dirty="0"/>
              <a:t>indications pour la planification</a:t>
            </a:r>
          </a:p>
          <a:p>
            <a:pPr marL="342900" indent="-342900" algn="l">
              <a:buFont typeface="Arial" panose="020B0604020202020204" pitchFamily="34" charset="0"/>
              <a:buChar char="•"/>
            </a:pPr>
            <a:r>
              <a:rPr lang="fr-FR" noProof="0" dirty="0"/>
              <a:t>Suggestion d'une éventuelle stratégie nationale de conservation</a:t>
            </a:r>
          </a:p>
        </p:txBody>
      </p:sp>
    </p:spTree>
    <p:extLst>
      <p:ext uri="{BB962C8B-B14F-4D97-AF65-F5344CB8AC3E}">
        <p14:creationId xmlns:p14="http://schemas.microsoft.com/office/powerpoint/2010/main" val="263323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a:stretch>
            <a:fillRect/>
          </a:stretch>
        </p:blipFill>
        <p:spPr>
          <a:xfrm>
            <a:off x="750051" y="3882452"/>
            <a:ext cx="4716016" cy="3024336"/>
          </a:xfrm>
          <a:prstGeom prst="rect">
            <a:avLst/>
          </a:prstGeom>
        </p:spPr>
      </p:pic>
      <p:sp>
        <p:nvSpPr>
          <p:cNvPr id="3" name="Sous-titre 2"/>
          <p:cNvSpPr>
            <a:spLocks noGrp="1"/>
          </p:cNvSpPr>
          <p:nvPr>
            <p:ph idx="1"/>
          </p:nvPr>
        </p:nvSpPr>
        <p:spPr>
          <a:xfrm>
            <a:off x="497370" y="175332"/>
            <a:ext cx="11455144" cy="3707120"/>
          </a:xfrm>
        </p:spPr>
        <p:txBody>
          <a:bodyPr>
            <a:normAutofit fontScale="85000" lnSpcReduction="20000"/>
          </a:bodyPr>
          <a:lstStyle/>
          <a:p>
            <a:r>
              <a:rPr lang="fr-FR" b="1" noProof="0" dirty="0">
                <a:solidFill>
                  <a:schemeClr val="tx1"/>
                </a:solidFill>
              </a:rPr>
              <a:t>Contexte de Gestion </a:t>
            </a:r>
          </a:p>
          <a:p>
            <a:r>
              <a:rPr lang="fr-FR" b="1" noProof="0" dirty="0">
                <a:solidFill>
                  <a:schemeClr val="tx1"/>
                </a:solidFill>
              </a:rPr>
              <a:t> Conclusions et suggestions opérationnelles possibles</a:t>
            </a:r>
          </a:p>
          <a:p>
            <a:pPr algn="l"/>
            <a:r>
              <a:rPr lang="fr-FR" sz="2000" b="1" noProof="0" dirty="0">
                <a:solidFill>
                  <a:schemeClr val="tx1">
                    <a:lumMod val="50000"/>
                    <a:lumOff val="50000"/>
                  </a:schemeClr>
                </a:solidFill>
                <a:latin typeface="Times New Roman" panose="02020603050405020304" pitchFamily="18" charset="0"/>
                <a:cs typeface="Times New Roman" panose="02020603050405020304" pitchFamily="18" charset="0"/>
              </a:rPr>
              <a:t>Convergence considérable des valeurs pour le sous-indicateur Classification, Habitats et espèces clés;</a:t>
            </a:r>
          </a:p>
          <a:p>
            <a:pPr algn="l"/>
            <a:r>
              <a:rPr lang="fr-FR" sz="2000" b="1" noProof="0" dirty="0">
                <a:solidFill>
                  <a:schemeClr val="tx1">
                    <a:lumMod val="50000"/>
                    <a:lumOff val="50000"/>
                  </a:schemeClr>
                </a:solidFill>
                <a:latin typeface="Times New Roman" panose="02020603050405020304" pitchFamily="18" charset="0"/>
                <a:cs typeface="Times New Roman" panose="02020603050405020304" pitchFamily="18" charset="0"/>
              </a:rPr>
              <a:t>Divergence des valeurs pour le sous-indicateur Changement climatique et services écosystémiques entre les groupes 1–2 et les groupes 3–4;</a:t>
            </a:r>
          </a:p>
          <a:p>
            <a:pPr algn="l"/>
            <a:r>
              <a:rPr lang="fr-FR" sz="2000" b="1" noProof="0" dirty="0">
                <a:solidFill>
                  <a:schemeClr val="tx1">
                    <a:lumMod val="50000"/>
                    <a:lumOff val="50000"/>
                  </a:schemeClr>
                </a:solidFill>
                <a:latin typeface="Times New Roman" panose="02020603050405020304" pitchFamily="18" charset="0"/>
                <a:cs typeface="Times New Roman" panose="02020603050405020304" pitchFamily="18" charset="0"/>
              </a:rPr>
              <a:t>Sous-indicateur Gouvernance avec une position de leader forte d'une seule AP (Bururi) suivie d'une très faible valeur pour les autres AP;</a:t>
            </a:r>
          </a:p>
          <a:p>
            <a:pPr algn="l"/>
            <a:r>
              <a:rPr lang="fr-FR" sz="2000" b="1" noProof="0" dirty="0">
                <a:solidFill>
                  <a:schemeClr val="tx1">
                    <a:lumMod val="50000"/>
                    <a:lumOff val="50000"/>
                  </a:schemeClr>
                </a:solidFill>
                <a:latin typeface="Times New Roman" panose="02020603050405020304" pitchFamily="18" charset="0"/>
                <a:cs typeface="Times New Roman" panose="02020603050405020304" pitchFamily="18" charset="0"/>
              </a:rPr>
              <a:t>L'indicateur de l'environnement politique et civil est extrêmement élevé, en contraste avec les grandes valeurs des menaces.</a:t>
            </a:r>
          </a:p>
          <a:p>
            <a:pPr algn="l"/>
            <a:r>
              <a:rPr lang="fr-FR" sz="2000" b="1" noProof="0" dirty="0">
                <a:solidFill>
                  <a:schemeClr val="tx1">
                    <a:lumMod val="50000"/>
                    <a:lumOff val="50000"/>
                  </a:schemeClr>
                </a:solidFill>
                <a:latin typeface="Times New Roman" panose="02020603050405020304" pitchFamily="18" charset="0"/>
                <a:cs typeface="Times New Roman" panose="02020603050405020304" pitchFamily="18" charset="0"/>
              </a:rPr>
              <a:t>les AP des groupes 1 et 2 présentent une analyse globale plus équilibrée que les AP des groupes 3 et 4</a:t>
            </a:r>
          </a:p>
          <a:p>
            <a:pPr algn="l"/>
            <a:r>
              <a:rPr lang="fr-FR" sz="2000" b="1" noProof="0" dirty="0">
                <a:solidFill>
                  <a:schemeClr val="tx1">
                    <a:lumMod val="50000"/>
                    <a:lumOff val="50000"/>
                  </a:schemeClr>
                </a:solidFill>
                <a:latin typeface="Times New Roman" panose="02020603050405020304" pitchFamily="18" charset="0"/>
                <a:cs typeface="Times New Roman" panose="02020603050405020304" pitchFamily="18" charset="0"/>
              </a:rPr>
              <a:t>les valeurs élevées sur les espèces clés, les habitats et la classification et vraiment faibles pour la gouvernance, le changement climatique et les services écosystémiques, probablement parce que les aires protégées ne sont pas utilisées pour gérer ces éléments d'une aire protégée</a:t>
            </a:r>
          </a:p>
          <a:p>
            <a:pPr algn="l"/>
            <a:endParaRPr lang="fr-FR" sz="1400" noProof="0" dirty="0"/>
          </a:p>
        </p:txBody>
      </p:sp>
      <p:graphicFrame>
        <p:nvGraphicFramePr>
          <p:cNvPr id="5" name="Object 4"/>
          <p:cNvGraphicFramePr>
            <a:graphicFrameLocks noChangeAspect="1"/>
          </p:cNvGraphicFramePr>
          <p:nvPr>
            <p:extLst>
              <p:ext uri="{D42A27DB-BD31-4B8C-83A1-F6EECF244321}">
                <p14:modId xmlns:p14="http://schemas.microsoft.com/office/powerpoint/2010/main" val="1124468922"/>
              </p:ext>
            </p:extLst>
          </p:nvPr>
        </p:nvGraphicFramePr>
        <p:xfrm>
          <a:off x="5466067" y="3832225"/>
          <a:ext cx="6165392" cy="3025775"/>
        </p:xfrm>
        <a:graphic>
          <a:graphicData uri="http://schemas.openxmlformats.org/presentationml/2006/ole">
            <mc:AlternateContent xmlns:mc="http://schemas.openxmlformats.org/markup-compatibility/2006">
              <mc:Choice xmlns:v="urn:schemas-microsoft-com:vml" Requires="v">
                <p:oleObj spid="_x0000_s2051" name="Document" r:id="rId4" imgW="6191326" imgH="3026434" progId="Word.Document.12">
                  <p:embed/>
                </p:oleObj>
              </mc:Choice>
              <mc:Fallback>
                <p:oleObj name="Document" r:id="rId4" imgW="6191326" imgH="3026434" progId="Word.Document.12">
                  <p:embed/>
                  <p:pic>
                    <p:nvPicPr>
                      <p:cNvPr id="5" name="Object 4"/>
                      <p:cNvPicPr/>
                      <p:nvPr/>
                    </p:nvPicPr>
                    <p:blipFill>
                      <a:blip r:embed="rId5"/>
                      <a:stretch>
                        <a:fillRect/>
                      </a:stretch>
                    </p:blipFill>
                    <p:spPr>
                      <a:xfrm>
                        <a:off x="5466067" y="3832225"/>
                        <a:ext cx="6165392" cy="3025775"/>
                      </a:xfrm>
                      <a:prstGeom prst="rect">
                        <a:avLst/>
                      </a:prstGeom>
                    </p:spPr>
                  </p:pic>
                </p:oleObj>
              </mc:Fallback>
            </mc:AlternateContent>
          </a:graphicData>
        </a:graphic>
      </p:graphicFrame>
    </p:spTree>
    <p:extLst>
      <p:ext uri="{BB962C8B-B14F-4D97-AF65-F5344CB8AC3E}">
        <p14:creationId xmlns:p14="http://schemas.microsoft.com/office/powerpoint/2010/main" val="4865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858000"/>
          </a:xfrm>
        </p:spPr>
        <p:txBody>
          <a:bodyPr/>
          <a:lstStyle/>
          <a:p>
            <a:r>
              <a:rPr lang="fr-FR" b="1" noProof="0" dirty="0">
                <a:solidFill>
                  <a:schemeClr val="tx1"/>
                </a:solidFill>
              </a:rPr>
              <a:t>Contexte de gestion </a:t>
            </a:r>
          </a:p>
          <a:p>
            <a:r>
              <a:rPr lang="fr-FR" b="1" noProof="0" dirty="0">
                <a:solidFill>
                  <a:schemeClr val="tx1"/>
                </a:solidFill>
              </a:rPr>
              <a:t>Conclusions et suggestions opérationnelles possibles</a:t>
            </a:r>
          </a:p>
          <a:p>
            <a:pPr algn="l"/>
            <a:r>
              <a:rPr lang="fr-FR" noProof="0" dirty="0"/>
              <a:t>Les suggestions opérationnelles possibles sont les suivantes:</a:t>
            </a:r>
          </a:p>
          <a:p>
            <a:pPr marL="342900" indent="-342900" algn="l">
              <a:buFont typeface="Arial" panose="020B0604020202020204" pitchFamily="34" charset="0"/>
              <a:buChar char="•"/>
            </a:pPr>
            <a:r>
              <a:rPr lang="fr-FR" noProof="0" dirty="0"/>
              <a:t>Evaluer les raisons du faible score sur la biodiversité (espèces et habitats clés),</a:t>
            </a:r>
          </a:p>
          <a:p>
            <a:pPr marL="342900" indent="-342900" algn="l">
              <a:buFont typeface="Arial" panose="020B0604020202020204" pitchFamily="34" charset="0"/>
              <a:buChar char="•"/>
            </a:pPr>
            <a:r>
              <a:rPr lang="fr-FR" noProof="0" dirty="0"/>
              <a:t>Soutenir le renforcement des capacités sur les effets du changement climatique et la gestion des services écosystémiques pour une meilleure analyse et une bonne notation.</a:t>
            </a:r>
          </a:p>
          <a:p>
            <a:pPr marL="342900" indent="-342900" algn="l">
              <a:buFont typeface="Arial" panose="020B0604020202020204" pitchFamily="34" charset="0"/>
              <a:buChar char="•"/>
            </a:pPr>
            <a:r>
              <a:rPr lang="fr-FR" noProof="0" dirty="0"/>
              <a:t>Vérifier avec analyse croisée la cohérence entre l'environnement politique et civil et les menaces,</a:t>
            </a:r>
          </a:p>
          <a:p>
            <a:pPr marL="342900" indent="-342900" algn="l">
              <a:buFont typeface="Arial" panose="020B0604020202020204" pitchFamily="34" charset="0"/>
              <a:buChar char="•"/>
            </a:pPr>
            <a:r>
              <a:rPr lang="fr-FR" noProof="0" dirty="0"/>
              <a:t>Assurer une bonne cohérence entre les trois indicateurs du contexte de gestion</a:t>
            </a:r>
          </a:p>
        </p:txBody>
      </p:sp>
    </p:spTree>
    <p:extLst>
      <p:ext uri="{BB962C8B-B14F-4D97-AF65-F5344CB8AC3E}">
        <p14:creationId xmlns:p14="http://schemas.microsoft.com/office/powerpoint/2010/main" val="423676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Planification </a:t>
            </a:r>
          </a:p>
          <a:p>
            <a:r>
              <a:rPr lang="fr-FR" b="1" noProof="0" dirty="0">
                <a:solidFill>
                  <a:schemeClr val="tx1"/>
                </a:solidFill>
              </a:rPr>
              <a:t>Conclusions et suggestions opérationnelles possibles</a:t>
            </a:r>
          </a:p>
          <a:p>
            <a:pPr algn="l"/>
            <a:r>
              <a:rPr lang="fr-FR" sz="2000" noProof="0" dirty="0"/>
              <a:t>L'analyse sur la planification montre:</a:t>
            </a:r>
          </a:p>
          <a:p>
            <a:pPr algn="l"/>
            <a:r>
              <a:rPr lang="fr-FR" sz="2000" noProof="0" dirty="0"/>
              <a:t>Une réglementation positive en matière de conservation mais affaiblie par la conception et la disposition réduites des zones protégées et la faible valeur de la démarcation de la zone protégée en raison des menaces croissantes (forte densité humaine du pays)</a:t>
            </a:r>
          </a:p>
          <a:p>
            <a:pPr algn="l"/>
            <a:r>
              <a:rPr lang="fr-FR" sz="2000" noProof="0" dirty="0"/>
              <a:t>Faible niveau global de planification: les objectifs à long terme, la gestion et les plans de travail sont la conséquence de la planification à court terme et de l'absence d'objectifs et de buts à long terme</a:t>
            </a:r>
          </a:p>
          <a:p>
            <a:pPr algn="l"/>
            <a:endParaRPr lang="fr-FR" sz="2000" noProof="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3789041"/>
            <a:ext cx="4572000"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p:nvPr/>
        </p:nvPicPr>
        <p:blipFill>
          <a:blip r:embed="rId3"/>
          <a:stretch>
            <a:fillRect/>
          </a:stretch>
        </p:blipFill>
        <p:spPr>
          <a:xfrm>
            <a:off x="5604173" y="3715383"/>
            <a:ext cx="4572000" cy="3216275"/>
          </a:xfrm>
          <a:prstGeom prst="rect">
            <a:avLst/>
          </a:prstGeom>
        </p:spPr>
      </p:pic>
    </p:spTree>
    <p:extLst>
      <p:ext uri="{BB962C8B-B14F-4D97-AF65-F5344CB8AC3E}">
        <p14:creationId xmlns:p14="http://schemas.microsoft.com/office/powerpoint/2010/main" val="393995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858000"/>
          </a:xfrm>
        </p:spPr>
        <p:txBody>
          <a:bodyPr/>
          <a:lstStyle/>
          <a:p>
            <a:r>
              <a:rPr lang="fr-FR" b="1" noProof="0" dirty="0">
                <a:solidFill>
                  <a:schemeClr val="tx1"/>
                </a:solidFill>
              </a:rPr>
              <a:t>Planification</a:t>
            </a:r>
          </a:p>
          <a:p>
            <a:r>
              <a:rPr lang="fr-FR" b="1" noProof="0" dirty="0">
                <a:solidFill>
                  <a:schemeClr val="tx1"/>
                </a:solidFill>
              </a:rPr>
              <a:t>Conclusions et suggestions opérationnelles possibles</a:t>
            </a:r>
          </a:p>
          <a:p>
            <a:pPr algn="l"/>
            <a:r>
              <a:rPr lang="fr-FR" noProof="0" dirty="0"/>
              <a:t>Les suggestions opérationnelles possibles sont les suivantes:</a:t>
            </a:r>
          </a:p>
          <a:p>
            <a:pPr marL="342900" indent="-342900" algn="l">
              <a:buFont typeface="Arial" panose="020B0604020202020204" pitchFamily="34" charset="0"/>
              <a:buChar char="•"/>
            </a:pPr>
            <a:r>
              <a:rPr lang="fr-FR" noProof="0" dirty="0"/>
              <a:t>Suivre les améliorations suggérées dans le contexte, établir des priorités et des opportunités (par exemple, services écosystémiques, paiement de l'hydroélectricité) sur la gestion des éléments clés de la conservation; </a:t>
            </a:r>
          </a:p>
          <a:p>
            <a:pPr marL="342900" indent="-342900" algn="l">
              <a:buFont typeface="Arial" panose="020B0604020202020204" pitchFamily="34" charset="0"/>
              <a:buChar char="•"/>
            </a:pPr>
            <a:r>
              <a:rPr lang="fr-FR" noProof="0" dirty="0"/>
              <a:t>Reconnaître que l'utilisation d'objectifs de conservation de faible niveau (en exploitant uniquement les cibles liées au plan de travail) réduit les performances de conservation de haut niveau; </a:t>
            </a:r>
          </a:p>
          <a:p>
            <a:pPr marL="342900" indent="-342900" algn="l">
              <a:buFont typeface="Arial" panose="020B0604020202020204" pitchFamily="34" charset="0"/>
              <a:buChar char="•"/>
            </a:pPr>
            <a:r>
              <a:rPr lang="fr-FR" noProof="0" dirty="0"/>
              <a:t>Relier les objectifs à long terme, avec peu d'objectifs à court terme réalisables également avec de faibles ressources,</a:t>
            </a:r>
          </a:p>
          <a:p>
            <a:pPr marL="342900" indent="-342900" algn="l">
              <a:buFont typeface="Arial" panose="020B0604020202020204" pitchFamily="34" charset="0"/>
              <a:buChar char="•"/>
            </a:pPr>
            <a:r>
              <a:rPr lang="fr-FR" noProof="0" dirty="0"/>
              <a:t>Communiquer des améliorations à la planification axée sur les résultats en matière de collecte de fonds</a:t>
            </a:r>
          </a:p>
        </p:txBody>
      </p:sp>
    </p:spTree>
    <p:extLst>
      <p:ext uri="{BB962C8B-B14F-4D97-AF65-F5344CB8AC3E}">
        <p14:creationId xmlns:p14="http://schemas.microsoft.com/office/powerpoint/2010/main" val="355925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normAutofit/>
          </a:bodyPr>
          <a:lstStyle/>
          <a:p>
            <a:r>
              <a:rPr lang="fr-FR" b="1" noProof="0" dirty="0">
                <a:solidFill>
                  <a:schemeClr val="tx1"/>
                </a:solidFill>
              </a:rPr>
              <a:t>Intrants</a:t>
            </a:r>
          </a:p>
          <a:p>
            <a:r>
              <a:rPr lang="fr-FR" b="1" noProof="0" dirty="0">
                <a:solidFill>
                  <a:schemeClr val="tx1"/>
                </a:solidFill>
              </a:rPr>
              <a:t>Conclusions et suggestions opérationnelles possibles</a:t>
            </a:r>
          </a:p>
          <a:p>
            <a:pPr marL="285750" indent="-285750" algn="l">
              <a:buFont typeface="Arial" panose="020B0604020202020204" pitchFamily="34" charset="0"/>
              <a:buChar char="•"/>
            </a:pPr>
            <a:r>
              <a:rPr lang="fr-FR" sz="1600" noProof="0" dirty="0"/>
              <a:t>Très bonne dotation en personnel numériquement et pas qualitativement </a:t>
            </a:r>
            <a:endParaRPr lang="fr-FR" sz="1600" noProof="0" dirty="0">
              <a:solidFill>
                <a:srgbClr val="FF0000"/>
              </a:solidFill>
            </a:endParaRPr>
          </a:p>
          <a:p>
            <a:pPr marL="285750" indent="-285750" algn="l">
              <a:buFont typeface="Arial" panose="020B0604020202020204" pitchFamily="34" charset="0"/>
              <a:buChar char="•"/>
            </a:pPr>
            <a:r>
              <a:rPr lang="fr-FR" sz="1600" noProof="0" dirty="0"/>
              <a:t>Déficit élevé des ressources financières et matérielles de toutes les AP.</a:t>
            </a:r>
          </a:p>
          <a:p>
            <a:pPr marL="285750" indent="-285750" algn="l">
              <a:buFont typeface="Arial" panose="020B0604020202020204" pitchFamily="34" charset="0"/>
              <a:buChar char="•"/>
            </a:pPr>
            <a:r>
              <a:rPr lang="fr-FR" sz="1600" noProof="0" dirty="0"/>
              <a:t>Manque d'informations à résoudre car cela limite les actions et la bonne direction de la gestion</a:t>
            </a:r>
          </a:p>
          <a:p>
            <a:pPr marL="285750" indent="-285750" algn="l">
              <a:buFont typeface="Arial" panose="020B0604020202020204" pitchFamily="34" charset="0"/>
              <a:buChar char="•"/>
            </a:pPr>
            <a:r>
              <a:rPr lang="fr-FR" sz="1600" noProof="0" dirty="0"/>
              <a:t>Le manque de renforcement des capacités, même si la demande est plus élevée pour les AP avec une meilleure valeur de ME</a:t>
            </a:r>
          </a:p>
          <a:p>
            <a:pPr marL="285750" indent="-285750" algn="l">
              <a:buFont typeface="Arial" panose="020B0604020202020204" pitchFamily="34" charset="0"/>
              <a:buChar char="•"/>
            </a:pPr>
            <a:r>
              <a:rPr lang="fr-FR" sz="1600" noProof="0" dirty="0"/>
              <a:t>Le manque généralisé d’intrants, mais surtout de sécurisation du budget, est la principale raison de la performance insuffisante du système</a:t>
            </a:r>
          </a:p>
          <a:p>
            <a:pPr marL="285750" indent="-285750" algn="l">
              <a:buFont typeface="Arial" panose="020B0604020202020204" pitchFamily="34" charset="0"/>
              <a:buChar char="•"/>
            </a:pPr>
            <a:r>
              <a:rPr lang="fr-FR" sz="1600" noProof="0" dirty="0"/>
              <a:t>Avec des ressources médiocres mais plus encore avec un manque de certitude en ce qui concerne le financement pour les années suivantes, les aires protégées n'ont aucune chance de rechercher des objectifs à long terme et elles ne sont pas intéressées par l'élaboration de plans de gestion.</a:t>
            </a:r>
          </a:p>
          <a:p>
            <a:pPr marL="285750" indent="-285750" algn="l">
              <a:buFont typeface="Arial" panose="020B0604020202020204" pitchFamily="34" charset="0"/>
              <a:buChar char="•"/>
            </a:pPr>
            <a:r>
              <a:rPr lang="fr-FR" sz="1600" noProof="0" dirty="0"/>
              <a:t>L’adéquation du budget, la sécurisation du budget et les autres intrants doivent être en synergie avec les améliorations de la planification.</a:t>
            </a:r>
          </a:p>
          <a:p>
            <a:endParaRPr lang="fr-FR" noProof="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89040"/>
            <a:ext cx="4860032"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p:nvPr/>
        </p:nvPicPr>
        <p:blipFill>
          <a:blip r:embed="rId3"/>
          <a:stretch>
            <a:fillRect/>
          </a:stretch>
        </p:blipFill>
        <p:spPr>
          <a:xfrm>
            <a:off x="6492044" y="3933056"/>
            <a:ext cx="4067944" cy="2924944"/>
          </a:xfrm>
          <a:prstGeom prst="rect">
            <a:avLst/>
          </a:prstGeom>
        </p:spPr>
      </p:pic>
    </p:spTree>
    <p:extLst>
      <p:ext uri="{BB962C8B-B14F-4D97-AF65-F5344CB8AC3E}">
        <p14:creationId xmlns:p14="http://schemas.microsoft.com/office/powerpoint/2010/main" val="189046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Réseau des Aires Protégées du Burundi</a:t>
            </a:r>
          </a:p>
          <a:p>
            <a:endParaRPr lang="fr-FR" b="1" noProof="0" dirty="0"/>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000" y="587727"/>
            <a:ext cx="5940000" cy="568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22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normAutofit/>
          </a:bodyPr>
          <a:lstStyle/>
          <a:p>
            <a:r>
              <a:rPr lang="fr-FR" sz="2600" b="1" i="1" noProof="0" dirty="0">
                <a:solidFill>
                  <a:schemeClr val="tx1"/>
                </a:solidFill>
              </a:rPr>
              <a:t>Intrants</a:t>
            </a:r>
          </a:p>
          <a:p>
            <a:r>
              <a:rPr lang="fr-FR" sz="2600" b="1" i="1" noProof="0" dirty="0">
                <a:solidFill>
                  <a:schemeClr val="tx1"/>
                </a:solidFill>
              </a:rPr>
              <a:t>Conclusions et suggestions opérationnelles possibles</a:t>
            </a:r>
          </a:p>
          <a:p>
            <a:pPr algn="l"/>
            <a:br>
              <a:rPr lang="fr-FR" b="1" i="1" noProof="0" dirty="0"/>
            </a:br>
            <a:r>
              <a:rPr lang="fr-FR" noProof="0" dirty="0"/>
              <a:t>Les suggestions opérationnelles possibles sont:</a:t>
            </a:r>
          </a:p>
          <a:p>
            <a:pPr marL="342900" indent="-342900" algn="l">
              <a:buFont typeface="Arial" panose="020B0604020202020204" pitchFamily="34" charset="0"/>
              <a:buChar char="•"/>
            </a:pPr>
            <a:r>
              <a:rPr lang="fr-FR" noProof="0" dirty="0"/>
              <a:t>assurer des apports faibles mais constants pour renforcer la confiance dans une approche proactive axée sur les résultats; </a:t>
            </a:r>
          </a:p>
          <a:p>
            <a:pPr marL="342900" indent="-342900" algn="l">
              <a:buFont typeface="Arial" panose="020B0604020202020204" pitchFamily="34" charset="0"/>
              <a:buChar char="•"/>
            </a:pPr>
            <a:r>
              <a:rPr lang="fr-FR" noProof="0" dirty="0"/>
              <a:t>assurer la sécurité et la stabilité des intrants pour renforcer la confiance dans les objectifs de conservation à long terme de la biodiversité et des services fournis pour le bien-être humain</a:t>
            </a:r>
          </a:p>
          <a:p>
            <a:pPr marL="342900" indent="-342900" algn="l">
              <a:buFont typeface="Arial" panose="020B0604020202020204" pitchFamily="34" charset="0"/>
              <a:buChar char="•"/>
            </a:pPr>
            <a:r>
              <a:rPr lang="fr-FR" noProof="0" dirty="0"/>
              <a:t>renforcer les capacités en matière de gestion des priorités en fonction des intrants disponibles</a:t>
            </a:r>
          </a:p>
          <a:p>
            <a:pPr marL="342900" indent="-342900" algn="l">
              <a:buFont typeface="Arial" panose="020B0604020202020204" pitchFamily="34" charset="0"/>
              <a:buChar char="•"/>
            </a:pPr>
            <a:r>
              <a:rPr lang="fr-FR" noProof="0" dirty="0"/>
              <a:t>de surveiller que les intrants, même petits, sont orientés vers une planification et une intervention sur le terrain pour obtenir des résultats.</a:t>
            </a:r>
          </a:p>
          <a:p>
            <a:br>
              <a:rPr lang="fr-FR" noProof="0" dirty="0"/>
            </a:br>
            <a:r>
              <a:rPr lang="fr-FR" noProof="0" dirty="0"/>
              <a:t> </a:t>
            </a:r>
          </a:p>
        </p:txBody>
      </p:sp>
    </p:spTree>
    <p:extLst>
      <p:ext uri="{BB962C8B-B14F-4D97-AF65-F5344CB8AC3E}">
        <p14:creationId xmlns:p14="http://schemas.microsoft.com/office/powerpoint/2010/main" val="3527008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Processus</a:t>
            </a:r>
          </a:p>
          <a:p>
            <a:r>
              <a:rPr lang="fr-FR" b="1" noProof="0" dirty="0">
                <a:solidFill>
                  <a:schemeClr val="tx1"/>
                </a:solidFill>
              </a:rPr>
              <a:t>Conclusions et suggestions opérationnelles possibles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7" y="1554444"/>
            <a:ext cx="7380000" cy="519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67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Processus</a:t>
            </a:r>
          </a:p>
          <a:p>
            <a:r>
              <a:rPr lang="fr-FR" b="1" noProof="0" dirty="0">
                <a:solidFill>
                  <a:schemeClr val="tx1"/>
                </a:solidFill>
              </a:rPr>
              <a:t>Conclusions et suggestions opérationnelles possibles</a:t>
            </a:r>
          </a:p>
          <a:p>
            <a:endParaRPr lang="fr-FR" noProof="0" dirty="0"/>
          </a:p>
        </p:txBody>
      </p:sp>
      <p:pic>
        <p:nvPicPr>
          <p:cNvPr id="4" name="Image 3"/>
          <p:cNvPicPr/>
          <p:nvPr/>
        </p:nvPicPr>
        <p:blipFill>
          <a:blip r:embed="rId2"/>
          <a:stretch>
            <a:fillRect/>
          </a:stretch>
        </p:blipFill>
        <p:spPr>
          <a:xfrm>
            <a:off x="0" y="1268760"/>
            <a:ext cx="4624705" cy="3419475"/>
          </a:xfrm>
          <a:prstGeom prst="rect">
            <a:avLst/>
          </a:prstGeom>
        </p:spPr>
      </p:pic>
      <p:pic>
        <p:nvPicPr>
          <p:cNvPr id="5" name="Image 4"/>
          <p:cNvPicPr/>
          <p:nvPr/>
        </p:nvPicPr>
        <p:blipFill>
          <a:blip r:embed="rId3"/>
          <a:stretch>
            <a:fillRect/>
          </a:stretch>
        </p:blipFill>
        <p:spPr>
          <a:xfrm>
            <a:off x="5073064" y="2147600"/>
            <a:ext cx="5436096" cy="2540635"/>
          </a:xfrm>
          <a:prstGeom prst="rect">
            <a:avLst/>
          </a:prstGeom>
        </p:spPr>
      </p:pic>
    </p:spTree>
    <p:extLst>
      <p:ext uri="{BB962C8B-B14F-4D97-AF65-F5344CB8AC3E}">
        <p14:creationId xmlns:p14="http://schemas.microsoft.com/office/powerpoint/2010/main" val="399649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normAutofit fontScale="92500" lnSpcReduction="10000"/>
          </a:bodyPr>
          <a:lstStyle/>
          <a:p>
            <a:r>
              <a:rPr lang="fr-FR" b="1" noProof="0" dirty="0">
                <a:solidFill>
                  <a:schemeClr val="tx1"/>
                </a:solidFill>
              </a:rPr>
              <a:t>Processus</a:t>
            </a:r>
          </a:p>
          <a:p>
            <a:r>
              <a:rPr lang="fr-FR" b="1" noProof="0" dirty="0">
                <a:solidFill>
                  <a:schemeClr val="tx1"/>
                </a:solidFill>
              </a:rPr>
              <a:t>Conclusions et suggestions opérationnelles possibles</a:t>
            </a:r>
          </a:p>
          <a:p>
            <a:pPr marL="342900" indent="-342900" algn="l">
              <a:buFont typeface="Arial" panose="020B0604020202020204" pitchFamily="34" charset="0"/>
              <a:buChar char="•"/>
            </a:pPr>
            <a:r>
              <a:rPr lang="fr-FR" noProof="0" dirty="0"/>
              <a:t>Confirmer les valeurs de la domination de la zone et des objectifs de conservation des indicateurs spécifiques,</a:t>
            </a:r>
          </a:p>
          <a:p>
            <a:pPr marL="342900" indent="-342900" algn="l">
              <a:buFont typeface="Arial" panose="020B0604020202020204" pitchFamily="34" charset="0"/>
              <a:buChar char="•"/>
            </a:pPr>
            <a:r>
              <a:rPr lang="fr-FR" noProof="0" dirty="0"/>
              <a:t>Travailler sur l'uniformité entre les éléments de gestion pour assurer l'amélioration de l'efficacité de la gestion du parc</a:t>
            </a:r>
          </a:p>
          <a:p>
            <a:pPr marL="342900" indent="-342900" algn="l">
              <a:buFont typeface="Arial" panose="020B0604020202020204" pitchFamily="34" charset="0"/>
              <a:buChar char="•"/>
            </a:pPr>
            <a:r>
              <a:rPr lang="fr-FR" noProof="0" dirty="0"/>
              <a:t>Choisir quelques priorités et éléments emblématiques de la biodiversité ou des services fournis par l'aire protégée en tant qu'éléments clés de la gestion de l'aire protégée</a:t>
            </a:r>
          </a:p>
          <a:p>
            <a:pPr marL="342900" indent="-342900" algn="l">
              <a:buFont typeface="Arial" panose="020B0604020202020204" pitchFamily="34" charset="0"/>
              <a:buChar char="•"/>
            </a:pPr>
            <a:r>
              <a:rPr lang="fr-FR" noProof="0" dirty="0"/>
              <a:t>Renforcer les activités de gestion de la conservation des services écosystémiques.</a:t>
            </a:r>
          </a:p>
          <a:p>
            <a:pPr marL="342900" indent="-342900" algn="l">
              <a:buFont typeface="Arial" panose="020B0604020202020204" pitchFamily="34" charset="0"/>
              <a:buChar char="•"/>
            </a:pPr>
            <a:r>
              <a:rPr lang="fr-FR" noProof="0" dirty="0"/>
              <a:t>Travailler en synergie dans  la gestion des services écosystémiques, l'éducation environnementale et le tourisme, </a:t>
            </a:r>
          </a:p>
          <a:p>
            <a:pPr marL="342900" indent="-342900" algn="l">
              <a:buFont typeface="Arial" panose="020B0604020202020204" pitchFamily="34" charset="0"/>
              <a:buChar char="•"/>
            </a:pPr>
            <a:r>
              <a:rPr lang="fr-FR" noProof="0" dirty="0"/>
              <a:t>Ne pas sous-estimer les effets du changement climatique.</a:t>
            </a:r>
          </a:p>
          <a:p>
            <a:pPr marL="342900" indent="-342900" algn="l">
              <a:buFont typeface="Arial" panose="020B0604020202020204" pitchFamily="34" charset="0"/>
              <a:buChar char="•"/>
            </a:pPr>
            <a:r>
              <a:rPr lang="fr-FR" noProof="0" dirty="0"/>
              <a:t>Renforcer le recours au suivi entre planification et action.</a:t>
            </a:r>
          </a:p>
          <a:p>
            <a:pPr marL="342900" indent="-342900" algn="l">
              <a:buFont typeface="Arial" panose="020B0604020202020204" pitchFamily="34" charset="0"/>
              <a:buChar char="•"/>
            </a:pPr>
            <a:r>
              <a:rPr lang="fr-FR" noProof="0" dirty="0"/>
              <a:t>Ne pas confondre les bonnes relations avec les populations avoisinantes avec la nécessité de minimiser la menace et les obligations de garantir et de maintenir la fourniture de services pour le bien-être humain.</a:t>
            </a:r>
          </a:p>
        </p:txBody>
      </p:sp>
    </p:spTree>
    <p:extLst>
      <p:ext uri="{BB962C8B-B14F-4D97-AF65-F5344CB8AC3E}">
        <p14:creationId xmlns:p14="http://schemas.microsoft.com/office/powerpoint/2010/main" val="70618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Résultats</a:t>
            </a:r>
          </a:p>
          <a:p>
            <a:r>
              <a:rPr lang="fr-FR" b="1" noProof="0" dirty="0">
                <a:solidFill>
                  <a:schemeClr val="tx1"/>
                </a:solidFill>
              </a:rPr>
              <a:t> Conclusions et suggestions opérationnelles possibles</a:t>
            </a:r>
          </a:p>
          <a:p>
            <a:pPr algn="l"/>
            <a:r>
              <a:rPr lang="fr-FR" sz="2000" noProof="0" dirty="0"/>
              <a:t>Mauvaise identification entre les indicateurs de résultats (opérations = objectif annuel)</a:t>
            </a:r>
          </a:p>
          <a:p>
            <a:pPr algn="l"/>
            <a:r>
              <a:rPr lang="fr-FR" sz="2000" noProof="0" dirty="0"/>
              <a:t>Gestion sans direction claire.</a:t>
            </a:r>
          </a:p>
          <a:p>
            <a:pPr algn="l"/>
            <a:r>
              <a:rPr lang="fr-FR" sz="2000" noProof="0" dirty="0"/>
              <a:t>Manière non connectée entre différents éléments de gestion ne garantissant pas un lien logique pour atteindre les objectifs et les objectifs à long terme.</a:t>
            </a:r>
          </a:p>
          <a:p>
            <a:pPr algn="l"/>
            <a:endParaRPr lang="fr-FR" sz="2000" noProof="0" dirty="0"/>
          </a:p>
        </p:txBody>
      </p:sp>
      <p:pic>
        <p:nvPicPr>
          <p:cNvPr id="4" name="Image 3"/>
          <p:cNvPicPr/>
          <p:nvPr/>
        </p:nvPicPr>
        <p:blipFill rotWithShape="1">
          <a:blip r:embed="rId2"/>
          <a:srcRect t="9897" b="6409"/>
          <a:stretch/>
        </p:blipFill>
        <p:spPr>
          <a:xfrm>
            <a:off x="0" y="2334409"/>
            <a:ext cx="6153374" cy="4523591"/>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24" y="2701155"/>
            <a:ext cx="5130337" cy="384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27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858000"/>
          </a:xfrm>
        </p:spPr>
        <p:txBody>
          <a:bodyPr/>
          <a:lstStyle/>
          <a:p>
            <a:pPr lvl="0"/>
            <a:r>
              <a:rPr lang="fr-FR" b="1" noProof="0" dirty="0">
                <a:solidFill>
                  <a:schemeClr val="tx1"/>
                </a:solidFill>
              </a:rPr>
              <a:t>Résultats</a:t>
            </a:r>
          </a:p>
          <a:p>
            <a:pPr lvl="0"/>
            <a:r>
              <a:rPr lang="fr-FR" b="1" noProof="0" dirty="0">
                <a:solidFill>
                  <a:schemeClr val="tx1"/>
                </a:solidFill>
              </a:rPr>
              <a:t>Conclusions et suggestions opérationnelles possibles</a:t>
            </a:r>
          </a:p>
          <a:p>
            <a:pPr lvl="0"/>
            <a:endParaRPr lang="fr-FR" noProof="0" dirty="0"/>
          </a:p>
          <a:p>
            <a:pPr lvl="0" algn="l"/>
            <a:r>
              <a:rPr lang="fr-FR" noProof="0" dirty="0"/>
              <a:t>Adopter une approche simple de base orientée vers les résultats </a:t>
            </a:r>
          </a:p>
          <a:p>
            <a:pPr lvl="0" algn="l"/>
            <a:r>
              <a:rPr lang="fr-FR" noProof="0" dirty="0"/>
              <a:t>Améliorer la connexion entre les différents éléments du cycle de gestion des aires protégées. </a:t>
            </a:r>
          </a:p>
        </p:txBody>
      </p:sp>
    </p:spTree>
    <p:extLst>
      <p:ext uri="{BB962C8B-B14F-4D97-AF65-F5344CB8AC3E}">
        <p14:creationId xmlns:p14="http://schemas.microsoft.com/office/powerpoint/2010/main" val="88658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Impacts</a:t>
            </a:r>
          </a:p>
          <a:p>
            <a:r>
              <a:rPr lang="fr-FR" b="1" noProof="0" dirty="0">
                <a:solidFill>
                  <a:schemeClr val="tx1"/>
                </a:solidFill>
              </a:rPr>
              <a:t>Conclusions et suggestions opérationnelles possibles</a:t>
            </a:r>
          </a:p>
          <a:p>
            <a:pPr algn="l"/>
            <a:r>
              <a:rPr lang="fr-FR" noProof="0" dirty="0"/>
              <a:t>L'analyse fournit une situation étrange où la réalisation des objectifs à long terme est très faible par rapport à la réalisation des effets et de l'impact de tous les autres éléments des résultats.</a:t>
            </a:r>
          </a:p>
          <a:p>
            <a:pPr algn="l"/>
            <a:r>
              <a:rPr lang="fr-FR" noProof="0" dirty="0"/>
              <a:t>L'approche de gestion est clairement orientée vers des interventions à l'intérieur de l'aire protégée en tant qu'activité principale et fondamentale pour préserver la biodiversité et les services écosystémiques.</a:t>
            </a:r>
          </a:p>
          <a:p>
            <a:pPr algn="l"/>
            <a:r>
              <a:rPr lang="fr-FR" noProof="0" dirty="0"/>
              <a:t>Noter beaucoup plus la fonction indirecte de l'aire protégée que l'atteinte d'objectifs à long terme.</a:t>
            </a:r>
          </a:p>
          <a:p>
            <a:pPr algn="l"/>
            <a:endParaRPr lang="fr-FR" noProof="0" dirty="0"/>
          </a:p>
        </p:txBody>
      </p:sp>
      <p:pic>
        <p:nvPicPr>
          <p:cNvPr id="4" name="Image 3"/>
          <p:cNvPicPr/>
          <p:nvPr/>
        </p:nvPicPr>
        <p:blipFill>
          <a:blip r:embed="rId2"/>
          <a:stretch>
            <a:fillRect/>
          </a:stretch>
        </p:blipFill>
        <p:spPr>
          <a:xfrm>
            <a:off x="215153" y="3429000"/>
            <a:ext cx="4499992" cy="3495675"/>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635" y="3362325"/>
            <a:ext cx="4644008"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20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858000"/>
          </a:xfrm>
        </p:spPr>
        <p:txBody>
          <a:bodyPr/>
          <a:lstStyle/>
          <a:p>
            <a:r>
              <a:rPr lang="fr-FR" b="1" noProof="0" dirty="0">
                <a:solidFill>
                  <a:schemeClr val="tx1"/>
                </a:solidFill>
              </a:rPr>
              <a:t>Impacts</a:t>
            </a:r>
          </a:p>
          <a:p>
            <a:r>
              <a:rPr lang="fr-FR" b="1" noProof="0" dirty="0">
                <a:solidFill>
                  <a:schemeClr val="tx1"/>
                </a:solidFill>
              </a:rPr>
              <a:t>Conclusions et suggestions opérationnelles possibles</a:t>
            </a:r>
          </a:p>
          <a:p>
            <a:pPr marL="342900" indent="-342900" algn="l">
              <a:buFont typeface="Arial" panose="020B0604020202020204" pitchFamily="34" charset="0"/>
              <a:buChar char="•"/>
            </a:pPr>
            <a:r>
              <a:rPr lang="fr-FR" noProof="0" dirty="0"/>
              <a:t>Etablir une vision et des objectifs à long terme pour assurer une performance de haut niveau en matière de conservation,</a:t>
            </a:r>
          </a:p>
          <a:p>
            <a:pPr marL="342900" indent="-342900" algn="l">
              <a:buFont typeface="Arial" panose="020B0604020202020204" pitchFamily="34" charset="0"/>
              <a:buChar char="•"/>
            </a:pPr>
            <a:r>
              <a:rPr lang="fr-FR" noProof="0" dirty="0"/>
              <a:t>Identifier et assigner clairement une «mission» pour chaque aire protégée en fonction de leur contexte spécifique (par exemple: éléments clés de la biodiversité, services écosystémiques, éducation environnementale, valeur culturelle, etc.).</a:t>
            </a:r>
          </a:p>
          <a:p>
            <a:pPr marL="342900" indent="-342900" algn="l">
              <a:buFont typeface="Arial" panose="020B0604020202020204" pitchFamily="34" charset="0"/>
              <a:buChar char="•"/>
            </a:pPr>
            <a:r>
              <a:rPr lang="fr-FR" noProof="0" dirty="0"/>
              <a:t>Mieux connaître les menaces et les possibilités d’améliorer les services fournis par les aires protégées (par exemple, les services écosystémiques).</a:t>
            </a:r>
          </a:p>
        </p:txBody>
      </p:sp>
    </p:spTree>
    <p:extLst>
      <p:ext uri="{BB962C8B-B14F-4D97-AF65-F5344CB8AC3E}">
        <p14:creationId xmlns:p14="http://schemas.microsoft.com/office/powerpoint/2010/main" val="339846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858000"/>
          </a:xfrm>
        </p:spPr>
        <p:txBody>
          <a:bodyPr/>
          <a:lstStyle/>
          <a:p>
            <a:r>
              <a:rPr lang="fr-FR" b="1" noProof="0" dirty="0">
                <a:solidFill>
                  <a:schemeClr val="tx1"/>
                </a:solidFill>
              </a:rPr>
              <a:t>Burundi Analyse globale – </a:t>
            </a:r>
          </a:p>
          <a:p>
            <a:r>
              <a:rPr lang="fr-FR" b="1" noProof="0" dirty="0">
                <a:solidFill>
                  <a:schemeClr val="tx1"/>
                </a:solidFill>
              </a:rPr>
              <a:t>Conclusions et suggestions opérationnelles possibles</a:t>
            </a:r>
          </a:p>
          <a:p>
            <a:endParaRPr lang="fr-FR" b="1" noProof="0" dirty="0"/>
          </a:p>
          <a:p>
            <a:pPr algn="l"/>
            <a:r>
              <a:rPr lang="fr-FR" noProof="0" dirty="0"/>
              <a:t>Le système de conservation au Burundi semble montrer de bons résultats en dépit d’une faible planification, des intrants et du processus. </a:t>
            </a:r>
          </a:p>
          <a:p>
            <a:pPr algn="l"/>
            <a:r>
              <a:rPr lang="fr-FR" noProof="0" dirty="0"/>
              <a:t>Cette incohérence ne trouve pas de justification technique et révèle la nécessité d’une profonde révision de la gestion du système d’AP à partir d’une gestion opérationnelle orientée vers les résultats </a:t>
            </a:r>
          </a:p>
          <a:p>
            <a:pPr algn="l"/>
            <a:r>
              <a:rPr lang="fr-FR" noProof="0" dirty="0"/>
              <a:t>Ci-dessous est présenté des éléments caractéristiques du réseau des aires protégées du Burundi dans le format de l’outil SWOT</a:t>
            </a:r>
            <a:endParaRPr lang="fr-FR" sz="2800" b="1" noProof="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045" b="9231"/>
          <a:stretch/>
        </p:blipFill>
        <p:spPr bwMode="auto">
          <a:xfrm>
            <a:off x="1561930" y="4077072"/>
            <a:ext cx="6020140"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431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Burundi: Analyse globale </a:t>
            </a:r>
          </a:p>
          <a:p>
            <a:r>
              <a:rPr lang="fr-FR" b="1" noProof="0" dirty="0">
                <a:solidFill>
                  <a:schemeClr val="tx1"/>
                </a:solidFill>
              </a:rPr>
              <a:t>Conclusions et suggestions opérationnelles</a:t>
            </a:r>
          </a:p>
          <a:p>
            <a:pPr algn="l"/>
            <a:r>
              <a:rPr lang="fr-FR" noProof="0" dirty="0"/>
              <a:t>Ensemble d'éléments caractéristiques du réseau d’AP du Burundi sous la forme d'un exercice SWOT</a:t>
            </a:r>
          </a:p>
          <a:p>
            <a:pPr algn="l"/>
            <a:endParaRPr lang="fr-FR" noProof="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657" y="2096429"/>
            <a:ext cx="10398686" cy="476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41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04930"/>
            <a:ext cx="12192000" cy="6753069"/>
          </a:xfrm>
        </p:spPr>
        <p:txBody>
          <a:bodyPr>
            <a:normAutofit fontScale="92500" lnSpcReduction="20000"/>
          </a:bodyPr>
          <a:lstStyle/>
          <a:p>
            <a:r>
              <a:rPr lang="fr-FR" b="1" noProof="0" dirty="0">
                <a:solidFill>
                  <a:schemeClr val="tx1"/>
                </a:solidFill>
              </a:rPr>
              <a:t>IMET - Application à grande échelle au Burundi </a:t>
            </a:r>
            <a:r>
              <a:rPr lang="fr-FR" noProof="0" dirty="0">
                <a:solidFill>
                  <a:schemeClr val="tx1"/>
                </a:solidFill>
              </a:rPr>
              <a:t>– </a:t>
            </a:r>
          </a:p>
          <a:p>
            <a:r>
              <a:rPr lang="fr-FR" b="1" noProof="0" dirty="0">
                <a:solidFill>
                  <a:schemeClr val="tx1"/>
                </a:solidFill>
              </a:rPr>
              <a:t>Premier exercice de mise à l'échelle des données de l'outil IMET</a:t>
            </a:r>
          </a:p>
          <a:p>
            <a:pPr algn="just"/>
            <a:r>
              <a:rPr lang="fr-FR" b="1" noProof="0" dirty="0"/>
              <a:t>Analyse générale du cadre des AP: </a:t>
            </a:r>
            <a:r>
              <a:rPr lang="fr-FR" i="1" noProof="0" dirty="0"/>
              <a:t>8 typologies d’analyse</a:t>
            </a:r>
          </a:p>
          <a:p>
            <a:pPr algn="just"/>
            <a:r>
              <a:rPr lang="fr-FR" b="1" i="1" noProof="0" dirty="0">
                <a:solidFill>
                  <a:srgbClr val="00B050"/>
                </a:solidFill>
              </a:rPr>
              <a:t>1.</a:t>
            </a:r>
            <a:r>
              <a:rPr lang="fr-FR" b="1" i="1" noProof="0" dirty="0"/>
              <a:t> «Regroupement»</a:t>
            </a:r>
            <a:r>
              <a:rPr lang="fr-FR" noProof="0" dirty="0"/>
              <a:t> d’AP avec des notes «suffisamment» similaires (homogènes) pour les 6 différents éléments du cycle de gestion.</a:t>
            </a:r>
          </a:p>
          <a:p>
            <a:pPr algn="just"/>
            <a:r>
              <a:rPr lang="fr-FR" b="1" i="1" noProof="0" dirty="0">
                <a:solidFill>
                  <a:srgbClr val="00B050"/>
                </a:solidFill>
              </a:rPr>
              <a:t>2.</a:t>
            </a:r>
            <a:r>
              <a:rPr lang="fr-FR" b="1" i="1" noProof="0" dirty="0"/>
              <a:t> «Classement», </a:t>
            </a:r>
            <a:r>
              <a:rPr lang="fr-FR" noProof="0" dirty="0"/>
              <a:t>pour identifier des repères ciblés, qui devraient être atteints ou dépassés par les AP dans des indicateurs spécifiques.</a:t>
            </a:r>
          </a:p>
          <a:p>
            <a:pPr algn="just"/>
            <a:r>
              <a:rPr lang="fr-FR" b="1" noProof="0" dirty="0">
                <a:solidFill>
                  <a:srgbClr val="00B050"/>
                </a:solidFill>
              </a:rPr>
              <a:t>3.</a:t>
            </a:r>
            <a:r>
              <a:rPr lang="fr-FR" noProof="0" dirty="0"/>
              <a:t> «</a:t>
            </a:r>
            <a:r>
              <a:rPr lang="fr-FR" b="1" i="1" noProof="0" dirty="0"/>
              <a:t>Indice IMET</a:t>
            </a:r>
            <a:r>
              <a:rPr lang="fr-FR" noProof="0" dirty="0"/>
              <a:t>» comme moyenne d'efficacité dans les six éléments du cycle de gestion</a:t>
            </a:r>
          </a:p>
          <a:p>
            <a:pPr algn="just"/>
            <a:r>
              <a:rPr lang="fr-FR" b="1" i="1" noProof="0" dirty="0">
                <a:solidFill>
                  <a:srgbClr val="00B050"/>
                </a:solidFill>
              </a:rPr>
              <a:t>4.</a:t>
            </a:r>
            <a:r>
              <a:rPr lang="fr-FR" b="1" i="1" noProof="0" dirty="0"/>
              <a:t> "Moyenne</a:t>
            </a:r>
            <a:r>
              <a:rPr lang="fr-FR" noProof="0" dirty="0"/>
              <a:t>", pour définir pour chaque système d’AP la "moyenne" du système sur les scores IMET</a:t>
            </a:r>
          </a:p>
          <a:p>
            <a:pPr algn="just"/>
            <a:r>
              <a:rPr lang="fr-FR" b="1" noProof="0" dirty="0">
                <a:solidFill>
                  <a:srgbClr val="00B050"/>
                </a:solidFill>
              </a:rPr>
              <a:t>5.</a:t>
            </a:r>
            <a:r>
              <a:rPr lang="fr-FR" noProof="0" dirty="0"/>
              <a:t> «</a:t>
            </a:r>
            <a:r>
              <a:rPr lang="fr-FR" b="1" i="1" noProof="0" dirty="0"/>
              <a:t>Indicateurs de non-réponse</a:t>
            </a:r>
            <a:r>
              <a:rPr lang="fr-FR" noProof="0" dirty="0"/>
              <a:t>» pour déterminer l'écart pour chaque domaine entre le score brut et le score basé sur des données imputées.</a:t>
            </a:r>
          </a:p>
          <a:p>
            <a:pPr algn="just"/>
            <a:r>
              <a:rPr lang="fr-FR" b="1" noProof="0" dirty="0">
                <a:solidFill>
                  <a:srgbClr val="00B050"/>
                </a:solidFill>
              </a:rPr>
              <a:t>6.</a:t>
            </a:r>
            <a:r>
              <a:rPr lang="fr-FR" noProof="0" dirty="0"/>
              <a:t> «</a:t>
            </a:r>
            <a:r>
              <a:rPr lang="fr-FR" b="1" i="1" noProof="0" dirty="0"/>
              <a:t>Analyse technique spécifique» </a:t>
            </a:r>
            <a:r>
              <a:rPr lang="fr-FR" noProof="0" dirty="0"/>
              <a:t>pour la conservation de la biodiversité et des ressources naturelles basée sur les indicateurs des valeurs de l'outil IMET.</a:t>
            </a:r>
          </a:p>
          <a:p>
            <a:pPr algn="just"/>
            <a:r>
              <a:rPr lang="fr-FR" b="1" i="1" noProof="0" dirty="0">
                <a:solidFill>
                  <a:srgbClr val="00B050"/>
                </a:solidFill>
              </a:rPr>
              <a:t>7.</a:t>
            </a:r>
            <a:r>
              <a:rPr lang="fr-FR" b="1" i="1" noProof="0" dirty="0"/>
              <a:t> "Visualisation</a:t>
            </a:r>
            <a:r>
              <a:rPr lang="fr-FR" noProof="0" dirty="0"/>
              <a:t>" présentation et compréhension du système</a:t>
            </a:r>
          </a:p>
          <a:p>
            <a:pPr algn="just"/>
            <a:r>
              <a:rPr lang="fr-FR" b="1" noProof="0" dirty="0">
                <a:solidFill>
                  <a:srgbClr val="00B050"/>
                </a:solidFill>
              </a:rPr>
              <a:t>8.</a:t>
            </a:r>
            <a:r>
              <a:rPr lang="fr-FR" noProof="0" dirty="0"/>
              <a:t> «</a:t>
            </a:r>
            <a:r>
              <a:rPr lang="fr-FR" b="1" i="1" noProof="0" dirty="0"/>
              <a:t>Analyse croisée</a:t>
            </a:r>
            <a:r>
              <a:rPr lang="fr-FR" noProof="0" dirty="0"/>
              <a:t>», pour établir la cohérence entre les valeurs des indicateurs associés</a:t>
            </a:r>
          </a:p>
        </p:txBody>
      </p:sp>
    </p:spTree>
    <p:extLst>
      <p:ext uri="{BB962C8B-B14F-4D97-AF65-F5344CB8AC3E}">
        <p14:creationId xmlns:p14="http://schemas.microsoft.com/office/powerpoint/2010/main" val="1255433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4534"/>
            <a:ext cx="10972800" cy="1143000"/>
          </a:xfrm>
        </p:spPr>
        <p:txBody>
          <a:bodyPr>
            <a:normAutofit fontScale="90000"/>
          </a:bodyPr>
          <a:lstStyle/>
          <a:p>
            <a:r>
              <a:rPr lang="fr-FR" sz="4000" b="1" noProof="0" dirty="0">
                <a:solidFill>
                  <a:prstClr val="black"/>
                </a:solidFill>
              </a:rPr>
              <a:t>Burundi - Analyse globale</a:t>
            </a:r>
            <a:br>
              <a:rPr lang="fr-FR" sz="4000" b="1" noProof="0" dirty="0">
                <a:solidFill>
                  <a:prstClr val="black"/>
                </a:solidFill>
              </a:rPr>
            </a:br>
            <a:r>
              <a:rPr lang="fr-FR" sz="4000" b="1" noProof="0" dirty="0">
                <a:solidFill>
                  <a:prstClr val="black"/>
                </a:solidFill>
              </a:rPr>
              <a:t>Conclusions et possibles suggestions opérationnelles</a:t>
            </a:r>
            <a:endParaRPr lang="fr-FR" b="1" noProof="0" dirty="0"/>
          </a:p>
        </p:txBody>
      </p:sp>
      <p:sp>
        <p:nvSpPr>
          <p:cNvPr id="5" name="Rectangle 4"/>
          <p:cNvSpPr/>
          <p:nvPr/>
        </p:nvSpPr>
        <p:spPr>
          <a:xfrm>
            <a:off x="239350" y="6453336"/>
            <a:ext cx="11713301" cy="369332"/>
          </a:xfrm>
          <a:prstGeom prst="rect">
            <a:avLst/>
          </a:prstGeom>
        </p:spPr>
        <p:txBody>
          <a:bodyPr wrap="square">
            <a:spAutoFit/>
          </a:bodyPr>
          <a:lstStyle/>
          <a:p>
            <a:r>
              <a:rPr lang="en-GB" dirty="0"/>
              <a:t>Legend: </a:t>
            </a:r>
            <a:r>
              <a:rPr lang="en-GB" b="1" dirty="0" err="1"/>
              <a:t>P_Number</a:t>
            </a:r>
            <a:r>
              <a:rPr lang="en-GB" dirty="0"/>
              <a:t> (1–2–3 in order of decreasing priority) = Priority – </a:t>
            </a:r>
            <a:r>
              <a:rPr lang="en-GB" b="1" dirty="0"/>
              <a:t>FT</a:t>
            </a:r>
            <a:r>
              <a:rPr lang="en-GB" dirty="0"/>
              <a:t> = Following in time</a:t>
            </a:r>
            <a:endParaRPr lang="fr-FR" dirty="0"/>
          </a:p>
        </p:txBody>
      </p:sp>
      <p:graphicFrame>
        <p:nvGraphicFramePr>
          <p:cNvPr id="6" name="Objet 5"/>
          <p:cNvGraphicFramePr>
            <a:graphicFrameLocks noChangeAspect="1"/>
          </p:cNvGraphicFramePr>
          <p:nvPr/>
        </p:nvGraphicFramePr>
        <p:xfrm>
          <a:off x="1" y="1361343"/>
          <a:ext cx="11967340" cy="5496657"/>
        </p:xfrm>
        <a:graphic>
          <a:graphicData uri="http://schemas.openxmlformats.org/presentationml/2006/ole">
            <mc:AlternateContent xmlns:mc="http://schemas.openxmlformats.org/markup-compatibility/2006">
              <mc:Choice xmlns:v="urn:schemas-microsoft-com:vml" Requires="v">
                <p:oleObj spid="_x0000_s3075" name="Document" r:id="rId3" imgW="6334665" imgH="4557263" progId="Word.Document.12">
                  <p:embed/>
                </p:oleObj>
              </mc:Choice>
              <mc:Fallback>
                <p:oleObj name="Document" r:id="rId3" imgW="6334665" imgH="4557263" progId="Word.Document.12">
                  <p:embed/>
                  <p:pic>
                    <p:nvPicPr>
                      <p:cNvPr id="6" name="Objet 5"/>
                      <p:cNvPicPr/>
                      <p:nvPr/>
                    </p:nvPicPr>
                    <p:blipFill>
                      <a:blip r:embed="rId4"/>
                      <a:stretch>
                        <a:fillRect/>
                      </a:stretch>
                    </p:blipFill>
                    <p:spPr>
                      <a:xfrm>
                        <a:off x="1" y="1361343"/>
                        <a:ext cx="11967340" cy="5496657"/>
                      </a:xfrm>
                      <a:prstGeom prst="rect">
                        <a:avLst/>
                      </a:prstGeom>
                    </p:spPr>
                  </p:pic>
                </p:oleObj>
              </mc:Fallback>
            </mc:AlternateContent>
          </a:graphicData>
        </a:graphic>
      </p:graphicFrame>
    </p:spTree>
    <p:extLst>
      <p:ext uri="{BB962C8B-B14F-4D97-AF65-F5344CB8AC3E}">
        <p14:creationId xmlns:p14="http://schemas.microsoft.com/office/powerpoint/2010/main" val="27535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761408"/>
          </a:xfrm>
        </p:spPr>
        <p:txBody>
          <a:bodyPr/>
          <a:lstStyle/>
          <a:p>
            <a:r>
              <a:rPr lang="fr-FR" b="1" noProof="0" dirty="0">
                <a:solidFill>
                  <a:schemeClr val="tx1"/>
                </a:solidFill>
              </a:rPr>
              <a:t>Burundi</a:t>
            </a:r>
          </a:p>
          <a:p>
            <a:r>
              <a:rPr lang="fr-FR" b="1" noProof="0" dirty="0">
                <a:solidFill>
                  <a:schemeClr val="tx1"/>
                </a:solidFill>
              </a:rPr>
              <a:t>Analyse globale</a:t>
            </a:r>
          </a:p>
          <a:p>
            <a:r>
              <a:rPr lang="fr-FR" b="1" noProof="0" dirty="0">
                <a:solidFill>
                  <a:schemeClr val="tx1"/>
                </a:solidFill>
              </a:rPr>
              <a:t>Conclusions et suggestions opérationn</a:t>
            </a:r>
            <a:r>
              <a:rPr lang="fr-FR" noProof="0" dirty="0">
                <a:solidFill>
                  <a:schemeClr val="tx1"/>
                </a:solidFill>
              </a:rPr>
              <a:t>elles</a:t>
            </a:r>
          </a:p>
          <a:p>
            <a:pPr algn="l"/>
            <a:r>
              <a:rPr lang="fr-FR" sz="2000" noProof="0" dirty="0"/>
              <a:t>Groupes 1 et 2, un ensemble restreint d'aires protégées qui affichent des valeurs ME positives ou quasi positives</a:t>
            </a:r>
          </a:p>
          <a:p>
            <a:pPr algn="l"/>
            <a:r>
              <a:rPr lang="fr-FR" sz="2000" noProof="0" dirty="0"/>
              <a:t>Groupe 3 caractérisé par des valeurs de gestion faibles (certaines se caractérisent par une cohérence dans les auto-évaluations)</a:t>
            </a:r>
          </a:p>
          <a:p>
            <a:pPr algn="l"/>
            <a:r>
              <a:rPr lang="fr-FR" sz="2000" noProof="0" dirty="0"/>
              <a:t>Le groupe 4 offre des valeurs de gestion très inefficaces et les AP présentent des capacités de gestion et d’auto-évaluation très différentes.</a:t>
            </a:r>
          </a:p>
          <a:p>
            <a:pPr algn="l"/>
            <a:r>
              <a:rPr lang="fr-FR" sz="2000" noProof="0" dirty="0"/>
              <a:t>Les AP du Burundi 3 catégories nécessitent une approche d’action différente pour l’amélioration de la gestion:</a:t>
            </a:r>
          </a:p>
          <a:p>
            <a:pPr algn="l"/>
            <a:r>
              <a:rPr lang="fr-FR" sz="2000" noProof="0" dirty="0"/>
              <a:t>Groupes 1 et 2, investir dans de meilleurs modèles pour atteindre des objectifs de conservation bien définis</a:t>
            </a:r>
          </a:p>
          <a:p>
            <a:pPr algn="l"/>
            <a:r>
              <a:rPr lang="fr-FR" sz="2000" noProof="0" dirty="0"/>
              <a:t>Groupe 3: investir dans les intrants et le renforcement des capacités spécifiques car ils ont le potentiel de démontrer une amélioration rapide de la gestion</a:t>
            </a:r>
          </a:p>
          <a:p>
            <a:pPr algn="l"/>
            <a:r>
              <a:rPr lang="fr-FR" sz="2000" noProof="0" dirty="0"/>
              <a:t>Le groupe 4 investit dans le renforcement des capacités et l'organisation, en demandant des efforts substantiels en termes d'investissements et de temps pour évoluer vers des formes de gestion plus adaptées</a:t>
            </a:r>
          </a:p>
        </p:txBody>
      </p:sp>
    </p:spTree>
    <p:extLst>
      <p:ext uri="{BB962C8B-B14F-4D97-AF65-F5344CB8AC3E}">
        <p14:creationId xmlns:p14="http://schemas.microsoft.com/office/powerpoint/2010/main" val="2045851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858000"/>
          </a:xfrm>
        </p:spPr>
        <p:txBody>
          <a:bodyPr>
            <a:normAutofit fontScale="92500" lnSpcReduction="20000"/>
          </a:bodyPr>
          <a:lstStyle/>
          <a:p>
            <a:r>
              <a:rPr lang="fr-FR" b="1" noProof="0" dirty="0">
                <a:solidFill>
                  <a:schemeClr val="tx1"/>
                </a:solidFill>
              </a:rPr>
              <a:t>Burundi</a:t>
            </a:r>
          </a:p>
          <a:p>
            <a:r>
              <a:rPr lang="fr-FR" b="1" noProof="0" dirty="0">
                <a:solidFill>
                  <a:schemeClr val="tx1"/>
                </a:solidFill>
              </a:rPr>
              <a:t>Analyse globale </a:t>
            </a:r>
          </a:p>
          <a:p>
            <a:r>
              <a:rPr lang="fr-FR" b="1" noProof="0" dirty="0">
                <a:solidFill>
                  <a:schemeClr val="tx1"/>
                </a:solidFill>
              </a:rPr>
              <a:t>Conclusions et suggestions opérationnelles possibles</a:t>
            </a:r>
          </a:p>
          <a:p>
            <a:pPr algn="l"/>
            <a:r>
              <a:rPr lang="fr-FR" noProof="0" dirty="0"/>
              <a:t>Se concentrer à la fois sur les éléments de priorités à traiter à court terme et sur les autres principes fondamentaux de la construction ou de la reconstruction du système de gestion à entreprendre à plus long terme. </a:t>
            </a:r>
          </a:p>
          <a:p>
            <a:pPr algn="l"/>
            <a:r>
              <a:rPr lang="fr-FR" noProof="0" dirty="0"/>
              <a:t>Pour travailler sur des actions à court terme, on peut citer:</a:t>
            </a:r>
          </a:p>
          <a:p>
            <a:pPr algn="l"/>
            <a:r>
              <a:rPr lang="fr-FR" noProof="0" dirty="0"/>
              <a:t>Améliorer ou adopter de meilleurs plans de gestion et de travail</a:t>
            </a:r>
          </a:p>
          <a:p>
            <a:pPr algn="l"/>
            <a:r>
              <a:rPr lang="fr-FR" noProof="0" dirty="0"/>
              <a:t>Développer la gestion des services écosystémiques</a:t>
            </a:r>
          </a:p>
          <a:p>
            <a:pPr algn="l"/>
            <a:r>
              <a:rPr lang="fr-FR" noProof="0" dirty="0"/>
              <a:t>Elargir la gouvernance à d'autres parties prenantes</a:t>
            </a:r>
          </a:p>
          <a:p>
            <a:pPr algn="l"/>
            <a:r>
              <a:rPr lang="fr-FR" noProof="0" dirty="0"/>
              <a:t>Améliorer les capacités de gestion en fonction des ressources disponibles insuffisantes</a:t>
            </a:r>
          </a:p>
          <a:p>
            <a:pPr algn="l"/>
            <a:r>
              <a:rPr lang="fr-FR" noProof="0" dirty="0"/>
              <a:t>Investir dans une intervention à long terme sur:</a:t>
            </a:r>
          </a:p>
          <a:p>
            <a:pPr algn="l"/>
            <a:r>
              <a:rPr lang="fr-FR" noProof="0" dirty="0"/>
              <a:t>Renforcer les capacités, essentiellement par la formation à l'action</a:t>
            </a:r>
          </a:p>
          <a:p>
            <a:pPr algn="l"/>
            <a:r>
              <a:rPr lang="fr-FR" noProof="0" dirty="0"/>
              <a:t>Elaborer une stratégie nationale avec la définition d'objectifs bien définis et de fonds pour la mobilisation des fonds basés sur la conservation des services écosystémiques pour le bien-être humain.</a:t>
            </a:r>
          </a:p>
        </p:txBody>
      </p:sp>
    </p:spTree>
    <p:extLst>
      <p:ext uri="{BB962C8B-B14F-4D97-AF65-F5344CB8AC3E}">
        <p14:creationId xmlns:p14="http://schemas.microsoft.com/office/powerpoint/2010/main" val="1509177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0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Réseau des Aires Protégées du Burundi,</a:t>
            </a:r>
          </a:p>
          <a:p>
            <a:r>
              <a:rPr lang="fr-FR" noProof="0" dirty="0">
                <a:solidFill>
                  <a:schemeClr val="tx1"/>
                </a:solidFill>
              </a:rPr>
              <a:t> </a:t>
            </a:r>
            <a:r>
              <a:rPr lang="fr-FR" b="1" noProof="0" dirty="0">
                <a:solidFill>
                  <a:schemeClr val="tx1"/>
                </a:solidFill>
              </a:rPr>
              <a:t>Groupement</a:t>
            </a:r>
          </a:p>
          <a:p>
            <a:endParaRPr lang="fr-FR" noProof="0" dirty="0"/>
          </a:p>
        </p:txBody>
      </p:sp>
      <p:pic>
        <p:nvPicPr>
          <p:cNvPr id="4" name="Image 3"/>
          <p:cNvPicPr>
            <a:picLocks noChangeAspect="1"/>
          </p:cNvPicPr>
          <p:nvPr/>
        </p:nvPicPr>
        <p:blipFill>
          <a:blip r:embed="rId2"/>
          <a:stretch>
            <a:fillRect/>
          </a:stretch>
        </p:blipFill>
        <p:spPr>
          <a:xfrm>
            <a:off x="666398" y="965262"/>
            <a:ext cx="6781877" cy="5761838"/>
          </a:xfrm>
          <a:prstGeom prst="rect">
            <a:avLst/>
          </a:prstGeom>
        </p:spPr>
      </p:pic>
    </p:spTree>
    <p:extLst>
      <p:ext uri="{BB962C8B-B14F-4D97-AF65-F5344CB8AC3E}">
        <p14:creationId xmlns:p14="http://schemas.microsoft.com/office/powerpoint/2010/main" val="345082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858000"/>
          </a:xfrm>
        </p:spPr>
        <p:txBody>
          <a:bodyPr/>
          <a:lstStyle/>
          <a:p>
            <a:r>
              <a:rPr lang="fr-FR" b="1" noProof="0" dirty="0">
                <a:solidFill>
                  <a:schemeClr val="tx1"/>
                </a:solidFill>
              </a:rPr>
              <a:t>Réseau des Aires Protégées du Burundi</a:t>
            </a:r>
          </a:p>
          <a:p>
            <a:r>
              <a:rPr lang="fr-FR" b="1" noProof="0" dirty="0">
                <a:solidFill>
                  <a:schemeClr val="tx1"/>
                </a:solidFill>
              </a:rPr>
              <a:t>Groupement</a:t>
            </a:r>
          </a:p>
        </p:txBody>
      </p:sp>
      <p:pic>
        <p:nvPicPr>
          <p:cNvPr id="4" name="Image 3"/>
          <p:cNvPicPr>
            <a:picLocks noChangeAspect="1"/>
          </p:cNvPicPr>
          <p:nvPr/>
        </p:nvPicPr>
        <p:blipFill>
          <a:blip r:embed="rId2"/>
          <a:stretch>
            <a:fillRect/>
          </a:stretch>
        </p:blipFill>
        <p:spPr>
          <a:xfrm>
            <a:off x="1097280" y="1030945"/>
            <a:ext cx="6949440" cy="5827055"/>
          </a:xfrm>
          <a:prstGeom prst="rect">
            <a:avLst/>
          </a:prstGeom>
        </p:spPr>
      </p:pic>
    </p:spTree>
    <p:extLst>
      <p:ext uri="{BB962C8B-B14F-4D97-AF65-F5344CB8AC3E}">
        <p14:creationId xmlns:p14="http://schemas.microsoft.com/office/powerpoint/2010/main" val="357810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0"/>
            <a:ext cx="9144000" cy="5257800"/>
          </a:xfrm>
        </p:spPr>
        <p:txBody>
          <a:bodyPr/>
          <a:lstStyle/>
          <a:p>
            <a:r>
              <a:rPr lang="fr-FR" b="1" noProof="0" dirty="0">
                <a:solidFill>
                  <a:schemeClr val="tx1"/>
                </a:solidFill>
              </a:rPr>
              <a:t>Classement</a:t>
            </a:r>
          </a:p>
          <a:p>
            <a:endParaRPr lang="fr-FR" noProof="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045" b="9231"/>
          <a:stretch/>
        </p:blipFill>
        <p:spPr bwMode="auto">
          <a:xfrm>
            <a:off x="1814204" y="688781"/>
            <a:ext cx="9020792"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82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141668"/>
            <a:ext cx="9144000" cy="5116132"/>
          </a:xfrm>
        </p:spPr>
        <p:txBody>
          <a:bodyPr/>
          <a:lstStyle/>
          <a:p>
            <a:r>
              <a:rPr lang="fr-FR" b="1" i="1" noProof="0" dirty="0"/>
              <a:t>Réseau des Aires Protégées du Burundi</a:t>
            </a:r>
          </a:p>
          <a:p>
            <a:r>
              <a:rPr lang="fr-FR" b="1" i="1" noProof="0" dirty="0"/>
              <a:t>Classement IMET</a:t>
            </a:r>
          </a:p>
          <a:p>
            <a:endParaRPr lang="fr-FR" noProof="0" dirty="0"/>
          </a:p>
        </p:txBody>
      </p:sp>
      <p:pic>
        <p:nvPicPr>
          <p:cNvPr id="4" name="Image 30"/>
          <p:cNvPicPr/>
          <p:nvPr/>
        </p:nvPicPr>
        <p:blipFill>
          <a:blip r:embed="rId2"/>
          <a:stretch>
            <a:fillRect/>
          </a:stretch>
        </p:blipFill>
        <p:spPr>
          <a:xfrm>
            <a:off x="516057" y="1295530"/>
            <a:ext cx="6934054" cy="5116132"/>
          </a:xfrm>
          <a:prstGeom prst="rect">
            <a:avLst/>
          </a:prstGeom>
        </p:spPr>
      </p:pic>
    </p:spTree>
    <p:extLst>
      <p:ext uri="{BB962C8B-B14F-4D97-AF65-F5344CB8AC3E}">
        <p14:creationId xmlns:p14="http://schemas.microsoft.com/office/powerpoint/2010/main" val="130434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normAutofit lnSpcReduction="10000"/>
          </a:bodyPr>
          <a:lstStyle/>
          <a:p>
            <a:r>
              <a:rPr lang="fr-FR" b="1" noProof="0" dirty="0">
                <a:solidFill>
                  <a:schemeClr val="tx1"/>
                </a:solidFill>
              </a:rPr>
              <a:t>Moyenne</a:t>
            </a:r>
          </a:p>
          <a:p>
            <a:endParaRPr lang="fr-FR" noProof="0" dirty="0"/>
          </a:p>
          <a:p>
            <a:endParaRPr lang="fr-FR" noProof="0" dirty="0"/>
          </a:p>
          <a:p>
            <a:endParaRPr lang="fr-FR" noProof="0" dirty="0"/>
          </a:p>
          <a:p>
            <a:endParaRPr lang="fr-FR" noProof="0" dirty="0"/>
          </a:p>
          <a:p>
            <a:endParaRPr lang="fr-FR" noProof="0" dirty="0"/>
          </a:p>
          <a:p>
            <a:endParaRPr lang="fr-FR" noProof="0" dirty="0"/>
          </a:p>
          <a:p>
            <a:endParaRPr lang="fr-FR" noProof="0" dirty="0"/>
          </a:p>
          <a:p>
            <a:endParaRPr lang="fr-FR" noProof="0" dirty="0"/>
          </a:p>
          <a:p>
            <a:pPr algn="just"/>
            <a:r>
              <a:rPr lang="fr-FR" noProof="0" dirty="0"/>
              <a:t>Le contexte a le meilleur score de 60,3 et les écarts par rapport à la moyenne ne sont pas élevés</a:t>
            </a:r>
          </a:p>
          <a:p>
            <a:pPr algn="just"/>
            <a:r>
              <a:rPr lang="fr-FR" noProof="0" dirty="0"/>
              <a:t>De manière surprenante, de bons résultats sont obtenus. </a:t>
            </a:r>
          </a:p>
          <a:p>
            <a:pPr algn="just"/>
            <a:r>
              <a:rPr lang="fr-FR" noProof="0" dirty="0"/>
              <a:t>La planification est associée à une très grande variabilité</a:t>
            </a:r>
          </a:p>
          <a:p>
            <a:pPr algn="just"/>
            <a:r>
              <a:rPr lang="fr-FR" noProof="0" dirty="0"/>
              <a:t>le plus grave est le manque de performance observé en termes d'intrants</a:t>
            </a:r>
          </a:p>
          <a:p>
            <a:endParaRPr lang="fr-FR" noProof="0" dirty="0"/>
          </a:p>
        </p:txBody>
      </p:sp>
      <p:pic>
        <p:nvPicPr>
          <p:cNvPr id="4" name="Image 34"/>
          <p:cNvPicPr/>
          <p:nvPr/>
        </p:nvPicPr>
        <p:blipFill rotWithShape="1">
          <a:blip r:embed="rId2">
            <a:extLst>
              <a:ext uri="{28A0092B-C50C-407E-A947-70E740481C1C}">
                <a14:useLocalDpi xmlns:a14="http://schemas.microsoft.com/office/drawing/2010/main" val="0"/>
              </a:ext>
            </a:extLst>
          </a:blip>
          <a:srcRect t="18630"/>
          <a:stretch/>
        </p:blipFill>
        <p:spPr bwMode="auto">
          <a:xfrm>
            <a:off x="2472744" y="469258"/>
            <a:ext cx="5433081" cy="34201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912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a:solidFill>
                  <a:schemeClr val="tx1"/>
                </a:solidFill>
              </a:rPr>
              <a:t>Fiabilité des résultats</a:t>
            </a:r>
          </a:p>
          <a:p>
            <a:pPr algn="l"/>
            <a:endParaRPr lang="fr-FR" b="1" noProof="0" dirty="0"/>
          </a:p>
        </p:txBody>
      </p:sp>
      <p:pic>
        <p:nvPicPr>
          <p:cNvPr id="4" name="Image 3"/>
          <p:cNvPicPr>
            <a:picLocks noChangeAspect="1"/>
          </p:cNvPicPr>
          <p:nvPr/>
        </p:nvPicPr>
        <p:blipFill>
          <a:blip r:embed="rId2"/>
          <a:stretch>
            <a:fillRect/>
          </a:stretch>
        </p:blipFill>
        <p:spPr>
          <a:xfrm>
            <a:off x="-1" y="1052735"/>
            <a:ext cx="6297769" cy="3559693"/>
          </a:xfrm>
          <a:prstGeom prst="rect">
            <a:avLst/>
          </a:prstGeom>
        </p:spPr>
      </p:pic>
      <p:sp>
        <p:nvSpPr>
          <p:cNvPr id="5" name="Rectangle 4"/>
          <p:cNvSpPr/>
          <p:nvPr/>
        </p:nvSpPr>
        <p:spPr>
          <a:xfrm>
            <a:off x="5894230" y="1046636"/>
            <a:ext cx="6297769" cy="1477328"/>
          </a:xfrm>
          <a:prstGeom prst="rect">
            <a:avLst/>
          </a:prstGeom>
        </p:spPr>
        <p:txBody>
          <a:bodyPr wrap="square">
            <a:spAutoFit/>
          </a:bodyPr>
          <a:lstStyle/>
          <a:p>
            <a:r>
              <a:rPr lang="en-US" dirty="0" err="1"/>
              <a:t>Nombre</a:t>
            </a:r>
            <a:r>
              <a:rPr lang="en-US" dirty="0"/>
              <a:t>  des </a:t>
            </a:r>
            <a:r>
              <a:rPr lang="en-US" dirty="0" err="1"/>
              <a:t>indicateurs</a:t>
            </a:r>
            <a:r>
              <a:rPr lang="en-US" dirty="0"/>
              <a:t> IMET (sur 41) </a:t>
            </a:r>
            <a:r>
              <a:rPr lang="en-US" dirty="0" err="1"/>
              <a:t>ayant</a:t>
            </a:r>
            <a:r>
              <a:rPr lang="en-US" dirty="0"/>
              <a:t> des </a:t>
            </a:r>
            <a:r>
              <a:rPr lang="en-US" dirty="0" err="1"/>
              <a:t>réponses</a:t>
            </a:r>
            <a:r>
              <a:rPr lang="en-US" dirty="0"/>
              <a:t> </a:t>
            </a:r>
            <a:r>
              <a:rPr lang="en-US" dirty="0" err="1"/>
              <a:t>manquantes</a:t>
            </a:r>
            <a:r>
              <a:rPr lang="en-US" dirty="0"/>
              <a:t>, Nous </a:t>
            </a:r>
            <a:r>
              <a:rPr lang="en-US" dirty="0" err="1"/>
              <a:t>émettons</a:t>
            </a:r>
            <a:r>
              <a:rPr lang="en-US" dirty="0"/>
              <a:t> </a:t>
            </a:r>
            <a:r>
              <a:rPr lang="en-US" dirty="0" err="1"/>
              <a:t>l'hypothèse</a:t>
            </a:r>
            <a:r>
              <a:rPr lang="en-US" dirty="0"/>
              <a:t> que les </a:t>
            </a:r>
            <a:r>
              <a:rPr lang="en-US" dirty="0" err="1"/>
              <a:t>aires</a:t>
            </a:r>
            <a:r>
              <a:rPr lang="en-US" dirty="0"/>
              <a:t> protégées </a:t>
            </a:r>
            <a:r>
              <a:rPr lang="en-US" dirty="0" err="1"/>
              <a:t>pourraient</a:t>
            </a:r>
            <a:r>
              <a:rPr lang="en-US" dirty="0"/>
              <a:t> </a:t>
            </a:r>
            <a:r>
              <a:rPr lang="en-US" dirty="0" err="1"/>
              <a:t>être</a:t>
            </a:r>
            <a:r>
              <a:rPr lang="en-US" dirty="0"/>
              <a:t> </a:t>
            </a:r>
            <a:r>
              <a:rPr lang="en-US" dirty="0" err="1"/>
              <a:t>soit</a:t>
            </a:r>
            <a:r>
              <a:rPr lang="en-US" dirty="0"/>
              <a:t> </a:t>
            </a:r>
            <a:r>
              <a:rPr lang="en-US" dirty="0" err="1"/>
              <a:t>réticentes</a:t>
            </a:r>
            <a:r>
              <a:rPr lang="en-US" dirty="0"/>
              <a:t> à </a:t>
            </a:r>
            <a:r>
              <a:rPr lang="en-US" dirty="0" err="1"/>
              <a:t>fournir</a:t>
            </a:r>
            <a:r>
              <a:rPr lang="en-US" dirty="0"/>
              <a:t> des </a:t>
            </a:r>
            <a:r>
              <a:rPr lang="en-US" dirty="0" err="1"/>
              <a:t>informations</a:t>
            </a:r>
            <a:r>
              <a:rPr lang="en-US" dirty="0"/>
              <a:t> </a:t>
            </a:r>
            <a:r>
              <a:rPr lang="en-US" dirty="0" err="1"/>
              <a:t>concernant</a:t>
            </a:r>
            <a:r>
              <a:rPr lang="en-US" dirty="0"/>
              <a:t> les </a:t>
            </a:r>
            <a:r>
              <a:rPr lang="en-US" dirty="0" err="1"/>
              <a:t>domaines</a:t>
            </a:r>
            <a:r>
              <a:rPr lang="en-US" dirty="0"/>
              <a:t> </a:t>
            </a:r>
            <a:r>
              <a:rPr lang="en-US" dirty="0" err="1"/>
              <a:t>où</a:t>
            </a:r>
            <a:r>
              <a:rPr lang="en-US" dirty="0"/>
              <a:t> </a:t>
            </a:r>
            <a:r>
              <a:rPr lang="en-US" dirty="0" err="1"/>
              <a:t>elles</a:t>
            </a:r>
            <a:r>
              <a:rPr lang="en-US" dirty="0"/>
              <a:t> </a:t>
            </a:r>
            <a:r>
              <a:rPr lang="en-US" dirty="0" err="1"/>
              <a:t>observent</a:t>
            </a:r>
            <a:r>
              <a:rPr lang="en-US" dirty="0"/>
              <a:t> </a:t>
            </a:r>
            <a:r>
              <a:rPr lang="en-US" dirty="0" err="1"/>
              <a:t>une</a:t>
            </a:r>
            <a:r>
              <a:rPr lang="en-US" dirty="0"/>
              <a:t> situation </a:t>
            </a:r>
            <a:r>
              <a:rPr lang="en-US" dirty="0" err="1"/>
              <a:t>difficile</a:t>
            </a:r>
            <a:r>
              <a:rPr lang="en-US" dirty="0"/>
              <a:t>, </a:t>
            </a:r>
            <a:r>
              <a:rPr lang="en-US" dirty="0" err="1"/>
              <a:t>soit</a:t>
            </a:r>
            <a:r>
              <a:rPr lang="en-US" dirty="0"/>
              <a:t> </a:t>
            </a:r>
            <a:r>
              <a:rPr lang="en-US" dirty="0" err="1"/>
              <a:t>manquer</a:t>
            </a:r>
            <a:r>
              <a:rPr lang="en-US" dirty="0"/>
              <a:t> </a:t>
            </a:r>
            <a:r>
              <a:rPr lang="en-US" dirty="0" err="1"/>
              <a:t>carrement</a:t>
            </a:r>
            <a:r>
              <a:rPr lang="en-US" dirty="0"/>
              <a:t> de  </a:t>
            </a:r>
            <a:r>
              <a:rPr lang="en-US" dirty="0" err="1"/>
              <a:t>l’information</a:t>
            </a:r>
            <a:r>
              <a:rPr lang="en-US" dirty="0"/>
              <a:t>. </a:t>
            </a:r>
          </a:p>
        </p:txBody>
      </p:sp>
      <p:pic>
        <p:nvPicPr>
          <p:cNvPr id="6" name="Espace réservé du contenu 4"/>
          <p:cNvPicPr>
            <a:picLocks noChangeAspect="1"/>
          </p:cNvPicPr>
          <p:nvPr/>
        </p:nvPicPr>
        <p:blipFill>
          <a:blip r:embed="rId3"/>
          <a:stretch>
            <a:fillRect/>
          </a:stretch>
        </p:blipFill>
        <p:spPr>
          <a:xfrm>
            <a:off x="6792000" y="4037490"/>
            <a:ext cx="5400000" cy="2820510"/>
          </a:xfrm>
          <a:prstGeom prst="rect">
            <a:avLst/>
          </a:prstGeom>
        </p:spPr>
      </p:pic>
      <p:sp>
        <p:nvSpPr>
          <p:cNvPr id="7" name="Rectangle 6"/>
          <p:cNvSpPr/>
          <p:nvPr/>
        </p:nvSpPr>
        <p:spPr>
          <a:xfrm>
            <a:off x="935865" y="5164121"/>
            <a:ext cx="6096000" cy="1200329"/>
          </a:xfrm>
          <a:prstGeom prst="rect">
            <a:avLst/>
          </a:prstGeom>
        </p:spPr>
        <p:txBody>
          <a:bodyPr>
            <a:spAutoFit/>
          </a:bodyPr>
          <a:lstStyle/>
          <a:p>
            <a:r>
              <a:rPr lang="en-US" dirty="0"/>
              <a:t>Nous </a:t>
            </a:r>
            <a:r>
              <a:rPr lang="en-US" dirty="0" err="1"/>
              <a:t>introduisons</a:t>
            </a:r>
            <a:r>
              <a:rPr lang="en-US" dirty="0"/>
              <a:t> des </a:t>
            </a:r>
            <a:r>
              <a:rPr lang="en-US" dirty="0" err="1"/>
              <a:t>valeurs</a:t>
            </a:r>
            <a:r>
              <a:rPr lang="en-US" dirty="0"/>
              <a:t> </a:t>
            </a:r>
            <a:r>
              <a:rPr lang="en-US" dirty="0" err="1"/>
              <a:t>imputées</a:t>
            </a:r>
            <a:r>
              <a:rPr lang="en-US" dirty="0"/>
              <a:t> pour </a:t>
            </a:r>
            <a:r>
              <a:rPr lang="en-US" dirty="0" err="1"/>
              <a:t>simuler</a:t>
            </a:r>
            <a:r>
              <a:rPr lang="en-US" dirty="0"/>
              <a:t> le score.</a:t>
            </a:r>
          </a:p>
          <a:p>
            <a:r>
              <a:rPr lang="en-US" dirty="0" err="1"/>
              <a:t>Différence</a:t>
            </a:r>
            <a:r>
              <a:rPr lang="en-US" dirty="0"/>
              <a:t> entre le score </a:t>
            </a:r>
            <a:r>
              <a:rPr lang="en-US" dirty="0" err="1"/>
              <a:t>obtenu</a:t>
            </a:r>
            <a:r>
              <a:rPr lang="en-US" dirty="0"/>
              <a:t> avec </a:t>
            </a:r>
            <a:r>
              <a:rPr lang="en-US" dirty="0" err="1"/>
              <a:t>l'utilisation</a:t>
            </a:r>
            <a:r>
              <a:rPr lang="en-US" dirty="0"/>
              <a:t> de </a:t>
            </a:r>
            <a:r>
              <a:rPr lang="en-US" dirty="0" err="1"/>
              <a:t>données</a:t>
            </a:r>
            <a:r>
              <a:rPr lang="en-US" dirty="0"/>
              <a:t> brutes et les </a:t>
            </a:r>
            <a:r>
              <a:rPr lang="en-US" dirty="0" err="1"/>
              <a:t>données</a:t>
            </a:r>
            <a:r>
              <a:rPr lang="en-US" dirty="0"/>
              <a:t> </a:t>
            </a:r>
            <a:r>
              <a:rPr lang="en-US" dirty="0" err="1"/>
              <a:t>imputées</a:t>
            </a:r>
            <a:endParaRPr lang="en-US" dirty="0"/>
          </a:p>
          <a:p>
            <a:r>
              <a:rPr lang="en-US" dirty="0"/>
              <a:t>12 AP  </a:t>
            </a:r>
            <a:r>
              <a:rPr lang="en-US" dirty="0" err="1"/>
              <a:t>affichent</a:t>
            </a:r>
            <a:r>
              <a:rPr lang="en-US" dirty="0"/>
              <a:t> un score IMET </a:t>
            </a:r>
            <a:r>
              <a:rPr lang="en-US" dirty="0" err="1"/>
              <a:t>inférieur</a:t>
            </a:r>
            <a:r>
              <a:rPr lang="en-US" dirty="0"/>
              <a:t> à </a:t>
            </a:r>
            <a:r>
              <a:rPr lang="en-US" dirty="0" err="1"/>
              <a:t>celui</a:t>
            </a:r>
            <a:r>
              <a:rPr lang="en-US" dirty="0"/>
              <a:t> initial</a:t>
            </a:r>
          </a:p>
        </p:txBody>
      </p:sp>
    </p:spTree>
    <p:extLst>
      <p:ext uri="{BB962C8B-B14F-4D97-AF65-F5344CB8AC3E}">
        <p14:creationId xmlns:p14="http://schemas.microsoft.com/office/powerpoint/2010/main" val="1736521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6288</TotalTime>
  <Words>2345</Words>
  <Application>Microsoft Macintosh PowerPoint</Application>
  <PresentationFormat>Ecrã Panorâmico</PresentationFormat>
  <Paragraphs>189</Paragraphs>
  <Slides>33</Slides>
  <Notes>0</Notes>
  <HiddenSlides>0</HiddenSlides>
  <MMClips>0</MMClips>
  <ScaleCrop>false</ScaleCrop>
  <HeadingPairs>
    <vt:vector size="8" baseType="variant">
      <vt:variant>
        <vt:lpstr>Tipos de letra usados</vt:lpstr>
      </vt:variant>
      <vt:variant>
        <vt:i4>5</vt:i4>
      </vt:variant>
      <vt:variant>
        <vt:lpstr>Tema</vt:lpstr>
      </vt:variant>
      <vt:variant>
        <vt:i4>1</vt:i4>
      </vt:variant>
      <vt:variant>
        <vt:lpstr>Servidores OLE incorporados</vt:lpstr>
      </vt:variant>
      <vt:variant>
        <vt:i4>2</vt:i4>
      </vt:variant>
      <vt:variant>
        <vt:lpstr>Títulos dos diapositivos</vt:lpstr>
      </vt:variant>
      <vt:variant>
        <vt:i4>33</vt:i4>
      </vt:variant>
    </vt:vector>
  </HeadingPairs>
  <TitlesOfParts>
    <vt:vector size="41" baseType="lpstr">
      <vt:lpstr>Arial</vt:lpstr>
      <vt:lpstr>Calibri</vt:lpstr>
      <vt:lpstr>Franklin Gothic Book</vt:lpstr>
      <vt:lpstr>Franklin Gothic Demi</vt:lpstr>
      <vt:lpstr>Times New Roman</vt:lpstr>
      <vt:lpstr>Office Theme</vt:lpstr>
      <vt:lpstr>Worksheet</vt:lpstr>
      <vt:lpstr>Document</vt:lpstr>
      <vt:lpstr>Session 10: Étude de cas BURUNDI    NZIGIYIMPA Léonidas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Burundi - Analyse globale Conclusions et possibles suggestions opérationnelles</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Jens Treffner</cp:lastModifiedBy>
  <cp:revision>106</cp:revision>
  <cp:lastPrinted>2019-05-19T22:40:10Z</cp:lastPrinted>
  <dcterms:created xsi:type="dcterms:W3CDTF">2016-03-29T08:17:27Z</dcterms:created>
  <dcterms:modified xsi:type="dcterms:W3CDTF">2019-05-30T07:31:14Z</dcterms:modified>
</cp:coreProperties>
</file>