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4" r:id="rId2"/>
    <p:sldMasterId id="2147483676" r:id="rId3"/>
  </p:sldMasterIdLst>
  <p:notesMasterIdLst>
    <p:notesMasterId r:id="rId17"/>
  </p:notesMasterIdLst>
  <p:handoutMasterIdLst>
    <p:handoutMasterId r:id="rId18"/>
  </p:handoutMasterIdLst>
  <p:sldIdLst>
    <p:sldId id="300" r:id="rId4"/>
    <p:sldId id="302" r:id="rId5"/>
    <p:sldId id="305" r:id="rId6"/>
    <p:sldId id="303" r:id="rId7"/>
    <p:sldId id="312" r:id="rId8"/>
    <p:sldId id="314" r:id="rId9"/>
    <p:sldId id="304" r:id="rId10"/>
    <p:sldId id="306" r:id="rId11"/>
    <p:sldId id="309" r:id="rId12"/>
    <p:sldId id="310" r:id="rId13"/>
    <p:sldId id="311" r:id="rId14"/>
    <p:sldId id="307" r:id="rId15"/>
    <p:sldId id="2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Reghintovschi" initials="ER" lastIdx="1" clrIdx="0"/>
  <p:cmAuthor id="2" name="Elena Reghintovschi" initials="ER [2]" lastIdx="1" clrIdx="1"/>
  <p:cmAuthor id="3" name="Elena Reghintovschi" initials="ER [2] [2]" lastIdx="1" clrIdx="2"/>
  <p:cmAuthor id="4" name="Elena Reghintovschi" initials="ER [3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9D97"/>
    <a:srgbClr val="41AD53"/>
    <a:srgbClr val="71A6A1"/>
    <a:srgbClr val="90C14E"/>
    <a:srgbClr val="A35B28"/>
    <a:srgbClr val="CF785E"/>
    <a:srgbClr val="A7D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/>
    <p:restoredTop sz="94504"/>
  </p:normalViewPr>
  <p:slideViewPr>
    <p:cSldViewPr snapToGrid="0" snapToObjects="1">
      <p:cViewPr varScale="1">
        <p:scale>
          <a:sx n="86" d="100"/>
          <a:sy n="86" d="100"/>
        </p:scale>
        <p:origin x="1152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122" d="100"/>
          <a:sy n="122" d="100"/>
        </p:scale>
        <p:origin x="507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D4885-4B97-4B45-98CD-C3ACF0C5B91C}" type="datetimeFigureOut">
              <a:rPr lang="en-US" smtClean="0"/>
              <a:t>5/29/19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59412-5F2F-1240-90A8-4A7B14A51A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5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A6422-749E-8F49-8D3D-B359BB48063B}" type="datetimeFigureOut">
              <a:rPr lang="en-US" smtClean="0"/>
              <a:t>5/29/19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C804A-85CA-C14C-A757-D8CE986E68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394B5-F31F-2544-87D8-08FB521CBE8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30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394B5-F31F-2544-87D8-08FB521CBE8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30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3"/>
            <a:ext cx="12192000" cy="5361191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" y="5361193"/>
            <a:ext cx="12207241" cy="1500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903E55-09EE-5246-BAE3-24704DCA17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308" y="5619914"/>
            <a:ext cx="3640380" cy="6696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8E63AB-2ADD-714A-927D-8E762945F563}"/>
              </a:ext>
            </a:extLst>
          </p:cNvPr>
          <p:cNvSpPr/>
          <p:nvPr userDrawn="1"/>
        </p:nvSpPr>
        <p:spPr>
          <a:xfrm>
            <a:off x="4622802" y="1435100"/>
            <a:ext cx="7584441" cy="2044700"/>
          </a:xfrm>
          <a:prstGeom prst="rect">
            <a:avLst/>
          </a:prstGeom>
          <a:solidFill>
            <a:srgbClr val="90C14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B68D7304-1DDB-4440-AB10-DDECB09D77E6}" type="datetime1">
              <a:rPr lang="ro-RO" smtClean="0"/>
              <a:t>29.05.2019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1149" y="2638513"/>
            <a:ext cx="6194322" cy="16444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1149" y="163840"/>
            <a:ext cx="6194322" cy="237128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89017" y="6360265"/>
            <a:ext cx="397296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050" b="0" i="0" kern="1200" dirty="0">
                <a:solidFill>
                  <a:srgbClr val="679D97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Une initiative du Groupe des Etats ACP financée par le 11è Fonds européen de développement de l'Union européenne.</a:t>
            </a:r>
            <a:endParaRPr lang="en-US" sz="1050" dirty="0">
              <a:solidFill>
                <a:srgbClr val="679D97"/>
              </a:solidFill>
              <a:latin typeface="Franklin Gothic Book" panose="020B0503020102020204" pitchFamily="34" charset="0"/>
              <a:ea typeface="Franklin Gothic Book" charset="0"/>
              <a:cs typeface="Franklin Gothic Book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1432D0-A8CF-824D-8A26-5CF466221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4900" y="5801489"/>
            <a:ext cx="2978150" cy="64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7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8"/>
            <a:ext cx="6172201" cy="4606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6612" y="1591186"/>
            <a:ext cx="4116388" cy="858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87628"/>
            <a:ext cx="4116388" cy="3006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2" y="1006663"/>
            <a:ext cx="6172201" cy="4587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6612" y="1591186"/>
            <a:ext cx="4116388" cy="858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87628"/>
            <a:ext cx="4116388" cy="3006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43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2439645"/>
            <a:ext cx="10515599" cy="24084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2837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"/>
            <a:ext cx="12192000" cy="58026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011" y="3639671"/>
            <a:ext cx="4337212" cy="216297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8"/>
            <a:ext cx="2628900" cy="5228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8"/>
            <a:ext cx="7734300" cy="5228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99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20998"/>
            <a:ext cx="12207241" cy="687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583117" y="5936975"/>
            <a:ext cx="5041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000" b="0" i="0" kern="1200" dirty="0">
                <a:solidFill>
                  <a:srgbClr val="71A6A1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Le programme BIOPAMA est une initiative du Groupe des Etats ACP financée par le 11è Fonds européen de développement de l'Union européenne.</a:t>
            </a:r>
            <a:endParaRPr lang="en-US" sz="1000" dirty="0">
              <a:solidFill>
                <a:srgbClr val="71A6A1"/>
              </a:solidFill>
              <a:latin typeface="Franklin Gothic Book" panose="020B0503020102020204" pitchFamily="34" charset="0"/>
              <a:ea typeface="Franklin Gothic Book" charset="0"/>
              <a:cs typeface="Franklin Gothic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464E47-B260-024F-A6DC-E85ED8ABA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1650" y="2260600"/>
            <a:ext cx="6122015" cy="1327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83E2A0-3D99-5E4D-B434-0EAF0AE467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3553" y="4425521"/>
            <a:ext cx="3038206" cy="854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01950D-1A6E-AC4E-BA29-291F9F725E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21873" y="5445175"/>
            <a:ext cx="3361566" cy="32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3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fr-FR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4252D86F-A8C1-448B-9A3E-E6E9D8EC04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29/05/2019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71AA-8757-45E3-B27E-048F9DE6962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8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DF8BA8-DE89-8D44-8273-FDFCB4933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fr-F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A53FE4-1FD0-5D4A-8B9E-D180E2589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fr-F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426F744-B7F6-0345-AED9-8F10A458F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6CFD-6D88-BB40-BB93-71D4FED79D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D741B79-905C-334F-9D04-4E1A3946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D5FD591-C0CF-1C4C-9A87-AB99E73E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0174-EF5A-B641-87D2-8C1EB592C7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24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4961D-37AF-774E-998E-EA3324339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fr-FR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C5E8D5E-0EF2-CF4B-AECE-BC89CB745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/>
              <a:t>Editar os estilos de texto do Modelo Global
Segundo nível
Terceiro nível
Quarto nível
Quinto nível</a:t>
            </a:r>
            <a:endParaRPr lang="fr-F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477CC0A-90B9-9543-9973-290778039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6CFD-6D88-BB40-BB93-71D4FED79D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87BBBDB-E892-254A-AD8D-713D784D5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9573128-E2C1-2946-859F-19D17177E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0174-EF5A-B641-87D2-8C1EB592C7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64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4B99C-8872-5340-8278-D9774A22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fr-FR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E27D590-B5CD-AF44-9E50-56EF8C5F4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Editar os estilos de texto do Modelo Global
Segundo nível
Terceiro nível
Quarto nível
Quinto nível</a:t>
            </a:r>
            <a:endParaRPr lang="fr-F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8BCBD93-2114-7B40-9B74-EC3EC34D6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6CFD-6D88-BB40-BB93-71D4FED79D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482BEFB-C009-BF41-958D-F4BD4766D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F2C4E71-9398-A74E-BD5E-2084D264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0174-EF5A-B641-87D2-8C1EB592C7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75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59CB92-BE57-3940-867E-4CDFD0A0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fr-FR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FE1E8F4-7C3C-8044-A33E-D8F7BAB520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PT"/>
              <a:t>Editar os estilos de texto do Modelo Global
Segundo nível
Terceiro nível
Quarto nível
Quinto nível</a:t>
            </a:r>
            <a:endParaRPr lang="fr-FR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8013E8B-8C4A-2E45-A2A5-4B4B89651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PT"/>
              <a:t>Editar os estilos de texto do Modelo Global
Segundo nível
Terceiro nível
Quarto nível
Quinto nível</a:t>
            </a:r>
            <a:endParaRPr lang="fr-FR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8F313B9-5126-754C-A561-C97E385BA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6CFD-6D88-BB40-BB93-71D4FED79D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3886B71-C9A5-314B-BD82-4299DB1EC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BF3BBDC-6375-FC49-9174-B9703B3E2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0174-EF5A-B641-87D2-8C1EB592C7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3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EEAE0620-6311-40F3-ADCE-7669C40B015C}" type="datetime1">
              <a:rPr lang="ro-RO" smtClean="0"/>
              <a:t>29.05.2019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20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38201" y="2439645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5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AFFED1-B6AA-F047-9370-C1D59707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fr-FR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69EE810-3A6B-FC44-95A0-F8E376266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PT"/>
              <a:t>Editar os estilos de texto do Modelo Global
Segundo nível
Terceiro nível
Quarto nível
Quinto nível</a:t>
            </a:r>
            <a:endParaRPr lang="fr-FR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19A4718-C14F-F247-B1E1-FFA43A7B7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r>
              <a:rPr lang="pt-PT"/>
              <a:t>Editar os estilos de texto do Modelo Global
Segundo nível
Terceiro nível
Quarto nível
Quinto nível</a:t>
            </a:r>
            <a:endParaRPr lang="fr-FR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7E407622-1D00-634A-96D7-2DFB893B8C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PT"/>
              <a:t>Editar os estilos de texto do Modelo Global
Segundo nível
Terceiro nível
Quarto nível
Quinto nível</a:t>
            </a:r>
            <a:endParaRPr lang="fr-FR"/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D0CD1CF4-80CD-9E43-9BD7-C2C541FB99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PT"/>
              <a:t>Editar os estilos de texto do Modelo Global
Segundo nível
Terceiro nível
Quarto nível
Quinto nível</a:t>
            </a:r>
            <a:endParaRPr lang="fr-FR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4BE075D5-4D84-8C46-A625-3EE9A3857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6CFD-6D88-BB40-BB93-71D4FED79D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0A1A219C-D357-6B44-8E63-F781EDB4E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3201BA3E-A8A5-344D-91A6-F1A0477B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0174-EF5A-B641-87D2-8C1EB592C7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25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AAFE19-CBD4-5B47-9465-E8530EE36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fr-FR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82B2D22A-B466-8148-8D5F-DD5DF247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6CFD-6D88-BB40-BB93-71D4FED79D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7DD20F97-138A-4F4C-B1BC-D755241DF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9C7BF6DB-2E98-C444-A69D-6D6CF2CE1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0174-EF5A-B641-87D2-8C1EB592C7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78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6BF6F3B-84FA-EC48-8736-3E447E690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6CFD-6D88-BB40-BB93-71D4FED79D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68A90F50-CBA9-9544-97FC-32993268B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A33DE19-8213-474C-BE97-62B1502A0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0174-EF5A-B641-87D2-8C1EB592C7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34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D2A2FF-97DF-004B-8D3C-23B316147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fr-FR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F571A50-04E4-0C45-A76F-471A4D768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PT"/>
              <a:t>Editar os estilos de texto do Modelo Global
Segundo nível
Terceiro nível
Quarto nível
Quinto nível</a:t>
            </a:r>
            <a:endParaRPr lang="fr-FR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5BC60DE-0B73-CA41-8AC9-1E472E7B8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PT"/>
              <a:t>Editar os estilos de texto do Modelo Global
Segundo nível
Terceiro nível
Quarto nível
Quinto nível</a:t>
            </a:r>
            <a:endParaRPr lang="fr-FR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A5B6E17-88C3-2F4E-BC00-A90C612DF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6CFD-6D88-BB40-BB93-71D4FED79D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1C49F11-427D-B745-B6C2-8A5B87CE3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257EC85-3302-C04E-8C41-37A91CC31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0174-EF5A-B641-87D2-8C1EB592C7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43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1F46EB-5536-ED4B-8ECA-7EB85223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fr-FR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85DAD70D-F4E3-2A49-9CDA-6BDF917C8F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047C559-45DE-684C-A023-BF4C2D7FB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PT"/>
              <a:t>Editar os estilos de texto do Modelo Global
Segundo nível
Terceiro nível
Quarto nível
Quinto nível</a:t>
            </a:r>
            <a:endParaRPr lang="fr-FR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316E19E-3238-4249-A43B-5AED4B4C5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6CFD-6D88-BB40-BB93-71D4FED79D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11C87BC-E772-BF49-9B01-7A6436457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C4D7DD1-D76D-634C-82FA-159E8F8AD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0174-EF5A-B641-87D2-8C1EB592C7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927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C9B3F4-B9EE-6B46-9847-E365D44E5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fr-FR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E623072-CD87-DC45-A0DC-18CCD3814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PT"/>
              <a:t>Editar os estilos de texto do Modelo Global
Segundo nível
Terceiro nível
Quarto nível
Quinto nível</a:t>
            </a:r>
            <a:endParaRPr lang="fr-F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11C6C19-E430-6A49-B2BB-F33551C46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6CFD-6D88-BB40-BB93-71D4FED79D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D41D4C0-24D2-C84A-9541-D464C90FB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D4B6D43-D39F-EE4D-BAF6-A8D74B641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0174-EF5A-B641-87D2-8C1EB592C7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57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B2AE077-CD20-6A48-BF19-3A3296814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fr-FR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43AF0B1-293E-6D44-A25A-CC7441045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PT"/>
              <a:t>Editar os estilos de texto do Modelo Global
Segundo nível
Terceiro nível
Quarto nível
Quinto nível</a:t>
            </a:r>
            <a:endParaRPr lang="fr-F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635F826-2362-7842-A723-CBA0A132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6CFD-6D88-BB40-BB93-71D4FED79D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7D1B53F-B455-AF47-8A67-0335A624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FDF6C32-30B9-D94D-B616-0771112D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0174-EF5A-B641-87D2-8C1EB592C7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97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DF8BA8-DE89-8D44-8273-FDFCB4933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fr-F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A53FE4-1FD0-5D4A-8B9E-D180E2589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fr-F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426F744-B7F6-0345-AED9-8F10A458F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6CFD-6D88-BB40-BB93-71D4FED79D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D741B79-905C-334F-9D04-4E1A3946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D5FD591-C0CF-1C4C-9A87-AB99E73E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0174-EF5A-B641-87D2-8C1EB592C7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80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4961D-37AF-774E-998E-EA3324339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fr-FR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C5E8D5E-0EF2-CF4B-AECE-BC89CB745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/>
              <a:t>Editar os estilos de texto do Modelo Global
Segundo nível
Terceiro nível
Quarto nível
Quinto nível</a:t>
            </a:r>
            <a:endParaRPr lang="fr-F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477CC0A-90B9-9543-9973-290778039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6CFD-6D88-BB40-BB93-71D4FED79D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87BBBDB-E892-254A-AD8D-713D784D5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9573128-E2C1-2946-859F-19D17177E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0174-EF5A-B641-87D2-8C1EB592C7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96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4B99C-8872-5340-8278-D9774A22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fr-FR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E27D590-B5CD-AF44-9E50-56EF8C5F4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Editar os estilos de texto do Modelo Global
Segundo nível
Terceiro nível
Quarto nível
Quinto nível</a:t>
            </a:r>
            <a:endParaRPr lang="fr-F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8BCBD93-2114-7B40-9B74-EC3EC34D6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6CFD-6D88-BB40-BB93-71D4FED79D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482BEFB-C009-BF41-958D-F4BD4766D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F2C4E71-9398-A74E-BD5E-2084D264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0174-EF5A-B641-87D2-8C1EB592C7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6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1" y="3811"/>
            <a:ext cx="12192000" cy="6858000"/>
          </a:xfrm>
          <a:prstGeom prst="rect">
            <a:avLst/>
          </a:prstGeom>
          <a:solidFill>
            <a:srgbClr val="90C14E"/>
          </a:solidFill>
          <a:ln>
            <a:solidFill>
              <a:srgbClr val="90C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16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2677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15BA75AA-2165-41F1-9C20-0A222A46F366}" type="datetime1">
              <a:rPr lang="ro-RO" smtClean="0"/>
              <a:t>29.05.2019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433" y="5781612"/>
            <a:ext cx="12207241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205740" y="441149"/>
            <a:ext cx="89535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4000" b="1" kern="120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677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826771" y="2439645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9" t="-669" r="31583" b="97610"/>
          <a:stretch/>
        </p:blipFill>
        <p:spPr>
          <a:xfrm>
            <a:off x="-5255" y="1038061"/>
            <a:ext cx="1839310" cy="466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894E86-E3C1-8248-B8EE-6B5F8B37C4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6162464"/>
            <a:ext cx="2197100" cy="4762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59CB92-BE57-3940-867E-4CDFD0A0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fr-FR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FE1E8F4-7C3C-8044-A33E-D8F7BAB520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PT"/>
              <a:t>Editar os estilos de texto do Modelo Global
Segundo nível
Terceiro nível
Quarto nível
Quinto nível</a:t>
            </a:r>
            <a:endParaRPr lang="fr-FR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8013E8B-8C4A-2E45-A2A5-4B4B89651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PT"/>
              <a:t>Editar os estilos de texto do Modelo Global
Segundo nível
Terceiro nível
Quarto nível
Quinto nível</a:t>
            </a:r>
            <a:endParaRPr lang="fr-FR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8F313B9-5126-754C-A561-C97E385BA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6CFD-6D88-BB40-BB93-71D4FED79D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3886B71-C9A5-314B-BD82-4299DB1EC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BF3BBDC-6375-FC49-9174-B9703B3E2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0174-EF5A-B641-87D2-8C1EB592C7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60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AFFED1-B6AA-F047-9370-C1D59707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fr-FR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69EE810-3A6B-FC44-95A0-F8E376266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PT"/>
              <a:t>Editar os estilos de texto do Modelo Global
Segundo nível
Terceiro nível
Quarto nível
Quinto nível</a:t>
            </a:r>
            <a:endParaRPr lang="fr-FR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19A4718-C14F-F247-B1E1-FFA43A7B7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r>
              <a:rPr lang="pt-PT"/>
              <a:t>Editar os estilos de texto do Modelo Global
Segundo nível
Terceiro nível
Quarto nível
Quinto nível</a:t>
            </a:r>
            <a:endParaRPr lang="fr-FR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7E407622-1D00-634A-96D7-2DFB893B8C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PT"/>
              <a:t>Editar os estilos de texto do Modelo Global
Segundo nível
Terceiro nível
Quarto nível
Quinto nível</a:t>
            </a:r>
            <a:endParaRPr lang="fr-FR"/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D0CD1CF4-80CD-9E43-9BD7-C2C541FB99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PT"/>
              <a:t>Editar os estilos de texto do Modelo Global
Segundo nível
Terceiro nível
Quarto nível
Quinto nível</a:t>
            </a:r>
            <a:endParaRPr lang="fr-FR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4BE075D5-4D84-8C46-A625-3EE9A3857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6CFD-6D88-BB40-BB93-71D4FED79D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0A1A219C-D357-6B44-8E63-F781EDB4E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3201BA3E-A8A5-344D-91A6-F1A0477B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0174-EF5A-B641-87D2-8C1EB592C7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14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AAFE19-CBD4-5B47-9465-E8530EE36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fr-FR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82B2D22A-B466-8148-8D5F-DD5DF247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6CFD-6D88-BB40-BB93-71D4FED79D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7DD20F97-138A-4F4C-B1BC-D755241DF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9C7BF6DB-2E98-C444-A69D-6D6CF2CE1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0174-EF5A-B641-87D2-8C1EB592C7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14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6BF6F3B-84FA-EC48-8736-3E447E690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6CFD-6D88-BB40-BB93-71D4FED79D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68A90F50-CBA9-9544-97FC-32993268B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A33DE19-8213-474C-BE97-62B1502A0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0174-EF5A-B641-87D2-8C1EB592C7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064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D2A2FF-97DF-004B-8D3C-23B316147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fr-FR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F571A50-04E4-0C45-A76F-471A4D768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PT"/>
              <a:t>Editar os estilos de texto do Modelo Global
Segundo nível
Terceiro nível
Quarto nível
Quinto nível</a:t>
            </a:r>
            <a:endParaRPr lang="fr-FR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5BC60DE-0B73-CA41-8AC9-1E472E7B8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PT"/>
              <a:t>Editar os estilos de texto do Modelo Global
Segundo nível
Terceiro nível
Quarto nível
Quinto nível</a:t>
            </a:r>
            <a:endParaRPr lang="fr-FR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A5B6E17-88C3-2F4E-BC00-A90C612DF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6CFD-6D88-BB40-BB93-71D4FED79D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1C49F11-427D-B745-B6C2-8A5B87CE3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257EC85-3302-C04E-8C41-37A91CC31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0174-EF5A-B641-87D2-8C1EB592C7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2958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1F46EB-5536-ED4B-8ECA-7EB85223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fr-FR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85DAD70D-F4E3-2A49-9CDA-6BDF917C8F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047C559-45DE-684C-A023-BF4C2D7FB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PT"/>
              <a:t>Editar os estilos de texto do Modelo Global
Segundo nível
Terceiro nível
Quarto nível
Quinto nível</a:t>
            </a:r>
            <a:endParaRPr lang="fr-FR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316E19E-3238-4249-A43B-5AED4B4C5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6CFD-6D88-BB40-BB93-71D4FED79D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11C87BC-E772-BF49-9B01-7A6436457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C4D7DD1-D76D-634C-82FA-159E8F8AD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0174-EF5A-B641-87D2-8C1EB592C7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605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C9B3F4-B9EE-6B46-9847-E365D44E5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fr-FR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E623072-CD87-DC45-A0DC-18CCD3814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PT"/>
              <a:t>Editar os estilos de texto do Modelo Global
Segundo nível
Terceiro nível
Quarto nível
Quinto nível</a:t>
            </a:r>
            <a:endParaRPr lang="fr-F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11C6C19-E430-6A49-B2BB-F33551C46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6CFD-6D88-BB40-BB93-71D4FED79D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D41D4C0-24D2-C84A-9541-D464C90FB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D4B6D43-D39F-EE4D-BAF6-A8D74B641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0174-EF5A-B641-87D2-8C1EB592C7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938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B2AE077-CD20-6A48-BF19-3A3296814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fr-FR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43AF0B1-293E-6D44-A25A-CC7441045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PT"/>
              <a:t>Editar os estilos de texto do Modelo Global
Segundo nível
Terceiro nível
Quarto nível
Quinto nível</a:t>
            </a:r>
            <a:endParaRPr lang="fr-F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635F826-2362-7842-A723-CBA0A132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6CFD-6D88-BB40-BB93-71D4FED79D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7D1B53F-B455-AF47-8A67-0335A624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FDF6C32-30B9-D94D-B616-0771112D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0174-EF5A-B641-87D2-8C1EB592C7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1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205122" cy="5837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450" y="1726705"/>
            <a:ext cx="7429502" cy="198804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A35B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7450" y="3752850"/>
            <a:ext cx="7429502" cy="145954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45836DB3-E689-41ED-B388-1E5DF12EB456}" type="datetime1">
              <a:rPr lang="ro-RO" smtClean="0"/>
              <a:t>29.05.2019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5837128"/>
            <a:ext cx="122051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3"/>
            <a:ext cx="12192000" cy="577734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5A17F9-AB41-9B44-929B-B8707812EBBB}"/>
              </a:ext>
            </a:extLst>
          </p:cNvPr>
          <p:cNvSpPr/>
          <p:nvPr userDrawn="1"/>
        </p:nvSpPr>
        <p:spPr>
          <a:xfrm>
            <a:off x="2" y="2133601"/>
            <a:ext cx="9321801" cy="2044700"/>
          </a:xfrm>
          <a:prstGeom prst="rect">
            <a:avLst/>
          </a:prstGeom>
          <a:solidFill>
            <a:srgbClr val="90C14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3" y="2454656"/>
            <a:ext cx="9438377" cy="868032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9198C8D0-4FA3-4B38-A4F3-50398BE96A67}" type="datetime1">
              <a:rPr lang="ro-RO" smtClean="0"/>
              <a:t>29.05.2019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322688"/>
            <a:ext cx="9438378" cy="43958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2071459"/>
            <a:ext cx="5181600" cy="35482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071459"/>
            <a:ext cx="5181600" cy="35482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FB056F17-3813-4268-9972-4BB50318179C}" type="datetime1">
              <a:rPr lang="ro-RO" smtClean="0"/>
              <a:t>29.05.2019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83820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A35B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933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2033357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3" y="2857272"/>
            <a:ext cx="5157787" cy="292304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2033357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857272"/>
            <a:ext cx="5183188" cy="292304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588278C7-83CC-419B-A20A-2DB6525EDAD4}" type="datetime1">
              <a:rPr lang="ro-RO" smtClean="0"/>
              <a:t>29.05.2019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‹nº›</a:t>
            </a:fld>
            <a:endParaRPr lang="en-US"/>
          </a:p>
        </p:txBody>
      </p:sp>
      <p:sp>
        <p:nvSpPr>
          <p:cNvPr id="18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A35B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29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DC740586-9D83-4886-8E74-2CF0863EB7FE}" type="datetime1">
              <a:rPr lang="ro-RO" smtClean="0"/>
              <a:t>29.05.2019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859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1" y="3811"/>
            <a:ext cx="12192000" cy="6858000"/>
          </a:xfrm>
          <a:prstGeom prst="rect">
            <a:avLst/>
          </a:prstGeom>
          <a:solidFill>
            <a:srgbClr val="90C14E"/>
          </a:solidFill>
          <a:ln>
            <a:solidFill>
              <a:srgbClr val="90C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" y="5758752"/>
            <a:ext cx="12207241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882" y="6085490"/>
            <a:ext cx="2100073" cy="472440"/>
          </a:xfrm>
          <a:prstGeom prst="rect">
            <a:avLst/>
          </a:prstGeom>
        </p:spPr>
      </p:pic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2677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9" t="-669" r="31583" b="97610"/>
          <a:stretch/>
        </p:blipFill>
        <p:spPr>
          <a:xfrm>
            <a:off x="-5255" y="1038061"/>
            <a:ext cx="1839310" cy="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2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5257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011" y="3639671"/>
            <a:ext cx="4337212" cy="216297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433" y="5781612"/>
            <a:ext cx="12207241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39645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106768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1215-9133-0E48-AF1B-6BA022E5FB71}" type="slidenum">
              <a:rPr lang="en-US" smtClean="0"/>
              <a:t>‹nº›</a:t>
            </a:fld>
            <a:endParaRPr lang="en-US"/>
          </a:p>
        </p:txBody>
      </p:sp>
      <p:sp>
        <p:nvSpPr>
          <p:cNvPr id="26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9" t="-669" r="31583" b="97610"/>
          <a:stretch/>
        </p:blipFill>
        <p:spPr>
          <a:xfrm>
            <a:off x="-5255" y="1038061"/>
            <a:ext cx="1839310" cy="466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685887-DD31-C64B-8F9E-A70F40E14E1F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448800" y="6162464"/>
            <a:ext cx="2197100" cy="47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4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A35B28"/>
          </a:solidFill>
          <a:latin typeface="Franklin Gothic Demi" charset="0"/>
          <a:ea typeface="Franklin Gothic Demi" charset="0"/>
          <a:cs typeface="Franklin Gothic Dem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2A9D883-FAC9-D642-9C45-B211AD1B5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fr-FR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B0C95F7-AD57-394E-B550-81ADC293F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PT"/>
              <a:t>Editar os estilos de texto do Modelo Global
Segundo nível
Terceiro nível
Quarto nível
Quinto nível</a:t>
            </a:r>
            <a:endParaRPr lang="fr-F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E206EA7-8A2B-C243-8184-B1B24F45AB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66CFD-6D88-BB40-BB93-71D4FED79D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CC4D3A0-BBCE-1E43-B55F-B1FBC4E0E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B7C1512-6DE2-9A4E-B917-0EDAB6991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C0174-EF5A-B641-87D2-8C1EB592C7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6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2A9D883-FAC9-D642-9C45-B211AD1B5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fr-FR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B0C95F7-AD57-394E-B550-81ADC293F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PT"/>
              <a:t>Editar os estilos de texto do Modelo Global
Segundo nível
Terceiro nível
Quarto nível
Quinto nível</a:t>
            </a:r>
            <a:endParaRPr lang="fr-F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E206EA7-8A2B-C243-8184-B1B24F45AB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66CFD-6D88-BB40-BB93-71D4FED79D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CC4D3A0-BBCE-1E43-B55F-B1FBC4E0E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B7C1512-6DE2-9A4E-B917-0EDAB6991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C0174-EF5A-B641-87D2-8C1EB592C7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0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notesSlide" Target="../notesSlides/notesSlide1.xml"/><Relationship Id="rId26" Type="http://schemas.openxmlformats.org/officeDocument/2006/relationships/image" Target="../media/image29.svg"/><Relationship Id="rId3" Type="http://schemas.openxmlformats.org/officeDocument/2006/relationships/tags" Target="../tags/tag18.xml"/><Relationship Id="rId21" Type="http://schemas.openxmlformats.org/officeDocument/2006/relationships/image" Target="../media/image24.png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8.png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openxmlformats.org/officeDocument/2006/relationships/image" Target="../media/image23.sv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image" Target="../media/image27.svg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23" Type="http://schemas.openxmlformats.org/officeDocument/2006/relationships/image" Target="../media/image26.png"/><Relationship Id="rId28" Type="http://schemas.openxmlformats.org/officeDocument/2006/relationships/image" Target="../media/image31.svg"/><Relationship Id="rId10" Type="http://schemas.openxmlformats.org/officeDocument/2006/relationships/tags" Target="../tags/tag25.xml"/><Relationship Id="rId19" Type="http://schemas.openxmlformats.org/officeDocument/2006/relationships/image" Target="../media/image22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image" Target="../media/image25.svg"/><Relationship Id="rId27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34.xml"/><Relationship Id="rId7" Type="http://schemas.openxmlformats.org/officeDocument/2006/relationships/slideLayout" Target="../slideLayouts/slideLayout2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tags" Target="../tags/tag15.xml"/><Relationship Id="rId7" Type="http://schemas.openxmlformats.org/officeDocument/2006/relationships/image" Target="../media/image18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3" b="17013"/>
          <a:stretch>
            <a:fillRect/>
          </a:stretch>
        </p:blipFill>
        <p:spPr>
          <a:xfrm>
            <a:off x="0" y="11877"/>
            <a:ext cx="12192000" cy="5361191"/>
          </a:xfr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568493-EE96-3A44-AF9A-CE74A899BA48}"/>
              </a:ext>
            </a:extLst>
          </p:cNvPr>
          <p:cNvSpPr/>
          <p:nvPr/>
        </p:nvSpPr>
        <p:spPr>
          <a:xfrm>
            <a:off x="4996073" y="1"/>
            <a:ext cx="7195930" cy="1635346"/>
          </a:xfrm>
          <a:prstGeom prst="rect">
            <a:avLst/>
          </a:prstGeom>
          <a:solidFill>
            <a:srgbClr val="679D9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Formation des coaches de l’observatoire des aires protégées et </a:t>
            </a:r>
            <a:r>
              <a:rPr lang="fr-FR" b="1">
                <a:solidFill>
                  <a:schemeClr val="tx1"/>
                </a:solidFill>
              </a:rPr>
              <a:t>biodiversité  en </a:t>
            </a:r>
            <a:r>
              <a:rPr lang="fr-FR" b="1" dirty="0">
                <a:solidFill>
                  <a:schemeClr val="tx1"/>
                </a:solidFill>
              </a:rPr>
              <a:t>Afrique de l’Ouest et Afrique Centrale </a:t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b="1" dirty="0">
                <a:solidFill>
                  <a:schemeClr val="tx1"/>
                </a:solidFill>
              </a:rPr>
              <a:t>Kinshasa du 20 au 31 mai 2019</a:t>
            </a:r>
            <a:br>
              <a:rPr lang="fr-FR" b="1" dirty="0">
                <a:solidFill>
                  <a:schemeClr val="tx1"/>
                </a:solidFill>
              </a:rPr>
            </a:br>
            <a:endParaRPr lang="ro-RO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27378" y="2025570"/>
            <a:ext cx="6864622" cy="1828801"/>
          </a:xfrm>
          <a:solidFill>
            <a:srgbClr val="679D97"/>
          </a:solidFill>
        </p:spPr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br>
              <a:rPr lang="fr-FR" dirty="0"/>
            </a:br>
            <a:r>
              <a:rPr lang="fr-FR" dirty="0"/>
              <a:t>Au delà.....</a:t>
            </a:r>
            <a:br>
              <a:rPr lang="fr-FR" dirty="0"/>
            </a:br>
            <a:r>
              <a:rPr lang="fr-FR" dirty="0"/>
              <a:t>des outils d'efficacité de la gestion des aires protégée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C19C4E-035C-724C-8C5F-5375444AC87B}"/>
              </a:ext>
            </a:extLst>
          </p:cNvPr>
          <p:cNvSpPr/>
          <p:nvPr/>
        </p:nvSpPr>
        <p:spPr>
          <a:xfrm>
            <a:off x="4996073" y="2025571"/>
            <a:ext cx="331305" cy="1828800"/>
          </a:xfrm>
          <a:prstGeom prst="rect">
            <a:avLst/>
          </a:prstGeom>
          <a:solidFill>
            <a:srgbClr val="90C14E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9672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nel 11">
            <a:extLst>
              <a:ext uri="{FF2B5EF4-FFF2-40B4-BE49-F238E27FC236}">
                <a16:creationId xmlns:a16="http://schemas.microsoft.com/office/drawing/2014/main" id="{F81EBB7A-FEE6-234C-B760-B38BBF5E40D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0753" y="454920"/>
            <a:ext cx="11837158" cy="6351274"/>
          </a:xfrm>
          <a:prstGeom prst="donut">
            <a:avLst>
              <a:gd name="adj" fmla="val 1793"/>
            </a:avLst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PT">
              <a:solidFill>
                <a:prstClr val="white"/>
              </a:solidFill>
            </a:endParaRP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3822DF60-4F72-404C-9C1F-7BDDFDB4CEE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000401" y="1936030"/>
            <a:ext cx="3549953" cy="707886"/>
            <a:chOff x="6006526" y="2700712"/>
            <a:chExt cx="3549953" cy="707887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A20E3F31-3E03-CD40-A88F-CA5533741547}"/>
                </a:ext>
              </a:extLst>
            </p:cNvPr>
            <p:cNvSpPr txBox="1"/>
            <p:nvPr/>
          </p:nvSpPr>
          <p:spPr>
            <a:xfrm>
              <a:off x="6006526" y="2700712"/>
              <a:ext cx="2641600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prstClr val="white">
                      <a:lumMod val="50000"/>
                    </a:prstClr>
                  </a:solidFill>
                </a:rPr>
                <a:t>Production de information</a:t>
              </a:r>
            </a:p>
          </p:txBody>
        </p:sp>
        <p:cxnSp>
          <p:nvCxnSpPr>
            <p:cNvPr id="18" name="Conexão Reta 17">
              <a:extLst>
                <a:ext uri="{FF2B5EF4-FFF2-40B4-BE49-F238E27FC236}">
                  <a16:creationId xmlns:a16="http://schemas.microsoft.com/office/drawing/2014/main" id="{F90BC3A1-A513-0F45-87E0-73B94763E933}"/>
                </a:ext>
              </a:extLst>
            </p:cNvPr>
            <p:cNvCxnSpPr>
              <a:cxnSpLocks/>
            </p:cNvCxnSpPr>
            <p:nvPr/>
          </p:nvCxnSpPr>
          <p:spPr>
            <a:xfrm>
              <a:off x="6379421" y="3039433"/>
              <a:ext cx="317705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589A2030-C516-3849-8EFC-3BC23AD88475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3067777" y="1936036"/>
            <a:ext cx="3132949" cy="400110"/>
            <a:chOff x="3317912" y="2177924"/>
            <a:chExt cx="3132949" cy="400110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05BCD5C3-45E9-4D4C-BB4F-5A9C87ED347F}"/>
                </a:ext>
              </a:extLst>
            </p:cNvPr>
            <p:cNvSpPr txBox="1"/>
            <p:nvPr/>
          </p:nvSpPr>
          <p:spPr>
            <a:xfrm>
              <a:off x="3809261" y="2177924"/>
              <a:ext cx="264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prstClr val="white">
                      <a:lumMod val="50000"/>
                    </a:prstClr>
                  </a:solidFill>
                </a:rPr>
                <a:t>Action</a:t>
              </a:r>
            </a:p>
          </p:txBody>
        </p:sp>
        <p:cxnSp>
          <p:nvCxnSpPr>
            <p:cNvPr id="22" name="Conexão Reta 21">
              <a:extLst>
                <a:ext uri="{FF2B5EF4-FFF2-40B4-BE49-F238E27FC236}">
                  <a16:creationId xmlns:a16="http://schemas.microsoft.com/office/drawing/2014/main" id="{6585BCF3-0534-C44E-9BBF-F3AF3B30E3EC}"/>
                </a:ext>
              </a:extLst>
            </p:cNvPr>
            <p:cNvCxnSpPr>
              <a:cxnSpLocks/>
            </p:cNvCxnSpPr>
            <p:nvPr/>
          </p:nvCxnSpPr>
          <p:spPr>
            <a:xfrm>
              <a:off x="3317912" y="2536595"/>
              <a:ext cx="21844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5" name="Caixa de Texto 74">
            <a:extLst>
              <a:ext uri="{FF2B5EF4-FFF2-40B4-BE49-F238E27FC236}">
                <a16:creationId xmlns:a16="http://schemas.microsoft.com/office/drawing/2014/main" id="{14F582B9-5323-E84F-B5B0-429E336787C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72142" y="2968401"/>
            <a:ext cx="2780699" cy="1015663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400" b="1" dirty="0">
                <a:solidFill>
                  <a:srgbClr val="E7E6E6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PLANIFICATION</a:t>
            </a:r>
          </a:p>
          <a:p>
            <a:pPr algn="ctr"/>
            <a:r>
              <a:rPr lang="pt-BR" b="1" dirty="0">
                <a:solidFill>
                  <a:srgbClr val="E7E6E6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Approche orientée résultats</a:t>
            </a:r>
            <a:endParaRPr lang="pt-BR" sz="1050" dirty="0">
              <a:solidFill>
                <a:srgbClr val="E7E6E6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EA9C6086-BE6D-CB4F-9E47-4E77C05A619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76516" y="-80619"/>
            <a:ext cx="1170113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i="1" dirty="0">
                <a:solidFill>
                  <a:srgbClr val="A35B28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PLANIFICATION - SUIVI - EVALUATION</a:t>
            </a:r>
          </a:p>
        </p:txBody>
      </p:sp>
      <p:grpSp>
        <p:nvGrpSpPr>
          <p:cNvPr id="46" name="Groupe 45"/>
          <p:cNvGrpSpPr/>
          <p:nvPr/>
        </p:nvGrpSpPr>
        <p:grpSpPr>
          <a:xfrm>
            <a:off x="4873967" y="800577"/>
            <a:ext cx="2573077" cy="707886"/>
            <a:chOff x="5713971" y="882673"/>
            <a:chExt cx="2573077" cy="780480"/>
          </a:xfrm>
        </p:grpSpPr>
        <p:cxnSp>
          <p:nvCxnSpPr>
            <p:cNvPr id="27" name="Conexão Reta 26">
              <a:extLst>
                <a:ext uri="{FF2B5EF4-FFF2-40B4-BE49-F238E27FC236}">
                  <a16:creationId xmlns:a16="http://schemas.microsoft.com/office/drawing/2014/main" id="{F4904EF3-1F42-9C4C-9186-F4E81C2FC46A}"/>
                </a:ext>
              </a:extLst>
            </p:cNvPr>
            <p:cNvCxnSpPr>
              <a:cxnSpLocks/>
            </p:cNvCxnSpPr>
            <p:nvPr>
              <p:custDataLst>
                <p:tags r:id="rId15"/>
              </p:custDataLst>
            </p:nvPr>
          </p:nvCxnSpPr>
          <p:spPr>
            <a:xfrm>
              <a:off x="6032975" y="1237595"/>
              <a:ext cx="1935069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7" name="CaixaDeTexto 62">
              <a:extLst>
                <a:ext uri="{FF2B5EF4-FFF2-40B4-BE49-F238E27FC236}">
                  <a16:creationId xmlns:a16="http://schemas.microsoft.com/office/drawing/2014/main" id="{4A05B308-F995-7A43-8912-19542FB74892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5713971" y="882673"/>
              <a:ext cx="2573077" cy="780480"/>
            </a:xfrm>
            <a:prstGeom prst="rect">
              <a:avLst/>
            </a:prstGeom>
            <a:noFill/>
            <a:ln w="635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GESTION EFFICACE DES AIRES PROTÉGÉES</a:t>
              </a:r>
              <a:endParaRPr lang="pt-BR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3" name="Caixa de Texto 72">
            <a:extLst>
              <a:ext uri="{FF2B5EF4-FFF2-40B4-BE49-F238E27FC236}">
                <a16:creationId xmlns:a16="http://schemas.microsoft.com/office/drawing/2014/main" id="{9197CD4F-77E4-FB46-917F-0DD09E96818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920165" y="2686881"/>
            <a:ext cx="2047646" cy="1938992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400" b="1" dirty="0">
                <a:solidFill>
                  <a:srgbClr val="E7E6E6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SUIVI</a:t>
            </a:r>
          </a:p>
          <a:p>
            <a:pPr algn="ctr"/>
            <a:r>
              <a:rPr lang="fr-FR" b="1" dirty="0">
                <a:solidFill>
                  <a:prstClr val="white">
                    <a:lumMod val="50000"/>
                  </a:prstClr>
                </a:solidFill>
              </a:rPr>
              <a:t>Structuration et organisation des informations existantes et à acquérir</a:t>
            </a:r>
          </a:p>
          <a:p>
            <a:pPr algn="ctr"/>
            <a:endParaRPr lang="pt-BR" sz="1200" dirty="0">
              <a:solidFill>
                <a:srgbClr val="E7E6E6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Flèche en arc 15"/>
          <p:cNvSpPr>
            <a:spLocks noChangeAspect="1"/>
          </p:cNvSpPr>
          <p:nvPr>
            <p:custDataLst>
              <p:tags r:id="rId7"/>
            </p:custDataLst>
          </p:nvPr>
        </p:nvSpPr>
        <p:spPr>
          <a:xfrm rot="14942302">
            <a:off x="3059387" y="396317"/>
            <a:ext cx="6073214" cy="6588486"/>
          </a:xfrm>
          <a:prstGeom prst="circularArrow">
            <a:avLst>
              <a:gd name="adj1" fmla="val 2818"/>
              <a:gd name="adj2" fmla="val 835530"/>
              <a:gd name="adj3" fmla="val 20535033"/>
              <a:gd name="adj4" fmla="val 2909075"/>
              <a:gd name="adj5" fmla="val 731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62" name="CaixaDeTexto 62">
            <a:extLst>
              <a:ext uri="{FF2B5EF4-FFF2-40B4-BE49-F238E27FC236}">
                <a16:creationId xmlns:a16="http://schemas.microsoft.com/office/drawing/2014/main" id="{00B7AD9D-8A3C-DA44-911B-E2B10A494B3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152806" y="1246972"/>
            <a:ext cx="2768885" cy="1303989"/>
          </a:xfrm>
          <a:prstGeom prst="snip2DiagRect">
            <a:avLst>
              <a:gd name="adj1" fmla="val 50000"/>
              <a:gd name="adj2" fmla="val 29979"/>
            </a:avLst>
          </a:prstGeom>
          <a:noFill/>
          <a:ln w="63500">
            <a:noFill/>
          </a:ln>
        </p:spPr>
        <p:txBody>
          <a:bodyPr wrap="square" lIns="0" tIns="0" rIns="0" bIns="0" rtlCol="0">
            <a:noAutofit/>
          </a:bodyPr>
          <a:lstStyle/>
          <a:p>
            <a:pPr marL="285750" indent="-1080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STRATÉGIE RÉGIONALE</a:t>
            </a:r>
          </a:p>
          <a:p>
            <a:pPr marL="285750" indent="-1080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PLAN NATIONAL </a:t>
            </a:r>
          </a:p>
          <a:p>
            <a:pPr marL="285750" indent="-1080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PLAN DE GESTION ET      AMÉNAGEMENT</a:t>
            </a:r>
            <a:endParaRPr lang="pt-BR" sz="1400" b="1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1080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PLAN OPÉRATIONNEL ANNUELLE</a:t>
            </a:r>
          </a:p>
          <a:p>
            <a:pPr algn="ctr">
              <a:lnSpc>
                <a:spcPts val="2000"/>
              </a:lnSpc>
            </a:pPr>
            <a:endParaRPr lang="pt-BR" sz="105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</a:pPr>
            <a:endParaRPr lang="pt-BR" sz="11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</a:pPr>
            <a:endParaRPr lang="pt-BR" sz="1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8A1B1A25-20C1-CF42-887E-6B59AD493AB9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6029648" y="4475421"/>
            <a:ext cx="3453524" cy="707886"/>
            <a:chOff x="6167342" y="4250633"/>
            <a:chExt cx="3453524" cy="707887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646BAA30-8692-4649-A085-E09E9C84F20F}"/>
                </a:ext>
              </a:extLst>
            </p:cNvPr>
            <p:cNvSpPr txBox="1"/>
            <p:nvPr/>
          </p:nvSpPr>
          <p:spPr>
            <a:xfrm>
              <a:off x="6167342" y="4250633"/>
              <a:ext cx="2641600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prstClr val="white">
                      <a:lumMod val="50000"/>
                    </a:prstClr>
                  </a:solidFill>
                </a:rPr>
                <a:t>Analyses de information</a:t>
              </a:r>
            </a:p>
          </p:txBody>
        </p:sp>
        <p:cxnSp>
          <p:nvCxnSpPr>
            <p:cNvPr id="19" name="Conexão Reta 18">
              <a:extLst>
                <a:ext uri="{FF2B5EF4-FFF2-40B4-BE49-F238E27FC236}">
                  <a16:creationId xmlns:a16="http://schemas.microsoft.com/office/drawing/2014/main" id="{2B10B801-C944-734F-8A95-AFD900DAB8D2}"/>
                </a:ext>
              </a:extLst>
            </p:cNvPr>
            <p:cNvCxnSpPr>
              <a:cxnSpLocks/>
            </p:cNvCxnSpPr>
            <p:nvPr/>
          </p:nvCxnSpPr>
          <p:spPr>
            <a:xfrm>
              <a:off x="6506589" y="4589406"/>
              <a:ext cx="3114277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6C9FCA13-9C28-EC4D-8559-B638AC61BF5E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3150598" y="4504352"/>
            <a:ext cx="2633514" cy="707886"/>
            <a:chOff x="3024364" y="3940014"/>
            <a:chExt cx="2633514" cy="707887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25FD803B-B29F-5748-927D-9466B7892332}"/>
                </a:ext>
              </a:extLst>
            </p:cNvPr>
            <p:cNvSpPr txBox="1"/>
            <p:nvPr/>
          </p:nvSpPr>
          <p:spPr>
            <a:xfrm>
              <a:off x="3463306" y="3940014"/>
              <a:ext cx="2194572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white">
                      <a:lumMod val="50000"/>
                    </a:prstClr>
                  </a:solidFill>
                </a:rPr>
                <a:t>DSS - Aide  à la decision</a:t>
              </a:r>
              <a:endParaRPr lang="pt-BR" sz="2000" b="1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cxnSp>
          <p:nvCxnSpPr>
            <p:cNvPr id="20" name="Conexão Reta 19">
              <a:extLst>
                <a:ext uri="{FF2B5EF4-FFF2-40B4-BE49-F238E27FC236}">
                  <a16:creationId xmlns:a16="http://schemas.microsoft.com/office/drawing/2014/main" id="{8A0D070C-4B8F-8045-A873-3E087007FD89}"/>
                </a:ext>
              </a:extLst>
            </p:cNvPr>
            <p:cNvCxnSpPr>
              <a:cxnSpLocks/>
            </p:cNvCxnSpPr>
            <p:nvPr/>
          </p:nvCxnSpPr>
          <p:spPr>
            <a:xfrm>
              <a:off x="3024364" y="4253176"/>
              <a:ext cx="2385836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1" name="Groupe 20"/>
          <p:cNvGrpSpPr/>
          <p:nvPr>
            <p:custDataLst>
              <p:tags r:id="rId11"/>
            </p:custDataLst>
          </p:nvPr>
        </p:nvGrpSpPr>
        <p:grpSpPr>
          <a:xfrm>
            <a:off x="4756557" y="5174373"/>
            <a:ext cx="2612312" cy="953146"/>
            <a:chOff x="4756557" y="5843216"/>
            <a:chExt cx="2612312" cy="1050886"/>
          </a:xfrm>
        </p:grpSpPr>
        <p:grpSp>
          <p:nvGrpSpPr>
            <p:cNvPr id="4" name="Groupe 3"/>
            <p:cNvGrpSpPr/>
            <p:nvPr/>
          </p:nvGrpSpPr>
          <p:grpSpPr>
            <a:xfrm>
              <a:off x="4756557" y="5843216"/>
              <a:ext cx="2612312" cy="1050886"/>
              <a:chOff x="4825048" y="5021944"/>
              <a:chExt cx="2612312" cy="953144"/>
            </a:xfrm>
          </p:grpSpPr>
          <p:sp>
            <p:nvSpPr>
              <p:cNvPr id="38" name="CaixaDeTexto 8">
                <a:extLst>
                  <a:ext uri="{FF2B5EF4-FFF2-40B4-BE49-F238E27FC236}">
                    <a16:creationId xmlns:a16="http://schemas.microsoft.com/office/drawing/2014/main" id="{29691FBB-D5D3-1246-872C-4562F39438EB}"/>
                  </a:ext>
                </a:extLst>
              </p:cNvPr>
              <p:cNvSpPr txBox="1"/>
              <p:nvPr/>
            </p:nvSpPr>
            <p:spPr>
              <a:xfrm>
                <a:off x="6486765" y="5032772"/>
                <a:ext cx="950595" cy="5232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>
                    <a:solidFill>
                      <a:srgbClr val="0070C0"/>
                    </a:solidFill>
                  </a:rPr>
                  <a:t>PENSEE CRITIQUE</a:t>
                </a:r>
                <a:endParaRPr lang="pt-BR" sz="1400" b="1" i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9" name="CaixaDeTexto 8">
                <a:extLst>
                  <a:ext uri="{FF2B5EF4-FFF2-40B4-BE49-F238E27FC236}">
                    <a16:creationId xmlns:a16="http://schemas.microsoft.com/office/drawing/2014/main" id="{03AD87CA-B565-AA42-AAAA-1555877A865D}"/>
                  </a:ext>
                </a:extLst>
              </p:cNvPr>
              <p:cNvSpPr txBox="1"/>
              <p:nvPr/>
            </p:nvSpPr>
            <p:spPr>
              <a:xfrm>
                <a:off x="5473332" y="5451869"/>
                <a:ext cx="1591945" cy="523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>
                    <a:solidFill>
                      <a:srgbClr val="0070C0"/>
                    </a:solidFill>
                  </a:rPr>
                  <a:t>RESOLUTION des PROBLEMES</a:t>
                </a:r>
                <a:endParaRPr lang="pt-BR" sz="1400" b="1" i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1" name="CaixaDeTexto 8">
                <a:extLst>
                  <a:ext uri="{FF2B5EF4-FFF2-40B4-BE49-F238E27FC236}">
                    <a16:creationId xmlns:a16="http://schemas.microsoft.com/office/drawing/2014/main" id="{EAF7C91A-F671-524D-A9AF-4A6FC6B51286}"/>
                  </a:ext>
                </a:extLst>
              </p:cNvPr>
              <p:cNvSpPr txBox="1"/>
              <p:nvPr/>
            </p:nvSpPr>
            <p:spPr>
              <a:xfrm>
                <a:off x="4825048" y="5021944"/>
                <a:ext cx="1296000" cy="523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>
                    <a:solidFill>
                      <a:srgbClr val="0070C0"/>
                    </a:solidFill>
                  </a:rPr>
                  <a:t>PRISE des</a:t>
                </a:r>
              </a:p>
              <a:p>
                <a:pPr algn="ctr"/>
                <a:r>
                  <a:rPr lang="en-US" sz="1400" b="1" i="1" dirty="0">
                    <a:solidFill>
                      <a:srgbClr val="0070C0"/>
                    </a:solidFill>
                  </a:rPr>
                  <a:t>DÉCISIONS</a:t>
                </a:r>
              </a:p>
            </p:txBody>
          </p:sp>
        </p:grpSp>
        <p:sp>
          <p:nvSpPr>
            <p:cNvPr id="15" name="Demi-tour 14"/>
            <p:cNvSpPr/>
            <p:nvPr/>
          </p:nvSpPr>
          <p:spPr>
            <a:xfrm rot="10800000">
              <a:off x="5267765" y="6338490"/>
              <a:ext cx="1648046" cy="524433"/>
            </a:xfrm>
            <a:prstGeom prst="uturnArrow">
              <a:avLst>
                <a:gd name="adj1" fmla="val 8291"/>
                <a:gd name="adj2" fmla="val 25000"/>
                <a:gd name="adj3" fmla="val 25000"/>
                <a:gd name="adj4" fmla="val 43750"/>
                <a:gd name="adj5" fmla="val 1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1198799" y="3924181"/>
            <a:ext cx="1980000" cy="1795843"/>
            <a:chOff x="329608" y="4120547"/>
            <a:chExt cx="1980000" cy="1980000"/>
          </a:xfrm>
        </p:grpSpPr>
        <p:sp>
          <p:nvSpPr>
            <p:cNvPr id="77" name="Ellipse 76"/>
            <p:cNvSpPr/>
            <p:nvPr/>
          </p:nvSpPr>
          <p:spPr>
            <a:xfrm>
              <a:off x="329608" y="4120547"/>
              <a:ext cx="1980000" cy="1980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  <a:p>
              <a:pPr algn="ctr"/>
              <a:r>
                <a:rPr lang="fr-FR" dirty="0">
                  <a:solidFill>
                    <a:prstClr val="white"/>
                  </a:solidFill>
                </a:rPr>
                <a:t>DÉCISION</a:t>
              </a:r>
            </a:p>
          </p:txBody>
        </p:sp>
        <p:sp>
          <p:nvSpPr>
            <p:cNvPr id="78" name="Ellipse 77"/>
            <p:cNvSpPr>
              <a:spLocks noChangeAspect="1"/>
            </p:cNvSpPr>
            <p:nvPr/>
          </p:nvSpPr>
          <p:spPr>
            <a:xfrm>
              <a:off x="824608" y="5106834"/>
              <a:ext cx="990000" cy="990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fr-FR" sz="1000" b="1" dirty="0">
                  <a:solidFill>
                    <a:prstClr val="black"/>
                  </a:solidFill>
                </a:rPr>
                <a:t>Informations organisées et structurées 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1" y="4725226"/>
            <a:ext cx="12195660" cy="2132777"/>
            <a:chOff x="1" y="5209778"/>
            <a:chExt cx="12195660" cy="2351485"/>
          </a:xfrm>
        </p:grpSpPr>
        <p:sp>
          <p:nvSpPr>
            <p:cNvPr id="50" name="Triangle rectangle 49"/>
            <p:cNvSpPr/>
            <p:nvPr/>
          </p:nvSpPr>
          <p:spPr>
            <a:xfrm>
              <a:off x="1" y="5209778"/>
              <a:ext cx="3972483" cy="2351485"/>
            </a:xfrm>
            <a:prstGeom prst="rt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600" b="1" dirty="0">
                  <a:solidFill>
                    <a:srgbClr val="E7E6E6">
                      <a:lumMod val="50000"/>
                    </a:srgbClr>
                  </a:solidFill>
                </a:rPr>
                <a:t>Système Planification, Suivi &amp; Evaluation  </a:t>
              </a:r>
              <a:r>
                <a:rPr lang="fr-FR" sz="1600" b="1" dirty="0">
                  <a:solidFill>
                    <a:srgbClr val="00B050"/>
                  </a:solidFill>
                </a:rPr>
                <a:t>Étapes du processus </a:t>
              </a:r>
              <a:endParaRPr lang="fr-FR" sz="1600" dirty="0">
                <a:solidFill>
                  <a:prstClr val="white"/>
                </a:solidFill>
              </a:endParaRPr>
            </a:p>
          </p:txBody>
        </p:sp>
        <p:sp>
          <p:nvSpPr>
            <p:cNvPr id="51" name="Triangle rectangle 50"/>
            <p:cNvSpPr/>
            <p:nvPr/>
          </p:nvSpPr>
          <p:spPr>
            <a:xfrm rot="10800000" flipV="1">
              <a:off x="8487836" y="5289447"/>
              <a:ext cx="3707825" cy="2258792"/>
            </a:xfrm>
            <a:prstGeom prst="rt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600" b="1" dirty="0">
                  <a:solidFill>
                    <a:srgbClr val="4472C4"/>
                  </a:solidFill>
                </a:rPr>
                <a:t>Approches, Méthodes et Outils</a:t>
              </a:r>
            </a:p>
            <a:p>
              <a:pPr algn="ctr"/>
              <a:r>
                <a:rPr lang="fr-FR" sz="1600" b="1" dirty="0">
                  <a:solidFill>
                    <a:srgbClr val="4472C4"/>
                  </a:solidFill>
                </a:rPr>
                <a:t> </a:t>
              </a:r>
              <a:r>
                <a:rPr lang="fr-FR" sz="1600" b="1" dirty="0">
                  <a:solidFill>
                    <a:srgbClr val="C00000"/>
                  </a:solidFill>
                </a:rPr>
                <a:t>Résultats (effets &amp; impacts)</a:t>
              </a:r>
            </a:p>
          </p:txBody>
        </p:sp>
      </p:grpSp>
      <p:grpSp>
        <p:nvGrpSpPr>
          <p:cNvPr id="2" name="Groupe 1"/>
          <p:cNvGrpSpPr>
            <a:grpSpLocks noChangeAspect="1"/>
          </p:cNvGrpSpPr>
          <p:nvPr/>
        </p:nvGrpSpPr>
        <p:grpSpPr>
          <a:xfrm>
            <a:off x="4180300" y="2083542"/>
            <a:ext cx="3540167" cy="2158217"/>
            <a:chOff x="4180291" y="2239828"/>
            <a:chExt cx="3933520" cy="2643930"/>
          </a:xfrm>
        </p:grpSpPr>
        <p:pic>
          <p:nvPicPr>
            <p:cNvPr id="53" name="Gráfico 54" descr="Utilizadores">
              <a:extLst>
                <a:ext uri="{FF2B5EF4-FFF2-40B4-BE49-F238E27FC236}">
                  <a16:creationId xmlns:a16="http://schemas.microsoft.com/office/drawing/2014/main" id="{A5426E23-AC81-E041-A95F-7F7C4C3C20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 r="63605" b="44996"/>
            <a:stretch/>
          </p:blipFill>
          <p:spPr>
            <a:xfrm>
              <a:off x="4436216" y="2239828"/>
              <a:ext cx="870829" cy="1227761"/>
            </a:xfrm>
            <a:prstGeom prst="rect">
              <a:avLst/>
            </a:prstGeom>
          </p:spPr>
        </p:pic>
        <p:pic>
          <p:nvPicPr>
            <p:cNvPr id="54" name="Gráfico 55" descr="Utilizadores">
              <a:extLst>
                <a:ext uri="{FF2B5EF4-FFF2-40B4-BE49-F238E27FC236}">
                  <a16:creationId xmlns:a16="http://schemas.microsoft.com/office/drawing/2014/main" id="{2895AFDE-94DE-E74B-8ECF-D638AFB84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l="62721" b="41806"/>
            <a:stretch/>
          </p:blipFill>
          <p:spPr>
            <a:xfrm>
              <a:off x="6234188" y="2242619"/>
              <a:ext cx="891979" cy="1298975"/>
            </a:xfrm>
            <a:prstGeom prst="rect">
              <a:avLst/>
            </a:prstGeom>
          </p:spPr>
        </p:pic>
        <p:pic>
          <p:nvPicPr>
            <p:cNvPr id="55" name="Gráfico 2" descr="Vaqueiro">
              <a:extLst>
                <a:ext uri="{FF2B5EF4-FFF2-40B4-BE49-F238E27FC236}">
                  <a16:creationId xmlns:a16="http://schemas.microsoft.com/office/drawing/2014/main" id="{B02F662F-5B64-6D49-B9FB-DC1006807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5088098" y="2911774"/>
              <a:ext cx="1415241" cy="1320277"/>
            </a:xfrm>
            <a:prstGeom prst="rect">
              <a:avLst/>
            </a:prstGeom>
          </p:spPr>
        </p:pic>
        <p:pic>
          <p:nvPicPr>
            <p:cNvPr id="56" name="Gráfico 60" descr="ONG's">
              <a:extLst>
                <a:ext uri="{FF2B5EF4-FFF2-40B4-BE49-F238E27FC236}">
                  <a16:creationId xmlns:a16="http://schemas.microsoft.com/office/drawing/2014/main" id="{D0E79033-2CEE-8143-B2B3-D0750666C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 r="63605" b="44996"/>
            <a:stretch/>
          </p:blipFill>
          <p:spPr>
            <a:xfrm>
              <a:off x="4333400" y="3312151"/>
              <a:ext cx="870829" cy="1227762"/>
            </a:xfrm>
            <a:prstGeom prst="rect">
              <a:avLst/>
            </a:prstGeom>
          </p:spPr>
        </p:pic>
        <p:pic>
          <p:nvPicPr>
            <p:cNvPr id="57" name="Gráfico 62" descr="Utilizadores">
              <a:extLst>
                <a:ext uri="{FF2B5EF4-FFF2-40B4-BE49-F238E27FC236}">
                  <a16:creationId xmlns:a16="http://schemas.microsoft.com/office/drawing/2014/main" id="{4511A874-C414-0C49-BB69-BEBE7AF7F2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 l="62721" b="41806"/>
            <a:stretch/>
          </p:blipFill>
          <p:spPr>
            <a:xfrm>
              <a:off x="6351434" y="3311384"/>
              <a:ext cx="891980" cy="1298976"/>
            </a:xfrm>
            <a:prstGeom prst="rect">
              <a:avLst/>
            </a:prstGeom>
          </p:spPr>
        </p:pic>
        <p:sp>
          <p:nvSpPr>
            <p:cNvPr id="58" name="CaixaDeTexto 22">
              <a:extLst>
                <a:ext uri="{FF2B5EF4-FFF2-40B4-BE49-F238E27FC236}">
                  <a16:creationId xmlns:a16="http://schemas.microsoft.com/office/drawing/2014/main" id="{B04FA3B8-AC9E-D644-9008-C219C442A1DE}"/>
                </a:ext>
              </a:extLst>
            </p:cNvPr>
            <p:cNvSpPr txBox="1"/>
            <p:nvPr/>
          </p:nvSpPr>
          <p:spPr>
            <a:xfrm>
              <a:off x="4180291" y="4431307"/>
              <a:ext cx="809646" cy="45245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prstClr val="white">
                      <a:lumMod val="50000"/>
                    </a:prstClr>
                  </a:solidFill>
                </a:rPr>
                <a:t>ONG’</a:t>
              </a:r>
              <a:r>
                <a:rPr lang="en-US" b="1" dirty="0">
                  <a:solidFill>
                    <a:prstClr val="white">
                      <a:lumMod val="50000"/>
                    </a:prstClr>
                  </a:solidFill>
                </a:rPr>
                <a:t>s</a:t>
              </a:r>
            </a:p>
          </p:txBody>
        </p:sp>
        <p:sp>
          <p:nvSpPr>
            <p:cNvPr id="61" name="CaixaDeTexto 63">
              <a:extLst>
                <a:ext uri="{FF2B5EF4-FFF2-40B4-BE49-F238E27FC236}">
                  <a16:creationId xmlns:a16="http://schemas.microsoft.com/office/drawing/2014/main" id="{E59FF6D8-5998-2840-A814-26D34B468A70}"/>
                </a:ext>
              </a:extLst>
            </p:cNvPr>
            <p:cNvSpPr txBox="1"/>
            <p:nvPr/>
          </p:nvSpPr>
          <p:spPr>
            <a:xfrm>
              <a:off x="4311594" y="3374254"/>
              <a:ext cx="747200" cy="414746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prstClr val="white">
                      <a:lumMod val="50000"/>
                    </a:prstClr>
                  </a:solidFill>
                </a:rPr>
                <a:t>PTF</a:t>
              </a:r>
            </a:p>
          </p:txBody>
        </p:sp>
        <p:sp>
          <p:nvSpPr>
            <p:cNvPr id="63" name="CaixaDeTexto 64">
              <a:extLst>
                <a:ext uri="{FF2B5EF4-FFF2-40B4-BE49-F238E27FC236}">
                  <a16:creationId xmlns:a16="http://schemas.microsoft.com/office/drawing/2014/main" id="{B26308D3-3A26-F04A-A26D-9ADD80A4DBB8}"/>
                </a:ext>
              </a:extLst>
            </p:cNvPr>
            <p:cNvSpPr txBox="1"/>
            <p:nvPr/>
          </p:nvSpPr>
          <p:spPr>
            <a:xfrm>
              <a:off x="6447959" y="3398200"/>
              <a:ext cx="1340808" cy="4147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prstClr val="white">
                      <a:lumMod val="50000"/>
                    </a:prstClr>
                  </a:solidFill>
                </a:rPr>
                <a:t>Équipe</a:t>
              </a:r>
              <a:r>
                <a:rPr lang="en-US" sz="1600" b="1" dirty="0">
                  <a:solidFill>
                    <a:prstClr val="white">
                      <a:lumMod val="50000"/>
                    </a:prstClr>
                  </a:solidFill>
                </a:rPr>
                <a:t> GAP</a:t>
              </a:r>
            </a:p>
          </p:txBody>
        </p:sp>
        <p:sp>
          <p:nvSpPr>
            <p:cNvPr id="64" name="CaixaDeTexto 78">
              <a:extLst>
                <a:ext uri="{FF2B5EF4-FFF2-40B4-BE49-F238E27FC236}">
                  <a16:creationId xmlns:a16="http://schemas.microsoft.com/office/drawing/2014/main" id="{F72B53E1-87E1-D04F-9C5A-C7D80DA6BAB4}"/>
                </a:ext>
              </a:extLst>
            </p:cNvPr>
            <p:cNvSpPr txBox="1"/>
            <p:nvPr/>
          </p:nvSpPr>
          <p:spPr>
            <a:xfrm>
              <a:off x="5302545" y="4182637"/>
              <a:ext cx="890865" cy="414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prstClr val="black"/>
                  </a:solidFill>
                </a:rPr>
                <a:t>COACH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65" name="CaixaDeTexto 79">
              <a:extLst>
                <a:ext uri="{FF2B5EF4-FFF2-40B4-BE49-F238E27FC236}">
                  <a16:creationId xmlns:a16="http://schemas.microsoft.com/office/drawing/2014/main" id="{AB32FA02-49B4-5346-9C1F-4D8B759AA370}"/>
                </a:ext>
              </a:extLst>
            </p:cNvPr>
            <p:cNvSpPr txBox="1"/>
            <p:nvPr/>
          </p:nvSpPr>
          <p:spPr>
            <a:xfrm>
              <a:off x="6600517" y="4468198"/>
              <a:ext cx="1513294" cy="41474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prstClr val="white">
                      <a:lumMod val="50000"/>
                    </a:prstClr>
                  </a:solidFill>
                </a:rPr>
                <a:t>Communauté</a:t>
              </a:r>
              <a:endParaRPr lang="en-US" sz="1600" b="1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3926546" y="5884651"/>
            <a:ext cx="4328857" cy="815557"/>
            <a:chOff x="3926541" y="6488098"/>
            <a:chExt cx="4328857" cy="899189"/>
          </a:xfrm>
        </p:grpSpPr>
        <p:sp>
          <p:nvSpPr>
            <p:cNvPr id="34" name="Caixa de Texto 73">
              <a:extLst>
                <a:ext uri="{FF2B5EF4-FFF2-40B4-BE49-F238E27FC236}">
                  <a16:creationId xmlns:a16="http://schemas.microsoft.com/office/drawing/2014/main" id="{68FE8136-0B2E-A541-9AA9-E8E496347F1A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 rot="10800000" flipV="1">
              <a:off x="5208012" y="6939013"/>
              <a:ext cx="1779520" cy="448274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pt-BR" sz="2400" b="1" dirty="0">
                  <a:solidFill>
                    <a:srgbClr val="E7E6E6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EVALUATION</a:t>
              </a:r>
              <a:endParaRPr lang="pt-BR" sz="1200" dirty="0">
                <a:solidFill>
                  <a:srgbClr val="E7E6E6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7278146">
              <a:off x="4272171" y="6181212"/>
              <a:ext cx="779686" cy="14709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0" anchor="ctr"/>
            <a:lstStyle/>
            <a:p>
              <a:pPr algn="ctr"/>
              <a:r>
                <a:rPr lang="fr-FR" b="1" dirty="0">
                  <a:solidFill>
                    <a:srgbClr val="E7E6E6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Décision</a:t>
              </a:r>
            </a:p>
          </p:txBody>
        </p:sp>
        <p:sp>
          <p:nvSpPr>
            <p:cNvPr id="80" name="Rectangle 79"/>
            <p:cNvSpPr/>
            <p:nvPr/>
          </p:nvSpPr>
          <p:spPr>
            <a:xfrm rot="14718870">
              <a:off x="7130082" y="6142468"/>
              <a:ext cx="779686" cy="14709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0" anchor="ctr"/>
            <a:lstStyle/>
            <a:p>
              <a:pPr algn="ctr"/>
              <a:r>
                <a:rPr lang="fr-FR" b="1" dirty="0">
                  <a:solidFill>
                    <a:srgbClr val="E7E6E6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Analyse</a:t>
              </a: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8706423" y="1666172"/>
            <a:ext cx="1677470" cy="3960999"/>
            <a:chOff x="8714112" y="1872957"/>
            <a:chExt cx="1677470" cy="4367185"/>
          </a:xfrm>
        </p:grpSpPr>
        <p:sp>
          <p:nvSpPr>
            <p:cNvPr id="36" name="CaixaDeTexto 8">
              <a:extLst>
                <a:ext uri="{FF2B5EF4-FFF2-40B4-BE49-F238E27FC236}">
                  <a16:creationId xmlns:a16="http://schemas.microsoft.com/office/drawing/2014/main" id="{BEE178B3-E0A8-0645-9697-66AB65332BBF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8851825" y="1872957"/>
              <a:ext cx="1271282" cy="5768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4472C4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IMET OU AUTRE OUTIL </a:t>
              </a:r>
              <a:endParaRPr lang="fr-FR" sz="1200" dirty="0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0" name="CaixaDeTexto 8">
              <a:extLst>
                <a:ext uri="{FF2B5EF4-FFF2-40B4-BE49-F238E27FC236}">
                  <a16:creationId xmlns:a16="http://schemas.microsoft.com/office/drawing/2014/main" id="{7E29C11F-092D-C74A-8534-667B4EC604C6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8894177" y="3526966"/>
              <a:ext cx="1117600" cy="8144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4472C4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CAMPAGNE IMET OU AUTRE</a:t>
              </a:r>
              <a:endParaRPr lang="pt-BR" sz="1200" dirty="0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76" name="Agrupar 75">
              <a:extLst>
                <a:ext uri="{FF2B5EF4-FFF2-40B4-BE49-F238E27FC236}">
                  <a16:creationId xmlns:a16="http://schemas.microsoft.com/office/drawing/2014/main" id="{D1CCEB17-DA08-0047-99D3-B4A8DDEED4DD}"/>
                </a:ext>
              </a:extLst>
            </p:cNvPr>
            <p:cNvGrpSpPr/>
            <p:nvPr/>
          </p:nvGrpSpPr>
          <p:grpSpPr>
            <a:xfrm>
              <a:off x="8714112" y="2555943"/>
              <a:ext cx="1555115" cy="901166"/>
              <a:chOff x="5686157" y="1904982"/>
              <a:chExt cx="1555115" cy="817349"/>
            </a:xfrm>
          </p:grpSpPr>
          <p:sp>
            <p:nvSpPr>
              <p:cNvPr id="48" name="CaixaDeTexto 57">
                <a:extLst>
                  <a:ext uri="{FF2B5EF4-FFF2-40B4-BE49-F238E27FC236}">
                    <a16:creationId xmlns:a16="http://schemas.microsoft.com/office/drawing/2014/main" id="{20C5959B-D8F7-5343-9BFD-DBA349078F23}"/>
                  </a:ext>
                </a:extLst>
              </p:cNvPr>
              <p:cNvSpPr txBox="1"/>
              <p:nvPr/>
            </p:nvSpPr>
            <p:spPr>
              <a:xfrm>
                <a:off x="5686157" y="2145751"/>
                <a:ext cx="1555115" cy="576580"/>
              </a:xfrm>
              <a:prstGeom prst="rect">
                <a:avLst/>
              </a:prstGeom>
              <a:noFill/>
              <a:ln w="63500">
                <a:noFill/>
              </a:ln>
            </p:spPr>
            <p:txBody>
              <a:bodyPr wrap="square" rtlCol="0">
                <a:noAutofit/>
              </a:bodyPr>
              <a:lstStyle/>
              <a:p>
                <a:pPr algn="r"/>
                <a:r>
                  <a:rPr lang="en-US" sz="1400" b="1" dirty="0">
                    <a:solidFill>
                      <a:srgbClr val="E7E6E6">
                        <a:lumMod val="50000"/>
                      </a:srgb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CONTEXTE D’INTERVENTION</a:t>
                </a:r>
                <a:endParaRPr lang="pt-BR" sz="1200" dirty="0">
                  <a:solidFill>
                    <a:srgbClr val="E7E6E6">
                      <a:lumMod val="50000"/>
                    </a:srgb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68" name="Gráfico 66" descr="Inseto debaixo de uma lupa">
                <a:extLst>
                  <a:ext uri="{FF2B5EF4-FFF2-40B4-BE49-F238E27FC236}">
                    <a16:creationId xmlns:a16="http://schemas.microsoft.com/office/drawing/2014/main" id="{CB37CBBE-17CD-9B40-A78A-E6F2B338311E}"/>
                  </a:ext>
                </a:extLst>
              </p:cNvPr>
              <p:cNvGrpSpPr/>
              <p:nvPr/>
            </p:nvGrpSpPr>
            <p:grpSpPr>
              <a:xfrm>
                <a:off x="5842684" y="1904982"/>
                <a:ext cx="532342" cy="498475"/>
                <a:chOff x="9749590" y="1147802"/>
                <a:chExt cx="762000" cy="762000"/>
              </a:xfrm>
            </p:grpSpPr>
            <p:sp>
              <p:nvSpPr>
                <p:cNvPr id="72" name="Forma Livre 71">
                  <a:extLst>
                    <a:ext uri="{FF2B5EF4-FFF2-40B4-BE49-F238E27FC236}">
                      <a16:creationId xmlns:a16="http://schemas.microsoft.com/office/drawing/2014/main" id="{6691C8A3-E815-F940-8F93-266C3DCB5FD1}"/>
                    </a:ext>
                  </a:extLst>
                </p:cNvPr>
                <p:cNvSpPr/>
                <p:nvPr/>
              </p:nvSpPr>
              <p:spPr>
                <a:xfrm>
                  <a:off x="9749590" y="1147802"/>
                  <a:ext cx="762000" cy="762000"/>
                </a:xfrm>
                <a:custGeom>
                  <a:avLst/>
                  <a:gdLst>
                    <a:gd name="connsiteX0" fmla="*/ 26914 w 762000"/>
                    <a:gd name="connsiteY0" fmla="*/ 742478 h 762000"/>
                    <a:gd name="connsiteX1" fmla="*/ 121207 w 762000"/>
                    <a:gd name="connsiteY1" fmla="*/ 742483 h 762000"/>
                    <a:gd name="connsiteX2" fmla="*/ 121212 w 762000"/>
                    <a:gd name="connsiteY2" fmla="*/ 742478 h 762000"/>
                    <a:gd name="connsiteX3" fmla="*/ 240750 w 762000"/>
                    <a:gd name="connsiteY3" fmla="*/ 622940 h 762000"/>
                    <a:gd name="connsiteX4" fmla="*/ 259134 w 762000"/>
                    <a:gd name="connsiteY4" fmla="*/ 563599 h 762000"/>
                    <a:gd name="connsiteX5" fmla="*/ 300758 w 762000"/>
                    <a:gd name="connsiteY5" fmla="*/ 521498 h 762000"/>
                    <a:gd name="connsiteX6" fmla="*/ 702693 w 762000"/>
                    <a:gd name="connsiteY6" fmla="*/ 468158 h 762000"/>
                    <a:gd name="connsiteX7" fmla="*/ 649353 w 762000"/>
                    <a:gd name="connsiteY7" fmla="*/ 66223 h 762000"/>
                    <a:gd name="connsiteX8" fmla="*/ 247418 w 762000"/>
                    <a:gd name="connsiteY8" fmla="*/ 119563 h 762000"/>
                    <a:gd name="connsiteX9" fmla="*/ 247418 w 762000"/>
                    <a:gd name="connsiteY9" fmla="*/ 468158 h 762000"/>
                    <a:gd name="connsiteX10" fmla="*/ 205317 w 762000"/>
                    <a:gd name="connsiteY10" fmla="*/ 510259 h 762000"/>
                    <a:gd name="connsiteX11" fmla="*/ 145977 w 762000"/>
                    <a:gd name="connsiteY11" fmla="*/ 528642 h 762000"/>
                    <a:gd name="connsiteX12" fmla="*/ 26914 w 762000"/>
                    <a:gd name="connsiteY12" fmla="*/ 647705 h 762000"/>
                    <a:gd name="connsiteX13" fmla="*/ 26432 w 762000"/>
                    <a:gd name="connsiteY13" fmla="*/ 741996 h 762000"/>
                    <a:gd name="connsiteX14" fmla="*/ 26914 w 762000"/>
                    <a:gd name="connsiteY14" fmla="*/ 742478 h 762000"/>
                    <a:gd name="connsiteX15" fmla="*/ 245513 w 762000"/>
                    <a:gd name="connsiteY15" fmla="*/ 294803 h 762000"/>
                    <a:gd name="connsiteX16" fmla="*/ 474113 w 762000"/>
                    <a:gd name="connsiteY16" fmla="*/ 66203 h 762000"/>
                    <a:gd name="connsiteX17" fmla="*/ 702713 w 762000"/>
                    <a:gd name="connsiteY17" fmla="*/ 294803 h 762000"/>
                    <a:gd name="connsiteX18" fmla="*/ 474113 w 762000"/>
                    <a:gd name="connsiteY18" fmla="*/ 523403 h 762000"/>
                    <a:gd name="connsiteX19" fmla="*/ 245513 w 762000"/>
                    <a:gd name="connsiteY19" fmla="*/ 294803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62000" h="762000">
                      <a:moveTo>
                        <a:pt x="26914" y="742478"/>
                      </a:moveTo>
                      <a:cubicBezTo>
                        <a:pt x="52951" y="768518"/>
                        <a:pt x="95167" y="768520"/>
                        <a:pt x="121207" y="742483"/>
                      </a:cubicBezTo>
                      <a:cubicBezTo>
                        <a:pt x="121209" y="742481"/>
                        <a:pt x="121210" y="742480"/>
                        <a:pt x="121212" y="742478"/>
                      </a:cubicBezTo>
                      <a:lnTo>
                        <a:pt x="240750" y="622940"/>
                      </a:lnTo>
                      <a:cubicBezTo>
                        <a:pt x="256282" y="607397"/>
                        <a:pt x="263158" y="585200"/>
                        <a:pt x="259134" y="563599"/>
                      </a:cubicBezTo>
                      <a:lnTo>
                        <a:pt x="300758" y="521498"/>
                      </a:lnTo>
                      <a:cubicBezTo>
                        <a:pt x="426478" y="617760"/>
                        <a:pt x="606430" y="593879"/>
                        <a:pt x="702693" y="468158"/>
                      </a:cubicBezTo>
                      <a:cubicBezTo>
                        <a:pt x="798955" y="342438"/>
                        <a:pt x="775073" y="162486"/>
                        <a:pt x="649353" y="66223"/>
                      </a:cubicBezTo>
                      <a:cubicBezTo>
                        <a:pt x="523631" y="-30038"/>
                        <a:pt x="343679" y="-6157"/>
                        <a:pt x="247418" y="119563"/>
                      </a:cubicBezTo>
                      <a:cubicBezTo>
                        <a:pt x="168664" y="222418"/>
                        <a:pt x="168664" y="365304"/>
                        <a:pt x="247418" y="468158"/>
                      </a:cubicBezTo>
                      <a:lnTo>
                        <a:pt x="205317" y="510259"/>
                      </a:lnTo>
                      <a:cubicBezTo>
                        <a:pt x="183717" y="506235"/>
                        <a:pt x="161520" y="513111"/>
                        <a:pt x="145977" y="528642"/>
                      </a:cubicBezTo>
                      <a:lnTo>
                        <a:pt x="26914" y="647705"/>
                      </a:lnTo>
                      <a:cubicBezTo>
                        <a:pt x="743" y="673610"/>
                        <a:pt x="527" y="715826"/>
                        <a:pt x="26432" y="741996"/>
                      </a:cubicBezTo>
                      <a:cubicBezTo>
                        <a:pt x="26592" y="742157"/>
                        <a:pt x="26752" y="742318"/>
                        <a:pt x="26914" y="742478"/>
                      </a:cubicBezTo>
                      <a:close/>
                      <a:moveTo>
                        <a:pt x="245513" y="294803"/>
                      </a:moveTo>
                      <a:cubicBezTo>
                        <a:pt x="245513" y="168551"/>
                        <a:pt x="347861" y="66203"/>
                        <a:pt x="474113" y="66203"/>
                      </a:cubicBezTo>
                      <a:cubicBezTo>
                        <a:pt x="600365" y="66203"/>
                        <a:pt x="702713" y="168551"/>
                        <a:pt x="702713" y="294803"/>
                      </a:cubicBezTo>
                      <a:cubicBezTo>
                        <a:pt x="702713" y="421055"/>
                        <a:pt x="600365" y="523403"/>
                        <a:pt x="474113" y="523403"/>
                      </a:cubicBezTo>
                      <a:cubicBezTo>
                        <a:pt x="348012" y="523038"/>
                        <a:pt x="245879" y="420904"/>
                        <a:pt x="245513" y="29480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orma Livre 72">
                  <a:extLst>
                    <a:ext uri="{FF2B5EF4-FFF2-40B4-BE49-F238E27FC236}">
                      <a16:creationId xmlns:a16="http://schemas.microsoft.com/office/drawing/2014/main" id="{4B743447-AF39-8644-8AEB-F82FCDC05384}"/>
                    </a:ext>
                  </a:extLst>
                </p:cNvPr>
                <p:cNvSpPr/>
                <p:nvPr/>
              </p:nvSpPr>
              <p:spPr>
                <a:xfrm>
                  <a:off x="10064558" y="1339934"/>
                  <a:ext cx="314325" cy="257175"/>
                </a:xfrm>
                <a:custGeom>
                  <a:avLst/>
                  <a:gdLst>
                    <a:gd name="connsiteX0" fmla="*/ 306782 w 314325"/>
                    <a:gd name="connsiteY0" fmla="*/ 164012 h 257175"/>
                    <a:gd name="connsiteX1" fmla="*/ 263252 w 314325"/>
                    <a:gd name="connsiteY1" fmla="*/ 120864 h 257175"/>
                    <a:gd name="connsiteX2" fmla="*/ 258014 w 314325"/>
                    <a:gd name="connsiteY2" fmla="*/ 118769 h 257175"/>
                    <a:gd name="connsiteX3" fmla="*/ 231153 w 314325"/>
                    <a:gd name="connsiteY3" fmla="*/ 118769 h 257175"/>
                    <a:gd name="connsiteX4" fmla="*/ 227915 w 314325"/>
                    <a:gd name="connsiteY4" fmla="*/ 101624 h 257175"/>
                    <a:gd name="connsiteX5" fmla="*/ 262776 w 314325"/>
                    <a:gd name="connsiteY5" fmla="*/ 94956 h 257175"/>
                    <a:gd name="connsiteX6" fmla="*/ 271349 w 314325"/>
                    <a:gd name="connsiteY6" fmla="*/ 86574 h 257175"/>
                    <a:gd name="connsiteX7" fmla="*/ 285922 w 314325"/>
                    <a:gd name="connsiteY7" fmla="*/ 20756 h 257175"/>
                    <a:gd name="connsiteX8" fmla="*/ 277925 w 314325"/>
                    <a:gd name="connsiteY8" fmla="*/ 7489 h 257175"/>
                    <a:gd name="connsiteX9" fmla="*/ 277635 w 314325"/>
                    <a:gd name="connsiteY9" fmla="*/ 7421 h 257175"/>
                    <a:gd name="connsiteX10" fmla="*/ 264729 w 314325"/>
                    <a:gd name="connsiteY10" fmla="*/ 15491 h 257175"/>
                    <a:gd name="connsiteX11" fmla="*/ 264681 w 314325"/>
                    <a:gd name="connsiteY11" fmla="*/ 15708 h 257175"/>
                    <a:gd name="connsiteX12" fmla="*/ 251632 w 314325"/>
                    <a:gd name="connsiteY12" fmla="*/ 74573 h 257175"/>
                    <a:gd name="connsiteX13" fmla="*/ 221914 w 314325"/>
                    <a:gd name="connsiteY13" fmla="*/ 80192 h 257175"/>
                    <a:gd name="connsiteX14" fmla="*/ 214865 w 314325"/>
                    <a:gd name="connsiteY14" fmla="*/ 64571 h 257175"/>
                    <a:gd name="connsiteX15" fmla="*/ 103423 w 314325"/>
                    <a:gd name="connsiteY15" fmla="*/ 64571 h 257175"/>
                    <a:gd name="connsiteX16" fmla="*/ 96374 w 314325"/>
                    <a:gd name="connsiteY16" fmla="*/ 80478 h 257175"/>
                    <a:gd name="connsiteX17" fmla="*/ 66656 w 314325"/>
                    <a:gd name="connsiteY17" fmla="*/ 74858 h 257175"/>
                    <a:gd name="connsiteX18" fmla="*/ 53702 w 314325"/>
                    <a:gd name="connsiteY18" fmla="*/ 15994 h 257175"/>
                    <a:gd name="connsiteX19" fmla="*/ 40047 w 314325"/>
                    <a:gd name="connsiteY19" fmla="*/ 8679 h 257175"/>
                    <a:gd name="connsiteX20" fmla="*/ 32366 w 314325"/>
                    <a:gd name="connsiteY20" fmla="*/ 20661 h 257175"/>
                    <a:gd name="connsiteX21" fmla="*/ 46940 w 314325"/>
                    <a:gd name="connsiteY21" fmla="*/ 86479 h 257175"/>
                    <a:gd name="connsiteX22" fmla="*/ 55512 w 314325"/>
                    <a:gd name="connsiteY22" fmla="*/ 94861 h 257175"/>
                    <a:gd name="connsiteX23" fmla="*/ 90374 w 314325"/>
                    <a:gd name="connsiteY23" fmla="*/ 101528 h 257175"/>
                    <a:gd name="connsiteX24" fmla="*/ 87230 w 314325"/>
                    <a:gd name="connsiteY24" fmla="*/ 118673 h 257175"/>
                    <a:gd name="connsiteX25" fmla="*/ 59989 w 314325"/>
                    <a:gd name="connsiteY25" fmla="*/ 118673 h 257175"/>
                    <a:gd name="connsiteX26" fmla="*/ 54655 w 314325"/>
                    <a:gd name="connsiteY26" fmla="*/ 120769 h 257175"/>
                    <a:gd name="connsiteX27" fmla="*/ 11507 w 314325"/>
                    <a:gd name="connsiteY27" fmla="*/ 164012 h 257175"/>
                    <a:gd name="connsiteX28" fmla="*/ 9316 w 314325"/>
                    <a:gd name="connsiteY28" fmla="*/ 179252 h 257175"/>
                    <a:gd name="connsiteX29" fmla="*/ 24556 w 314325"/>
                    <a:gd name="connsiteY29" fmla="*/ 181443 h 257175"/>
                    <a:gd name="connsiteX30" fmla="*/ 65704 w 314325"/>
                    <a:gd name="connsiteY30" fmla="*/ 140009 h 257175"/>
                    <a:gd name="connsiteX31" fmla="*/ 84754 w 314325"/>
                    <a:gd name="connsiteY31" fmla="*/ 140009 h 257175"/>
                    <a:gd name="connsiteX32" fmla="*/ 84754 w 314325"/>
                    <a:gd name="connsiteY32" fmla="*/ 148582 h 257175"/>
                    <a:gd name="connsiteX33" fmla="*/ 86754 w 314325"/>
                    <a:gd name="connsiteY33" fmla="*/ 165441 h 257175"/>
                    <a:gd name="connsiteX34" fmla="*/ 58941 w 314325"/>
                    <a:gd name="connsiteY34" fmla="*/ 172394 h 257175"/>
                    <a:gd name="connsiteX35" fmla="*/ 51321 w 314325"/>
                    <a:gd name="connsiteY35" fmla="*/ 179252 h 257175"/>
                    <a:gd name="connsiteX36" fmla="*/ 28556 w 314325"/>
                    <a:gd name="connsiteY36" fmla="*/ 241546 h 257175"/>
                    <a:gd name="connsiteX37" fmla="*/ 35033 w 314325"/>
                    <a:gd name="connsiteY37" fmla="*/ 255548 h 257175"/>
                    <a:gd name="connsiteX38" fmla="*/ 38748 w 314325"/>
                    <a:gd name="connsiteY38" fmla="*/ 256214 h 257175"/>
                    <a:gd name="connsiteX39" fmla="*/ 49035 w 314325"/>
                    <a:gd name="connsiteY39" fmla="*/ 249071 h 257175"/>
                    <a:gd name="connsiteX40" fmla="*/ 69800 w 314325"/>
                    <a:gd name="connsiteY40" fmla="*/ 191921 h 257175"/>
                    <a:gd name="connsiteX41" fmla="*/ 94946 w 314325"/>
                    <a:gd name="connsiteY41" fmla="*/ 185634 h 257175"/>
                    <a:gd name="connsiteX42" fmla="*/ 146476 w 314325"/>
                    <a:gd name="connsiteY42" fmla="*/ 220972 h 257175"/>
                    <a:gd name="connsiteX43" fmla="*/ 150000 w 314325"/>
                    <a:gd name="connsiteY43" fmla="*/ 219829 h 257175"/>
                    <a:gd name="connsiteX44" fmla="*/ 150000 w 314325"/>
                    <a:gd name="connsiteY44" fmla="*/ 140771 h 257175"/>
                    <a:gd name="connsiteX45" fmla="*/ 159525 w 314325"/>
                    <a:gd name="connsiteY45" fmla="*/ 131246 h 257175"/>
                    <a:gd name="connsiteX46" fmla="*/ 169050 w 314325"/>
                    <a:gd name="connsiteY46" fmla="*/ 140771 h 257175"/>
                    <a:gd name="connsiteX47" fmla="*/ 169050 w 314325"/>
                    <a:gd name="connsiteY47" fmla="*/ 220019 h 257175"/>
                    <a:gd name="connsiteX48" fmla="*/ 172574 w 314325"/>
                    <a:gd name="connsiteY48" fmla="*/ 221162 h 257175"/>
                    <a:gd name="connsiteX49" fmla="*/ 224105 w 314325"/>
                    <a:gd name="connsiteY49" fmla="*/ 185825 h 257175"/>
                    <a:gd name="connsiteX50" fmla="*/ 249251 w 314325"/>
                    <a:gd name="connsiteY50" fmla="*/ 192111 h 257175"/>
                    <a:gd name="connsiteX51" fmla="*/ 270110 w 314325"/>
                    <a:gd name="connsiteY51" fmla="*/ 249261 h 257175"/>
                    <a:gd name="connsiteX52" fmla="*/ 280302 w 314325"/>
                    <a:gd name="connsiteY52" fmla="*/ 256405 h 257175"/>
                    <a:gd name="connsiteX53" fmla="*/ 284017 w 314325"/>
                    <a:gd name="connsiteY53" fmla="*/ 255738 h 257175"/>
                    <a:gd name="connsiteX54" fmla="*/ 290494 w 314325"/>
                    <a:gd name="connsiteY54" fmla="*/ 241736 h 257175"/>
                    <a:gd name="connsiteX55" fmla="*/ 267348 w 314325"/>
                    <a:gd name="connsiteY55" fmla="*/ 178871 h 257175"/>
                    <a:gd name="connsiteX56" fmla="*/ 259728 w 314325"/>
                    <a:gd name="connsiteY56" fmla="*/ 172013 h 257175"/>
                    <a:gd name="connsiteX57" fmla="*/ 231915 w 314325"/>
                    <a:gd name="connsiteY57" fmla="*/ 165060 h 257175"/>
                    <a:gd name="connsiteX58" fmla="*/ 233915 w 314325"/>
                    <a:gd name="connsiteY58" fmla="*/ 148201 h 257175"/>
                    <a:gd name="connsiteX59" fmla="*/ 233915 w 314325"/>
                    <a:gd name="connsiteY59" fmla="*/ 139628 h 257175"/>
                    <a:gd name="connsiteX60" fmla="*/ 252965 w 314325"/>
                    <a:gd name="connsiteY60" fmla="*/ 139628 h 257175"/>
                    <a:gd name="connsiteX61" fmla="*/ 294113 w 314325"/>
                    <a:gd name="connsiteY61" fmla="*/ 181062 h 257175"/>
                    <a:gd name="connsiteX62" fmla="*/ 309439 w 314325"/>
                    <a:gd name="connsiteY62" fmla="*/ 182035 h 257175"/>
                    <a:gd name="connsiteX63" fmla="*/ 310412 w 314325"/>
                    <a:gd name="connsiteY63" fmla="*/ 166710 h 257175"/>
                    <a:gd name="connsiteX64" fmla="*/ 306782 w 314325"/>
                    <a:gd name="connsiteY64" fmla="*/ 164012 h 257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314325" h="257175">
                      <a:moveTo>
                        <a:pt x="306782" y="164012"/>
                      </a:moveTo>
                      <a:lnTo>
                        <a:pt x="263252" y="120864"/>
                      </a:lnTo>
                      <a:cubicBezTo>
                        <a:pt x="261728" y="119704"/>
                        <a:pt x="259918" y="118980"/>
                        <a:pt x="258014" y="118769"/>
                      </a:cubicBezTo>
                      <a:lnTo>
                        <a:pt x="231153" y="118769"/>
                      </a:lnTo>
                      <a:cubicBezTo>
                        <a:pt x="230201" y="113054"/>
                        <a:pt x="229153" y="107243"/>
                        <a:pt x="227915" y="101624"/>
                      </a:cubicBezTo>
                      <a:lnTo>
                        <a:pt x="262776" y="94956"/>
                      </a:lnTo>
                      <a:cubicBezTo>
                        <a:pt x="267069" y="94160"/>
                        <a:pt x="270456" y="90848"/>
                        <a:pt x="271349" y="86574"/>
                      </a:cubicBezTo>
                      <a:lnTo>
                        <a:pt x="285922" y="20756"/>
                      </a:lnTo>
                      <a:cubicBezTo>
                        <a:pt x="287377" y="14884"/>
                        <a:pt x="283797" y="8944"/>
                        <a:pt x="277925" y="7489"/>
                      </a:cubicBezTo>
                      <a:cubicBezTo>
                        <a:pt x="277829" y="7465"/>
                        <a:pt x="277732" y="7442"/>
                        <a:pt x="277635" y="7421"/>
                      </a:cubicBezTo>
                      <a:cubicBezTo>
                        <a:pt x="271843" y="6086"/>
                        <a:pt x="266064" y="9699"/>
                        <a:pt x="264729" y="15491"/>
                      </a:cubicBezTo>
                      <a:cubicBezTo>
                        <a:pt x="264713" y="15563"/>
                        <a:pt x="264696" y="15636"/>
                        <a:pt x="264681" y="15708"/>
                      </a:cubicBezTo>
                      <a:lnTo>
                        <a:pt x="251632" y="74573"/>
                      </a:lnTo>
                      <a:lnTo>
                        <a:pt x="221914" y="80192"/>
                      </a:lnTo>
                      <a:cubicBezTo>
                        <a:pt x="220246" y="74704"/>
                        <a:pt x="217877" y="69454"/>
                        <a:pt x="214865" y="64571"/>
                      </a:cubicBezTo>
                      <a:lnTo>
                        <a:pt x="103423" y="64571"/>
                      </a:lnTo>
                      <a:cubicBezTo>
                        <a:pt x="100389" y="69543"/>
                        <a:pt x="98019" y="74891"/>
                        <a:pt x="96374" y="80478"/>
                      </a:cubicBezTo>
                      <a:lnTo>
                        <a:pt x="66656" y="74858"/>
                      </a:lnTo>
                      <a:lnTo>
                        <a:pt x="53702" y="15994"/>
                      </a:lnTo>
                      <a:cubicBezTo>
                        <a:pt x="51952" y="10203"/>
                        <a:pt x="45839" y="6928"/>
                        <a:pt x="40047" y="8679"/>
                      </a:cubicBezTo>
                      <a:cubicBezTo>
                        <a:pt x="34888" y="10239"/>
                        <a:pt x="31629" y="15321"/>
                        <a:pt x="32366" y="20661"/>
                      </a:cubicBezTo>
                      <a:lnTo>
                        <a:pt x="46940" y="86479"/>
                      </a:lnTo>
                      <a:cubicBezTo>
                        <a:pt x="47879" y="90728"/>
                        <a:pt x="51243" y="94018"/>
                        <a:pt x="55512" y="94861"/>
                      </a:cubicBezTo>
                      <a:lnTo>
                        <a:pt x="90374" y="101528"/>
                      </a:lnTo>
                      <a:cubicBezTo>
                        <a:pt x="89135" y="107148"/>
                        <a:pt x="88088" y="112958"/>
                        <a:pt x="87230" y="118673"/>
                      </a:cubicBezTo>
                      <a:lnTo>
                        <a:pt x="59989" y="118673"/>
                      </a:lnTo>
                      <a:cubicBezTo>
                        <a:pt x="58051" y="118863"/>
                        <a:pt x="56204" y="119589"/>
                        <a:pt x="54655" y="120769"/>
                      </a:cubicBezTo>
                      <a:lnTo>
                        <a:pt x="11507" y="164012"/>
                      </a:lnTo>
                      <a:cubicBezTo>
                        <a:pt x="6694" y="167616"/>
                        <a:pt x="5713" y="174439"/>
                        <a:pt x="9316" y="179252"/>
                      </a:cubicBezTo>
                      <a:cubicBezTo>
                        <a:pt x="12919" y="184065"/>
                        <a:pt x="19743" y="185046"/>
                        <a:pt x="24556" y="181443"/>
                      </a:cubicBezTo>
                      <a:lnTo>
                        <a:pt x="65704" y="140009"/>
                      </a:lnTo>
                      <a:lnTo>
                        <a:pt x="84754" y="140009"/>
                      </a:lnTo>
                      <a:cubicBezTo>
                        <a:pt x="84754" y="143248"/>
                        <a:pt x="84754" y="146105"/>
                        <a:pt x="84754" y="148582"/>
                      </a:cubicBezTo>
                      <a:cubicBezTo>
                        <a:pt x="84785" y="154259"/>
                        <a:pt x="85457" y="159915"/>
                        <a:pt x="86754" y="165441"/>
                      </a:cubicBezTo>
                      <a:lnTo>
                        <a:pt x="58941" y="172394"/>
                      </a:lnTo>
                      <a:cubicBezTo>
                        <a:pt x="55414" y="173262"/>
                        <a:pt x="52555" y="175836"/>
                        <a:pt x="51321" y="179252"/>
                      </a:cubicBezTo>
                      <a:lnTo>
                        <a:pt x="28556" y="241546"/>
                      </a:lnTo>
                      <a:cubicBezTo>
                        <a:pt x="26505" y="247200"/>
                        <a:pt x="29397" y="253450"/>
                        <a:pt x="35033" y="255548"/>
                      </a:cubicBezTo>
                      <a:cubicBezTo>
                        <a:pt x="36232" y="255952"/>
                        <a:pt x="37483" y="256177"/>
                        <a:pt x="38748" y="256214"/>
                      </a:cubicBezTo>
                      <a:cubicBezTo>
                        <a:pt x="43334" y="256222"/>
                        <a:pt x="47440" y="253371"/>
                        <a:pt x="49035" y="249071"/>
                      </a:cubicBezTo>
                      <a:lnTo>
                        <a:pt x="69800" y="191921"/>
                      </a:lnTo>
                      <a:lnTo>
                        <a:pt x="94946" y="185634"/>
                      </a:lnTo>
                      <a:cubicBezTo>
                        <a:pt x="106035" y="204470"/>
                        <a:pt x="124910" y="217414"/>
                        <a:pt x="146476" y="220972"/>
                      </a:cubicBezTo>
                      <a:lnTo>
                        <a:pt x="150000" y="219829"/>
                      </a:lnTo>
                      <a:lnTo>
                        <a:pt x="150000" y="140771"/>
                      </a:lnTo>
                      <a:cubicBezTo>
                        <a:pt x="150000" y="135511"/>
                        <a:pt x="154265" y="131246"/>
                        <a:pt x="159525" y="131246"/>
                      </a:cubicBezTo>
                      <a:cubicBezTo>
                        <a:pt x="164786" y="131246"/>
                        <a:pt x="169050" y="135511"/>
                        <a:pt x="169050" y="140771"/>
                      </a:cubicBezTo>
                      <a:lnTo>
                        <a:pt x="169050" y="220019"/>
                      </a:lnTo>
                      <a:lnTo>
                        <a:pt x="172574" y="221162"/>
                      </a:lnTo>
                      <a:cubicBezTo>
                        <a:pt x="194161" y="217655"/>
                        <a:pt x="213056" y="204697"/>
                        <a:pt x="224105" y="185825"/>
                      </a:cubicBezTo>
                      <a:lnTo>
                        <a:pt x="249251" y="192111"/>
                      </a:lnTo>
                      <a:lnTo>
                        <a:pt x="270110" y="249261"/>
                      </a:lnTo>
                      <a:cubicBezTo>
                        <a:pt x="271647" y="253564"/>
                        <a:pt x="275733" y="256429"/>
                        <a:pt x="280302" y="256405"/>
                      </a:cubicBezTo>
                      <a:cubicBezTo>
                        <a:pt x="281567" y="256368"/>
                        <a:pt x="282819" y="256143"/>
                        <a:pt x="284017" y="255738"/>
                      </a:cubicBezTo>
                      <a:cubicBezTo>
                        <a:pt x="289654" y="253641"/>
                        <a:pt x="292545" y="247390"/>
                        <a:pt x="290494" y="241736"/>
                      </a:cubicBezTo>
                      <a:lnTo>
                        <a:pt x="267348" y="178871"/>
                      </a:lnTo>
                      <a:cubicBezTo>
                        <a:pt x="266115" y="175455"/>
                        <a:pt x="263255" y="172881"/>
                        <a:pt x="259728" y="172013"/>
                      </a:cubicBezTo>
                      <a:lnTo>
                        <a:pt x="231915" y="165060"/>
                      </a:lnTo>
                      <a:cubicBezTo>
                        <a:pt x="233212" y="159533"/>
                        <a:pt x="233884" y="153878"/>
                        <a:pt x="233915" y="148201"/>
                      </a:cubicBezTo>
                      <a:cubicBezTo>
                        <a:pt x="233915" y="145724"/>
                        <a:pt x="233915" y="142867"/>
                        <a:pt x="233915" y="139628"/>
                      </a:cubicBezTo>
                      <a:lnTo>
                        <a:pt x="252965" y="139628"/>
                      </a:lnTo>
                      <a:lnTo>
                        <a:pt x="294113" y="181062"/>
                      </a:lnTo>
                      <a:cubicBezTo>
                        <a:pt x="298077" y="185563"/>
                        <a:pt x="304939" y="185998"/>
                        <a:pt x="309439" y="182035"/>
                      </a:cubicBezTo>
                      <a:cubicBezTo>
                        <a:pt x="313940" y="178071"/>
                        <a:pt x="314375" y="171210"/>
                        <a:pt x="310412" y="166710"/>
                      </a:cubicBezTo>
                      <a:cubicBezTo>
                        <a:pt x="309404" y="165566"/>
                        <a:pt x="308168" y="164647"/>
                        <a:pt x="306782" y="16401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orma Livre 73">
                  <a:extLst>
                    <a:ext uri="{FF2B5EF4-FFF2-40B4-BE49-F238E27FC236}">
                      <a16:creationId xmlns:a16="http://schemas.microsoft.com/office/drawing/2014/main" id="{A9B1E65E-A43C-F747-A2A6-24CD8F444CC3}"/>
                    </a:ext>
                  </a:extLst>
                </p:cNvPr>
                <p:cNvSpPr/>
                <p:nvPr/>
              </p:nvSpPr>
              <p:spPr>
                <a:xfrm>
                  <a:off x="10156685" y="1264271"/>
                  <a:ext cx="133350" cy="123825"/>
                </a:xfrm>
                <a:custGeom>
                  <a:avLst/>
                  <a:gdLst>
                    <a:gd name="connsiteX0" fmla="*/ 123596 w 133350"/>
                    <a:gd name="connsiteY0" fmla="*/ 20600 h 123825"/>
                    <a:gd name="connsiteX1" fmla="*/ 126930 w 133350"/>
                    <a:gd name="connsiteY1" fmla="*/ 11075 h 123825"/>
                    <a:gd name="connsiteX2" fmla="*/ 117405 w 133350"/>
                    <a:gd name="connsiteY2" fmla="*/ 7837 h 123825"/>
                    <a:gd name="connsiteX3" fmla="*/ 94926 w 133350"/>
                    <a:gd name="connsiteY3" fmla="*/ 28220 h 123825"/>
                    <a:gd name="connsiteX4" fmla="*/ 85401 w 133350"/>
                    <a:gd name="connsiteY4" fmla="*/ 48603 h 123825"/>
                    <a:gd name="connsiteX5" fmla="*/ 49396 w 133350"/>
                    <a:gd name="connsiteY5" fmla="*/ 48603 h 123825"/>
                    <a:gd name="connsiteX6" fmla="*/ 39871 w 133350"/>
                    <a:gd name="connsiteY6" fmla="*/ 28220 h 123825"/>
                    <a:gd name="connsiteX7" fmla="*/ 17392 w 133350"/>
                    <a:gd name="connsiteY7" fmla="*/ 7837 h 123825"/>
                    <a:gd name="connsiteX8" fmla="*/ 7867 w 133350"/>
                    <a:gd name="connsiteY8" fmla="*/ 11075 h 123825"/>
                    <a:gd name="connsiteX9" fmla="*/ 11106 w 133350"/>
                    <a:gd name="connsiteY9" fmla="*/ 20600 h 123825"/>
                    <a:gd name="connsiteX10" fmla="*/ 27203 w 133350"/>
                    <a:gd name="connsiteY10" fmla="*/ 35459 h 123825"/>
                    <a:gd name="connsiteX11" fmla="*/ 35871 w 133350"/>
                    <a:gd name="connsiteY11" fmla="*/ 55462 h 123825"/>
                    <a:gd name="connsiteX12" fmla="*/ 9868 w 133350"/>
                    <a:gd name="connsiteY12" fmla="*/ 111659 h 123825"/>
                    <a:gd name="connsiteX13" fmla="*/ 10534 w 133350"/>
                    <a:gd name="connsiteY13" fmla="*/ 121184 h 123825"/>
                    <a:gd name="connsiteX14" fmla="*/ 123501 w 133350"/>
                    <a:gd name="connsiteY14" fmla="*/ 121184 h 123825"/>
                    <a:gd name="connsiteX15" fmla="*/ 124168 w 133350"/>
                    <a:gd name="connsiteY15" fmla="*/ 111659 h 123825"/>
                    <a:gd name="connsiteX16" fmla="*/ 98164 w 133350"/>
                    <a:gd name="connsiteY16" fmla="*/ 55842 h 123825"/>
                    <a:gd name="connsiteX17" fmla="*/ 106832 w 133350"/>
                    <a:gd name="connsiteY17" fmla="*/ 35840 h 123825"/>
                    <a:gd name="connsiteX18" fmla="*/ 123596 w 133350"/>
                    <a:gd name="connsiteY18" fmla="*/ 20600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33350" h="123825">
                      <a:moveTo>
                        <a:pt x="123596" y="20600"/>
                      </a:moveTo>
                      <a:cubicBezTo>
                        <a:pt x="127102" y="18850"/>
                        <a:pt x="128580" y="14629"/>
                        <a:pt x="126930" y="11075"/>
                      </a:cubicBezTo>
                      <a:cubicBezTo>
                        <a:pt x="125112" y="7645"/>
                        <a:pt x="120937" y="6225"/>
                        <a:pt x="117405" y="7837"/>
                      </a:cubicBezTo>
                      <a:cubicBezTo>
                        <a:pt x="108228" y="12505"/>
                        <a:pt x="100467" y="19543"/>
                        <a:pt x="94926" y="28220"/>
                      </a:cubicBezTo>
                      <a:cubicBezTo>
                        <a:pt x="90900" y="34583"/>
                        <a:pt x="87698" y="41432"/>
                        <a:pt x="85401" y="48603"/>
                      </a:cubicBezTo>
                      <a:cubicBezTo>
                        <a:pt x="73835" y="44031"/>
                        <a:pt x="60963" y="44031"/>
                        <a:pt x="49396" y="48603"/>
                      </a:cubicBezTo>
                      <a:cubicBezTo>
                        <a:pt x="47179" y="41402"/>
                        <a:pt x="43973" y="34542"/>
                        <a:pt x="39871" y="28220"/>
                      </a:cubicBezTo>
                      <a:cubicBezTo>
                        <a:pt x="34352" y="19524"/>
                        <a:pt x="26585" y="12481"/>
                        <a:pt x="17392" y="7837"/>
                      </a:cubicBezTo>
                      <a:cubicBezTo>
                        <a:pt x="13863" y="6172"/>
                        <a:pt x="9650" y="7605"/>
                        <a:pt x="7867" y="11075"/>
                      </a:cubicBezTo>
                      <a:cubicBezTo>
                        <a:pt x="6149" y="14601"/>
                        <a:pt x="7595" y="18852"/>
                        <a:pt x="11106" y="20600"/>
                      </a:cubicBezTo>
                      <a:cubicBezTo>
                        <a:pt x="17666" y="24079"/>
                        <a:pt x="23211" y="29198"/>
                        <a:pt x="27203" y="35459"/>
                      </a:cubicBezTo>
                      <a:cubicBezTo>
                        <a:pt x="31152" y="41615"/>
                        <a:pt x="34079" y="48370"/>
                        <a:pt x="35871" y="55462"/>
                      </a:cubicBezTo>
                      <a:cubicBezTo>
                        <a:pt x="18904" y="69106"/>
                        <a:pt x="9286" y="89894"/>
                        <a:pt x="9868" y="111659"/>
                      </a:cubicBezTo>
                      <a:cubicBezTo>
                        <a:pt x="9897" y="114844"/>
                        <a:pt x="10119" y="118026"/>
                        <a:pt x="10534" y="121184"/>
                      </a:cubicBezTo>
                      <a:lnTo>
                        <a:pt x="123501" y="121184"/>
                      </a:lnTo>
                      <a:cubicBezTo>
                        <a:pt x="123916" y="118026"/>
                        <a:pt x="124138" y="114844"/>
                        <a:pt x="124168" y="111659"/>
                      </a:cubicBezTo>
                      <a:cubicBezTo>
                        <a:pt x="124615" y="90030"/>
                        <a:pt x="115011" y="69415"/>
                        <a:pt x="98164" y="55842"/>
                      </a:cubicBezTo>
                      <a:cubicBezTo>
                        <a:pt x="99956" y="48751"/>
                        <a:pt x="102883" y="41996"/>
                        <a:pt x="106832" y="35840"/>
                      </a:cubicBezTo>
                      <a:cubicBezTo>
                        <a:pt x="110955" y="29352"/>
                        <a:pt x="116745" y="24088"/>
                        <a:pt x="123596" y="206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3" name="Groupe 2"/>
            <p:cNvGrpSpPr/>
            <p:nvPr/>
          </p:nvGrpSpPr>
          <p:grpSpPr>
            <a:xfrm>
              <a:off x="8886632" y="4503042"/>
              <a:ext cx="1504950" cy="985968"/>
              <a:chOff x="8886632" y="4535126"/>
              <a:chExt cx="1504950" cy="985968"/>
            </a:xfrm>
          </p:grpSpPr>
          <p:sp>
            <p:nvSpPr>
              <p:cNvPr id="49" name="CaixaDeTexto 57">
                <a:extLst>
                  <a:ext uri="{FF2B5EF4-FFF2-40B4-BE49-F238E27FC236}">
                    <a16:creationId xmlns:a16="http://schemas.microsoft.com/office/drawing/2014/main" id="{DC852C61-9D24-AC45-83B0-0FFAC3917FBA}"/>
                  </a:ext>
                </a:extLst>
              </p:cNvPr>
              <p:cNvSpPr txBox="1"/>
              <p:nvPr/>
            </p:nvSpPr>
            <p:spPr>
              <a:xfrm>
                <a:off x="8886632" y="4885388"/>
                <a:ext cx="1504950" cy="635706"/>
              </a:xfrm>
              <a:prstGeom prst="rect">
                <a:avLst/>
              </a:prstGeom>
              <a:noFill/>
              <a:ln w="63500">
                <a:noFill/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400" b="1" dirty="0">
                    <a:solidFill>
                      <a:srgbClr val="E7E6E6">
                        <a:lumMod val="50000"/>
                      </a:srgb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EFFICACITÉ DE GESTION</a:t>
                </a:r>
                <a:endParaRPr lang="pt-BR" sz="1200" dirty="0">
                  <a:solidFill>
                    <a:srgbClr val="E7E6E6">
                      <a:lumMod val="50000"/>
                    </a:srgb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69" name="Gráfico 113" descr="Investigação">
                <a:extLst>
                  <a:ext uri="{FF2B5EF4-FFF2-40B4-BE49-F238E27FC236}">
                    <a16:creationId xmlns:a16="http://schemas.microsoft.com/office/drawing/2014/main" id="{A64B9803-2B0A-514A-8A37-D9E45A9AF90E}"/>
                  </a:ext>
                </a:extLst>
              </p:cNvPr>
              <p:cNvGrpSpPr/>
              <p:nvPr/>
            </p:nvGrpSpPr>
            <p:grpSpPr>
              <a:xfrm rot="5400000">
                <a:off x="8898520" y="4548853"/>
                <a:ext cx="522754" cy="495300"/>
                <a:chOff x="772226" y="2242231"/>
                <a:chExt cx="762000" cy="762000"/>
              </a:xfrm>
            </p:grpSpPr>
            <p:sp>
              <p:nvSpPr>
                <p:cNvPr id="70" name="Forma Livre 69">
                  <a:extLst>
                    <a:ext uri="{FF2B5EF4-FFF2-40B4-BE49-F238E27FC236}">
                      <a16:creationId xmlns:a16="http://schemas.microsoft.com/office/drawing/2014/main" id="{FB1EC476-04E8-A442-AF2C-5592599D640D}"/>
                    </a:ext>
                  </a:extLst>
                </p:cNvPr>
                <p:cNvSpPr/>
                <p:nvPr/>
              </p:nvSpPr>
              <p:spPr>
                <a:xfrm>
                  <a:off x="772226" y="2242231"/>
                  <a:ext cx="762000" cy="762000"/>
                </a:xfrm>
                <a:custGeom>
                  <a:avLst/>
                  <a:gdLst>
                    <a:gd name="connsiteX0" fmla="*/ 623417 w 762000"/>
                    <a:gd name="connsiteY0" fmla="*/ 529119 h 762000"/>
                    <a:gd name="connsiteX1" fmla="*/ 564362 w 762000"/>
                    <a:gd name="connsiteY1" fmla="*/ 511022 h 762000"/>
                    <a:gd name="connsiteX2" fmla="*/ 521499 w 762000"/>
                    <a:gd name="connsiteY2" fmla="*/ 469112 h 762000"/>
                    <a:gd name="connsiteX3" fmla="*/ 580554 w 762000"/>
                    <a:gd name="connsiteY3" fmla="*/ 295757 h 762000"/>
                    <a:gd name="connsiteX4" fmla="*/ 294804 w 762000"/>
                    <a:gd name="connsiteY4" fmla="*/ 7149 h 762000"/>
                    <a:gd name="connsiteX5" fmla="*/ 7149 w 762000"/>
                    <a:gd name="connsiteY5" fmla="*/ 292899 h 762000"/>
                    <a:gd name="connsiteX6" fmla="*/ 292899 w 762000"/>
                    <a:gd name="connsiteY6" fmla="*/ 580554 h 762000"/>
                    <a:gd name="connsiteX7" fmla="*/ 468159 w 762000"/>
                    <a:gd name="connsiteY7" fmla="*/ 521499 h 762000"/>
                    <a:gd name="connsiteX8" fmla="*/ 510069 w 762000"/>
                    <a:gd name="connsiteY8" fmla="*/ 563409 h 762000"/>
                    <a:gd name="connsiteX9" fmla="*/ 528167 w 762000"/>
                    <a:gd name="connsiteY9" fmla="*/ 623417 h 762000"/>
                    <a:gd name="connsiteX10" fmla="*/ 647229 w 762000"/>
                    <a:gd name="connsiteY10" fmla="*/ 742479 h 762000"/>
                    <a:gd name="connsiteX11" fmla="*/ 741527 w 762000"/>
                    <a:gd name="connsiteY11" fmla="*/ 742479 h 762000"/>
                    <a:gd name="connsiteX12" fmla="*/ 741527 w 762000"/>
                    <a:gd name="connsiteY12" fmla="*/ 648182 h 762000"/>
                    <a:gd name="connsiteX13" fmla="*/ 623417 w 762000"/>
                    <a:gd name="connsiteY13" fmla="*/ 529119 h 762000"/>
                    <a:gd name="connsiteX14" fmla="*/ 294804 w 762000"/>
                    <a:gd name="connsiteY14" fmla="*/ 523404 h 762000"/>
                    <a:gd name="connsiteX15" fmla="*/ 66204 w 762000"/>
                    <a:gd name="connsiteY15" fmla="*/ 294804 h 762000"/>
                    <a:gd name="connsiteX16" fmla="*/ 294804 w 762000"/>
                    <a:gd name="connsiteY16" fmla="*/ 66204 h 762000"/>
                    <a:gd name="connsiteX17" fmla="*/ 523404 w 762000"/>
                    <a:gd name="connsiteY17" fmla="*/ 294804 h 762000"/>
                    <a:gd name="connsiteX18" fmla="*/ 294804 w 762000"/>
                    <a:gd name="connsiteY18" fmla="*/ 523404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62000" h="762000">
                      <a:moveTo>
                        <a:pt x="623417" y="529119"/>
                      </a:moveTo>
                      <a:cubicBezTo>
                        <a:pt x="608177" y="513879"/>
                        <a:pt x="585317" y="506259"/>
                        <a:pt x="564362" y="511022"/>
                      </a:cubicBezTo>
                      <a:lnTo>
                        <a:pt x="521499" y="469112"/>
                      </a:lnTo>
                      <a:cubicBezTo>
                        <a:pt x="559599" y="419582"/>
                        <a:pt x="580554" y="358622"/>
                        <a:pt x="580554" y="295757"/>
                      </a:cubicBezTo>
                      <a:cubicBezTo>
                        <a:pt x="581507" y="136689"/>
                        <a:pt x="452919" y="8102"/>
                        <a:pt x="294804" y="7149"/>
                      </a:cubicBezTo>
                      <a:cubicBezTo>
                        <a:pt x="136689" y="6197"/>
                        <a:pt x="8102" y="134784"/>
                        <a:pt x="7149" y="292899"/>
                      </a:cubicBezTo>
                      <a:cubicBezTo>
                        <a:pt x="6197" y="451014"/>
                        <a:pt x="134784" y="579602"/>
                        <a:pt x="292899" y="580554"/>
                      </a:cubicBezTo>
                      <a:cubicBezTo>
                        <a:pt x="355764" y="580554"/>
                        <a:pt x="417677" y="559599"/>
                        <a:pt x="468159" y="521499"/>
                      </a:cubicBezTo>
                      <a:lnTo>
                        <a:pt x="510069" y="563409"/>
                      </a:lnTo>
                      <a:cubicBezTo>
                        <a:pt x="506259" y="585317"/>
                        <a:pt x="512927" y="607224"/>
                        <a:pt x="528167" y="623417"/>
                      </a:cubicBezTo>
                      <a:lnTo>
                        <a:pt x="647229" y="742479"/>
                      </a:lnTo>
                      <a:cubicBezTo>
                        <a:pt x="672947" y="768197"/>
                        <a:pt x="715809" y="768197"/>
                        <a:pt x="741527" y="742479"/>
                      </a:cubicBezTo>
                      <a:cubicBezTo>
                        <a:pt x="767244" y="716762"/>
                        <a:pt x="767244" y="673899"/>
                        <a:pt x="741527" y="648182"/>
                      </a:cubicBezTo>
                      <a:lnTo>
                        <a:pt x="623417" y="529119"/>
                      </a:lnTo>
                      <a:close/>
                      <a:moveTo>
                        <a:pt x="294804" y="523404"/>
                      </a:moveTo>
                      <a:cubicBezTo>
                        <a:pt x="168122" y="523404"/>
                        <a:pt x="66204" y="421487"/>
                        <a:pt x="66204" y="294804"/>
                      </a:cubicBezTo>
                      <a:cubicBezTo>
                        <a:pt x="66204" y="168122"/>
                        <a:pt x="168122" y="66204"/>
                        <a:pt x="294804" y="66204"/>
                      </a:cubicBezTo>
                      <a:cubicBezTo>
                        <a:pt x="421487" y="66204"/>
                        <a:pt x="523404" y="168122"/>
                        <a:pt x="523404" y="294804"/>
                      </a:cubicBezTo>
                      <a:cubicBezTo>
                        <a:pt x="523404" y="420534"/>
                        <a:pt x="420534" y="523404"/>
                        <a:pt x="294804" y="5234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orma Livre 70">
                  <a:extLst>
                    <a:ext uri="{FF2B5EF4-FFF2-40B4-BE49-F238E27FC236}">
                      <a16:creationId xmlns:a16="http://schemas.microsoft.com/office/drawing/2014/main" id="{21D30362-C957-0940-8C3B-B5453B32F8D6}"/>
                    </a:ext>
                  </a:extLst>
                </p:cNvPr>
                <p:cNvSpPr/>
                <p:nvPr/>
              </p:nvSpPr>
              <p:spPr>
                <a:xfrm>
                  <a:off x="855099" y="2383794"/>
                  <a:ext cx="419100" cy="314325"/>
                </a:xfrm>
                <a:custGeom>
                  <a:avLst/>
                  <a:gdLst>
                    <a:gd name="connsiteX0" fmla="*/ 416719 w 419100"/>
                    <a:gd name="connsiteY0" fmla="*/ 138954 h 314325"/>
                    <a:gd name="connsiteX1" fmla="*/ 362426 w 419100"/>
                    <a:gd name="connsiteY1" fmla="*/ 138954 h 314325"/>
                    <a:gd name="connsiteX2" fmla="*/ 350044 w 419100"/>
                    <a:gd name="connsiteY2" fmla="*/ 146574 h 314325"/>
                    <a:gd name="connsiteX3" fmla="*/ 313849 w 419100"/>
                    <a:gd name="connsiteY3" fmla="*/ 185626 h 314325"/>
                    <a:gd name="connsiteX4" fmla="*/ 283369 w 419100"/>
                    <a:gd name="connsiteY4" fmla="*/ 79899 h 314325"/>
                    <a:gd name="connsiteX5" fmla="*/ 262414 w 419100"/>
                    <a:gd name="connsiteY5" fmla="*/ 68469 h 314325"/>
                    <a:gd name="connsiteX6" fmla="*/ 250984 w 419100"/>
                    <a:gd name="connsiteY6" fmla="*/ 78946 h 314325"/>
                    <a:gd name="connsiteX7" fmla="*/ 193834 w 419100"/>
                    <a:gd name="connsiteY7" fmla="*/ 230394 h 314325"/>
                    <a:gd name="connsiteX8" fmla="*/ 154781 w 419100"/>
                    <a:gd name="connsiteY8" fmla="*/ 20844 h 314325"/>
                    <a:gd name="connsiteX9" fmla="*/ 135731 w 419100"/>
                    <a:gd name="connsiteY9" fmla="*/ 7509 h 314325"/>
                    <a:gd name="connsiteX10" fmla="*/ 122396 w 419100"/>
                    <a:gd name="connsiteY10" fmla="*/ 18939 h 314325"/>
                    <a:gd name="connsiteX11" fmla="*/ 81439 w 419100"/>
                    <a:gd name="connsiteY11" fmla="*/ 138954 h 314325"/>
                    <a:gd name="connsiteX12" fmla="*/ 7144 w 419100"/>
                    <a:gd name="connsiteY12" fmla="*/ 138954 h 314325"/>
                    <a:gd name="connsiteX13" fmla="*/ 7144 w 419100"/>
                    <a:gd name="connsiteY13" fmla="*/ 177054 h 314325"/>
                    <a:gd name="connsiteX14" fmla="*/ 93821 w 419100"/>
                    <a:gd name="connsiteY14" fmla="*/ 177054 h 314325"/>
                    <a:gd name="connsiteX15" fmla="*/ 110014 w 419100"/>
                    <a:gd name="connsiteY15" fmla="*/ 162766 h 314325"/>
                    <a:gd name="connsiteX16" fmla="*/ 133826 w 419100"/>
                    <a:gd name="connsiteY16" fmla="*/ 90376 h 314325"/>
                    <a:gd name="connsiteX17" fmla="*/ 171926 w 419100"/>
                    <a:gd name="connsiteY17" fmla="*/ 295164 h 314325"/>
                    <a:gd name="connsiteX18" fmla="*/ 187166 w 419100"/>
                    <a:gd name="connsiteY18" fmla="*/ 308499 h 314325"/>
                    <a:gd name="connsiteX19" fmla="*/ 189071 w 419100"/>
                    <a:gd name="connsiteY19" fmla="*/ 308499 h 314325"/>
                    <a:gd name="connsiteX20" fmla="*/ 205264 w 419100"/>
                    <a:gd name="connsiteY20" fmla="*/ 298021 h 314325"/>
                    <a:gd name="connsiteX21" fmla="*/ 266224 w 419100"/>
                    <a:gd name="connsiteY21" fmla="*/ 138001 h 314325"/>
                    <a:gd name="connsiteX22" fmla="*/ 290989 w 419100"/>
                    <a:gd name="connsiteY22" fmla="*/ 223726 h 314325"/>
                    <a:gd name="connsiteX23" fmla="*/ 311944 w 419100"/>
                    <a:gd name="connsiteY23" fmla="*/ 235156 h 314325"/>
                    <a:gd name="connsiteX24" fmla="*/ 319564 w 419100"/>
                    <a:gd name="connsiteY24" fmla="*/ 230394 h 314325"/>
                    <a:gd name="connsiteX25" fmla="*/ 370999 w 419100"/>
                    <a:gd name="connsiteY25" fmla="*/ 177054 h 314325"/>
                    <a:gd name="connsiteX26" fmla="*/ 417671 w 419100"/>
                    <a:gd name="connsiteY26" fmla="*/ 177054 h 314325"/>
                    <a:gd name="connsiteX27" fmla="*/ 417671 w 419100"/>
                    <a:gd name="connsiteY27" fmla="*/ 138954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19100" h="314325">
                      <a:moveTo>
                        <a:pt x="416719" y="138954"/>
                      </a:moveTo>
                      <a:lnTo>
                        <a:pt x="362426" y="138954"/>
                      </a:lnTo>
                      <a:cubicBezTo>
                        <a:pt x="357664" y="139906"/>
                        <a:pt x="352901" y="142764"/>
                        <a:pt x="350044" y="146574"/>
                      </a:cubicBezTo>
                      <a:lnTo>
                        <a:pt x="313849" y="185626"/>
                      </a:lnTo>
                      <a:lnTo>
                        <a:pt x="283369" y="79899"/>
                      </a:lnTo>
                      <a:cubicBezTo>
                        <a:pt x="280511" y="71326"/>
                        <a:pt x="270986" y="65611"/>
                        <a:pt x="262414" y="68469"/>
                      </a:cubicBezTo>
                      <a:cubicBezTo>
                        <a:pt x="257651" y="70374"/>
                        <a:pt x="252889" y="73231"/>
                        <a:pt x="250984" y="78946"/>
                      </a:cubicBezTo>
                      <a:lnTo>
                        <a:pt x="193834" y="230394"/>
                      </a:lnTo>
                      <a:lnTo>
                        <a:pt x="154781" y="20844"/>
                      </a:lnTo>
                      <a:cubicBezTo>
                        <a:pt x="152876" y="11319"/>
                        <a:pt x="144304" y="5604"/>
                        <a:pt x="135731" y="7509"/>
                      </a:cubicBezTo>
                      <a:cubicBezTo>
                        <a:pt x="130016" y="8461"/>
                        <a:pt x="125254" y="13224"/>
                        <a:pt x="122396" y="18939"/>
                      </a:cubicBezTo>
                      <a:lnTo>
                        <a:pt x="81439" y="138954"/>
                      </a:lnTo>
                      <a:lnTo>
                        <a:pt x="7144" y="138954"/>
                      </a:lnTo>
                      <a:lnTo>
                        <a:pt x="7144" y="177054"/>
                      </a:lnTo>
                      <a:lnTo>
                        <a:pt x="93821" y="177054"/>
                      </a:lnTo>
                      <a:cubicBezTo>
                        <a:pt x="101441" y="176101"/>
                        <a:pt x="108109" y="170386"/>
                        <a:pt x="110014" y="162766"/>
                      </a:cubicBezTo>
                      <a:lnTo>
                        <a:pt x="133826" y="90376"/>
                      </a:lnTo>
                      <a:lnTo>
                        <a:pt x="171926" y="295164"/>
                      </a:lnTo>
                      <a:cubicBezTo>
                        <a:pt x="172879" y="302784"/>
                        <a:pt x="179546" y="308499"/>
                        <a:pt x="187166" y="308499"/>
                      </a:cubicBezTo>
                      <a:lnTo>
                        <a:pt x="189071" y="308499"/>
                      </a:lnTo>
                      <a:cubicBezTo>
                        <a:pt x="195739" y="308499"/>
                        <a:pt x="202406" y="304689"/>
                        <a:pt x="205264" y="298021"/>
                      </a:cubicBezTo>
                      <a:lnTo>
                        <a:pt x="266224" y="138001"/>
                      </a:lnTo>
                      <a:lnTo>
                        <a:pt x="290989" y="223726"/>
                      </a:lnTo>
                      <a:cubicBezTo>
                        <a:pt x="293846" y="232299"/>
                        <a:pt x="302419" y="238014"/>
                        <a:pt x="311944" y="235156"/>
                      </a:cubicBezTo>
                      <a:cubicBezTo>
                        <a:pt x="314801" y="234204"/>
                        <a:pt x="317659" y="232299"/>
                        <a:pt x="319564" y="230394"/>
                      </a:cubicBezTo>
                      <a:lnTo>
                        <a:pt x="370999" y="177054"/>
                      </a:lnTo>
                      <a:lnTo>
                        <a:pt x="417671" y="177054"/>
                      </a:lnTo>
                      <a:lnTo>
                        <a:pt x="417671" y="1389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0" name="Groupe 9"/>
            <p:cNvGrpSpPr/>
            <p:nvPr/>
          </p:nvGrpSpPr>
          <p:grpSpPr>
            <a:xfrm>
              <a:off x="8912247" y="5366867"/>
              <a:ext cx="1265824" cy="873275"/>
              <a:chOff x="10011776" y="501570"/>
              <a:chExt cx="1265824" cy="87327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0011777" y="501570"/>
                <a:ext cx="1265823" cy="873275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72000" rIns="0" bIns="0" rtlCol="0" anchor="t" anchorCtr="0"/>
              <a:lstStyle/>
              <a:p>
                <a:pPr algn="ctr"/>
                <a:r>
                  <a:rPr lang="en-US" dirty="0">
                    <a:solidFill>
                      <a:prstClr val="white"/>
                    </a:solidFill>
                  </a:rPr>
                  <a:t>RAPPORT</a:t>
                </a:r>
                <a:endParaRPr lang="fr-FR" dirty="0">
                  <a:solidFill>
                    <a:prstClr val="white"/>
                  </a:solidFill>
                </a:endParaRPr>
              </a:p>
              <a:p>
                <a:pPr algn="ctr"/>
                <a:endParaRPr lang="fr-F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0011776" y="1074923"/>
                <a:ext cx="1265823" cy="28423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1"/>
              <a:lstStyle/>
              <a:p>
                <a:pPr algn="ctr"/>
                <a:r>
                  <a:rPr lang="fr-FR" dirty="0">
                    <a:solidFill>
                      <a:prstClr val="black"/>
                    </a:solidFill>
                  </a:rPr>
                  <a:t>IMET/Autre</a:t>
                </a:r>
              </a:p>
              <a:p>
                <a:pPr algn="ctr"/>
                <a:endParaRPr lang="fr-FR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400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5" grpId="0"/>
      <p:bldP spid="33" grpId="0"/>
      <p:bldP spid="16" grpId="0" animBg="1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tângulo 58">
            <a:extLst>
              <a:ext uri="{FF2B5EF4-FFF2-40B4-BE49-F238E27FC236}">
                <a16:creationId xmlns:a16="http://schemas.microsoft.com/office/drawing/2014/main" id="{EA9C6086-BE6D-CB4F-9E47-4E77C05A619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93980"/>
            <a:ext cx="951506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i="1" dirty="0">
                <a:solidFill>
                  <a:srgbClr val="A35B28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PLANIFICATION - SUIVI - EVALUATION</a:t>
            </a:r>
          </a:p>
        </p:txBody>
      </p:sp>
      <p:sp>
        <p:nvSpPr>
          <p:cNvPr id="50" name="Triangle rectangle 49"/>
          <p:cNvSpPr/>
          <p:nvPr/>
        </p:nvSpPr>
        <p:spPr>
          <a:xfrm>
            <a:off x="1" y="4725225"/>
            <a:ext cx="3972483" cy="2132777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600" dirty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 rot="10800000" flipV="1">
            <a:off x="64163" y="6324806"/>
            <a:ext cx="12127836" cy="533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b="1" dirty="0">
                <a:solidFill>
                  <a:srgbClr val="E7E6E6">
                    <a:lumMod val="50000"/>
                  </a:srgbClr>
                </a:solidFill>
              </a:rPr>
              <a:t>Système Planification, Suivi &amp; Evaluation - </a:t>
            </a:r>
            <a:r>
              <a:rPr lang="fr-FR" sz="1600" b="1" dirty="0">
                <a:solidFill>
                  <a:srgbClr val="4472C4"/>
                </a:solidFill>
              </a:rPr>
              <a:t>Approches, Méthodes et Outils -  </a:t>
            </a:r>
            <a:r>
              <a:rPr lang="fr-FR" sz="1600" b="1" dirty="0">
                <a:solidFill>
                  <a:srgbClr val="C00000"/>
                </a:solidFill>
              </a:rPr>
              <a:t>Résultats (effets &amp; impacts)</a:t>
            </a:r>
          </a:p>
        </p:txBody>
      </p:sp>
      <p:sp>
        <p:nvSpPr>
          <p:cNvPr id="67" name="CaixaDeTexto 62">
            <a:extLst>
              <a:ext uri="{FF2B5EF4-FFF2-40B4-BE49-F238E27FC236}">
                <a16:creationId xmlns:a16="http://schemas.microsoft.com/office/drawing/2014/main" id="{4A05B308-F995-7A43-8912-19542FB7489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33137" y="1080907"/>
            <a:ext cx="634578" cy="4958089"/>
          </a:xfrm>
          <a:prstGeom prst="rect">
            <a:avLst/>
          </a:prstGeom>
          <a:noFill/>
          <a:ln w="63500">
            <a:noFill/>
          </a:ln>
        </p:spPr>
        <p:txBody>
          <a:bodyPr vert="vert270" wrap="square" rtlCol="0">
            <a:no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GESTION EFFICACE DES AIRES PROTÉGÉES</a:t>
            </a:r>
            <a:endParaRPr lang="pt-BR" sz="2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1276275" y="914564"/>
            <a:ext cx="6318378" cy="1646645"/>
            <a:chOff x="3582400" y="1259867"/>
            <a:chExt cx="6318378" cy="1815503"/>
          </a:xfrm>
        </p:grpSpPr>
        <p:grpSp>
          <p:nvGrpSpPr>
            <p:cNvPr id="22" name="Groupe 21"/>
            <p:cNvGrpSpPr/>
            <p:nvPr/>
          </p:nvGrpSpPr>
          <p:grpSpPr>
            <a:xfrm>
              <a:off x="3582400" y="1259867"/>
              <a:ext cx="4768599" cy="1815503"/>
              <a:chOff x="3582400" y="955069"/>
              <a:chExt cx="4768599" cy="1815503"/>
            </a:xfrm>
          </p:grpSpPr>
          <p:grpSp>
            <p:nvGrpSpPr>
              <p:cNvPr id="2" name="Groupe 1"/>
              <p:cNvGrpSpPr/>
              <p:nvPr/>
            </p:nvGrpSpPr>
            <p:grpSpPr>
              <a:xfrm>
                <a:off x="4667916" y="1869406"/>
                <a:ext cx="3182420" cy="901166"/>
                <a:chOff x="7350542" y="2471141"/>
                <a:chExt cx="3182420" cy="901166"/>
              </a:xfrm>
            </p:grpSpPr>
            <p:grpSp>
              <p:nvGrpSpPr>
                <p:cNvPr id="76" name="Agrupar 75">
                  <a:extLst>
                    <a:ext uri="{FF2B5EF4-FFF2-40B4-BE49-F238E27FC236}">
                      <a16:creationId xmlns:a16="http://schemas.microsoft.com/office/drawing/2014/main" id="{D1CCEB17-DA08-0047-99D3-B4A8DDEED4DD}"/>
                    </a:ext>
                  </a:extLst>
                </p:cNvPr>
                <p:cNvGrpSpPr/>
                <p:nvPr/>
              </p:nvGrpSpPr>
              <p:grpSpPr>
                <a:xfrm>
                  <a:off x="7350542" y="2471141"/>
                  <a:ext cx="1555115" cy="901166"/>
                  <a:chOff x="5686157" y="1904982"/>
                  <a:chExt cx="1555115" cy="817349"/>
                </a:xfrm>
              </p:grpSpPr>
              <p:sp>
                <p:nvSpPr>
                  <p:cNvPr id="48" name="CaixaDeTexto 57">
                    <a:extLst>
                      <a:ext uri="{FF2B5EF4-FFF2-40B4-BE49-F238E27FC236}">
                        <a16:creationId xmlns:a16="http://schemas.microsoft.com/office/drawing/2014/main" id="{20C5959B-D8F7-5343-9BFD-DBA349078F23}"/>
                      </a:ext>
                    </a:extLst>
                  </p:cNvPr>
                  <p:cNvSpPr txBox="1"/>
                  <p:nvPr/>
                </p:nvSpPr>
                <p:spPr>
                  <a:xfrm>
                    <a:off x="5686157" y="2145751"/>
                    <a:ext cx="1555115" cy="576580"/>
                  </a:xfrm>
                  <a:prstGeom prst="rect">
                    <a:avLst/>
                  </a:prstGeom>
                  <a:noFill/>
                  <a:ln w="63500">
                    <a:noFill/>
                  </a:ln>
                </p:spPr>
                <p:txBody>
                  <a:bodyPr wrap="square" rtlCol="0">
                    <a:noAutofit/>
                  </a:bodyPr>
                  <a:lstStyle/>
                  <a:p>
                    <a:pPr algn="r"/>
                    <a:r>
                      <a:rPr lang="en-US" sz="1400" b="1" dirty="0">
                        <a:solidFill>
                          <a:srgbClr val="E7E6E6">
                            <a:lumMod val="50000"/>
                          </a:srgbClr>
                        </a:solidFill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CONTEXTE D’INTERVENTION</a:t>
                    </a:r>
                    <a:endParaRPr lang="pt-BR" sz="1200" dirty="0">
                      <a:solidFill>
                        <a:srgbClr val="E7E6E6">
                          <a:lumMod val="50000"/>
                        </a:srgbClr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68" name="Gráfico 66" descr="Inseto debaixo de uma lupa">
                    <a:extLst>
                      <a:ext uri="{FF2B5EF4-FFF2-40B4-BE49-F238E27FC236}">
                        <a16:creationId xmlns:a16="http://schemas.microsoft.com/office/drawing/2014/main" id="{CB37CBBE-17CD-9B40-A78A-E6F2B338311E}"/>
                      </a:ext>
                    </a:extLst>
                  </p:cNvPr>
                  <p:cNvGrpSpPr/>
                  <p:nvPr/>
                </p:nvGrpSpPr>
                <p:grpSpPr>
                  <a:xfrm>
                    <a:off x="5842684" y="1904982"/>
                    <a:ext cx="532342" cy="498475"/>
                    <a:chOff x="9749590" y="1147802"/>
                    <a:chExt cx="762000" cy="762000"/>
                  </a:xfrm>
                </p:grpSpPr>
                <p:sp>
                  <p:nvSpPr>
                    <p:cNvPr id="72" name="Forma Livre 71">
                      <a:extLst>
                        <a:ext uri="{FF2B5EF4-FFF2-40B4-BE49-F238E27FC236}">
                          <a16:creationId xmlns:a16="http://schemas.microsoft.com/office/drawing/2014/main" id="{6691C8A3-E815-F940-8F93-266C3DCB5F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49590" y="1147802"/>
                      <a:ext cx="762000" cy="762000"/>
                    </a:xfrm>
                    <a:custGeom>
                      <a:avLst/>
                      <a:gdLst>
                        <a:gd name="connsiteX0" fmla="*/ 26914 w 762000"/>
                        <a:gd name="connsiteY0" fmla="*/ 742478 h 762000"/>
                        <a:gd name="connsiteX1" fmla="*/ 121207 w 762000"/>
                        <a:gd name="connsiteY1" fmla="*/ 742483 h 762000"/>
                        <a:gd name="connsiteX2" fmla="*/ 121212 w 762000"/>
                        <a:gd name="connsiteY2" fmla="*/ 742478 h 762000"/>
                        <a:gd name="connsiteX3" fmla="*/ 240750 w 762000"/>
                        <a:gd name="connsiteY3" fmla="*/ 622940 h 762000"/>
                        <a:gd name="connsiteX4" fmla="*/ 259134 w 762000"/>
                        <a:gd name="connsiteY4" fmla="*/ 563599 h 762000"/>
                        <a:gd name="connsiteX5" fmla="*/ 300758 w 762000"/>
                        <a:gd name="connsiteY5" fmla="*/ 521498 h 762000"/>
                        <a:gd name="connsiteX6" fmla="*/ 702693 w 762000"/>
                        <a:gd name="connsiteY6" fmla="*/ 468158 h 762000"/>
                        <a:gd name="connsiteX7" fmla="*/ 649353 w 762000"/>
                        <a:gd name="connsiteY7" fmla="*/ 66223 h 762000"/>
                        <a:gd name="connsiteX8" fmla="*/ 247418 w 762000"/>
                        <a:gd name="connsiteY8" fmla="*/ 119563 h 762000"/>
                        <a:gd name="connsiteX9" fmla="*/ 247418 w 762000"/>
                        <a:gd name="connsiteY9" fmla="*/ 468158 h 762000"/>
                        <a:gd name="connsiteX10" fmla="*/ 205317 w 762000"/>
                        <a:gd name="connsiteY10" fmla="*/ 510259 h 762000"/>
                        <a:gd name="connsiteX11" fmla="*/ 145977 w 762000"/>
                        <a:gd name="connsiteY11" fmla="*/ 528642 h 762000"/>
                        <a:gd name="connsiteX12" fmla="*/ 26914 w 762000"/>
                        <a:gd name="connsiteY12" fmla="*/ 647705 h 762000"/>
                        <a:gd name="connsiteX13" fmla="*/ 26432 w 762000"/>
                        <a:gd name="connsiteY13" fmla="*/ 741996 h 762000"/>
                        <a:gd name="connsiteX14" fmla="*/ 26914 w 762000"/>
                        <a:gd name="connsiteY14" fmla="*/ 742478 h 762000"/>
                        <a:gd name="connsiteX15" fmla="*/ 245513 w 762000"/>
                        <a:gd name="connsiteY15" fmla="*/ 294803 h 762000"/>
                        <a:gd name="connsiteX16" fmla="*/ 474113 w 762000"/>
                        <a:gd name="connsiteY16" fmla="*/ 66203 h 762000"/>
                        <a:gd name="connsiteX17" fmla="*/ 702713 w 762000"/>
                        <a:gd name="connsiteY17" fmla="*/ 294803 h 762000"/>
                        <a:gd name="connsiteX18" fmla="*/ 474113 w 762000"/>
                        <a:gd name="connsiteY18" fmla="*/ 523403 h 762000"/>
                        <a:gd name="connsiteX19" fmla="*/ 245513 w 762000"/>
                        <a:gd name="connsiteY19" fmla="*/ 294803 h 762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762000" h="762000">
                          <a:moveTo>
                            <a:pt x="26914" y="742478"/>
                          </a:moveTo>
                          <a:cubicBezTo>
                            <a:pt x="52951" y="768518"/>
                            <a:pt x="95167" y="768520"/>
                            <a:pt x="121207" y="742483"/>
                          </a:cubicBezTo>
                          <a:cubicBezTo>
                            <a:pt x="121209" y="742481"/>
                            <a:pt x="121210" y="742480"/>
                            <a:pt x="121212" y="742478"/>
                          </a:cubicBezTo>
                          <a:lnTo>
                            <a:pt x="240750" y="622940"/>
                          </a:lnTo>
                          <a:cubicBezTo>
                            <a:pt x="256282" y="607397"/>
                            <a:pt x="263158" y="585200"/>
                            <a:pt x="259134" y="563599"/>
                          </a:cubicBezTo>
                          <a:lnTo>
                            <a:pt x="300758" y="521498"/>
                          </a:lnTo>
                          <a:cubicBezTo>
                            <a:pt x="426478" y="617760"/>
                            <a:pt x="606430" y="593879"/>
                            <a:pt x="702693" y="468158"/>
                          </a:cubicBezTo>
                          <a:cubicBezTo>
                            <a:pt x="798955" y="342438"/>
                            <a:pt x="775073" y="162486"/>
                            <a:pt x="649353" y="66223"/>
                          </a:cubicBezTo>
                          <a:cubicBezTo>
                            <a:pt x="523631" y="-30038"/>
                            <a:pt x="343679" y="-6157"/>
                            <a:pt x="247418" y="119563"/>
                          </a:cubicBezTo>
                          <a:cubicBezTo>
                            <a:pt x="168664" y="222418"/>
                            <a:pt x="168664" y="365304"/>
                            <a:pt x="247418" y="468158"/>
                          </a:cubicBezTo>
                          <a:lnTo>
                            <a:pt x="205317" y="510259"/>
                          </a:lnTo>
                          <a:cubicBezTo>
                            <a:pt x="183717" y="506235"/>
                            <a:pt x="161520" y="513111"/>
                            <a:pt x="145977" y="528642"/>
                          </a:cubicBezTo>
                          <a:lnTo>
                            <a:pt x="26914" y="647705"/>
                          </a:lnTo>
                          <a:cubicBezTo>
                            <a:pt x="743" y="673610"/>
                            <a:pt x="527" y="715826"/>
                            <a:pt x="26432" y="741996"/>
                          </a:cubicBezTo>
                          <a:cubicBezTo>
                            <a:pt x="26592" y="742157"/>
                            <a:pt x="26752" y="742318"/>
                            <a:pt x="26914" y="742478"/>
                          </a:cubicBezTo>
                          <a:close/>
                          <a:moveTo>
                            <a:pt x="245513" y="294803"/>
                          </a:moveTo>
                          <a:cubicBezTo>
                            <a:pt x="245513" y="168551"/>
                            <a:pt x="347861" y="66203"/>
                            <a:pt x="474113" y="66203"/>
                          </a:cubicBezTo>
                          <a:cubicBezTo>
                            <a:pt x="600365" y="66203"/>
                            <a:pt x="702713" y="168551"/>
                            <a:pt x="702713" y="294803"/>
                          </a:cubicBezTo>
                          <a:cubicBezTo>
                            <a:pt x="702713" y="421055"/>
                            <a:pt x="600365" y="523403"/>
                            <a:pt x="474113" y="523403"/>
                          </a:cubicBezTo>
                          <a:cubicBezTo>
                            <a:pt x="348012" y="523038"/>
                            <a:pt x="245879" y="420904"/>
                            <a:pt x="245513" y="29480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t-PT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3" name="Forma Livre 72">
                      <a:extLst>
                        <a:ext uri="{FF2B5EF4-FFF2-40B4-BE49-F238E27FC236}">
                          <a16:creationId xmlns:a16="http://schemas.microsoft.com/office/drawing/2014/main" id="{4B743447-AF39-8644-8AEB-F82FCDC053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64558" y="1339934"/>
                      <a:ext cx="314325" cy="257175"/>
                    </a:xfrm>
                    <a:custGeom>
                      <a:avLst/>
                      <a:gdLst>
                        <a:gd name="connsiteX0" fmla="*/ 306782 w 314325"/>
                        <a:gd name="connsiteY0" fmla="*/ 164012 h 257175"/>
                        <a:gd name="connsiteX1" fmla="*/ 263252 w 314325"/>
                        <a:gd name="connsiteY1" fmla="*/ 120864 h 257175"/>
                        <a:gd name="connsiteX2" fmla="*/ 258014 w 314325"/>
                        <a:gd name="connsiteY2" fmla="*/ 118769 h 257175"/>
                        <a:gd name="connsiteX3" fmla="*/ 231153 w 314325"/>
                        <a:gd name="connsiteY3" fmla="*/ 118769 h 257175"/>
                        <a:gd name="connsiteX4" fmla="*/ 227915 w 314325"/>
                        <a:gd name="connsiteY4" fmla="*/ 101624 h 257175"/>
                        <a:gd name="connsiteX5" fmla="*/ 262776 w 314325"/>
                        <a:gd name="connsiteY5" fmla="*/ 94956 h 257175"/>
                        <a:gd name="connsiteX6" fmla="*/ 271349 w 314325"/>
                        <a:gd name="connsiteY6" fmla="*/ 86574 h 257175"/>
                        <a:gd name="connsiteX7" fmla="*/ 285922 w 314325"/>
                        <a:gd name="connsiteY7" fmla="*/ 20756 h 257175"/>
                        <a:gd name="connsiteX8" fmla="*/ 277925 w 314325"/>
                        <a:gd name="connsiteY8" fmla="*/ 7489 h 257175"/>
                        <a:gd name="connsiteX9" fmla="*/ 277635 w 314325"/>
                        <a:gd name="connsiteY9" fmla="*/ 7421 h 257175"/>
                        <a:gd name="connsiteX10" fmla="*/ 264729 w 314325"/>
                        <a:gd name="connsiteY10" fmla="*/ 15491 h 257175"/>
                        <a:gd name="connsiteX11" fmla="*/ 264681 w 314325"/>
                        <a:gd name="connsiteY11" fmla="*/ 15708 h 257175"/>
                        <a:gd name="connsiteX12" fmla="*/ 251632 w 314325"/>
                        <a:gd name="connsiteY12" fmla="*/ 74573 h 257175"/>
                        <a:gd name="connsiteX13" fmla="*/ 221914 w 314325"/>
                        <a:gd name="connsiteY13" fmla="*/ 80192 h 257175"/>
                        <a:gd name="connsiteX14" fmla="*/ 214865 w 314325"/>
                        <a:gd name="connsiteY14" fmla="*/ 64571 h 257175"/>
                        <a:gd name="connsiteX15" fmla="*/ 103423 w 314325"/>
                        <a:gd name="connsiteY15" fmla="*/ 64571 h 257175"/>
                        <a:gd name="connsiteX16" fmla="*/ 96374 w 314325"/>
                        <a:gd name="connsiteY16" fmla="*/ 80478 h 257175"/>
                        <a:gd name="connsiteX17" fmla="*/ 66656 w 314325"/>
                        <a:gd name="connsiteY17" fmla="*/ 74858 h 257175"/>
                        <a:gd name="connsiteX18" fmla="*/ 53702 w 314325"/>
                        <a:gd name="connsiteY18" fmla="*/ 15994 h 257175"/>
                        <a:gd name="connsiteX19" fmla="*/ 40047 w 314325"/>
                        <a:gd name="connsiteY19" fmla="*/ 8679 h 257175"/>
                        <a:gd name="connsiteX20" fmla="*/ 32366 w 314325"/>
                        <a:gd name="connsiteY20" fmla="*/ 20661 h 257175"/>
                        <a:gd name="connsiteX21" fmla="*/ 46940 w 314325"/>
                        <a:gd name="connsiteY21" fmla="*/ 86479 h 257175"/>
                        <a:gd name="connsiteX22" fmla="*/ 55512 w 314325"/>
                        <a:gd name="connsiteY22" fmla="*/ 94861 h 257175"/>
                        <a:gd name="connsiteX23" fmla="*/ 90374 w 314325"/>
                        <a:gd name="connsiteY23" fmla="*/ 101528 h 257175"/>
                        <a:gd name="connsiteX24" fmla="*/ 87230 w 314325"/>
                        <a:gd name="connsiteY24" fmla="*/ 118673 h 257175"/>
                        <a:gd name="connsiteX25" fmla="*/ 59989 w 314325"/>
                        <a:gd name="connsiteY25" fmla="*/ 118673 h 257175"/>
                        <a:gd name="connsiteX26" fmla="*/ 54655 w 314325"/>
                        <a:gd name="connsiteY26" fmla="*/ 120769 h 257175"/>
                        <a:gd name="connsiteX27" fmla="*/ 11507 w 314325"/>
                        <a:gd name="connsiteY27" fmla="*/ 164012 h 257175"/>
                        <a:gd name="connsiteX28" fmla="*/ 9316 w 314325"/>
                        <a:gd name="connsiteY28" fmla="*/ 179252 h 257175"/>
                        <a:gd name="connsiteX29" fmla="*/ 24556 w 314325"/>
                        <a:gd name="connsiteY29" fmla="*/ 181443 h 257175"/>
                        <a:gd name="connsiteX30" fmla="*/ 65704 w 314325"/>
                        <a:gd name="connsiteY30" fmla="*/ 140009 h 257175"/>
                        <a:gd name="connsiteX31" fmla="*/ 84754 w 314325"/>
                        <a:gd name="connsiteY31" fmla="*/ 140009 h 257175"/>
                        <a:gd name="connsiteX32" fmla="*/ 84754 w 314325"/>
                        <a:gd name="connsiteY32" fmla="*/ 148582 h 257175"/>
                        <a:gd name="connsiteX33" fmla="*/ 86754 w 314325"/>
                        <a:gd name="connsiteY33" fmla="*/ 165441 h 257175"/>
                        <a:gd name="connsiteX34" fmla="*/ 58941 w 314325"/>
                        <a:gd name="connsiteY34" fmla="*/ 172394 h 257175"/>
                        <a:gd name="connsiteX35" fmla="*/ 51321 w 314325"/>
                        <a:gd name="connsiteY35" fmla="*/ 179252 h 257175"/>
                        <a:gd name="connsiteX36" fmla="*/ 28556 w 314325"/>
                        <a:gd name="connsiteY36" fmla="*/ 241546 h 257175"/>
                        <a:gd name="connsiteX37" fmla="*/ 35033 w 314325"/>
                        <a:gd name="connsiteY37" fmla="*/ 255548 h 257175"/>
                        <a:gd name="connsiteX38" fmla="*/ 38748 w 314325"/>
                        <a:gd name="connsiteY38" fmla="*/ 256214 h 257175"/>
                        <a:gd name="connsiteX39" fmla="*/ 49035 w 314325"/>
                        <a:gd name="connsiteY39" fmla="*/ 249071 h 257175"/>
                        <a:gd name="connsiteX40" fmla="*/ 69800 w 314325"/>
                        <a:gd name="connsiteY40" fmla="*/ 191921 h 257175"/>
                        <a:gd name="connsiteX41" fmla="*/ 94946 w 314325"/>
                        <a:gd name="connsiteY41" fmla="*/ 185634 h 257175"/>
                        <a:gd name="connsiteX42" fmla="*/ 146476 w 314325"/>
                        <a:gd name="connsiteY42" fmla="*/ 220972 h 257175"/>
                        <a:gd name="connsiteX43" fmla="*/ 150000 w 314325"/>
                        <a:gd name="connsiteY43" fmla="*/ 219829 h 257175"/>
                        <a:gd name="connsiteX44" fmla="*/ 150000 w 314325"/>
                        <a:gd name="connsiteY44" fmla="*/ 140771 h 257175"/>
                        <a:gd name="connsiteX45" fmla="*/ 159525 w 314325"/>
                        <a:gd name="connsiteY45" fmla="*/ 131246 h 257175"/>
                        <a:gd name="connsiteX46" fmla="*/ 169050 w 314325"/>
                        <a:gd name="connsiteY46" fmla="*/ 140771 h 257175"/>
                        <a:gd name="connsiteX47" fmla="*/ 169050 w 314325"/>
                        <a:gd name="connsiteY47" fmla="*/ 220019 h 257175"/>
                        <a:gd name="connsiteX48" fmla="*/ 172574 w 314325"/>
                        <a:gd name="connsiteY48" fmla="*/ 221162 h 257175"/>
                        <a:gd name="connsiteX49" fmla="*/ 224105 w 314325"/>
                        <a:gd name="connsiteY49" fmla="*/ 185825 h 257175"/>
                        <a:gd name="connsiteX50" fmla="*/ 249251 w 314325"/>
                        <a:gd name="connsiteY50" fmla="*/ 192111 h 257175"/>
                        <a:gd name="connsiteX51" fmla="*/ 270110 w 314325"/>
                        <a:gd name="connsiteY51" fmla="*/ 249261 h 257175"/>
                        <a:gd name="connsiteX52" fmla="*/ 280302 w 314325"/>
                        <a:gd name="connsiteY52" fmla="*/ 256405 h 257175"/>
                        <a:gd name="connsiteX53" fmla="*/ 284017 w 314325"/>
                        <a:gd name="connsiteY53" fmla="*/ 255738 h 257175"/>
                        <a:gd name="connsiteX54" fmla="*/ 290494 w 314325"/>
                        <a:gd name="connsiteY54" fmla="*/ 241736 h 257175"/>
                        <a:gd name="connsiteX55" fmla="*/ 267348 w 314325"/>
                        <a:gd name="connsiteY55" fmla="*/ 178871 h 257175"/>
                        <a:gd name="connsiteX56" fmla="*/ 259728 w 314325"/>
                        <a:gd name="connsiteY56" fmla="*/ 172013 h 257175"/>
                        <a:gd name="connsiteX57" fmla="*/ 231915 w 314325"/>
                        <a:gd name="connsiteY57" fmla="*/ 165060 h 257175"/>
                        <a:gd name="connsiteX58" fmla="*/ 233915 w 314325"/>
                        <a:gd name="connsiteY58" fmla="*/ 148201 h 257175"/>
                        <a:gd name="connsiteX59" fmla="*/ 233915 w 314325"/>
                        <a:gd name="connsiteY59" fmla="*/ 139628 h 257175"/>
                        <a:gd name="connsiteX60" fmla="*/ 252965 w 314325"/>
                        <a:gd name="connsiteY60" fmla="*/ 139628 h 257175"/>
                        <a:gd name="connsiteX61" fmla="*/ 294113 w 314325"/>
                        <a:gd name="connsiteY61" fmla="*/ 181062 h 257175"/>
                        <a:gd name="connsiteX62" fmla="*/ 309439 w 314325"/>
                        <a:gd name="connsiteY62" fmla="*/ 182035 h 257175"/>
                        <a:gd name="connsiteX63" fmla="*/ 310412 w 314325"/>
                        <a:gd name="connsiteY63" fmla="*/ 166710 h 257175"/>
                        <a:gd name="connsiteX64" fmla="*/ 306782 w 314325"/>
                        <a:gd name="connsiteY64" fmla="*/ 164012 h 257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</a:cxnLst>
                      <a:rect l="l" t="t" r="r" b="b"/>
                      <a:pathLst>
                        <a:path w="314325" h="257175">
                          <a:moveTo>
                            <a:pt x="306782" y="164012"/>
                          </a:moveTo>
                          <a:lnTo>
                            <a:pt x="263252" y="120864"/>
                          </a:lnTo>
                          <a:cubicBezTo>
                            <a:pt x="261728" y="119704"/>
                            <a:pt x="259918" y="118980"/>
                            <a:pt x="258014" y="118769"/>
                          </a:cubicBezTo>
                          <a:lnTo>
                            <a:pt x="231153" y="118769"/>
                          </a:lnTo>
                          <a:cubicBezTo>
                            <a:pt x="230201" y="113054"/>
                            <a:pt x="229153" y="107243"/>
                            <a:pt x="227915" y="101624"/>
                          </a:cubicBezTo>
                          <a:lnTo>
                            <a:pt x="262776" y="94956"/>
                          </a:lnTo>
                          <a:cubicBezTo>
                            <a:pt x="267069" y="94160"/>
                            <a:pt x="270456" y="90848"/>
                            <a:pt x="271349" y="86574"/>
                          </a:cubicBezTo>
                          <a:lnTo>
                            <a:pt x="285922" y="20756"/>
                          </a:lnTo>
                          <a:cubicBezTo>
                            <a:pt x="287377" y="14884"/>
                            <a:pt x="283797" y="8944"/>
                            <a:pt x="277925" y="7489"/>
                          </a:cubicBezTo>
                          <a:cubicBezTo>
                            <a:pt x="277829" y="7465"/>
                            <a:pt x="277732" y="7442"/>
                            <a:pt x="277635" y="7421"/>
                          </a:cubicBezTo>
                          <a:cubicBezTo>
                            <a:pt x="271843" y="6086"/>
                            <a:pt x="266064" y="9699"/>
                            <a:pt x="264729" y="15491"/>
                          </a:cubicBezTo>
                          <a:cubicBezTo>
                            <a:pt x="264713" y="15563"/>
                            <a:pt x="264696" y="15636"/>
                            <a:pt x="264681" y="15708"/>
                          </a:cubicBezTo>
                          <a:lnTo>
                            <a:pt x="251632" y="74573"/>
                          </a:lnTo>
                          <a:lnTo>
                            <a:pt x="221914" y="80192"/>
                          </a:lnTo>
                          <a:cubicBezTo>
                            <a:pt x="220246" y="74704"/>
                            <a:pt x="217877" y="69454"/>
                            <a:pt x="214865" y="64571"/>
                          </a:cubicBezTo>
                          <a:lnTo>
                            <a:pt x="103423" y="64571"/>
                          </a:lnTo>
                          <a:cubicBezTo>
                            <a:pt x="100389" y="69543"/>
                            <a:pt x="98019" y="74891"/>
                            <a:pt x="96374" y="80478"/>
                          </a:cubicBezTo>
                          <a:lnTo>
                            <a:pt x="66656" y="74858"/>
                          </a:lnTo>
                          <a:lnTo>
                            <a:pt x="53702" y="15994"/>
                          </a:lnTo>
                          <a:cubicBezTo>
                            <a:pt x="51952" y="10203"/>
                            <a:pt x="45839" y="6928"/>
                            <a:pt x="40047" y="8679"/>
                          </a:cubicBezTo>
                          <a:cubicBezTo>
                            <a:pt x="34888" y="10239"/>
                            <a:pt x="31629" y="15321"/>
                            <a:pt x="32366" y="20661"/>
                          </a:cubicBezTo>
                          <a:lnTo>
                            <a:pt x="46940" y="86479"/>
                          </a:lnTo>
                          <a:cubicBezTo>
                            <a:pt x="47879" y="90728"/>
                            <a:pt x="51243" y="94018"/>
                            <a:pt x="55512" y="94861"/>
                          </a:cubicBezTo>
                          <a:lnTo>
                            <a:pt x="90374" y="101528"/>
                          </a:lnTo>
                          <a:cubicBezTo>
                            <a:pt x="89135" y="107148"/>
                            <a:pt x="88088" y="112958"/>
                            <a:pt x="87230" y="118673"/>
                          </a:cubicBezTo>
                          <a:lnTo>
                            <a:pt x="59989" y="118673"/>
                          </a:lnTo>
                          <a:cubicBezTo>
                            <a:pt x="58051" y="118863"/>
                            <a:pt x="56204" y="119589"/>
                            <a:pt x="54655" y="120769"/>
                          </a:cubicBezTo>
                          <a:lnTo>
                            <a:pt x="11507" y="164012"/>
                          </a:lnTo>
                          <a:cubicBezTo>
                            <a:pt x="6694" y="167616"/>
                            <a:pt x="5713" y="174439"/>
                            <a:pt x="9316" y="179252"/>
                          </a:cubicBezTo>
                          <a:cubicBezTo>
                            <a:pt x="12919" y="184065"/>
                            <a:pt x="19743" y="185046"/>
                            <a:pt x="24556" y="181443"/>
                          </a:cubicBezTo>
                          <a:lnTo>
                            <a:pt x="65704" y="140009"/>
                          </a:lnTo>
                          <a:lnTo>
                            <a:pt x="84754" y="140009"/>
                          </a:lnTo>
                          <a:cubicBezTo>
                            <a:pt x="84754" y="143248"/>
                            <a:pt x="84754" y="146105"/>
                            <a:pt x="84754" y="148582"/>
                          </a:cubicBezTo>
                          <a:cubicBezTo>
                            <a:pt x="84785" y="154259"/>
                            <a:pt x="85457" y="159915"/>
                            <a:pt x="86754" y="165441"/>
                          </a:cubicBezTo>
                          <a:lnTo>
                            <a:pt x="58941" y="172394"/>
                          </a:lnTo>
                          <a:cubicBezTo>
                            <a:pt x="55414" y="173262"/>
                            <a:pt x="52555" y="175836"/>
                            <a:pt x="51321" y="179252"/>
                          </a:cubicBezTo>
                          <a:lnTo>
                            <a:pt x="28556" y="241546"/>
                          </a:lnTo>
                          <a:cubicBezTo>
                            <a:pt x="26505" y="247200"/>
                            <a:pt x="29397" y="253450"/>
                            <a:pt x="35033" y="255548"/>
                          </a:cubicBezTo>
                          <a:cubicBezTo>
                            <a:pt x="36232" y="255952"/>
                            <a:pt x="37483" y="256177"/>
                            <a:pt x="38748" y="256214"/>
                          </a:cubicBezTo>
                          <a:cubicBezTo>
                            <a:pt x="43334" y="256222"/>
                            <a:pt x="47440" y="253371"/>
                            <a:pt x="49035" y="249071"/>
                          </a:cubicBezTo>
                          <a:lnTo>
                            <a:pt x="69800" y="191921"/>
                          </a:lnTo>
                          <a:lnTo>
                            <a:pt x="94946" y="185634"/>
                          </a:lnTo>
                          <a:cubicBezTo>
                            <a:pt x="106035" y="204470"/>
                            <a:pt x="124910" y="217414"/>
                            <a:pt x="146476" y="220972"/>
                          </a:cubicBezTo>
                          <a:lnTo>
                            <a:pt x="150000" y="219829"/>
                          </a:lnTo>
                          <a:lnTo>
                            <a:pt x="150000" y="140771"/>
                          </a:lnTo>
                          <a:cubicBezTo>
                            <a:pt x="150000" y="135511"/>
                            <a:pt x="154265" y="131246"/>
                            <a:pt x="159525" y="131246"/>
                          </a:cubicBezTo>
                          <a:cubicBezTo>
                            <a:pt x="164786" y="131246"/>
                            <a:pt x="169050" y="135511"/>
                            <a:pt x="169050" y="140771"/>
                          </a:cubicBezTo>
                          <a:lnTo>
                            <a:pt x="169050" y="220019"/>
                          </a:lnTo>
                          <a:lnTo>
                            <a:pt x="172574" y="221162"/>
                          </a:lnTo>
                          <a:cubicBezTo>
                            <a:pt x="194161" y="217655"/>
                            <a:pt x="213056" y="204697"/>
                            <a:pt x="224105" y="185825"/>
                          </a:cubicBezTo>
                          <a:lnTo>
                            <a:pt x="249251" y="192111"/>
                          </a:lnTo>
                          <a:lnTo>
                            <a:pt x="270110" y="249261"/>
                          </a:lnTo>
                          <a:cubicBezTo>
                            <a:pt x="271647" y="253564"/>
                            <a:pt x="275733" y="256429"/>
                            <a:pt x="280302" y="256405"/>
                          </a:cubicBezTo>
                          <a:cubicBezTo>
                            <a:pt x="281567" y="256368"/>
                            <a:pt x="282819" y="256143"/>
                            <a:pt x="284017" y="255738"/>
                          </a:cubicBezTo>
                          <a:cubicBezTo>
                            <a:pt x="289654" y="253641"/>
                            <a:pt x="292545" y="247390"/>
                            <a:pt x="290494" y="241736"/>
                          </a:cubicBezTo>
                          <a:lnTo>
                            <a:pt x="267348" y="178871"/>
                          </a:lnTo>
                          <a:cubicBezTo>
                            <a:pt x="266115" y="175455"/>
                            <a:pt x="263255" y="172881"/>
                            <a:pt x="259728" y="172013"/>
                          </a:cubicBezTo>
                          <a:lnTo>
                            <a:pt x="231915" y="165060"/>
                          </a:lnTo>
                          <a:cubicBezTo>
                            <a:pt x="233212" y="159533"/>
                            <a:pt x="233884" y="153878"/>
                            <a:pt x="233915" y="148201"/>
                          </a:cubicBezTo>
                          <a:cubicBezTo>
                            <a:pt x="233915" y="145724"/>
                            <a:pt x="233915" y="142867"/>
                            <a:pt x="233915" y="139628"/>
                          </a:cubicBezTo>
                          <a:lnTo>
                            <a:pt x="252965" y="139628"/>
                          </a:lnTo>
                          <a:lnTo>
                            <a:pt x="294113" y="181062"/>
                          </a:lnTo>
                          <a:cubicBezTo>
                            <a:pt x="298077" y="185563"/>
                            <a:pt x="304939" y="185998"/>
                            <a:pt x="309439" y="182035"/>
                          </a:cubicBezTo>
                          <a:cubicBezTo>
                            <a:pt x="313940" y="178071"/>
                            <a:pt x="314375" y="171210"/>
                            <a:pt x="310412" y="166710"/>
                          </a:cubicBezTo>
                          <a:cubicBezTo>
                            <a:pt x="309404" y="165566"/>
                            <a:pt x="308168" y="164647"/>
                            <a:pt x="306782" y="164012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t-PT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4" name="Forma Livre 73">
                      <a:extLst>
                        <a:ext uri="{FF2B5EF4-FFF2-40B4-BE49-F238E27FC236}">
                          <a16:creationId xmlns:a16="http://schemas.microsoft.com/office/drawing/2014/main" id="{A9B1E65E-A43C-F747-A2A6-24CD8F444C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56685" y="1264271"/>
                      <a:ext cx="133350" cy="123825"/>
                    </a:xfrm>
                    <a:custGeom>
                      <a:avLst/>
                      <a:gdLst>
                        <a:gd name="connsiteX0" fmla="*/ 123596 w 133350"/>
                        <a:gd name="connsiteY0" fmla="*/ 20600 h 123825"/>
                        <a:gd name="connsiteX1" fmla="*/ 126930 w 133350"/>
                        <a:gd name="connsiteY1" fmla="*/ 11075 h 123825"/>
                        <a:gd name="connsiteX2" fmla="*/ 117405 w 133350"/>
                        <a:gd name="connsiteY2" fmla="*/ 7837 h 123825"/>
                        <a:gd name="connsiteX3" fmla="*/ 94926 w 133350"/>
                        <a:gd name="connsiteY3" fmla="*/ 28220 h 123825"/>
                        <a:gd name="connsiteX4" fmla="*/ 85401 w 133350"/>
                        <a:gd name="connsiteY4" fmla="*/ 48603 h 123825"/>
                        <a:gd name="connsiteX5" fmla="*/ 49396 w 133350"/>
                        <a:gd name="connsiteY5" fmla="*/ 48603 h 123825"/>
                        <a:gd name="connsiteX6" fmla="*/ 39871 w 133350"/>
                        <a:gd name="connsiteY6" fmla="*/ 28220 h 123825"/>
                        <a:gd name="connsiteX7" fmla="*/ 17392 w 133350"/>
                        <a:gd name="connsiteY7" fmla="*/ 7837 h 123825"/>
                        <a:gd name="connsiteX8" fmla="*/ 7867 w 133350"/>
                        <a:gd name="connsiteY8" fmla="*/ 11075 h 123825"/>
                        <a:gd name="connsiteX9" fmla="*/ 11106 w 133350"/>
                        <a:gd name="connsiteY9" fmla="*/ 20600 h 123825"/>
                        <a:gd name="connsiteX10" fmla="*/ 27203 w 133350"/>
                        <a:gd name="connsiteY10" fmla="*/ 35459 h 123825"/>
                        <a:gd name="connsiteX11" fmla="*/ 35871 w 133350"/>
                        <a:gd name="connsiteY11" fmla="*/ 55462 h 123825"/>
                        <a:gd name="connsiteX12" fmla="*/ 9868 w 133350"/>
                        <a:gd name="connsiteY12" fmla="*/ 111659 h 123825"/>
                        <a:gd name="connsiteX13" fmla="*/ 10534 w 133350"/>
                        <a:gd name="connsiteY13" fmla="*/ 121184 h 123825"/>
                        <a:gd name="connsiteX14" fmla="*/ 123501 w 133350"/>
                        <a:gd name="connsiteY14" fmla="*/ 121184 h 123825"/>
                        <a:gd name="connsiteX15" fmla="*/ 124168 w 133350"/>
                        <a:gd name="connsiteY15" fmla="*/ 111659 h 123825"/>
                        <a:gd name="connsiteX16" fmla="*/ 98164 w 133350"/>
                        <a:gd name="connsiteY16" fmla="*/ 55842 h 123825"/>
                        <a:gd name="connsiteX17" fmla="*/ 106832 w 133350"/>
                        <a:gd name="connsiteY17" fmla="*/ 35840 h 123825"/>
                        <a:gd name="connsiteX18" fmla="*/ 123596 w 133350"/>
                        <a:gd name="connsiteY18" fmla="*/ 20600 h 1238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33350" h="123825">
                          <a:moveTo>
                            <a:pt x="123596" y="20600"/>
                          </a:moveTo>
                          <a:cubicBezTo>
                            <a:pt x="127102" y="18850"/>
                            <a:pt x="128580" y="14629"/>
                            <a:pt x="126930" y="11075"/>
                          </a:cubicBezTo>
                          <a:cubicBezTo>
                            <a:pt x="125112" y="7645"/>
                            <a:pt x="120937" y="6225"/>
                            <a:pt x="117405" y="7837"/>
                          </a:cubicBezTo>
                          <a:cubicBezTo>
                            <a:pt x="108228" y="12505"/>
                            <a:pt x="100467" y="19543"/>
                            <a:pt x="94926" y="28220"/>
                          </a:cubicBezTo>
                          <a:cubicBezTo>
                            <a:pt x="90900" y="34583"/>
                            <a:pt x="87698" y="41432"/>
                            <a:pt x="85401" y="48603"/>
                          </a:cubicBezTo>
                          <a:cubicBezTo>
                            <a:pt x="73835" y="44031"/>
                            <a:pt x="60963" y="44031"/>
                            <a:pt x="49396" y="48603"/>
                          </a:cubicBezTo>
                          <a:cubicBezTo>
                            <a:pt x="47179" y="41402"/>
                            <a:pt x="43973" y="34542"/>
                            <a:pt x="39871" y="28220"/>
                          </a:cubicBezTo>
                          <a:cubicBezTo>
                            <a:pt x="34352" y="19524"/>
                            <a:pt x="26585" y="12481"/>
                            <a:pt x="17392" y="7837"/>
                          </a:cubicBezTo>
                          <a:cubicBezTo>
                            <a:pt x="13863" y="6172"/>
                            <a:pt x="9650" y="7605"/>
                            <a:pt x="7867" y="11075"/>
                          </a:cubicBezTo>
                          <a:cubicBezTo>
                            <a:pt x="6149" y="14601"/>
                            <a:pt x="7595" y="18852"/>
                            <a:pt x="11106" y="20600"/>
                          </a:cubicBezTo>
                          <a:cubicBezTo>
                            <a:pt x="17666" y="24079"/>
                            <a:pt x="23211" y="29198"/>
                            <a:pt x="27203" y="35459"/>
                          </a:cubicBezTo>
                          <a:cubicBezTo>
                            <a:pt x="31152" y="41615"/>
                            <a:pt x="34079" y="48370"/>
                            <a:pt x="35871" y="55462"/>
                          </a:cubicBezTo>
                          <a:cubicBezTo>
                            <a:pt x="18904" y="69106"/>
                            <a:pt x="9286" y="89894"/>
                            <a:pt x="9868" y="111659"/>
                          </a:cubicBezTo>
                          <a:cubicBezTo>
                            <a:pt x="9897" y="114844"/>
                            <a:pt x="10119" y="118026"/>
                            <a:pt x="10534" y="121184"/>
                          </a:cubicBezTo>
                          <a:lnTo>
                            <a:pt x="123501" y="121184"/>
                          </a:lnTo>
                          <a:cubicBezTo>
                            <a:pt x="123916" y="118026"/>
                            <a:pt x="124138" y="114844"/>
                            <a:pt x="124168" y="111659"/>
                          </a:cubicBezTo>
                          <a:cubicBezTo>
                            <a:pt x="124615" y="90030"/>
                            <a:pt x="115011" y="69415"/>
                            <a:pt x="98164" y="55842"/>
                          </a:cubicBezTo>
                          <a:cubicBezTo>
                            <a:pt x="99956" y="48751"/>
                            <a:pt x="102883" y="41996"/>
                            <a:pt x="106832" y="35840"/>
                          </a:cubicBezTo>
                          <a:cubicBezTo>
                            <a:pt x="110955" y="29352"/>
                            <a:pt x="116745" y="24088"/>
                            <a:pt x="123596" y="2060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t-PT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3" name="Groupe 2"/>
                <p:cNvGrpSpPr/>
                <p:nvPr/>
              </p:nvGrpSpPr>
              <p:grpSpPr>
                <a:xfrm>
                  <a:off x="9028012" y="2471141"/>
                  <a:ext cx="1504950" cy="900000"/>
                  <a:chOff x="8886632" y="4535126"/>
                  <a:chExt cx="1504950" cy="985968"/>
                </a:xfrm>
              </p:grpSpPr>
              <p:sp>
                <p:nvSpPr>
                  <p:cNvPr id="49" name="CaixaDeTexto 57">
                    <a:extLst>
                      <a:ext uri="{FF2B5EF4-FFF2-40B4-BE49-F238E27FC236}">
                        <a16:creationId xmlns:a16="http://schemas.microsoft.com/office/drawing/2014/main" id="{DC852C61-9D24-AC45-83B0-0FFAC3917FBA}"/>
                      </a:ext>
                    </a:extLst>
                  </p:cNvPr>
                  <p:cNvSpPr txBox="1"/>
                  <p:nvPr/>
                </p:nvSpPr>
                <p:spPr>
                  <a:xfrm>
                    <a:off x="8886632" y="4885388"/>
                    <a:ext cx="1504950" cy="635706"/>
                  </a:xfrm>
                  <a:prstGeom prst="rect">
                    <a:avLst/>
                  </a:prstGeom>
                  <a:noFill/>
                  <a:ln w="63500">
                    <a:noFill/>
                  </a:ln>
                </p:spPr>
                <p:txBody>
                  <a:bodyPr wrap="square" rtlCol="0">
                    <a:noAutofit/>
                  </a:bodyPr>
                  <a:lstStyle/>
                  <a:p>
                    <a:pPr algn="ctr"/>
                    <a:r>
                      <a:rPr lang="en-US" sz="1400" b="1" dirty="0">
                        <a:solidFill>
                          <a:srgbClr val="E7E6E6">
                            <a:lumMod val="50000"/>
                          </a:srgbClr>
                        </a:solidFill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EFFICACITÉ DE GESTION</a:t>
                    </a:r>
                    <a:endParaRPr lang="pt-BR" sz="1200" dirty="0">
                      <a:solidFill>
                        <a:srgbClr val="E7E6E6">
                          <a:lumMod val="50000"/>
                        </a:srgbClr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69" name="Gráfico 113" descr="Investigação">
                    <a:extLst>
                      <a:ext uri="{FF2B5EF4-FFF2-40B4-BE49-F238E27FC236}">
                        <a16:creationId xmlns:a16="http://schemas.microsoft.com/office/drawing/2014/main" id="{A64B9803-2B0A-514A-8A37-D9E45A9AF90E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8898520" y="4548853"/>
                    <a:ext cx="522754" cy="495300"/>
                    <a:chOff x="772226" y="2242231"/>
                    <a:chExt cx="762000" cy="762000"/>
                  </a:xfrm>
                </p:grpSpPr>
                <p:sp>
                  <p:nvSpPr>
                    <p:cNvPr id="70" name="Forma Livre 69">
                      <a:extLst>
                        <a:ext uri="{FF2B5EF4-FFF2-40B4-BE49-F238E27FC236}">
                          <a16:creationId xmlns:a16="http://schemas.microsoft.com/office/drawing/2014/main" id="{FB1EC476-04E8-A442-AF2C-5592599D64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2226" y="2242231"/>
                      <a:ext cx="762000" cy="762000"/>
                    </a:xfrm>
                    <a:custGeom>
                      <a:avLst/>
                      <a:gdLst>
                        <a:gd name="connsiteX0" fmla="*/ 623417 w 762000"/>
                        <a:gd name="connsiteY0" fmla="*/ 529119 h 762000"/>
                        <a:gd name="connsiteX1" fmla="*/ 564362 w 762000"/>
                        <a:gd name="connsiteY1" fmla="*/ 511022 h 762000"/>
                        <a:gd name="connsiteX2" fmla="*/ 521499 w 762000"/>
                        <a:gd name="connsiteY2" fmla="*/ 469112 h 762000"/>
                        <a:gd name="connsiteX3" fmla="*/ 580554 w 762000"/>
                        <a:gd name="connsiteY3" fmla="*/ 295757 h 762000"/>
                        <a:gd name="connsiteX4" fmla="*/ 294804 w 762000"/>
                        <a:gd name="connsiteY4" fmla="*/ 7149 h 762000"/>
                        <a:gd name="connsiteX5" fmla="*/ 7149 w 762000"/>
                        <a:gd name="connsiteY5" fmla="*/ 292899 h 762000"/>
                        <a:gd name="connsiteX6" fmla="*/ 292899 w 762000"/>
                        <a:gd name="connsiteY6" fmla="*/ 580554 h 762000"/>
                        <a:gd name="connsiteX7" fmla="*/ 468159 w 762000"/>
                        <a:gd name="connsiteY7" fmla="*/ 521499 h 762000"/>
                        <a:gd name="connsiteX8" fmla="*/ 510069 w 762000"/>
                        <a:gd name="connsiteY8" fmla="*/ 563409 h 762000"/>
                        <a:gd name="connsiteX9" fmla="*/ 528167 w 762000"/>
                        <a:gd name="connsiteY9" fmla="*/ 623417 h 762000"/>
                        <a:gd name="connsiteX10" fmla="*/ 647229 w 762000"/>
                        <a:gd name="connsiteY10" fmla="*/ 742479 h 762000"/>
                        <a:gd name="connsiteX11" fmla="*/ 741527 w 762000"/>
                        <a:gd name="connsiteY11" fmla="*/ 742479 h 762000"/>
                        <a:gd name="connsiteX12" fmla="*/ 741527 w 762000"/>
                        <a:gd name="connsiteY12" fmla="*/ 648182 h 762000"/>
                        <a:gd name="connsiteX13" fmla="*/ 623417 w 762000"/>
                        <a:gd name="connsiteY13" fmla="*/ 529119 h 762000"/>
                        <a:gd name="connsiteX14" fmla="*/ 294804 w 762000"/>
                        <a:gd name="connsiteY14" fmla="*/ 523404 h 762000"/>
                        <a:gd name="connsiteX15" fmla="*/ 66204 w 762000"/>
                        <a:gd name="connsiteY15" fmla="*/ 294804 h 762000"/>
                        <a:gd name="connsiteX16" fmla="*/ 294804 w 762000"/>
                        <a:gd name="connsiteY16" fmla="*/ 66204 h 762000"/>
                        <a:gd name="connsiteX17" fmla="*/ 523404 w 762000"/>
                        <a:gd name="connsiteY17" fmla="*/ 294804 h 762000"/>
                        <a:gd name="connsiteX18" fmla="*/ 294804 w 762000"/>
                        <a:gd name="connsiteY18" fmla="*/ 523404 h 762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762000" h="762000">
                          <a:moveTo>
                            <a:pt x="623417" y="529119"/>
                          </a:moveTo>
                          <a:cubicBezTo>
                            <a:pt x="608177" y="513879"/>
                            <a:pt x="585317" y="506259"/>
                            <a:pt x="564362" y="511022"/>
                          </a:cubicBezTo>
                          <a:lnTo>
                            <a:pt x="521499" y="469112"/>
                          </a:lnTo>
                          <a:cubicBezTo>
                            <a:pt x="559599" y="419582"/>
                            <a:pt x="580554" y="358622"/>
                            <a:pt x="580554" y="295757"/>
                          </a:cubicBezTo>
                          <a:cubicBezTo>
                            <a:pt x="581507" y="136689"/>
                            <a:pt x="452919" y="8102"/>
                            <a:pt x="294804" y="7149"/>
                          </a:cubicBezTo>
                          <a:cubicBezTo>
                            <a:pt x="136689" y="6197"/>
                            <a:pt x="8102" y="134784"/>
                            <a:pt x="7149" y="292899"/>
                          </a:cubicBezTo>
                          <a:cubicBezTo>
                            <a:pt x="6197" y="451014"/>
                            <a:pt x="134784" y="579602"/>
                            <a:pt x="292899" y="580554"/>
                          </a:cubicBezTo>
                          <a:cubicBezTo>
                            <a:pt x="355764" y="580554"/>
                            <a:pt x="417677" y="559599"/>
                            <a:pt x="468159" y="521499"/>
                          </a:cubicBezTo>
                          <a:lnTo>
                            <a:pt x="510069" y="563409"/>
                          </a:lnTo>
                          <a:cubicBezTo>
                            <a:pt x="506259" y="585317"/>
                            <a:pt x="512927" y="607224"/>
                            <a:pt x="528167" y="623417"/>
                          </a:cubicBezTo>
                          <a:lnTo>
                            <a:pt x="647229" y="742479"/>
                          </a:lnTo>
                          <a:cubicBezTo>
                            <a:pt x="672947" y="768197"/>
                            <a:pt x="715809" y="768197"/>
                            <a:pt x="741527" y="742479"/>
                          </a:cubicBezTo>
                          <a:cubicBezTo>
                            <a:pt x="767244" y="716762"/>
                            <a:pt x="767244" y="673899"/>
                            <a:pt x="741527" y="648182"/>
                          </a:cubicBezTo>
                          <a:lnTo>
                            <a:pt x="623417" y="529119"/>
                          </a:lnTo>
                          <a:close/>
                          <a:moveTo>
                            <a:pt x="294804" y="523404"/>
                          </a:moveTo>
                          <a:cubicBezTo>
                            <a:pt x="168122" y="523404"/>
                            <a:pt x="66204" y="421487"/>
                            <a:pt x="66204" y="294804"/>
                          </a:cubicBezTo>
                          <a:cubicBezTo>
                            <a:pt x="66204" y="168122"/>
                            <a:pt x="168122" y="66204"/>
                            <a:pt x="294804" y="66204"/>
                          </a:cubicBezTo>
                          <a:cubicBezTo>
                            <a:pt x="421487" y="66204"/>
                            <a:pt x="523404" y="168122"/>
                            <a:pt x="523404" y="294804"/>
                          </a:cubicBezTo>
                          <a:cubicBezTo>
                            <a:pt x="523404" y="420534"/>
                            <a:pt x="420534" y="523404"/>
                            <a:pt x="294804" y="52340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t-PT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1" name="Forma Livre 70">
                      <a:extLst>
                        <a:ext uri="{FF2B5EF4-FFF2-40B4-BE49-F238E27FC236}">
                          <a16:creationId xmlns:a16="http://schemas.microsoft.com/office/drawing/2014/main" id="{21D30362-C957-0940-8C3B-B5453B32F8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5099" y="2383794"/>
                      <a:ext cx="419100" cy="314325"/>
                    </a:xfrm>
                    <a:custGeom>
                      <a:avLst/>
                      <a:gdLst>
                        <a:gd name="connsiteX0" fmla="*/ 416719 w 419100"/>
                        <a:gd name="connsiteY0" fmla="*/ 138954 h 314325"/>
                        <a:gd name="connsiteX1" fmla="*/ 362426 w 419100"/>
                        <a:gd name="connsiteY1" fmla="*/ 138954 h 314325"/>
                        <a:gd name="connsiteX2" fmla="*/ 350044 w 419100"/>
                        <a:gd name="connsiteY2" fmla="*/ 146574 h 314325"/>
                        <a:gd name="connsiteX3" fmla="*/ 313849 w 419100"/>
                        <a:gd name="connsiteY3" fmla="*/ 185626 h 314325"/>
                        <a:gd name="connsiteX4" fmla="*/ 283369 w 419100"/>
                        <a:gd name="connsiteY4" fmla="*/ 79899 h 314325"/>
                        <a:gd name="connsiteX5" fmla="*/ 262414 w 419100"/>
                        <a:gd name="connsiteY5" fmla="*/ 68469 h 314325"/>
                        <a:gd name="connsiteX6" fmla="*/ 250984 w 419100"/>
                        <a:gd name="connsiteY6" fmla="*/ 78946 h 314325"/>
                        <a:gd name="connsiteX7" fmla="*/ 193834 w 419100"/>
                        <a:gd name="connsiteY7" fmla="*/ 230394 h 314325"/>
                        <a:gd name="connsiteX8" fmla="*/ 154781 w 419100"/>
                        <a:gd name="connsiteY8" fmla="*/ 20844 h 314325"/>
                        <a:gd name="connsiteX9" fmla="*/ 135731 w 419100"/>
                        <a:gd name="connsiteY9" fmla="*/ 7509 h 314325"/>
                        <a:gd name="connsiteX10" fmla="*/ 122396 w 419100"/>
                        <a:gd name="connsiteY10" fmla="*/ 18939 h 314325"/>
                        <a:gd name="connsiteX11" fmla="*/ 81439 w 419100"/>
                        <a:gd name="connsiteY11" fmla="*/ 138954 h 314325"/>
                        <a:gd name="connsiteX12" fmla="*/ 7144 w 419100"/>
                        <a:gd name="connsiteY12" fmla="*/ 138954 h 314325"/>
                        <a:gd name="connsiteX13" fmla="*/ 7144 w 419100"/>
                        <a:gd name="connsiteY13" fmla="*/ 177054 h 314325"/>
                        <a:gd name="connsiteX14" fmla="*/ 93821 w 419100"/>
                        <a:gd name="connsiteY14" fmla="*/ 177054 h 314325"/>
                        <a:gd name="connsiteX15" fmla="*/ 110014 w 419100"/>
                        <a:gd name="connsiteY15" fmla="*/ 162766 h 314325"/>
                        <a:gd name="connsiteX16" fmla="*/ 133826 w 419100"/>
                        <a:gd name="connsiteY16" fmla="*/ 90376 h 314325"/>
                        <a:gd name="connsiteX17" fmla="*/ 171926 w 419100"/>
                        <a:gd name="connsiteY17" fmla="*/ 295164 h 314325"/>
                        <a:gd name="connsiteX18" fmla="*/ 187166 w 419100"/>
                        <a:gd name="connsiteY18" fmla="*/ 308499 h 314325"/>
                        <a:gd name="connsiteX19" fmla="*/ 189071 w 419100"/>
                        <a:gd name="connsiteY19" fmla="*/ 308499 h 314325"/>
                        <a:gd name="connsiteX20" fmla="*/ 205264 w 419100"/>
                        <a:gd name="connsiteY20" fmla="*/ 298021 h 314325"/>
                        <a:gd name="connsiteX21" fmla="*/ 266224 w 419100"/>
                        <a:gd name="connsiteY21" fmla="*/ 138001 h 314325"/>
                        <a:gd name="connsiteX22" fmla="*/ 290989 w 419100"/>
                        <a:gd name="connsiteY22" fmla="*/ 223726 h 314325"/>
                        <a:gd name="connsiteX23" fmla="*/ 311944 w 419100"/>
                        <a:gd name="connsiteY23" fmla="*/ 235156 h 314325"/>
                        <a:gd name="connsiteX24" fmla="*/ 319564 w 419100"/>
                        <a:gd name="connsiteY24" fmla="*/ 230394 h 314325"/>
                        <a:gd name="connsiteX25" fmla="*/ 370999 w 419100"/>
                        <a:gd name="connsiteY25" fmla="*/ 177054 h 314325"/>
                        <a:gd name="connsiteX26" fmla="*/ 417671 w 419100"/>
                        <a:gd name="connsiteY26" fmla="*/ 177054 h 314325"/>
                        <a:gd name="connsiteX27" fmla="*/ 417671 w 419100"/>
                        <a:gd name="connsiteY27" fmla="*/ 138954 h 3143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419100" h="314325">
                          <a:moveTo>
                            <a:pt x="416719" y="138954"/>
                          </a:moveTo>
                          <a:lnTo>
                            <a:pt x="362426" y="138954"/>
                          </a:lnTo>
                          <a:cubicBezTo>
                            <a:pt x="357664" y="139906"/>
                            <a:pt x="352901" y="142764"/>
                            <a:pt x="350044" y="146574"/>
                          </a:cubicBezTo>
                          <a:lnTo>
                            <a:pt x="313849" y="185626"/>
                          </a:lnTo>
                          <a:lnTo>
                            <a:pt x="283369" y="79899"/>
                          </a:lnTo>
                          <a:cubicBezTo>
                            <a:pt x="280511" y="71326"/>
                            <a:pt x="270986" y="65611"/>
                            <a:pt x="262414" y="68469"/>
                          </a:cubicBezTo>
                          <a:cubicBezTo>
                            <a:pt x="257651" y="70374"/>
                            <a:pt x="252889" y="73231"/>
                            <a:pt x="250984" y="78946"/>
                          </a:cubicBezTo>
                          <a:lnTo>
                            <a:pt x="193834" y="230394"/>
                          </a:lnTo>
                          <a:lnTo>
                            <a:pt x="154781" y="20844"/>
                          </a:lnTo>
                          <a:cubicBezTo>
                            <a:pt x="152876" y="11319"/>
                            <a:pt x="144304" y="5604"/>
                            <a:pt x="135731" y="7509"/>
                          </a:cubicBezTo>
                          <a:cubicBezTo>
                            <a:pt x="130016" y="8461"/>
                            <a:pt x="125254" y="13224"/>
                            <a:pt x="122396" y="18939"/>
                          </a:cubicBezTo>
                          <a:lnTo>
                            <a:pt x="81439" y="138954"/>
                          </a:lnTo>
                          <a:lnTo>
                            <a:pt x="7144" y="138954"/>
                          </a:lnTo>
                          <a:lnTo>
                            <a:pt x="7144" y="177054"/>
                          </a:lnTo>
                          <a:lnTo>
                            <a:pt x="93821" y="177054"/>
                          </a:lnTo>
                          <a:cubicBezTo>
                            <a:pt x="101441" y="176101"/>
                            <a:pt x="108109" y="170386"/>
                            <a:pt x="110014" y="162766"/>
                          </a:cubicBezTo>
                          <a:lnTo>
                            <a:pt x="133826" y="90376"/>
                          </a:lnTo>
                          <a:lnTo>
                            <a:pt x="171926" y="295164"/>
                          </a:lnTo>
                          <a:cubicBezTo>
                            <a:pt x="172879" y="302784"/>
                            <a:pt x="179546" y="308499"/>
                            <a:pt x="187166" y="308499"/>
                          </a:cubicBezTo>
                          <a:lnTo>
                            <a:pt x="189071" y="308499"/>
                          </a:lnTo>
                          <a:cubicBezTo>
                            <a:pt x="195739" y="308499"/>
                            <a:pt x="202406" y="304689"/>
                            <a:pt x="205264" y="298021"/>
                          </a:cubicBezTo>
                          <a:lnTo>
                            <a:pt x="266224" y="138001"/>
                          </a:lnTo>
                          <a:lnTo>
                            <a:pt x="290989" y="223726"/>
                          </a:lnTo>
                          <a:cubicBezTo>
                            <a:pt x="293846" y="232299"/>
                            <a:pt x="302419" y="238014"/>
                            <a:pt x="311944" y="235156"/>
                          </a:cubicBezTo>
                          <a:cubicBezTo>
                            <a:pt x="314801" y="234204"/>
                            <a:pt x="317659" y="232299"/>
                            <a:pt x="319564" y="230394"/>
                          </a:cubicBezTo>
                          <a:lnTo>
                            <a:pt x="370999" y="177054"/>
                          </a:lnTo>
                          <a:lnTo>
                            <a:pt x="417671" y="177054"/>
                          </a:lnTo>
                          <a:lnTo>
                            <a:pt x="417671" y="13895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t-PT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0" name="Groupe 19"/>
              <p:cNvGrpSpPr/>
              <p:nvPr/>
            </p:nvGrpSpPr>
            <p:grpSpPr>
              <a:xfrm>
                <a:off x="3582400" y="955069"/>
                <a:ext cx="4768599" cy="1772728"/>
                <a:chOff x="3582400" y="992340"/>
                <a:chExt cx="4768599" cy="1772728"/>
              </a:xfrm>
            </p:grpSpPr>
            <p:sp>
              <p:nvSpPr>
                <p:cNvPr id="33" name="Caixa de Texto 72">
                  <a:extLst>
                    <a:ext uri="{FF2B5EF4-FFF2-40B4-BE49-F238E27FC236}">
                      <a16:creationId xmlns:a16="http://schemas.microsoft.com/office/drawing/2014/main" id="{9197CD4F-77E4-FB46-917F-0DD09E968180}"/>
                    </a:ext>
                  </a:extLst>
                </p:cNvPr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4167254" y="992340"/>
                  <a:ext cx="4183745" cy="122161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pt-BR" sz="2400" b="1" dirty="0">
                      <a:solidFill>
                        <a:srgbClr val="E7E6E6">
                          <a:lumMod val="50000"/>
                        </a:srgbClr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SUIVI</a:t>
                  </a:r>
                </a:p>
                <a:p>
                  <a:pPr algn="ctr"/>
                  <a:r>
                    <a:rPr lang="fr-FR" b="1" dirty="0">
                      <a:solidFill>
                        <a:prstClr val="white">
                          <a:lumMod val="50000"/>
                        </a:prstClr>
                      </a:solidFill>
                    </a:rPr>
                    <a:t>Structuration et organisation des informations existantes et à acquérir</a:t>
                  </a:r>
                </a:p>
                <a:p>
                  <a:pPr algn="ctr"/>
                  <a:endParaRPr lang="pt-BR" sz="1200" dirty="0">
                    <a:solidFill>
                      <a:srgbClr val="E7E6E6">
                        <a:lumMod val="5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CaixaDeTexto 8">
                  <a:extLst>
                    <a:ext uri="{FF2B5EF4-FFF2-40B4-BE49-F238E27FC236}">
                      <a16:creationId xmlns:a16="http://schemas.microsoft.com/office/drawing/2014/main" id="{7E29C11F-092D-C74A-8534-667B4EC604C6}"/>
                    </a:ext>
                  </a:extLst>
                </p:cNvPr>
                <p:cNvSpPr txBox="1"/>
                <p:nvPr>
                  <p:custDataLst>
                    <p:tags r:id="rId6"/>
                  </p:custDataLst>
                </p:nvPr>
              </p:nvSpPr>
              <p:spPr>
                <a:xfrm>
                  <a:off x="3582400" y="1950657"/>
                  <a:ext cx="1117600" cy="8144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rgbClr val="4472C4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CAMPAGNE IMET OU AUTRE</a:t>
                  </a:r>
                  <a:endParaRPr lang="pt-BR" sz="1200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" name="Groupe 15"/>
            <p:cNvGrpSpPr/>
            <p:nvPr/>
          </p:nvGrpSpPr>
          <p:grpSpPr>
            <a:xfrm>
              <a:off x="8568778" y="1730981"/>
              <a:ext cx="1332000" cy="873275"/>
              <a:chOff x="8350998" y="1391911"/>
              <a:chExt cx="1332000" cy="873275"/>
            </a:xfrm>
          </p:grpSpPr>
          <p:sp>
            <p:nvSpPr>
              <p:cNvPr id="52" name="Trapèze 51"/>
              <p:cNvSpPr/>
              <p:nvPr/>
            </p:nvSpPr>
            <p:spPr>
              <a:xfrm>
                <a:off x="8350998" y="1391911"/>
                <a:ext cx="1332000" cy="873275"/>
              </a:xfrm>
              <a:prstGeom prst="trapezoid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72000" rIns="0" bIns="0" rtlCol="0" anchor="t" anchorCtr="0"/>
              <a:lstStyle/>
              <a:p>
                <a:pPr algn="ctr"/>
                <a:r>
                  <a:rPr lang="en-US" dirty="0">
                    <a:solidFill>
                      <a:prstClr val="white"/>
                    </a:solidFill>
                  </a:rPr>
                  <a:t>RAPPORT</a:t>
                </a:r>
                <a:endParaRPr lang="fr-FR" dirty="0">
                  <a:solidFill>
                    <a:prstClr val="white"/>
                  </a:solidFill>
                </a:endParaRPr>
              </a:p>
              <a:p>
                <a:pPr algn="ctr"/>
                <a:endParaRPr lang="fr-F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384087" y="1965264"/>
                <a:ext cx="1265823" cy="28423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1"/>
              <a:lstStyle/>
              <a:p>
                <a:pPr algn="ctr"/>
                <a:r>
                  <a:rPr lang="fr-FR" dirty="0">
                    <a:solidFill>
                      <a:prstClr val="black"/>
                    </a:solidFill>
                  </a:rPr>
                  <a:t>IMET/Autre</a:t>
                </a:r>
              </a:p>
              <a:p>
                <a:pPr algn="ctr"/>
                <a:endParaRPr lang="fr-FR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4" name="Groupe 23"/>
          <p:cNvGrpSpPr/>
          <p:nvPr/>
        </p:nvGrpSpPr>
        <p:grpSpPr>
          <a:xfrm>
            <a:off x="2354421" y="2939124"/>
            <a:ext cx="5474129" cy="1475712"/>
            <a:chOff x="4660543" y="3581247"/>
            <a:chExt cx="5474129" cy="1627041"/>
          </a:xfrm>
        </p:grpSpPr>
        <p:grpSp>
          <p:nvGrpSpPr>
            <p:cNvPr id="18" name="Groupe 17"/>
            <p:cNvGrpSpPr/>
            <p:nvPr/>
          </p:nvGrpSpPr>
          <p:grpSpPr>
            <a:xfrm>
              <a:off x="4660543" y="3581247"/>
              <a:ext cx="2612312" cy="1627041"/>
              <a:chOff x="4831456" y="2638400"/>
              <a:chExt cx="2612312" cy="1627041"/>
            </a:xfrm>
          </p:grpSpPr>
          <p:sp>
            <p:nvSpPr>
              <p:cNvPr id="34" name="Caixa de Texto 73">
                <a:extLst>
                  <a:ext uri="{FF2B5EF4-FFF2-40B4-BE49-F238E27FC236}">
                    <a16:creationId xmlns:a16="http://schemas.microsoft.com/office/drawing/2014/main" id="{68FE8136-0B2E-A541-9AA9-E8E496347F1A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 rot="10800000" flipV="1">
                <a:off x="5385668" y="2638400"/>
                <a:ext cx="1779520" cy="4482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pt-BR" sz="2400" b="1" dirty="0">
                    <a:solidFill>
                      <a:srgbClr val="E7E6E6">
                        <a:lumMod val="5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EVALUATION</a:t>
                </a:r>
                <a:endParaRPr lang="pt-BR" sz="1200" dirty="0">
                  <a:solidFill>
                    <a:srgbClr val="E7E6E6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Groupe 8"/>
              <p:cNvGrpSpPr/>
              <p:nvPr/>
            </p:nvGrpSpPr>
            <p:grpSpPr>
              <a:xfrm>
                <a:off x="4831456" y="3160092"/>
                <a:ext cx="2612312" cy="1105349"/>
                <a:chOff x="5023729" y="2961968"/>
                <a:chExt cx="2612312" cy="1105349"/>
              </a:xfrm>
            </p:grpSpPr>
            <p:sp>
              <p:nvSpPr>
                <p:cNvPr id="38" name="CaixaDeTexto 8">
                  <a:extLst>
                    <a:ext uri="{FF2B5EF4-FFF2-40B4-BE49-F238E27FC236}">
                      <a16:creationId xmlns:a16="http://schemas.microsoft.com/office/drawing/2014/main" id="{29691FBB-D5D3-1246-872C-4562F39438EB}"/>
                    </a:ext>
                  </a:extLst>
                </p:cNvPr>
                <p:cNvSpPr txBox="1"/>
                <p:nvPr/>
              </p:nvSpPr>
              <p:spPr>
                <a:xfrm>
                  <a:off x="6685446" y="3490443"/>
                  <a:ext cx="950595" cy="57687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i="1" dirty="0">
                      <a:solidFill>
                        <a:srgbClr val="0070C0"/>
                      </a:solidFill>
                    </a:rPr>
                    <a:t>PENSEE CRITIQUE</a:t>
                  </a:r>
                  <a:endParaRPr lang="pt-BR" sz="1400" b="1" i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39" name="CaixaDeTexto 8">
                  <a:extLst>
                    <a:ext uri="{FF2B5EF4-FFF2-40B4-BE49-F238E27FC236}">
                      <a16:creationId xmlns:a16="http://schemas.microsoft.com/office/drawing/2014/main" id="{03AD87CA-B565-AA42-AAAA-1555877A865D}"/>
                    </a:ext>
                  </a:extLst>
                </p:cNvPr>
                <p:cNvSpPr txBox="1"/>
                <p:nvPr/>
              </p:nvSpPr>
              <p:spPr>
                <a:xfrm>
                  <a:off x="5671729" y="3058296"/>
                  <a:ext cx="1591945" cy="5768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i="1" dirty="0">
                      <a:solidFill>
                        <a:srgbClr val="0070C0"/>
                      </a:solidFill>
                    </a:rPr>
                    <a:t>RESOLUTION des PROBLEMES</a:t>
                  </a:r>
                  <a:endParaRPr lang="pt-BR" sz="1400" b="1" i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41" name="CaixaDeTexto 8">
                  <a:extLst>
                    <a:ext uri="{FF2B5EF4-FFF2-40B4-BE49-F238E27FC236}">
                      <a16:creationId xmlns:a16="http://schemas.microsoft.com/office/drawing/2014/main" id="{EAF7C91A-F671-524D-A9AF-4A6FC6B51286}"/>
                    </a:ext>
                  </a:extLst>
                </p:cNvPr>
                <p:cNvSpPr txBox="1"/>
                <p:nvPr/>
              </p:nvSpPr>
              <p:spPr>
                <a:xfrm>
                  <a:off x="5023729" y="3478505"/>
                  <a:ext cx="1296000" cy="5768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i="1" dirty="0">
                      <a:solidFill>
                        <a:srgbClr val="0070C0"/>
                      </a:solidFill>
                    </a:rPr>
                    <a:t>PRISE des</a:t>
                  </a:r>
                </a:p>
                <a:p>
                  <a:pPr algn="ctr"/>
                  <a:r>
                    <a:rPr lang="en-US" sz="1400" b="1" i="1" dirty="0">
                      <a:solidFill>
                        <a:srgbClr val="0070C0"/>
                      </a:solidFill>
                    </a:rPr>
                    <a:t>DÉCISIONS</a:t>
                  </a:r>
                </a:p>
              </p:txBody>
            </p:sp>
            <p:sp>
              <p:nvSpPr>
                <p:cNvPr id="15" name="Demi-tour 14"/>
                <p:cNvSpPr/>
                <p:nvPr/>
              </p:nvSpPr>
              <p:spPr>
                <a:xfrm rot="10800000" flipV="1">
                  <a:off x="5595474" y="2961968"/>
                  <a:ext cx="1648046" cy="528475"/>
                </a:xfrm>
                <a:prstGeom prst="uturnArrow">
                  <a:avLst>
                    <a:gd name="adj1" fmla="val 8291"/>
                    <a:gd name="adj2" fmla="val 25000"/>
                    <a:gd name="adj3" fmla="val 25000"/>
                    <a:gd name="adj4" fmla="val 43750"/>
                    <a:gd name="adj5" fmla="val 10000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7" name="Groupe 16"/>
            <p:cNvGrpSpPr/>
            <p:nvPr/>
          </p:nvGrpSpPr>
          <p:grpSpPr>
            <a:xfrm>
              <a:off x="8149075" y="3581247"/>
              <a:ext cx="1985597" cy="1337094"/>
              <a:chOff x="8165431" y="2788330"/>
              <a:chExt cx="1985597" cy="1337094"/>
            </a:xfrm>
          </p:grpSpPr>
          <p:sp>
            <p:nvSpPr>
              <p:cNvPr id="14" name="Ellipse 13"/>
              <p:cNvSpPr>
                <a:spLocks noChangeAspect="1"/>
              </p:cNvSpPr>
              <p:nvPr/>
            </p:nvSpPr>
            <p:spPr>
              <a:xfrm>
                <a:off x="8165431" y="2788330"/>
                <a:ext cx="1985597" cy="1337093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36000" rtlCol="0" anchor="t" anchorCtr="0"/>
              <a:lstStyle/>
              <a:p>
                <a:pPr algn="ctr"/>
                <a:r>
                  <a:rPr lang="fr-FR" dirty="0">
                    <a:solidFill>
                      <a:prstClr val="white"/>
                    </a:solidFill>
                  </a:rPr>
                  <a:t>ANALYSE DECISION</a:t>
                </a:r>
              </a:p>
            </p:txBody>
          </p:sp>
          <p:sp>
            <p:nvSpPr>
              <p:cNvPr id="54" name="Ellipse 53"/>
              <p:cNvSpPr>
                <a:spLocks noChangeAspect="1"/>
              </p:cNvSpPr>
              <p:nvPr/>
            </p:nvSpPr>
            <p:spPr>
              <a:xfrm>
                <a:off x="8491671" y="3715107"/>
                <a:ext cx="1234234" cy="410317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fr-FR" dirty="0">
                    <a:solidFill>
                      <a:prstClr val="black"/>
                    </a:solidFill>
                  </a:rPr>
                  <a:t>DSS </a:t>
                </a:r>
              </a:p>
            </p:txBody>
          </p:sp>
        </p:grpSp>
      </p:grpSp>
      <p:grpSp>
        <p:nvGrpSpPr>
          <p:cNvPr id="7" name="Groupe 6"/>
          <p:cNvGrpSpPr/>
          <p:nvPr/>
        </p:nvGrpSpPr>
        <p:grpSpPr>
          <a:xfrm>
            <a:off x="2270228" y="4961793"/>
            <a:ext cx="6042871" cy="1193236"/>
            <a:chOff x="2270225" y="5470607"/>
            <a:chExt cx="6042871" cy="1315598"/>
          </a:xfrm>
        </p:grpSpPr>
        <p:sp>
          <p:nvSpPr>
            <p:cNvPr id="35" name="Caixa de Texto 74">
              <a:extLst>
                <a:ext uri="{FF2B5EF4-FFF2-40B4-BE49-F238E27FC236}">
                  <a16:creationId xmlns:a16="http://schemas.microsoft.com/office/drawing/2014/main" id="{14F582B9-5323-E84F-B5B0-429E336787C7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2270225" y="5614985"/>
              <a:ext cx="2780699" cy="1119816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pt-BR" sz="2400" b="1" dirty="0">
                  <a:solidFill>
                    <a:srgbClr val="E7E6E6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PLANIFICATION</a:t>
              </a:r>
            </a:p>
            <a:p>
              <a:pPr algn="ctr"/>
              <a:r>
                <a:rPr lang="pt-BR" b="1" dirty="0">
                  <a:solidFill>
                    <a:srgbClr val="E7E6E6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Approche orientée résultats</a:t>
              </a:r>
              <a:endParaRPr lang="pt-BR" sz="1050" dirty="0">
                <a:solidFill>
                  <a:srgbClr val="E7E6E6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544211" y="5470607"/>
              <a:ext cx="2768885" cy="131559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>
              <a:noAutofit/>
            </a:bodyPr>
            <a:lstStyle/>
            <a:p>
              <a:pPr marL="177750">
                <a:lnSpc>
                  <a:spcPts val="2000"/>
                </a:lnSpc>
              </a:pPr>
              <a:r>
                <a:rPr lang="en-US" b="1" dirty="0">
                  <a:solidFill>
                    <a:prstClr val="white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ELEMENTS de</a:t>
              </a:r>
              <a:r>
                <a:rPr lang="en-US" sz="1400" b="1" dirty="0">
                  <a:solidFill>
                    <a:prstClr val="white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marL="285750" indent="-108000">
                <a:lnSpc>
                  <a:spcPts val="2000"/>
                </a:lnSpc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prstClr val="white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PLAN DE GESTION ET      AMÉNAGEMENT</a:t>
              </a:r>
              <a:endParaRPr lang="pt-BR" sz="1400" b="1" dirty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108000">
                <a:lnSpc>
                  <a:spcPts val="2000"/>
                </a:lnSpc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prstClr val="white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PLAN OPÉRATIONNEL ANNUELLE</a:t>
              </a:r>
              <a:endParaRPr lang="fr-FR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9581856" y="1080905"/>
            <a:ext cx="184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</a:rPr>
              <a:t>NIVEAU NATIONAL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6128083" y="692256"/>
            <a:ext cx="184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</a:rPr>
              <a:t>NIVEAU AIRE PROTEGEE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5968495" y="1280183"/>
            <a:ext cx="5089739" cy="1281028"/>
            <a:chOff x="5968492" y="1411459"/>
            <a:chExt cx="5089739" cy="1412393"/>
          </a:xfrm>
        </p:grpSpPr>
        <p:sp>
          <p:nvSpPr>
            <p:cNvPr id="42" name="Trapèze 41"/>
            <p:cNvSpPr/>
            <p:nvPr/>
          </p:nvSpPr>
          <p:spPr>
            <a:xfrm>
              <a:off x="9726231" y="2361620"/>
              <a:ext cx="1332000" cy="462232"/>
            </a:xfrm>
            <a:prstGeom prst="trapezoid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16000" rIns="0" bIns="0" rtlCol="0" anchor="ctr" anchorCtr="1">
              <a:noAutofit/>
            </a:bodyPr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RAPPORTS</a:t>
              </a:r>
              <a:endParaRPr lang="fr-FR" dirty="0">
                <a:solidFill>
                  <a:prstClr val="white"/>
                </a:solidFill>
              </a:endParaRPr>
            </a:p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6" name="Flèche courbée vers le bas 5"/>
            <p:cNvSpPr/>
            <p:nvPr/>
          </p:nvSpPr>
          <p:spPr>
            <a:xfrm rot="517063">
              <a:off x="5968492" y="1411459"/>
              <a:ext cx="4443664" cy="634734"/>
            </a:xfrm>
            <a:prstGeom prst="curvedDownArrow">
              <a:avLst>
                <a:gd name="adj1" fmla="val 2537"/>
                <a:gd name="adj2" fmla="val 50000"/>
                <a:gd name="adj3" fmla="val 25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5372822" y="2970698"/>
            <a:ext cx="6030959" cy="1581831"/>
            <a:chOff x="5372819" y="3275331"/>
            <a:chExt cx="6030959" cy="1744042"/>
          </a:xfrm>
        </p:grpSpPr>
        <p:sp>
          <p:nvSpPr>
            <p:cNvPr id="43" name="Ellipse 42"/>
            <p:cNvSpPr>
              <a:spLocks noChangeAspect="1"/>
            </p:cNvSpPr>
            <p:nvPr/>
          </p:nvSpPr>
          <p:spPr>
            <a:xfrm>
              <a:off x="9380684" y="4152667"/>
              <a:ext cx="2023094" cy="86670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 anchorCtr="0"/>
            <a:lstStyle/>
            <a:p>
              <a:pPr algn="ctr"/>
              <a:r>
                <a:rPr lang="fr-FR" dirty="0">
                  <a:solidFill>
                    <a:prstClr val="white"/>
                  </a:solidFill>
                </a:rPr>
                <a:t>ANALYSES DECISIONS</a:t>
              </a:r>
            </a:p>
          </p:txBody>
        </p:sp>
        <p:sp>
          <p:nvSpPr>
            <p:cNvPr id="55" name="Flèche courbée vers le bas 54"/>
            <p:cNvSpPr/>
            <p:nvPr/>
          </p:nvSpPr>
          <p:spPr>
            <a:xfrm rot="517063">
              <a:off x="5372819" y="3275331"/>
              <a:ext cx="4443664" cy="634734"/>
            </a:xfrm>
            <a:prstGeom prst="curvedDownArrow">
              <a:avLst>
                <a:gd name="adj1" fmla="val 2537"/>
                <a:gd name="adj2" fmla="val 50000"/>
                <a:gd name="adj3" fmla="val 25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4989200" y="4654052"/>
            <a:ext cx="6577158" cy="1638717"/>
            <a:chOff x="4989200" y="5131304"/>
            <a:chExt cx="6577158" cy="1806761"/>
          </a:xfrm>
        </p:grpSpPr>
        <p:sp>
          <p:nvSpPr>
            <p:cNvPr id="44" name="Rectangle 43"/>
            <p:cNvSpPr/>
            <p:nvPr/>
          </p:nvSpPr>
          <p:spPr>
            <a:xfrm>
              <a:off x="9218105" y="6089721"/>
              <a:ext cx="2348253" cy="848344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>
              <a:spAutoFit/>
            </a:bodyPr>
            <a:lstStyle/>
            <a:p>
              <a:pPr marL="177750">
                <a:lnSpc>
                  <a:spcPts val="2000"/>
                </a:lnSpc>
              </a:pPr>
              <a:r>
                <a:rPr lang="en-US" b="1" dirty="0">
                  <a:solidFill>
                    <a:prstClr val="white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ELEMENTS de</a:t>
              </a:r>
              <a:r>
                <a:rPr lang="en-US" sz="1400" b="1" dirty="0">
                  <a:solidFill>
                    <a:prstClr val="white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marL="285750" indent="-108000">
                <a:lnSpc>
                  <a:spcPts val="2000"/>
                </a:lnSpc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prstClr val="white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PLAN NATIONAL </a:t>
              </a:r>
            </a:p>
            <a:p>
              <a:pPr marL="285750" indent="-108000">
                <a:lnSpc>
                  <a:spcPts val="2000"/>
                </a:lnSpc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prstClr val="white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STRATÉGIE RÉGIONALE</a:t>
              </a:r>
            </a:p>
          </p:txBody>
        </p:sp>
        <p:sp>
          <p:nvSpPr>
            <p:cNvPr id="56" name="Flèche courbée vers le bas 55"/>
            <p:cNvSpPr/>
            <p:nvPr/>
          </p:nvSpPr>
          <p:spPr>
            <a:xfrm rot="517063">
              <a:off x="4989200" y="5131304"/>
              <a:ext cx="4443664" cy="634734"/>
            </a:xfrm>
            <a:prstGeom prst="curvedDownArrow">
              <a:avLst>
                <a:gd name="adj1" fmla="val 2537"/>
                <a:gd name="adj2" fmla="val 50000"/>
                <a:gd name="adj3" fmla="val 25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242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7" grpId="0"/>
      <p:bldP spid="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rlo\Pictures\121711692-f346d6cd-e0d0-450c-86ac-fe82b1804527.jpg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2192000" cy="67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FR" sz="4800" noProof="0" dirty="0">
                <a:solidFill>
                  <a:schemeClr val="bg1"/>
                </a:solidFill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78760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70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35360" y="1"/>
            <a:ext cx="11521280" cy="6309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fr-FR" sz="3600" b="1" i="1" dirty="0">
                <a:solidFill>
                  <a:srgbClr val="A35B28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Améliorer l'efficacité de gestion des aires protégées et des réseaux d'AP</a:t>
            </a:r>
          </a:p>
          <a:p>
            <a:pPr marL="0" indent="0" algn="ctr">
              <a:buNone/>
            </a:pPr>
            <a:endParaRPr lang="fr-FR" b="1" dirty="0"/>
          </a:p>
          <a:p>
            <a:pPr marL="0" indent="0" algn="ctr">
              <a:buNone/>
            </a:pPr>
            <a:r>
              <a:rPr lang="fr-FR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BIOPAMA - OBSERVATOIRES – IMET</a:t>
            </a:r>
          </a:p>
          <a:p>
            <a:pPr marL="0" indent="0" algn="ctr">
              <a:buNone/>
            </a:pPr>
            <a:r>
              <a:rPr lang="fr-FR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Système d’information</a:t>
            </a:r>
          </a:p>
          <a:p>
            <a:pPr marL="0" indent="0" algn="ctr">
              <a:buNone/>
            </a:pPr>
            <a:r>
              <a:rPr lang="fr-FR" sz="4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 delà.....</a:t>
            </a:r>
          </a:p>
          <a:p>
            <a:pPr marL="0" indent="0" algn="ctr">
              <a:buNone/>
            </a:pPr>
            <a:r>
              <a:rPr lang="fr-FR" sz="4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 outils d'efficacité de la gestion des aires protégée</a:t>
            </a:r>
          </a:p>
        </p:txBody>
      </p:sp>
    </p:spTree>
    <p:extLst>
      <p:ext uri="{BB962C8B-B14F-4D97-AF65-F5344CB8AC3E}">
        <p14:creationId xmlns:p14="http://schemas.microsoft.com/office/powerpoint/2010/main" val="367335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77392"/>
            <a:ext cx="10972800" cy="1143000"/>
          </a:xfrm>
        </p:spPr>
        <p:txBody>
          <a:bodyPr>
            <a:normAutofit/>
          </a:bodyPr>
          <a:lstStyle/>
          <a:p>
            <a:r>
              <a:rPr lang="it-IT" b="1" i="1" dirty="0"/>
              <a:t>QUI ne PEUT MESURER ne PEUT GERER</a:t>
            </a:r>
            <a:endParaRPr lang="fr-FR" b="1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9600" y="2177136"/>
            <a:ext cx="10972800" cy="2836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« … l’évaluation de la façon dont une aire protégée est gérée doit principalement analyser la mesure dans laquelle les valeurs sont protégées et les résultats et les objectifs sont atteints. » (CMAP, 2006)</a:t>
            </a:r>
          </a:p>
        </p:txBody>
      </p:sp>
    </p:spTree>
    <p:extLst>
      <p:ext uri="{BB962C8B-B14F-4D97-AF65-F5344CB8AC3E}">
        <p14:creationId xmlns:p14="http://schemas.microsoft.com/office/powerpoint/2010/main" val="501598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magine correl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42" y="0"/>
            <a:ext cx="10800523" cy="607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5743" y="0"/>
            <a:ext cx="3608132" cy="1190171"/>
          </a:xfrm>
        </p:spPr>
        <p:txBody>
          <a:bodyPr>
            <a:noAutofit/>
          </a:bodyPr>
          <a:lstStyle/>
          <a:p>
            <a:r>
              <a:rPr lang="fr-FR" b="1" i="1" dirty="0"/>
              <a:t>BIOPAMA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322761" y="2278161"/>
            <a:ext cx="9546480" cy="3544416"/>
          </a:xfrm>
        </p:spPr>
        <p:txBody>
          <a:bodyPr anchor="ctr">
            <a:normAutofit/>
          </a:bodyPr>
          <a:lstStyle/>
          <a:p>
            <a:pPr lvl="1"/>
            <a:r>
              <a:rPr lang="fr-FR" sz="3600" b="1" noProof="0" dirty="0">
                <a:solidFill>
                  <a:srgbClr val="FF0000"/>
                </a:solidFill>
              </a:rPr>
              <a:t> </a:t>
            </a:r>
            <a:r>
              <a:rPr lang="fr-F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Schéma d'organisation et d'orientation de l'information vers l'analyse et la prise de décision</a:t>
            </a:r>
          </a:p>
          <a:p>
            <a:pPr lvl="1"/>
            <a:r>
              <a:rPr lang="fr-F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passerelles entre les acteurs</a:t>
            </a:r>
            <a:endParaRPr lang="fr-F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8779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0837" y="1161143"/>
            <a:ext cx="10515600" cy="5486400"/>
          </a:xfrm>
        </p:spPr>
        <p:txBody>
          <a:bodyPr>
            <a:normAutofit fontScale="92500"/>
          </a:bodyPr>
          <a:lstStyle/>
          <a:p>
            <a:pPr>
              <a:lnSpc>
                <a:spcPct val="250000"/>
              </a:lnSpc>
            </a:pPr>
            <a:r>
              <a:rPr lang="fr-FR" dirty="0"/>
              <a:t>Un outil entre plusieurs outil</a:t>
            </a:r>
          </a:p>
          <a:p>
            <a:pPr>
              <a:lnSpc>
                <a:spcPct val="250000"/>
              </a:lnSpc>
            </a:pPr>
            <a:r>
              <a:rPr lang="fr-FR" dirty="0"/>
              <a:t>Un outil composé de plusieurs outils</a:t>
            </a:r>
          </a:p>
          <a:p>
            <a:pPr>
              <a:lnSpc>
                <a:spcPct val="250000"/>
              </a:lnSpc>
            </a:pPr>
            <a:r>
              <a:rPr lang="fr-FR" dirty="0"/>
              <a:t>Un appareil photo</a:t>
            </a:r>
          </a:p>
          <a:p>
            <a:pPr>
              <a:lnSpc>
                <a:spcPct val="250000"/>
              </a:lnSpc>
            </a:pPr>
            <a:r>
              <a:rPr lang="fr-FR" dirty="0"/>
              <a:t>Un éclairer</a:t>
            </a:r>
          </a:p>
          <a:p>
            <a:pPr>
              <a:lnSpc>
                <a:spcPct val="250000"/>
              </a:lnSpc>
            </a:pPr>
            <a:r>
              <a:rPr lang="fr-FR" dirty="0"/>
              <a:t>Un pont entre suivi et planification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3600" b="1" i="1" dirty="0">
                <a:solidFill>
                  <a:srgbClr val="A35B28"/>
                </a:solidFill>
              </a:rPr>
              <a:t>IMET</a:t>
            </a:r>
          </a:p>
        </p:txBody>
      </p:sp>
      <p:pic>
        <p:nvPicPr>
          <p:cNvPr id="1026" name="Picture 2" descr="Image result for macchina fotograf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294" y="3203675"/>
            <a:ext cx="2389415" cy="15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Image result for torcia nella not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Image result for torcia nella not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4203215"/>
            <a:ext cx="2374901" cy="158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1" descr="Image result for borsa di strument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" name="Picture 2" descr="Immagine correl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4" y="4767033"/>
            <a:ext cx="3320482" cy="193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889" b="80000" l="4000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3" t="17628" r="4166" b="21474"/>
          <a:stretch/>
        </p:blipFill>
        <p:spPr bwMode="auto">
          <a:xfrm>
            <a:off x="5098140" y="508397"/>
            <a:ext cx="2518410" cy="1638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4" descr="Image result for ulti-strumento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14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31830" y="1448479"/>
            <a:ext cx="206692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72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18887" y="508397"/>
            <a:ext cx="6230256" cy="365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3600" b="1" i="1" dirty="0">
                <a:solidFill>
                  <a:srgbClr val="A35B28"/>
                </a:solidFill>
              </a:rPr>
              <a:t>BIOPAMA Observatoires</a:t>
            </a:r>
          </a:p>
        </p:txBody>
      </p:sp>
      <p:pic>
        <p:nvPicPr>
          <p:cNvPr id="5" name="Picture 2" descr="http://www.durrell.org/library/files/10719122013_01-Threats-infographic-1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667284"/>
            <a:ext cx="11938000" cy="439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 descr="Image result for flux d'information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8122"/>
            <a:ext cx="3581400" cy="24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contenu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27000" y="5867534"/>
            <a:ext cx="8784297" cy="73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/>
              <a:buNone/>
            </a:pPr>
            <a:r>
              <a:rPr lang="fr-FR"/>
              <a:t>Facilitateurs / Éclairage pour la prise de décision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2980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3392" y="284967"/>
            <a:ext cx="10972800" cy="745547"/>
          </a:xfrm>
        </p:spPr>
        <p:txBody>
          <a:bodyPr>
            <a:noAutofit/>
          </a:bodyPr>
          <a:lstStyle/>
          <a:p>
            <a:r>
              <a:rPr lang="fr-FR" b="1" i="1" dirty="0"/>
              <a:t>BIOPAMA – Observatoires – RIS – Flux d’information pour fournir des réponses</a:t>
            </a:r>
          </a:p>
        </p:txBody>
      </p:sp>
      <p:sp>
        <p:nvSpPr>
          <p:cNvPr id="5" name="Forme libre 4"/>
          <p:cNvSpPr/>
          <p:nvPr/>
        </p:nvSpPr>
        <p:spPr>
          <a:xfrm>
            <a:off x="3897601" y="2091061"/>
            <a:ext cx="2211463" cy="1351510"/>
          </a:xfrm>
          <a:custGeom>
            <a:avLst/>
            <a:gdLst>
              <a:gd name="connsiteX0" fmla="*/ 457545 w 1001470"/>
              <a:gd name="connsiteY0" fmla="*/ 65 h 971645"/>
              <a:gd name="connsiteX1" fmla="*/ 848070 w 1001470"/>
              <a:gd name="connsiteY1" fmla="*/ 142940 h 971645"/>
              <a:gd name="connsiteX2" fmla="*/ 1000470 w 1001470"/>
              <a:gd name="connsiteY2" fmla="*/ 466790 h 971645"/>
              <a:gd name="connsiteX3" fmla="*/ 895695 w 1001470"/>
              <a:gd name="connsiteY3" fmla="*/ 828740 h 971645"/>
              <a:gd name="connsiteX4" fmla="*/ 562320 w 1001470"/>
              <a:gd name="connsiteY4" fmla="*/ 971615 h 971645"/>
              <a:gd name="connsiteX5" fmla="*/ 133695 w 1001470"/>
              <a:gd name="connsiteY5" fmla="*/ 819215 h 971645"/>
              <a:gd name="connsiteX6" fmla="*/ 345 w 1001470"/>
              <a:gd name="connsiteY6" fmla="*/ 514415 h 971645"/>
              <a:gd name="connsiteX7" fmla="*/ 162270 w 1001470"/>
              <a:gd name="connsiteY7" fmla="*/ 161990 h 971645"/>
              <a:gd name="connsiteX8" fmla="*/ 638520 w 1001470"/>
              <a:gd name="connsiteY8" fmla="*/ 9590 h 971645"/>
              <a:gd name="connsiteX9" fmla="*/ 619470 w 1001470"/>
              <a:gd name="connsiteY9" fmla="*/ 28640 h 97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1470" h="971645">
                <a:moveTo>
                  <a:pt x="457545" y="65"/>
                </a:moveTo>
                <a:cubicBezTo>
                  <a:pt x="607564" y="32609"/>
                  <a:pt x="757583" y="65153"/>
                  <a:pt x="848070" y="142940"/>
                </a:cubicBezTo>
                <a:cubicBezTo>
                  <a:pt x="938557" y="220727"/>
                  <a:pt x="992533" y="352490"/>
                  <a:pt x="1000470" y="466790"/>
                </a:cubicBezTo>
                <a:cubicBezTo>
                  <a:pt x="1008407" y="581090"/>
                  <a:pt x="968720" y="744603"/>
                  <a:pt x="895695" y="828740"/>
                </a:cubicBezTo>
                <a:cubicBezTo>
                  <a:pt x="822670" y="912878"/>
                  <a:pt x="689320" y="973202"/>
                  <a:pt x="562320" y="971615"/>
                </a:cubicBezTo>
                <a:cubicBezTo>
                  <a:pt x="435320" y="970028"/>
                  <a:pt x="227357" y="895415"/>
                  <a:pt x="133695" y="819215"/>
                </a:cubicBezTo>
                <a:cubicBezTo>
                  <a:pt x="40032" y="743015"/>
                  <a:pt x="-4417" y="623952"/>
                  <a:pt x="345" y="514415"/>
                </a:cubicBezTo>
                <a:cubicBezTo>
                  <a:pt x="5107" y="404878"/>
                  <a:pt x="55907" y="246128"/>
                  <a:pt x="162270" y="161990"/>
                </a:cubicBezTo>
                <a:cubicBezTo>
                  <a:pt x="268632" y="77853"/>
                  <a:pt x="562320" y="31815"/>
                  <a:pt x="638520" y="9590"/>
                </a:cubicBezTo>
                <a:cubicBezTo>
                  <a:pt x="714720" y="-12635"/>
                  <a:pt x="667095" y="8002"/>
                  <a:pt x="619470" y="28640"/>
                </a:cubicBezTo>
              </a:path>
            </a:pathLst>
          </a:cu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-FR" sz="1400" dirty="0">
                <a:solidFill>
                  <a:srgbClr val="FF0000"/>
                </a:solidFill>
                <a:latin typeface="Segoe Script"/>
                <a:ea typeface="Calibri"/>
                <a:cs typeface="Times New Roman"/>
              </a:rPr>
              <a:t>AP/ ETATS</a:t>
            </a:r>
          </a:p>
          <a:p>
            <a:pPr algn="ctr">
              <a:lnSpc>
                <a:spcPct val="115000"/>
              </a:lnSpc>
            </a:pPr>
            <a:r>
              <a:rPr lang="fr-FR" sz="1400" dirty="0">
                <a:solidFill>
                  <a:srgbClr val="FF0000"/>
                </a:solidFill>
                <a:latin typeface="Segoe Script"/>
                <a:ea typeface="Calibri"/>
                <a:cs typeface="Times New Roman"/>
              </a:rPr>
              <a:t>Collecte et validation</a:t>
            </a:r>
            <a:endParaRPr lang="fr-FR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3925357" y="4757652"/>
            <a:ext cx="2155949" cy="1494852"/>
          </a:xfrm>
          <a:custGeom>
            <a:avLst/>
            <a:gdLst>
              <a:gd name="connsiteX0" fmla="*/ 573459 w 1240262"/>
              <a:gd name="connsiteY0" fmla="*/ 13412 h 1075971"/>
              <a:gd name="connsiteX1" fmla="*/ 201984 w 1240262"/>
              <a:gd name="connsiteY1" fmla="*/ 194387 h 1075971"/>
              <a:gd name="connsiteX2" fmla="*/ 1959 w 1240262"/>
              <a:gd name="connsiteY2" fmla="*/ 565862 h 1075971"/>
              <a:gd name="connsiteX3" fmla="*/ 316284 w 1240262"/>
              <a:gd name="connsiteY3" fmla="*/ 984962 h 1075971"/>
              <a:gd name="connsiteX4" fmla="*/ 630609 w 1240262"/>
              <a:gd name="connsiteY4" fmla="*/ 1070687 h 1075971"/>
              <a:gd name="connsiteX5" fmla="*/ 1002084 w 1240262"/>
              <a:gd name="connsiteY5" fmla="*/ 889712 h 1075971"/>
              <a:gd name="connsiteX6" fmla="*/ 1240209 w 1240262"/>
              <a:gd name="connsiteY6" fmla="*/ 518237 h 1075971"/>
              <a:gd name="connsiteX7" fmla="*/ 983034 w 1240262"/>
              <a:gd name="connsiteY7" fmla="*/ 156287 h 1075971"/>
              <a:gd name="connsiteX8" fmla="*/ 402009 w 1240262"/>
              <a:gd name="connsiteY8" fmla="*/ 3887 h 1075971"/>
              <a:gd name="connsiteX9" fmla="*/ 440109 w 1240262"/>
              <a:gd name="connsiteY9" fmla="*/ 41987 h 1075971"/>
              <a:gd name="connsiteX10" fmla="*/ 440109 w 1240262"/>
              <a:gd name="connsiteY10" fmla="*/ 41987 h 1075971"/>
              <a:gd name="connsiteX11" fmla="*/ 440109 w 1240262"/>
              <a:gd name="connsiteY11" fmla="*/ 41987 h 1075971"/>
              <a:gd name="connsiteX0" fmla="*/ 571547 w 1238350"/>
              <a:gd name="connsiteY0" fmla="*/ 13412 h 1081510"/>
              <a:gd name="connsiteX1" fmla="*/ 200072 w 1238350"/>
              <a:gd name="connsiteY1" fmla="*/ 194387 h 1081510"/>
              <a:gd name="connsiteX2" fmla="*/ 47 w 1238350"/>
              <a:gd name="connsiteY2" fmla="*/ 565862 h 1081510"/>
              <a:gd name="connsiteX3" fmla="*/ 186270 w 1238350"/>
              <a:gd name="connsiteY3" fmla="*/ 1006845 h 1081510"/>
              <a:gd name="connsiteX4" fmla="*/ 628697 w 1238350"/>
              <a:gd name="connsiteY4" fmla="*/ 1070687 h 1081510"/>
              <a:gd name="connsiteX5" fmla="*/ 1000172 w 1238350"/>
              <a:gd name="connsiteY5" fmla="*/ 889712 h 1081510"/>
              <a:gd name="connsiteX6" fmla="*/ 1238297 w 1238350"/>
              <a:gd name="connsiteY6" fmla="*/ 518237 h 1081510"/>
              <a:gd name="connsiteX7" fmla="*/ 981122 w 1238350"/>
              <a:gd name="connsiteY7" fmla="*/ 156287 h 1081510"/>
              <a:gd name="connsiteX8" fmla="*/ 400097 w 1238350"/>
              <a:gd name="connsiteY8" fmla="*/ 3887 h 1081510"/>
              <a:gd name="connsiteX9" fmla="*/ 438197 w 1238350"/>
              <a:gd name="connsiteY9" fmla="*/ 41987 h 1081510"/>
              <a:gd name="connsiteX10" fmla="*/ 438197 w 1238350"/>
              <a:gd name="connsiteY10" fmla="*/ 41987 h 1081510"/>
              <a:gd name="connsiteX11" fmla="*/ 438197 w 1238350"/>
              <a:gd name="connsiteY11" fmla="*/ 41987 h 1081510"/>
              <a:gd name="connsiteX0" fmla="*/ 571547 w 1238420"/>
              <a:gd name="connsiteY0" fmla="*/ 13412 h 1074610"/>
              <a:gd name="connsiteX1" fmla="*/ 200072 w 1238420"/>
              <a:gd name="connsiteY1" fmla="*/ 194387 h 1074610"/>
              <a:gd name="connsiteX2" fmla="*/ 47 w 1238420"/>
              <a:gd name="connsiteY2" fmla="*/ 565862 h 1074610"/>
              <a:gd name="connsiteX3" fmla="*/ 186270 w 1238420"/>
              <a:gd name="connsiteY3" fmla="*/ 1006845 h 1074610"/>
              <a:gd name="connsiteX4" fmla="*/ 628697 w 1238420"/>
              <a:gd name="connsiteY4" fmla="*/ 1070687 h 1074610"/>
              <a:gd name="connsiteX5" fmla="*/ 1009498 w 1238420"/>
              <a:gd name="connsiteY5" fmla="*/ 982880 h 1074610"/>
              <a:gd name="connsiteX6" fmla="*/ 1238297 w 1238420"/>
              <a:gd name="connsiteY6" fmla="*/ 518237 h 1074610"/>
              <a:gd name="connsiteX7" fmla="*/ 981122 w 1238420"/>
              <a:gd name="connsiteY7" fmla="*/ 156287 h 1074610"/>
              <a:gd name="connsiteX8" fmla="*/ 400097 w 1238420"/>
              <a:gd name="connsiteY8" fmla="*/ 3887 h 1074610"/>
              <a:gd name="connsiteX9" fmla="*/ 438197 w 1238420"/>
              <a:gd name="connsiteY9" fmla="*/ 41987 h 1074610"/>
              <a:gd name="connsiteX10" fmla="*/ 438197 w 1238420"/>
              <a:gd name="connsiteY10" fmla="*/ 41987 h 1074610"/>
              <a:gd name="connsiteX11" fmla="*/ 438197 w 1238420"/>
              <a:gd name="connsiteY11" fmla="*/ 41987 h 1074610"/>
              <a:gd name="connsiteX0" fmla="*/ 571542 w 1238426"/>
              <a:gd name="connsiteY0" fmla="*/ 13412 h 1176393"/>
              <a:gd name="connsiteX1" fmla="*/ 200067 w 1238426"/>
              <a:gd name="connsiteY1" fmla="*/ 194387 h 1176393"/>
              <a:gd name="connsiteX2" fmla="*/ 42 w 1238426"/>
              <a:gd name="connsiteY2" fmla="*/ 565862 h 1176393"/>
              <a:gd name="connsiteX3" fmla="*/ 186265 w 1238426"/>
              <a:gd name="connsiteY3" fmla="*/ 1006845 h 1176393"/>
              <a:gd name="connsiteX4" fmla="*/ 562617 w 1238426"/>
              <a:gd name="connsiteY4" fmla="*/ 1176234 h 1176393"/>
              <a:gd name="connsiteX5" fmla="*/ 1009493 w 1238426"/>
              <a:gd name="connsiteY5" fmla="*/ 982880 h 1176393"/>
              <a:gd name="connsiteX6" fmla="*/ 1238292 w 1238426"/>
              <a:gd name="connsiteY6" fmla="*/ 518237 h 1176393"/>
              <a:gd name="connsiteX7" fmla="*/ 981117 w 1238426"/>
              <a:gd name="connsiteY7" fmla="*/ 156287 h 1176393"/>
              <a:gd name="connsiteX8" fmla="*/ 400092 w 1238426"/>
              <a:gd name="connsiteY8" fmla="*/ 3887 h 1176393"/>
              <a:gd name="connsiteX9" fmla="*/ 438192 w 1238426"/>
              <a:gd name="connsiteY9" fmla="*/ 41987 h 1176393"/>
              <a:gd name="connsiteX10" fmla="*/ 438192 w 1238426"/>
              <a:gd name="connsiteY10" fmla="*/ 41987 h 1176393"/>
              <a:gd name="connsiteX11" fmla="*/ 438192 w 1238426"/>
              <a:gd name="connsiteY11" fmla="*/ 41987 h 1176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8426" h="1176393">
                <a:moveTo>
                  <a:pt x="571542" y="13412"/>
                </a:moveTo>
                <a:cubicBezTo>
                  <a:pt x="433429" y="57862"/>
                  <a:pt x="295317" y="102312"/>
                  <a:pt x="200067" y="194387"/>
                </a:cubicBezTo>
                <a:cubicBezTo>
                  <a:pt x="104817" y="286462"/>
                  <a:pt x="2342" y="430452"/>
                  <a:pt x="42" y="565862"/>
                </a:cubicBezTo>
                <a:cubicBezTo>
                  <a:pt x="-2258" y="701272"/>
                  <a:pt x="92503" y="905116"/>
                  <a:pt x="186265" y="1006845"/>
                </a:cubicBezTo>
                <a:cubicBezTo>
                  <a:pt x="280028" y="1108574"/>
                  <a:pt x="425412" y="1180228"/>
                  <a:pt x="562617" y="1176234"/>
                </a:cubicBezTo>
                <a:cubicBezTo>
                  <a:pt x="699822" y="1172240"/>
                  <a:pt x="896881" y="1092546"/>
                  <a:pt x="1009493" y="982880"/>
                </a:cubicBezTo>
                <a:cubicBezTo>
                  <a:pt x="1122105" y="873214"/>
                  <a:pt x="1243021" y="656002"/>
                  <a:pt x="1238292" y="518237"/>
                </a:cubicBezTo>
                <a:cubicBezTo>
                  <a:pt x="1233563" y="380472"/>
                  <a:pt x="1120817" y="242012"/>
                  <a:pt x="981117" y="156287"/>
                </a:cubicBezTo>
                <a:cubicBezTo>
                  <a:pt x="841417" y="70562"/>
                  <a:pt x="490580" y="22937"/>
                  <a:pt x="400092" y="3887"/>
                </a:cubicBezTo>
                <a:cubicBezTo>
                  <a:pt x="309604" y="-15163"/>
                  <a:pt x="438192" y="41987"/>
                  <a:pt x="438192" y="41987"/>
                </a:cubicBezTo>
                <a:lnTo>
                  <a:pt x="438192" y="41987"/>
                </a:lnTo>
                <a:lnTo>
                  <a:pt x="438192" y="41987"/>
                </a:lnTo>
              </a:path>
            </a:pathLst>
          </a:cu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-FR" sz="1400" dirty="0">
                <a:solidFill>
                  <a:srgbClr val="FF0000"/>
                </a:solidFill>
                <a:latin typeface="Segoe Script"/>
                <a:ea typeface="Calibri"/>
                <a:cs typeface="Times New Roman"/>
              </a:rPr>
              <a:t>Sécurisation et analyse</a:t>
            </a:r>
            <a:endParaRPr lang="fr-FR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" name="Forme libre 6"/>
          <p:cNvSpPr/>
          <p:nvPr/>
        </p:nvSpPr>
        <p:spPr>
          <a:xfrm rot="16438143">
            <a:off x="5713838" y="3573595"/>
            <a:ext cx="2702899" cy="886445"/>
          </a:xfrm>
          <a:custGeom>
            <a:avLst/>
            <a:gdLst>
              <a:gd name="connsiteX0" fmla="*/ 0 w 2147073"/>
              <a:gd name="connsiteY0" fmla="*/ 19293 h 472268"/>
              <a:gd name="connsiteX1" fmla="*/ 438150 w 2147073"/>
              <a:gd name="connsiteY1" fmla="*/ 371718 h 472268"/>
              <a:gd name="connsiteX2" fmla="*/ 1200150 w 2147073"/>
              <a:gd name="connsiteY2" fmla="*/ 466968 h 472268"/>
              <a:gd name="connsiteX3" fmla="*/ 1857375 w 2147073"/>
              <a:gd name="connsiteY3" fmla="*/ 247893 h 472268"/>
              <a:gd name="connsiteX4" fmla="*/ 2143125 w 2147073"/>
              <a:gd name="connsiteY4" fmla="*/ 243 h 472268"/>
              <a:gd name="connsiteX5" fmla="*/ 2019300 w 2147073"/>
              <a:gd name="connsiteY5" fmla="*/ 200268 h 472268"/>
              <a:gd name="connsiteX6" fmla="*/ 1952625 w 2147073"/>
              <a:gd name="connsiteY6" fmla="*/ 114543 h 472268"/>
              <a:gd name="connsiteX7" fmla="*/ 2133600 w 2147073"/>
              <a:gd name="connsiteY7" fmla="*/ 19293 h 472268"/>
              <a:gd name="connsiteX8" fmla="*/ 2133600 w 2147073"/>
              <a:gd name="connsiteY8" fmla="*/ 19293 h 47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7073" h="472268">
                <a:moveTo>
                  <a:pt x="0" y="19293"/>
                </a:moveTo>
                <a:cubicBezTo>
                  <a:pt x="119062" y="158199"/>
                  <a:pt x="238125" y="297106"/>
                  <a:pt x="438150" y="371718"/>
                </a:cubicBezTo>
                <a:cubicBezTo>
                  <a:pt x="638175" y="446330"/>
                  <a:pt x="963613" y="487606"/>
                  <a:pt x="1200150" y="466968"/>
                </a:cubicBezTo>
                <a:cubicBezTo>
                  <a:pt x="1436688" y="446331"/>
                  <a:pt x="1700213" y="325681"/>
                  <a:pt x="1857375" y="247893"/>
                </a:cubicBezTo>
                <a:cubicBezTo>
                  <a:pt x="2014538" y="170106"/>
                  <a:pt x="2116138" y="8180"/>
                  <a:pt x="2143125" y="243"/>
                </a:cubicBezTo>
                <a:cubicBezTo>
                  <a:pt x="2170112" y="-7694"/>
                  <a:pt x="2051050" y="181218"/>
                  <a:pt x="2019300" y="200268"/>
                </a:cubicBezTo>
                <a:cubicBezTo>
                  <a:pt x="1987550" y="219318"/>
                  <a:pt x="1933575" y="144706"/>
                  <a:pt x="1952625" y="114543"/>
                </a:cubicBezTo>
                <a:cubicBezTo>
                  <a:pt x="1971675" y="84381"/>
                  <a:pt x="2133600" y="19293"/>
                  <a:pt x="2133600" y="19293"/>
                </a:cubicBezTo>
                <a:lnTo>
                  <a:pt x="2133600" y="19293"/>
                </a:lnTo>
              </a:path>
            </a:pathLst>
          </a:cu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-FR" sz="1400" dirty="0">
                <a:solidFill>
                  <a:prstClr val="black"/>
                </a:solidFill>
                <a:latin typeface="Segoe Script"/>
                <a:ea typeface="Calibri"/>
                <a:cs typeface="Times New Roman"/>
              </a:rPr>
              <a:t>Partager</a:t>
            </a:r>
            <a:endParaRPr lang="fr-FR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Forme libre 7"/>
          <p:cNvSpPr/>
          <p:nvPr/>
        </p:nvSpPr>
        <p:spPr>
          <a:xfrm rot="20571289" flipH="1">
            <a:off x="2737582" y="2717225"/>
            <a:ext cx="1148192" cy="2488982"/>
          </a:xfrm>
          <a:custGeom>
            <a:avLst/>
            <a:gdLst>
              <a:gd name="connsiteX0" fmla="*/ 0 w 801455"/>
              <a:gd name="connsiteY0" fmla="*/ 0 h 1317868"/>
              <a:gd name="connsiteX1" fmla="*/ 476250 w 801455"/>
              <a:gd name="connsiteY1" fmla="*/ 219075 h 1317868"/>
              <a:gd name="connsiteX2" fmla="*/ 704850 w 801455"/>
              <a:gd name="connsiteY2" fmla="*/ 495300 h 1317868"/>
              <a:gd name="connsiteX3" fmla="*/ 800100 w 801455"/>
              <a:gd name="connsiteY3" fmla="*/ 895350 h 1317868"/>
              <a:gd name="connsiteX4" fmla="*/ 657225 w 801455"/>
              <a:gd name="connsiteY4" fmla="*/ 1314450 h 1317868"/>
              <a:gd name="connsiteX5" fmla="*/ 695325 w 801455"/>
              <a:gd name="connsiteY5" fmla="*/ 1095375 h 1317868"/>
              <a:gd name="connsiteX6" fmla="*/ 733425 w 801455"/>
              <a:gd name="connsiteY6" fmla="*/ 1123950 h 1317868"/>
              <a:gd name="connsiteX7" fmla="*/ 800100 w 801455"/>
              <a:gd name="connsiteY7" fmla="*/ 1133475 h 1317868"/>
              <a:gd name="connsiteX8" fmla="*/ 666750 w 801455"/>
              <a:gd name="connsiteY8" fmla="*/ 1295400 h 1317868"/>
              <a:gd name="connsiteX9" fmla="*/ 666750 w 801455"/>
              <a:gd name="connsiteY9" fmla="*/ 1295400 h 1317868"/>
              <a:gd name="connsiteX0" fmla="*/ 0 w 946526"/>
              <a:gd name="connsiteY0" fmla="*/ 0 h 1318092"/>
              <a:gd name="connsiteX1" fmla="*/ 476250 w 946526"/>
              <a:gd name="connsiteY1" fmla="*/ 219075 h 1318092"/>
              <a:gd name="connsiteX2" fmla="*/ 704850 w 946526"/>
              <a:gd name="connsiteY2" fmla="*/ 495300 h 1318092"/>
              <a:gd name="connsiteX3" fmla="*/ 946259 w 946526"/>
              <a:gd name="connsiteY3" fmla="*/ 888035 h 1318092"/>
              <a:gd name="connsiteX4" fmla="*/ 657225 w 946526"/>
              <a:gd name="connsiteY4" fmla="*/ 1314450 h 1318092"/>
              <a:gd name="connsiteX5" fmla="*/ 695325 w 946526"/>
              <a:gd name="connsiteY5" fmla="*/ 1095375 h 1318092"/>
              <a:gd name="connsiteX6" fmla="*/ 733425 w 946526"/>
              <a:gd name="connsiteY6" fmla="*/ 1123950 h 1318092"/>
              <a:gd name="connsiteX7" fmla="*/ 800100 w 946526"/>
              <a:gd name="connsiteY7" fmla="*/ 1133475 h 1318092"/>
              <a:gd name="connsiteX8" fmla="*/ 666750 w 946526"/>
              <a:gd name="connsiteY8" fmla="*/ 1295400 h 1318092"/>
              <a:gd name="connsiteX9" fmla="*/ 666750 w 946526"/>
              <a:gd name="connsiteY9" fmla="*/ 1295400 h 1318092"/>
              <a:gd name="connsiteX0" fmla="*/ 0 w 952574"/>
              <a:gd name="connsiteY0" fmla="*/ 0 h 1318092"/>
              <a:gd name="connsiteX1" fmla="*/ 476250 w 952574"/>
              <a:gd name="connsiteY1" fmla="*/ 219075 h 1318092"/>
              <a:gd name="connsiteX2" fmla="*/ 825805 w 952574"/>
              <a:gd name="connsiteY2" fmla="*/ 461558 h 1318092"/>
              <a:gd name="connsiteX3" fmla="*/ 946259 w 952574"/>
              <a:gd name="connsiteY3" fmla="*/ 888035 h 1318092"/>
              <a:gd name="connsiteX4" fmla="*/ 657225 w 952574"/>
              <a:gd name="connsiteY4" fmla="*/ 1314450 h 1318092"/>
              <a:gd name="connsiteX5" fmla="*/ 695325 w 952574"/>
              <a:gd name="connsiteY5" fmla="*/ 1095375 h 1318092"/>
              <a:gd name="connsiteX6" fmla="*/ 733425 w 952574"/>
              <a:gd name="connsiteY6" fmla="*/ 1123950 h 1318092"/>
              <a:gd name="connsiteX7" fmla="*/ 800100 w 952574"/>
              <a:gd name="connsiteY7" fmla="*/ 1133475 h 1318092"/>
              <a:gd name="connsiteX8" fmla="*/ 666750 w 952574"/>
              <a:gd name="connsiteY8" fmla="*/ 1295400 h 1318092"/>
              <a:gd name="connsiteX9" fmla="*/ 666750 w 952574"/>
              <a:gd name="connsiteY9" fmla="*/ 1295400 h 1318092"/>
              <a:gd name="connsiteX0" fmla="*/ 0 w 952574"/>
              <a:gd name="connsiteY0" fmla="*/ 0 h 1318092"/>
              <a:gd name="connsiteX1" fmla="*/ 476250 w 952574"/>
              <a:gd name="connsiteY1" fmla="*/ 219075 h 1318092"/>
              <a:gd name="connsiteX2" fmla="*/ 825805 w 952574"/>
              <a:gd name="connsiteY2" fmla="*/ 461558 h 1318092"/>
              <a:gd name="connsiteX3" fmla="*/ 946259 w 952574"/>
              <a:gd name="connsiteY3" fmla="*/ 888035 h 1318092"/>
              <a:gd name="connsiteX4" fmla="*/ 657225 w 952574"/>
              <a:gd name="connsiteY4" fmla="*/ 1314450 h 1318092"/>
              <a:gd name="connsiteX5" fmla="*/ 695325 w 952574"/>
              <a:gd name="connsiteY5" fmla="*/ 1095375 h 1318092"/>
              <a:gd name="connsiteX6" fmla="*/ 733425 w 952574"/>
              <a:gd name="connsiteY6" fmla="*/ 1123950 h 1318092"/>
              <a:gd name="connsiteX7" fmla="*/ 891199 w 952574"/>
              <a:gd name="connsiteY7" fmla="*/ 1132871 h 1318092"/>
              <a:gd name="connsiteX8" fmla="*/ 666750 w 952574"/>
              <a:gd name="connsiteY8" fmla="*/ 1295400 h 1318092"/>
              <a:gd name="connsiteX9" fmla="*/ 666750 w 952574"/>
              <a:gd name="connsiteY9" fmla="*/ 1295400 h 1318092"/>
              <a:gd name="connsiteX0" fmla="*/ 0 w 952574"/>
              <a:gd name="connsiteY0" fmla="*/ 0 h 1318077"/>
              <a:gd name="connsiteX1" fmla="*/ 476250 w 952574"/>
              <a:gd name="connsiteY1" fmla="*/ 219075 h 1318077"/>
              <a:gd name="connsiteX2" fmla="*/ 825805 w 952574"/>
              <a:gd name="connsiteY2" fmla="*/ 461558 h 1318077"/>
              <a:gd name="connsiteX3" fmla="*/ 946259 w 952574"/>
              <a:gd name="connsiteY3" fmla="*/ 888035 h 1318077"/>
              <a:gd name="connsiteX4" fmla="*/ 657225 w 952574"/>
              <a:gd name="connsiteY4" fmla="*/ 1314450 h 1318077"/>
              <a:gd name="connsiteX5" fmla="*/ 695325 w 952574"/>
              <a:gd name="connsiteY5" fmla="*/ 1095375 h 1318077"/>
              <a:gd name="connsiteX6" fmla="*/ 762500 w 952574"/>
              <a:gd name="connsiteY6" fmla="*/ 1130406 h 1318077"/>
              <a:gd name="connsiteX7" fmla="*/ 891199 w 952574"/>
              <a:gd name="connsiteY7" fmla="*/ 1132871 h 1318077"/>
              <a:gd name="connsiteX8" fmla="*/ 666750 w 952574"/>
              <a:gd name="connsiteY8" fmla="*/ 1295400 h 1318077"/>
              <a:gd name="connsiteX9" fmla="*/ 666750 w 952574"/>
              <a:gd name="connsiteY9" fmla="*/ 1295400 h 1318077"/>
              <a:gd name="connsiteX0" fmla="*/ 0 w 952574"/>
              <a:gd name="connsiteY0" fmla="*/ 0 h 1319120"/>
              <a:gd name="connsiteX1" fmla="*/ 476250 w 952574"/>
              <a:gd name="connsiteY1" fmla="*/ 219075 h 1319120"/>
              <a:gd name="connsiteX2" fmla="*/ 825805 w 952574"/>
              <a:gd name="connsiteY2" fmla="*/ 461558 h 1319120"/>
              <a:gd name="connsiteX3" fmla="*/ 946259 w 952574"/>
              <a:gd name="connsiteY3" fmla="*/ 888035 h 1319120"/>
              <a:gd name="connsiteX4" fmla="*/ 657225 w 952574"/>
              <a:gd name="connsiteY4" fmla="*/ 1314450 h 1319120"/>
              <a:gd name="connsiteX5" fmla="*/ 754712 w 952574"/>
              <a:gd name="connsiteY5" fmla="*/ 1116136 h 1319120"/>
              <a:gd name="connsiteX6" fmla="*/ 762500 w 952574"/>
              <a:gd name="connsiteY6" fmla="*/ 1130406 h 1319120"/>
              <a:gd name="connsiteX7" fmla="*/ 891199 w 952574"/>
              <a:gd name="connsiteY7" fmla="*/ 1132871 h 1319120"/>
              <a:gd name="connsiteX8" fmla="*/ 666750 w 952574"/>
              <a:gd name="connsiteY8" fmla="*/ 1295400 h 1319120"/>
              <a:gd name="connsiteX9" fmla="*/ 666750 w 952574"/>
              <a:gd name="connsiteY9" fmla="*/ 1295400 h 131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2574" h="1319120">
                <a:moveTo>
                  <a:pt x="0" y="0"/>
                </a:moveTo>
                <a:cubicBezTo>
                  <a:pt x="179387" y="68262"/>
                  <a:pt x="338616" y="142149"/>
                  <a:pt x="476250" y="219075"/>
                </a:cubicBezTo>
                <a:cubicBezTo>
                  <a:pt x="613884" y="296001"/>
                  <a:pt x="747470" y="350065"/>
                  <a:pt x="825805" y="461558"/>
                </a:cubicBezTo>
                <a:cubicBezTo>
                  <a:pt x="904140" y="573051"/>
                  <a:pt x="974356" y="745886"/>
                  <a:pt x="946259" y="888035"/>
                </a:cubicBezTo>
                <a:cubicBezTo>
                  <a:pt x="918162" y="1030184"/>
                  <a:pt x="689149" y="1276433"/>
                  <a:pt x="657225" y="1314450"/>
                </a:cubicBezTo>
                <a:cubicBezTo>
                  <a:pt x="625301" y="1352467"/>
                  <a:pt x="737166" y="1146810"/>
                  <a:pt x="754712" y="1116136"/>
                </a:cubicBezTo>
                <a:cubicBezTo>
                  <a:pt x="772258" y="1085462"/>
                  <a:pt x="739752" y="1127617"/>
                  <a:pt x="762500" y="1130406"/>
                </a:cubicBezTo>
                <a:cubicBezTo>
                  <a:pt x="785248" y="1133195"/>
                  <a:pt x="907157" y="1105372"/>
                  <a:pt x="891199" y="1132871"/>
                </a:cubicBezTo>
                <a:cubicBezTo>
                  <a:pt x="875241" y="1160370"/>
                  <a:pt x="666750" y="1295400"/>
                  <a:pt x="666750" y="1295400"/>
                </a:cubicBezTo>
                <a:lnTo>
                  <a:pt x="666750" y="1295400"/>
                </a:lnTo>
              </a:path>
            </a:pathLst>
          </a:cu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-FR" sz="1400" dirty="0">
                <a:solidFill>
                  <a:prstClr val="black"/>
                </a:solidFill>
                <a:latin typeface="Segoe Script"/>
                <a:ea typeface="Calibri"/>
                <a:cs typeface="Times New Roman"/>
              </a:rPr>
              <a:t>Partager</a:t>
            </a:r>
            <a:endParaRPr lang="fr-FR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 rot="20972818">
            <a:off x="3057009" y="3144997"/>
            <a:ext cx="4167029" cy="1758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-FR" sz="2800" b="1" dirty="0">
                <a:solidFill>
                  <a:srgbClr val="000000"/>
                </a:solidFill>
                <a:latin typeface="Segoe Script"/>
                <a:ea typeface="Calibri"/>
                <a:cs typeface="Times New Roman"/>
              </a:rPr>
              <a:t>Flux d’ Information </a:t>
            </a:r>
            <a:endParaRPr lang="fr-FR" sz="11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9360366" y="2436081"/>
            <a:ext cx="2592288" cy="3384376"/>
          </a:xfrm>
          <a:custGeom>
            <a:avLst/>
            <a:gdLst>
              <a:gd name="connsiteX0" fmla="*/ 632268 w 1214999"/>
              <a:gd name="connsiteY0" fmla="*/ 10763 h 2020703"/>
              <a:gd name="connsiteX1" fmla="*/ 1204698 w 1214999"/>
              <a:gd name="connsiteY1" fmla="*/ 256089 h 2020703"/>
              <a:gd name="connsiteX2" fmla="*/ 1011410 w 1214999"/>
              <a:gd name="connsiteY2" fmla="*/ 471680 h 2020703"/>
              <a:gd name="connsiteX3" fmla="*/ 1152659 w 1214999"/>
              <a:gd name="connsiteY3" fmla="*/ 650099 h 2020703"/>
              <a:gd name="connsiteX4" fmla="*/ 1033712 w 1214999"/>
              <a:gd name="connsiteY4" fmla="*/ 969767 h 2020703"/>
              <a:gd name="connsiteX5" fmla="*/ 1018844 w 1214999"/>
              <a:gd name="connsiteY5" fmla="*/ 1348909 h 2020703"/>
              <a:gd name="connsiteX6" fmla="*/ 1174961 w 1214999"/>
              <a:gd name="connsiteY6" fmla="*/ 1742919 h 2020703"/>
              <a:gd name="connsiteX7" fmla="*/ 974239 w 1214999"/>
              <a:gd name="connsiteY7" fmla="*/ 1913904 h 2020703"/>
              <a:gd name="connsiteX8" fmla="*/ 617400 w 1214999"/>
              <a:gd name="connsiteY8" fmla="*/ 1951075 h 2020703"/>
              <a:gd name="connsiteX9" fmla="*/ 89576 w 1214999"/>
              <a:gd name="connsiteY9" fmla="*/ 2010548 h 2020703"/>
              <a:gd name="connsiteX10" fmla="*/ 580229 w 1214999"/>
              <a:gd name="connsiteY10" fmla="*/ 1720616 h 2020703"/>
              <a:gd name="connsiteX11" fmla="*/ 238259 w 1214999"/>
              <a:gd name="connsiteY11" fmla="*/ 1467855 h 2020703"/>
              <a:gd name="connsiteX12" fmla="*/ 67273 w 1214999"/>
              <a:gd name="connsiteY12" fmla="*/ 858255 h 2020703"/>
              <a:gd name="connsiteX13" fmla="*/ 282864 w 1214999"/>
              <a:gd name="connsiteY13" fmla="*/ 523719 h 2020703"/>
              <a:gd name="connsiteX14" fmla="*/ 7800 w 1214999"/>
              <a:gd name="connsiteY14" fmla="*/ 92538 h 2020703"/>
              <a:gd name="connsiteX15" fmla="*/ 632268 w 1214999"/>
              <a:gd name="connsiteY15" fmla="*/ 10763 h 2020703"/>
              <a:gd name="connsiteX0" fmla="*/ 754359 w 1337090"/>
              <a:gd name="connsiteY0" fmla="*/ 10763 h 2025438"/>
              <a:gd name="connsiteX1" fmla="*/ 1326789 w 1337090"/>
              <a:gd name="connsiteY1" fmla="*/ 256089 h 2025438"/>
              <a:gd name="connsiteX2" fmla="*/ 1133501 w 1337090"/>
              <a:gd name="connsiteY2" fmla="*/ 471680 h 2025438"/>
              <a:gd name="connsiteX3" fmla="*/ 1274750 w 1337090"/>
              <a:gd name="connsiteY3" fmla="*/ 650099 h 2025438"/>
              <a:gd name="connsiteX4" fmla="*/ 1155803 w 1337090"/>
              <a:gd name="connsiteY4" fmla="*/ 969767 h 2025438"/>
              <a:gd name="connsiteX5" fmla="*/ 1140935 w 1337090"/>
              <a:gd name="connsiteY5" fmla="*/ 1348909 h 2025438"/>
              <a:gd name="connsiteX6" fmla="*/ 1297052 w 1337090"/>
              <a:gd name="connsiteY6" fmla="*/ 1742919 h 2025438"/>
              <a:gd name="connsiteX7" fmla="*/ 1096330 w 1337090"/>
              <a:gd name="connsiteY7" fmla="*/ 1913904 h 2025438"/>
              <a:gd name="connsiteX8" fmla="*/ 739491 w 1337090"/>
              <a:gd name="connsiteY8" fmla="*/ 1951075 h 2025438"/>
              <a:gd name="connsiteX9" fmla="*/ 211667 w 1337090"/>
              <a:gd name="connsiteY9" fmla="*/ 2010548 h 2025438"/>
              <a:gd name="connsiteX10" fmla="*/ 3511 w 1337090"/>
              <a:gd name="connsiteY10" fmla="*/ 1646275 h 2025438"/>
              <a:gd name="connsiteX11" fmla="*/ 360350 w 1337090"/>
              <a:gd name="connsiteY11" fmla="*/ 1467855 h 2025438"/>
              <a:gd name="connsiteX12" fmla="*/ 189364 w 1337090"/>
              <a:gd name="connsiteY12" fmla="*/ 858255 h 2025438"/>
              <a:gd name="connsiteX13" fmla="*/ 404955 w 1337090"/>
              <a:gd name="connsiteY13" fmla="*/ 523719 h 2025438"/>
              <a:gd name="connsiteX14" fmla="*/ 129891 w 1337090"/>
              <a:gd name="connsiteY14" fmla="*/ 92538 h 2025438"/>
              <a:gd name="connsiteX15" fmla="*/ 754359 w 1337090"/>
              <a:gd name="connsiteY15" fmla="*/ 10763 h 2025438"/>
              <a:gd name="connsiteX0" fmla="*/ 754359 w 1337090"/>
              <a:gd name="connsiteY0" fmla="*/ 10763 h 2025438"/>
              <a:gd name="connsiteX1" fmla="*/ 1326789 w 1337090"/>
              <a:gd name="connsiteY1" fmla="*/ 256089 h 2025438"/>
              <a:gd name="connsiteX2" fmla="*/ 1133501 w 1337090"/>
              <a:gd name="connsiteY2" fmla="*/ 471680 h 2025438"/>
              <a:gd name="connsiteX3" fmla="*/ 1274750 w 1337090"/>
              <a:gd name="connsiteY3" fmla="*/ 650099 h 2025438"/>
              <a:gd name="connsiteX4" fmla="*/ 940213 w 1337090"/>
              <a:gd name="connsiteY4" fmla="*/ 940031 h 2025438"/>
              <a:gd name="connsiteX5" fmla="*/ 1140935 w 1337090"/>
              <a:gd name="connsiteY5" fmla="*/ 1348909 h 2025438"/>
              <a:gd name="connsiteX6" fmla="*/ 1297052 w 1337090"/>
              <a:gd name="connsiteY6" fmla="*/ 1742919 h 2025438"/>
              <a:gd name="connsiteX7" fmla="*/ 1096330 w 1337090"/>
              <a:gd name="connsiteY7" fmla="*/ 1913904 h 2025438"/>
              <a:gd name="connsiteX8" fmla="*/ 739491 w 1337090"/>
              <a:gd name="connsiteY8" fmla="*/ 1951075 h 2025438"/>
              <a:gd name="connsiteX9" fmla="*/ 211667 w 1337090"/>
              <a:gd name="connsiteY9" fmla="*/ 2010548 h 2025438"/>
              <a:gd name="connsiteX10" fmla="*/ 3511 w 1337090"/>
              <a:gd name="connsiteY10" fmla="*/ 1646275 h 2025438"/>
              <a:gd name="connsiteX11" fmla="*/ 360350 w 1337090"/>
              <a:gd name="connsiteY11" fmla="*/ 1467855 h 2025438"/>
              <a:gd name="connsiteX12" fmla="*/ 189364 w 1337090"/>
              <a:gd name="connsiteY12" fmla="*/ 858255 h 2025438"/>
              <a:gd name="connsiteX13" fmla="*/ 404955 w 1337090"/>
              <a:gd name="connsiteY13" fmla="*/ 523719 h 2025438"/>
              <a:gd name="connsiteX14" fmla="*/ 129891 w 1337090"/>
              <a:gd name="connsiteY14" fmla="*/ 92538 h 2025438"/>
              <a:gd name="connsiteX15" fmla="*/ 754359 w 1337090"/>
              <a:gd name="connsiteY15" fmla="*/ 10763 h 2025438"/>
              <a:gd name="connsiteX0" fmla="*/ 900044 w 1482775"/>
              <a:gd name="connsiteY0" fmla="*/ 10579 h 2025254"/>
              <a:gd name="connsiteX1" fmla="*/ 1472474 w 1482775"/>
              <a:gd name="connsiteY1" fmla="*/ 255905 h 2025254"/>
              <a:gd name="connsiteX2" fmla="*/ 1279186 w 1482775"/>
              <a:gd name="connsiteY2" fmla="*/ 471496 h 2025254"/>
              <a:gd name="connsiteX3" fmla="*/ 1420435 w 1482775"/>
              <a:gd name="connsiteY3" fmla="*/ 649915 h 2025254"/>
              <a:gd name="connsiteX4" fmla="*/ 1085898 w 1482775"/>
              <a:gd name="connsiteY4" fmla="*/ 939847 h 2025254"/>
              <a:gd name="connsiteX5" fmla="*/ 1286620 w 1482775"/>
              <a:gd name="connsiteY5" fmla="*/ 1348725 h 2025254"/>
              <a:gd name="connsiteX6" fmla="*/ 1442737 w 1482775"/>
              <a:gd name="connsiteY6" fmla="*/ 1742735 h 2025254"/>
              <a:gd name="connsiteX7" fmla="*/ 1242015 w 1482775"/>
              <a:gd name="connsiteY7" fmla="*/ 1913720 h 2025254"/>
              <a:gd name="connsiteX8" fmla="*/ 885176 w 1482775"/>
              <a:gd name="connsiteY8" fmla="*/ 1950891 h 2025254"/>
              <a:gd name="connsiteX9" fmla="*/ 357352 w 1482775"/>
              <a:gd name="connsiteY9" fmla="*/ 2010364 h 2025254"/>
              <a:gd name="connsiteX10" fmla="*/ 149196 w 1482775"/>
              <a:gd name="connsiteY10" fmla="*/ 1646091 h 2025254"/>
              <a:gd name="connsiteX11" fmla="*/ 506035 w 1482775"/>
              <a:gd name="connsiteY11" fmla="*/ 1467671 h 2025254"/>
              <a:gd name="connsiteX12" fmla="*/ 335049 w 1482775"/>
              <a:gd name="connsiteY12" fmla="*/ 858071 h 2025254"/>
              <a:gd name="connsiteX13" fmla="*/ 513 w 1482775"/>
              <a:gd name="connsiteY13" fmla="*/ 516100 h 2025254"/>
              <a:gd name="connsiteX14" fmla="*/ 275576 w 1482775"/>
              <a:gd name="connsiteY14" fmla="*/ 92354 h 2025254"/>
              <a:gd name="connsiteX15" fmla="*/ 900044 w 1482775"/>
              <a:gd name="connsiteY15" fmla="*/ 10579 h 2025254"/>
              <a:gd name="connsiteX0" fmla="*/ 900044 w 1586684"/>
              <a:gd name="connsiteY0" fmla="*/ 10579 h 2025254"/>
              <a:gd name="connsiteX1" fmla="*/ 1472474 w 1586684"/>
              <a:gd name="connsiteY1" fmla="*/ 255905 h 2025254"/>
              <a:gd name="connsiteX2" fmla="*/ 1583986 w 1586684"/>
              <a:gd name="connsiteY2" fmla="*/ 620179 h 2025254"/>
              <a:gd name="connsiteX3" fmla="*/ 1420435 w 1586684"/>
              <a:gd name="connsiteY3" fmla="*/ 649915 h 2025254"/>
              <a:gd name="connsiteX4" fmla="*/ 1085898 w 1586684"/>
              <a:gd name="connsiteY4" fmla="*/ 939847 h 2025254"/>
              <a:gd name="connsiteX5" fmla="*/ 1286620 w 1586684"/>
              <a:gd name="connsiteY5" fmla="*/ 1348725 h 2025254"/>
              <a:gd name="connsiteX6" fmla="*/ 1442737 w 1586684"/>
              <a:gd name="connsiteY6" fmla="*/ 1742735 h 2025254"/>
              <a:gd name="connsiteX7" fmla="*/ 1242015 w 1586684"/>
              <a:gd name="connsiteY7" fmla="*/ 1913720 h 2025254"/>
              <a:gd name="connsiteX8" fmla="*/ 885176 w 1586684"/>
              <a:gd name="connsiteY8" fmla="*/ 1950891 h 2025254"/>
              <a:gd name="connsiteX9" fmla="*/ 357352 w 1586684"/>
              <a:gd name="connsiteY9" fmla="*/ 2010364 h 2025254"/>
              <a:gd name="connsiteX10" fmla="*/ 149196 w 1586684"/>
              <a:gd name="connsiteY10" fmla="*/ 1646091 h 2025254"/>
              <a:gd name="connsiteX11" fmla="*/ 506035 w 1586684"/>
              <a:gd name="connsiteY11" fmla="*/ 1467671 h 2025254"/>
              <a:gd name="connsiteX12" fmla="*/ 335049 w 1586684"/>
              <a:gd name="connsiteY12" fmla="*/ 858071 h 2025254"/>
              <a:gd name="connsiteX13" fmla="*/ 513 w 1586684"/>
              <a:gd name="connsiteY13" fmla="*/ 516100 h 2025254"/>
              <a:gd name="connsiteX14" fmla="*/ 275576 w 1586684"/>
              <a:gd name="connsiteY14" fmla="*/ 92354 h 2025254"/>
              <a:gd name="connsiteX15" fmla="*/ 900044 w 1586684"/>
              <a:gd name="connsiteY15" fmla="*/ 10579 h 2025254"/>
              <a:gd name="connsiteX0" fmla="*/ 900044 w 1586684"/>
              <a:gd name="connsiteY0" fmla="*/ 10579 h 2025254"/>
              <a:gd name="connsiteX1" fmla="*/ 1472474 w 1586684"/>
              <a:gd name="connsiteY1" fmla="*/ 255905 h 2025254"/>
              <a:gd name="connsiteX2" fmla="*/ 1583986 w 1586684"/>
              <a:gd name="connsiteY2" fmla="*/ 620179 h 2025254"/>
              <a:gd name="connsiteX3" fmla="*/ 1420435 w 1586684"/>
              <a:gd name="connsiteY3" fmla="*/ 649915 h 2025254"/>
              <a:gd name="connsiteX4" fmla="*/ 1442737 w 1586684"/>
              <a:gd name="connsiteY4" fmla="*/ 1036491 h 2025254"/>
              <a:gd name="connsiteX5" fmla="*/ 1286620 w 1586684"/>
              <a:gd name="connsiteY5" fmla="*/ 1348725 h 2025254"/>
              <a:gd name="connsiteX6" fmla="*/ 1442737 w 1586684"/>
              <a:gd name="connsiteY6" fmla="*/ 1742735 h 2025254"/>
              <a:gd name="connsiteX7" fmla="*/ 1242015 w 1586684"/>
              <a:gd name="connsiteY7" fmla="*/ 1913720 h 2025254"/>
              <a:gd name="connsiteX8" fmla="*/ 885176 w 1586684"/>
              <a:gd name="connsiteY8" fmla="*/ 1950891 h 2025254"/>
              <a:gd name="connsiteX9" fmla="*/ 357352 w 1586684"/>
              <a:gd name="connsiteY9" fmla="*/ 2010364 h 2025254"/>
              <a:gd name="connsiteX10" fmla="*/ 149196 w 1586684"/>
              <a:gd name="connsiteY10" fmla="*/ 1646091 h 2025254"/>
              <a:gd name="connsiteX11" fmla="*/ 506035 w 1586684"/>
              <a:gd name="connsiteY11" fmla="*/ 1467671 h 2025254"/>
              <a:gd name="connsiteX12" fmla="*/ 335049 w 1586684"/>
              <a:gd name="connsiteY12" fmla="*/ 858071 h 2025254"/>
              <a:gd name="connsiteX13" fmla="*/ 513 w 1586684"/>
              <a:gd name="connsiteY13" fmla="*/ 516100 h 2025254"/>
              <a:gd name="connsiteX14" fmla="*/ 275576 w 1586684"/>
              <a:gd name="connsiteY14" fmla="*/ 92354 h 2025254"/>
              <a:gd name="connsiteX15" fmla="*/ 900044 w 1586684"/>
              <a:gd name="connsiteY15" fmla="*/ 10579 h 2025254"/>
              <a:gd name="connsiteX0" fmla="*/ 885169 w 1586895"/>
              <a:gd name="connsiteY0" fmla="*/ 34246 h 1974580"/>
              <a:gd name="connsiteX1" fmla="*/ 1472467 w 1586895"/>
              <a:gd name="connsiteY1" fmla="*/ 205231 h 1974580"/>
              <a:gd name="connsiteX2" fmla="*/ 1583979 w 1586895"/>
              <a:gd name="connsiteY2" fmla="*/ 569505 h 1974580"/>
              <a:gd name="connsiteX3" fmla="*/ 1420428 w 1586895"/>
              <a:gd name="connsiteY3" fmla="*/ 599241 h 1974580"/>
              <a:gd name="connsiteX4" fmla="*/ 1442730 w 1586895"/>
              <a:gd name="connsiteY4" fmla="*/ 985817 h 1974580"/>
              <a:gd name="connsiteX5" fmla="*/ 1286613 w 1586895"/>
              <a:gd name="connsiteY5" fmla="*/ 1298051 h 1974580"/>
              <a:gd name="connsiteX6" fmla="*/ 1442730 w 1586895"/>
              <a:gd name="connsiteY6" fmla="*/ 1692061 h 1974580"/>
              <a:gd name="connsiteX7" fmla="*/ 1242008 w 1586895"/>
              <a:gd name="connsiteY7" fmla="*/ 1863046 h 1974580"/>
              <a:gd name="connsiteX8" fmla="*/ 885169 w 1586895"/>
              <a:gd name="connsiteY8" fmla="*/ 1900217 h 1974580"/>
              <a:gd name="connsiteX9" fmla="*/ 357345 w 1586895"/>
              <a:gd name="connsiteY9" fmla="*/ 1959690 h 1974580"/>
              <a:gd name="connsiteX10" fmla="*/ 149189 w 1586895"/>
              <a:gd name="connsiteY10" fmla="*/ 1595417 h 1974580"/>
              <a:gd name="connsiteX11" fmla="*/ 506028 w 1586895"/>
              <a:gd name="connsiteY11" fmla="*/ 1416997 h 1974580"/>
              <a:gd name="connsiteX12" fmla="*/ 335042 w 1586895"/>
              <a:gd name="connsiteY12" fmla="*/ 807397 h 1974580"/>
              <a:gd name="connsiteX13" fmla="*/ 506 w 1586895"/>
              <a:gd name="connsiteY13" fmla="*/ 465426 h 1974580"/>
              <a:gd name="connsiteX14" fmla="*/ 275569 w 1586895"/>
              <a:gd name="connsiteY14" fmla="*/ 41680 h 1974580"/>
              <a:gd name="connsiteX15" fmla="*/ 885169 w 1586895"/>
              <a:gd name="connsiteY15" fmla="*/ 34246 h 1974580"/>
              <a:gd name="connsiteX0" fmla="*/ 885169 w 1586895"/>
              <a:gd name="connsiteY0" fmla="*/ 34246 h 1974580"/>
              <a:gd name="connsiteX1" fmla="*/ 1472467 w 1586895"/>
              <a:gd name="connsiteY1" fmla="*/ 205231 h 1974580"/>
              <a:gd name="connsiteX2" fmla="*/ 1583979 w 1586895"/>
              <a:gd name="connsiteY2" fmla="*/ 569505 h 1974580"/>
              <a:gd name="connsiteX3" fmla="*/ 1420428 w 1586895"/>
              <a:gd name="connsiteY3" fmla="*/ 599241 h 1974580"/>
              <a:gd name="connsiteX4" fmla="*/ 1442730 w 1586895"/>
              <a:gd name="connsiteY4" fmla="*/ 985817 h 1974580"/>
              <a:gd name="connsiteX5" fmla="*/ 1286613 w 1586895"/>
              <a:gd name="connsiteY5" fmla="*/ 1298051 h 1974580"/>
              <a:gd name="connsiteX6" fmla="*/ 1442730 w 1586895"/>
              <a:gd name="connsiteY6" fmla="*/ 1692061 h 1974580"/>
              <a:gd name="connsiteX7" fmla="*/ 1242008 w 1586895"/>
              <a:gd name="connsiteY7" fmla="*/ 1863046 h 1974580"/>
              <a:gd name="connsiteX8" fmla="*/ 885169 w 1586895"/>
              <a:gd name="connsiteY8" fmla="*/ 1900217 h 1974580"/>
              <a:gd name="connsiteX9" fmla="*/ 357345 w 1586895"/>
              <a:gd name="connsiteY9" fmla="*/ 1959690 h 1974580"/>
              <a:gd name="connsiteX10" fmla="*/ 149189 w 1586895"/>
              <a:gd name="connsiteY10" fmla="*/ 1595417 h 1974580"/>
              <a:gd name="connsiteX11" fmla="*/ 15374 w 1586895"/>
              <a:gd name="connsiteY11" fmla="*/ 1335221 h 1974580"/>
              <a:gd name="connsiteX12" fmla="*/ 335042 w 1586895"/>
              <a:gd name="connsiteY12" fmla="*/ 807397 h 1974580"/>
              <a:gd name="connsiteX13" fmla="*/ 506 w 1586895"/>
              <a:gd name="connsiteY13" fmla="*/ 465426 h 1974580"/>
              <a:gd name="connsiteX14" fmla="*/ 275569 w 1586895"/>
              <a:gd name="connsiteY14" fmla="*/ 41680 h 1974580"/>
              <a:gd name="connsiteX15" fmla="*/ 885169 w 1586895"/>
              <a:gd name="connsiteY15" fmla="*/ 34246 h 1974580"/>
              <a:gd name="connsiteX0" fmla="*/ 885169 w 1584038"/>
              <a:gd name="connsiteY0" fmla="*/ 34246 h 1974580"/>
              <a:gd name="connsiteX1" fmla="*/ 1472467 w 1584038"/>
              <a:gd name="connsiteY1" fmla="*/ 205231 h 1974580"/>
              <a:gd name="connsiteX2" fmla="*/ 1583979 w 1584038"/>
              <a:gd name="connsiteY2" fmla="*/ 569505 h 1974580"/>
              <a:gd name="connsiteX3" fmla="*/ 1487336 w 1584038"/>
              <a:gd name="connsiteY3" fmla="*/ 688451 h 1974580"/>
              <a:gd name="connsiteX4" fmla="*/ 1442730 w 1584038"/>
              <a:gd name="connsiteY4" fmla="*/ 985817 h 1974580"/>
              <a:gd name="connsiteX5" fmla="*/ 1286613 w 1584038"/>
              <a:gd name="connsiteY5" fmla="*/ 1298051 h 1974580"/>
              <a:gd name="connsiteX6" fmla="*/ 1442730 w 1584038"/>
              <a:gd name="connsiteY6" fmla="*/ 1692061 h 1974580"/>
              <a:gd name="connsiteX7" fmla="*/ 1242008 w 1584038"/>
              <a:gd name="connsiteY7" fmla="*/ 1863046 h 1974580"/>
              <a:gd name="connsiteX8" fmla="*/ 885169 w 1584038"/>
              <a:gd name="connsiteY8" fmla="*/ 1900217 h 1974580"/>
              <a:gd name="connsiteX9" fmla="*/ 357345 w 1584038"/>
              <a:gd name="connsiteY9" fmla="*/ 1959690 h 1974580"/>
              <a:gd name="connsiteX10" fmla="*/ 149189 w 1584038"/>
              <a:gd name="connsiteY10" fmla="*/ 1595417 h 1974580"/>
              <a:gd name="connsiteX11" fmla="*/ 15374 w 1584038"/>
              <a:gd name="connsiteY11" fmla="*/ 1335221 h 1974580"/>
              <a:gd name="connsiteX12" fmla="*/ 335042 w 1584038"/>
              <a:gd name="connsiteY12" fmla="*/ 807397 h 1974580"/>
              <a:gd name="connsiteX13" fmla="*/ 506 w 1584038"/>
              <a:gd name="connsiteY13" fmla="*/ 465426 h 1974580"/>
              <a:gd name="connsiteX14" fmla="*/ 275569 w 1584038"/>
              <a:gd name="connsiteY14" fmla="*/ 41680 h 1974580"/>
              <a:gd name="connsiteX15" fmla="*/ 885169 w 1584038"/>
              <a:gd name="connsiteY15" fmla="*/ 34246 h 1974580"/>
              <a:gd name="connsiteX0" fmla="*/ 885169 w 1584038"/>
              <a:gd name="connsiteY0" fmla="*/ 34246 h 1974580"/>
              <a:gd name="connsiteX1" fmla="*/ 1472467 w 1584038"/>
              <a:gd name="connsiteY1" fmla="*/ 205231 h 1974580"/>
              <a:gd name="connsiteX2" fmla="*/ 1583979 w 1584038"/>
              <a:gd name="connsiteY2" fmla="*/ 569505 h 1974580"/>
              <a:gd name="connsiteX3" fmla="*/ 1487336 w 1584038"/>
              <a:gd name="connsiteY3" fmla="*/ 688451 h 1974580"/>
              <a:gd name="connsiteX4" fmla="*/ 1442730 w 1584038"/>
              <a:gd name="connsiteY4" fmla="*/ 985817 h 1974580"/>
              <a:gd name="connsiteX5" fmla="*/ 1286613 w 1584038"/>
              <a:gd name="connsiteY5" fmla="*/ 1298051 h 1974580"/>
              <a:gd name="connsiteX6" fmla="*/ 1442730 w 1584038"/>
              <a:gd name="connsiteY6" fmla="*/ 1692061 h 1974580"/>
              <a:gd name="connsiteX7" fmla="*/ 1242008 w 1584038"/>
              <a:gd name="connsiteY7" fmla="*/ 1863046 h 1974580"/>
              <a:gd name="connsiteX8" fmla="*/ 885169 w 1584038"/>
              <a:gd name="connsiteY8" fmla="*/ 1900217 h 1974580"/>
              <a:gd name="connsiteX9" fmla="*/ 357345 w 1584038"/>
              <a:gd name="connsiteY9" fmla="*/ 1959690 h 1974580"/>
              <a:gd name="connsiteX10" fmla="*/ 149189 w 1584038"/>
              <a:gd name="connsiteY10" fmla="*/ 1595417 h 1974580"/>
              <a:gd name="connsiteX11" fmla="*/ 15374 w 1584038"/>
              <a:gd name="connsiteY11" fmla="*/ 1335221 h 1974580"/>
              <a:gd name="connsiteX12" fmla="*/ 171491 w 1584038"/>
              <a:gd name="connsiteY12" fmla="*/ 807397 h 1974580"/>
              <a:gd name="connsiteX13" fmla="*/ 506 w 1584038"/>
              <a:gd name="connsiteY13" fmla="*/ 465426 h 1974580"/>
              <a:gd name="connsiteX14" fmla="*/ 275569 w 1584038"/>
              <a:gd name="connsiteY14" fmla="*/ 41680 h 1974580"/>
              <a:gd name="connsiteX15" fmla="*/ 885169 w 1584038"/>
              <a:gd name="connsiteY15" fmla="*/ 34246 h 197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84038" h="1974580">
                <a:moveTo>
                  <a:pt x="885169" y="34246"/>
                </a:moveTo>
                <a:cubicBezTo>
                  <a:pt x="1084652" y="61504"/>
                  <a:pt x="1355999" y="116021"/>
                  <a:pt x="1472467" y="205231"/>
                </a:cubicBezTo>
                <a:cubicBezTo>
                  <a:pt x="1588935" y="294441"/>
                  <a:pt x="1581501" y="488968"/>
                  <a:pt x="1583979" y="569505"/>
                </a:cubicBezTo>
                <a:cubicBezTo>
                  <a:pt x="1586457" y="650042"/>
                  <a:pt x="1510878" y="619066"/>
                  <a:pt x="1487336" y="688451"/>
                </a:cubicBezTo>
                <a:cubicBezTo>
                  <a:pt x="1463794" y="757836"/>
                  <a:pt x="1476184" y="884217"/>
                  <a:pt x="1442730" y="985817"/>
                </a:cubicBezTo>
                <a:cubicBezTo>
                  <a:pt x="1409276" y="1087417"/>
                  <a:pt x="1286613" y="1180344"/>
                  <a:pt x="1286613" y="1298051"/>
                </a:cubicBezTo>
                <a:cubicBezTo>
                  <a:pt x="1286613" y="1415758"/>
                  <a:pt x="1450164" y="1597895"/>
                  <a:pt x="1442730" y="1692061"/>
                </a:cubicBezTo>
                <a:cubicBezTo>
                  <a:pt x="1435296" y="1786227"/>
                  <a:pt x="1334935" y="1828353"/>
                  <a:pt x="1242008" y="1863046"/>
                </a:cubicBezTo>
                <a:cubicBezTo>
                  <a:pt x="1149081" y="1897739"/>
                  <a:pt x="885169" y="1900217"/>
                  <a:pt x="885169" y="1900217"/>
                </a:cubicBezTo>
                <a:cubicBezTo>
                  <a:pt x="737725" y="1916324"/>
                  <a:pt x="480008" y="2010490"/>
                  <a:pt x="357345" y="1959690"/>
                </a:cubicBezTo>
                <a:cubicBezTo>
                  <a:pt x="234682" y="1908890"/>
                  <a:pt x="206184" y="1699495"/>
                  <a:pt x="149189" y="1595417"/>
                </a:cubicBezTo>
                <a:cubicBezTo>
                  <a:pt x="92194" y="1491339"/>
                  <a:pt x="11657" y="1466558"/>
                  <a:pt x="15374" y="1335221"/>
                </a:cubicBezTo>
                <a:cubicBezTo>
                  <a:pt x="19091" y="1203884"/>
                  <a:pt x="173969" y="952363"/>
                  <a:pt x="171491" y="807397"/>
                </a:cubicBezTo>
                <a:cubicBezTo>
                  <a:pt x="169013" y="662431"/>
                  <a:pt x="10418" y="593045"/>
                  <a:pt x="506" y="465426"/>
                </a:cubicBezTo>
                <a:cubicBezTo>
                  <a:pt x="-9406" y="337807"/>
                  <a:pt x="128125" y="113543"/>
                  <a:pt x="275569" y="41680"/>
                </a:cubicBezTo>
                <a:cubicBezTo>
                  <a:pt x="423013" y="-30183"/>
                  <a:pt x="685686" y="6988"/>
                  <a:pt x="885169" y="34246"/>
                </a:cubicBezTo>
                <a:close/>
              </a:path>
            </a:pathLst>
          </a:custGeom>
          <a:pattFill prst="pct25">
            <a:fgClr>
              <a:srgbClr val="92D05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115000"/>
              </a:lnSpc>
            </a:pPr>
            <a:r>
              <a:rPr lang="fr-FR" sz="1400" dirty="0">
                <a:solidFill>
                  <a:srgbClr val="FF0000"/>
                </a:solidFill>
                <a:latin typeface="Segoe Script"/>
                <a:ea typeface="Calibri"/>
                <a:cs typeface="Times New Roman"/>
              </a:rPr>
              <a:t>Aire protégée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FF0000"/>
                </a:solidFill>
                <a:latin typeface="Segoe Script"/>
                <a:ea typeface="Calibri"/>
                <a:cs typeface="Times New Roman"/>
              </a:rPr>
              <a:t>Fournisseur d'informations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FF0000"/>
                </a:solidFill>
                <a:latin typeface="Segoe Script"/>
                <a:ea typeface="Calibri"/>
                <a:cs typeface="Times New Roman"/>
              </a:rPr>
              <a:t>Consommation en matière de planification, de suivi et d'évaluation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FF0000"/>
                </a:solidFill>
                <a:latin typeface="Segoe Script"/>
                <a:ea typeface="Calibri"/>
                <a:cs typeface="Times New Roman"/>
              </a:rPr>
              <a:t>Catalyseur de plaidoyer et lobbying.</a:t>
            </a:r>
            <a:endParaRPr lang="fr-FR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7" name="Forme libre 16"/>
          <p:cNvSpPr/>
          <p:nvPr/>
        </p:nvSpPr>
        <p:spPr>
          <a:xfrm>
            <a:off x="7152906" y="2363713"/>
            <a:ext cx="2250287" cy="281887"/>
          </a:xfrm>
          <a:custGeom>
            <a:avLst/>
            <a:gdLst>
              <a:gd name="connsiteX0" fmla="*/ 1687715 w 1687715"/>
              <a:gd name="connsiteY0" fmla="*/ 253749 h 253749"/>
              <a:gd name="connsiteX1" fmla="*/ 1174759 w 1687715"/>
              <a:gd name="connsiteY1" fmla="*/ 142237 h 253749"/>
              <a:gd name="connsiteX2" fmla="*/ 743578 w 1687715"/>
              <a:gd name="connsiteY2" fmla="*/ 38159 h 253749"/>
              <a:gd name="connsiteX3" fmla="*/ 327266 w 1687715"/>
              <a:gd name="connsiteY3" fmla="*/ 45593 h 253749"/>
              <a:gd name="connsiteX4" fmla="*/ 164 w 1687715"/>
              <a:gd name="connsiteY4" fmla="*/ 112501 h 253749"/>
              <a:gd name="connsiteX5" fmla="*/ 282661 w 1687715"/>
              <a:gd name="connsiteY5" fmla="*/ 988 h 253749"/>
              <a:gd name="connsiteX6" fmla="*/ 260359 w 1687715"/>
              <a:gd name="connsiteY6" fmla="*/ 60462 h 253749"/>
              <a:gd name="connsiteX7" fmla="*/ 297530 w 1687715"/>
              <a:gd name="connsiteY7" fmla="*/ 105067 h 253749"/>
              <a:gd name="connsiteX8" fmla="*/ 15032 w 1687715"/>
              <a:gd name="connsiteY8" fmla="*/ 119935 h 25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715" h="253749">
                <a:moveTo>
                  <a:pt x="1687715" y="253749"/>
                </a:moveTo>
                <a:lnTo>
                  <a:pt x="1174759" y="142237"/>
                </a:lnTo>
                <a:cubicBezTo>
                  <a:pt x="1017403" y="106305"/>
                  <a:pt x="884827" y="54266"/>
                  <a:pt x="743578" y="38159"/>
                </a:cubicBezTo>
                <a:cubicBezTo>
                  <a:pt x="602329" y="22052"/>
                  <a:pt x="451168" y="33203"/>
                  <a:pt x="327266" y="45593"/>
                </a:cubicBezTo>
                <a:cubicBezTo>
                  <a:pt x="203364" y="57983"/>
                  <a:pt x="7598" y="119935"/>
                  <a:pt x="164" y="112501"/>
                </a:cubicBezTo>
                <a:cubicBezTo>
                  <a:pt x="-7270" y="105067"/>
                  <a:pt x="239295" y="9661"/>
                  <a:pt x="282661" y="988"/>
                </a:cubicBezTo>
                <a:cubicBezTo>
                  <a:pt x="326027" y="-7685"/>
                  <a:pt x="257881" y="43116"/>
                  <a:pt x="260359" y="60462"/>
                </a:cubicBezTo>
                <a:cubicBezTo>
                  <a:pt x="262837" y="77808"/>
                  <a:pt x="338418" y="95155"/>
                  <a:pt x="297530" y="105067"/>
                </a:cubicBezTo>
                <a:cubicBezTo>
                  <a:pt x="256642" y="114979"/>
                  <a:pt x="135837" y="117457"/>
                  <a:pt x="15032" y="1199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dirty="0">
                <a:solidFill>
                  <a:prstClr val="black"/>
                </a:solidFill>
                <a:latin typeface="Segoe Script"/>
                <a:ea typeface="Calibri"/>
                <a:cs typeface="Times New Roman"/>
              </a:rPr>
              <a:t>Auto-évaluation + autres informations</a:t>
            </a:r>
            <a:endParaRPr lang="fr-FR" dirty="0"/>
          </a:p>
        </p:txBody>
      </p:sp>
      <p:sp>
        <p:nvSpPr>
          <p:cNvPr id="15" name="Forme libre 14"/>
          <p:cNvSpPr/>
          <p:nvPr/>
        </p:nvSpPr>
        <p:spPr>
          <a:xfrm>
            <a:off x="7284945" y="5371989"/>
            <a:ext cx="2143145" cy="200567"/>
          </a:xfrm>
          <a:custGeom>
            <a:avLst/>
            <a:gdLst>
              <a:gd name="connsiteX0" fmla="*/ 0 w 1607359"/>
              <a:gd name="connsiteY0" fmla="*/ 104908 h 112342"/>
              <a:gd name="connsiteX1" fmla="*/ 840058 w 1607359"/>
              <a:gd name="connsiteY1" fmla="*/ 38001 h 112342"/>
              <a:gd name="connsiteX2" fmla="*/ 1576039 w 1607359"/>
              <a:gd name="connsiteY2" fmla="*/ 60303 h 112342"/>
              <a:gd name="connsiteX3" fmla="*/ 1390185 w 1607359"/>
              <a:gd name="connsiteY3" fmla="*/ 830 h 112342"/>
              <a:gd name="connsiteX4" fmla="*/ 1419922 w 1607359"/>
              <a:gd name="connsiteY4" fmla="*/ 112342 h 112342"/>
              <a:gd name="connsiteX5" fmla="*/ 1590907 w 1607359"/>
              <a:gd name="connsiteY5" fmla="*/ 60303 h 112342"/>
              <a:gd name="connsiteX6" fmla="*/ 1590907 w 1607359"/>
              <a:gd name="connsiteY6" fmla="*/ 52869 h 112342"/>
              <a:gd name="connsiteX0" fmla="*/ 0 w 1607359"/>
              <a:gd name="connsiteY0" fmla="*/ 105116 h 123138"/>
              <a:gd name="connsiteX1" fmla="*/ 840058 w 1607359"/>
              <a:gd name="connsiteY1" fmla="*/ 122434 h 123138"/>
              <a:gd name="connsiteX2" fmla="*/ 1576039 w 1607359"/>
              <a:gd name="connsiteY2" fmla="*/ 60511 h 123138"/>
              <a:gd name="connsiteX3" fmla="*/ 1390185 w 1607359"/>
              <a:gd name="connsiteY3" fmla="*/ 1038 h 123138"/>
              <a:gd name="connsiteX4" fmla="*/ 1419922 w 1607359"/>
              <a:gd name="connsiteY4" fmla="*/ 112550 h 123138"/>
              <a:gd name="connsiteX5" fmla="*/ 1590907 w 1607359"/>
              <a:gd name="connsiteY5" fmla="*/ 60511 h 123138"/>
              <a:gd name="connsiteX6" fmla="*/ 1590907 w 1607359"/>
              <a:gd name="connsiteY6" fmla="*/ 53077 h 123138"/>
              <a:gd name="connsiteX0" fmla="*/ 0 w 1607359"/>
              <a:gd name="connsiteY0" fmla="*/ 68252 h 86274"/>
              <a:gd name="connsiteX1" fmla="*/ 840058 w 1607359"/>
              <a:gd name="connsiteY1" fmla="*/ 85570 h 86274"/>
              <a:gd name="connsiteX2" fmla="*/ 1576039 w 1607359"/>
              <a:gd name="connsiteY2" fmla="*/ 23647 h 86274"/>
              <a:gd name="connsiteX3" fmla="*/ 1382751 w 1607359"/>
              <a:gd name="connsiteY3" fmla="*/ 2458 h 86274"/>
              <a:gd name="connsiteX4" fmla="*/ 1419922 w 1607359"/>
              <a:gd name="connsiteY4" fmla="*/ 75686 h 86274"/>
              <a:gd name="connsiteX5" fmla="*/ 1590907 w 1607359"/>
              <a:gd name="connsiteY5" fmla="*/ 23647 h 86274"/>
              <a:gd name="connsiteX6" fmla="*/ 1590907 w 1607359"/>
              <a:gd name="connsiteY6" fmla="*/ 16213 h 8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7359" h="86274">
                <a:moveTo>
                  <a:pt x="0" y="68252"/>
                </a:moveTo>
                <a:cubicBezTo>
                  <a:pt x="288692" y="38515"/>
                  <a:pt x="577385" y="93004"/>
                  <a:pt x="840058" y="85570"/>
                </a:cubicBezTo>
                <a:cubicBezTo>
                  <a:pt x="1102731" y="78136"/>
                  <a:pt x="1485590" y="37499"/>
                  <a:pt x="1576039" y="23647"/>
                </a:cubicBezTo>
                <a:cubicBezTo>
                  <a:pt x="1666488" y="9795"/>
                  <a:pt x="1408770" y="-6215"/>
                  <a:pt x="1382751" y="2458"/>
                </a:cubicBezTo>
                <a:cubicBezTo>
                  <a:pt x="1356732" y="11131"/>
                  <a:pt x="1385229" y="72154"/>
                  <a:pt x="1419922" y="75686"/>
                </a:cubicBezTo>
                <a:cubicBezTo>
                  <a:pt x="1454615" y="79218"/>
                  <a:pt x="1533912" y="40993"/>
                  <a:pt x="1590907" y="23647"/>
                </a:cubicBezTo>
                <a:cubicBezTo>
                  <a:pt x="1619404" y="13735"/>
                  <a:pt x="1605155" y="14974"/>
                  <a:pt x="1590907" y="162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b="1" dirty="0">
                <a:solidFill>
                  <a:prstClr val="black"/>
                </a:solidFill>
                <a:latin typeface="Segoe Script"/>
                <a:ea typeface="Calibri"/>
                <a:cs typeface="Times New Roman"/>
              </a:rPr>
              <a:t>Action</a:t>
            </a:r>
          </a:p>
        </p:txBody>
      </p:sp>
      <p:sp>
        <p:nvSpPr>
          <p:cNvPr id="9" name="Forme libre 8"/>
          <p:cNvSpPr/>
          <p:nvPr>
            <p:custDataLst>
              <p:tags r:id="rId2"/>
            </p:custDataLst>
          </p:nvPr>
        </p:nvSpPr>
        <p:spPr>
          <a:xfrm>
            <a:off x="239353" y="1716000"/>
            <a:ext cx="1920000" cy="4341541"/>
          </a:xfrm>
          <a:custGeom>
            <a:avLst/>
            <a:gdLst>
              <a:gd name="connsiteX0" fmla="*/ 469662 w 1190774"/>
              <a:gd name="connsiteY0" fmla="*/ 74341 h 4341541"/>
              <a:gd name="connsiteX1" fmla="*/ 566305 w 1190774"/>
              <a:gd name="connsiteY1" fmla="*/ 81776 h 4341541"/>
              <a:gd name="connsiteX2" fmla="*/ 596042 w 1190774"/>
              <a:gd name="connsiteY2" fmla="*/ 89210 h 4341541"/>
              <a:gd name="connsiteX3" fmla="*/ 655515 w 1190774"/>
              <a:gd name="connsiteY3" fmla="*/ 96644 h 4341541"/>
              <a:gd name="connsiteX4" fmla="*/ 759593 w 1190774"/>
              <a:gd name="connsiteY4" fmla="*/ 111512 h 4341541"/>
              <a:gd name="connsiteX5" fmla="*/ 789330 w 1190774"/>
              <a:gd name="connsiteY5" fmla="*/ 118946 h 4341541"/>
              <a:gd name="connsiteX6" fmla="*/ 885974 w 1190774"/>
              <a:gd name="connsiteY6" fmla="*/ 133815 h 4341541"/>
              <a:gd name="connsiteX7" fmla="*/ 923144 w 1190774"/>
              <a:gd name="connsiteY7" fmla="*/ 178419 h 4341541"/>
              <a:gd name="connsiteX8" fmla="*/ 945447 w 1190774"/>
              <a:gd name="connsiteY8" fmla="*/ 200722 h 4341541"/>
              <a:gd name="connsiteX9" fmla="*/ 960315 w 1190774"/>
              <a:gd name="connsiteY9" fmla="*/ 223024 h 4341541"/>
              <a:gd name="connsiteX10" fmla="*/ 982618 w 1190774"/>
              <a:gd name="connsiteY10" fmla="*/ 245327 h 4341541"/>
              <a:gd name="connsiteX11" fmla="*/ 1019788 w 1190774"/>
              <a:gd name="connsiteY11" fmla="*/ 297366 h 4341541"/>
              <a:gd name="connsiteX12" fmla="*/ 1027222 w 1190774"/>
              <a:gd name="connsiteY12" fmla="*/ 319668 h 4341541"/>
              <a:gd name="connsiteX13" fmla="*/ 1042091 w 1190774"/>
              <a:gd name="connsiteY13" fmla="*/ 349405 h 4341541"/>
              <a:gd name="connsiteX14" fmla="*/ 1049525 w 1190774"/>
              <a:gd name="connsiteY14" fmla="*/ 371707 h 4341541"/>
              <a:gd name="connsiteX15" fmla="*/ 1064393 w 1190774"/>
              <a:gd name="connsiteY15" fmla="*/ 401444 h 4341541"/>
              <a:gd name="connsiteX16" fmla="*/ 1094130 w 1190774"/>
              <a:gd name="connsiteY16" fmla="*/ 512956 h 4341541"/>
              <a:gd name="connsiteX17" fmla="*/ 1101564 w 1190774"/>
              <a:gd name="connsiteY17" fmla="*/ 535258 h 4341541"/>
              <a:gd name="connsiteX18" fmla="*/ 1116432 w 1190774"/>
              <a:gd name="connsiteY18" fmla="*/ 661639 h 4341541"/>
              <a:gd name="connsiteX19" fmla="*/ 1123866 w 1190774"/>
              <a:gd name="connsiteY19" fmla="*/ 721112 h 4341541"/>
              <a:gd name="connsiteX20" fmla="*/ 1131301 w 1190774"/>
              <a:gd name="connsiteY20" fmla="*/ 788019 h 4341541"/>
              <a:gd name="connsiteX21" fmla="*/ 1138735 w 1190774"/>
              <a:gd name="connsiteY21" fmla="*/ 810322 h 4341541"/>
              <a:gd name="connsiteX22" fmla="*/ 1146169 w 1190774"/>
              <a:gd name="connsiteY22" fmla="*/ 847493 h 4341541"/>
              <a:gd name="connsiteX23" fmla="*/ 1153603 w 1190774"/>
              <a:gd name="connsiteY23" fmla="*/ 944137 h 4341541"/>
              <a:gd name="connsiteX24" fmla="*/ 1168471 w 1190774"/>
              <a:gd name="connsiteY24" fmla="*/ 1025912 h 4341541"/>
              <a:gd name="connsiteX25" fmla="*/ 1183340 w 1190774"/>
              <a:gd name="connsiteY25" fmla="*/ 1152293 h 4341541"/>
              <a:gd name="connsiteX26" fmla="*/ 1190774 w 1190774"/>
              <a:gd name="connsiteY26" fmla="*/ 1174595 h 4341541"/>
              <a:gd name="connsiteX27" fmla="*/ 1183340 w 1190774"/>
              <a:gd name="connsiteY27" fmla="*/ 2505307 h 4341541"/>
              <a:gd name="connsiteX28" fmla="*/ 1175905 w 1190774"/>
              <a:gd name="connsiteY28" fmla="*/ 2535044 h 4341541"/>
              <a:gd name="connsiteX29" fmla="*/ 1168471 w 1190774"/>
              <a:gd name="connsiteY29" fmla="*/ 2646556 h 4341541"/>
              <a:gd name="connsiteX30" fmla="*/ 1161037 w 1190774"/>
              <a:gd name="connsiteY30" fmla="*/ 2743200 h 4341541"/>
              <a:gd name="connsiteX31" fmla="*/ 1146169 w 1190774"/>
              <a:gd name="connsiteY31" fmla="*/ 2995961 h 4341541"/>
              <a:gd name="connsiteX32" fmla="*/ 1131301 w 1190774"/>
              <a:gd name="connsiteY32" fmla="*/ 3367668 h 4341541"/>
              <a:gd name="connsiteX33" fmla="*/ 1123866 w 1190774"/>
              <a:gd name="connsiteY33" fmla="*/ 3954966 h 4341541"/>
              <a:gd name="connsiteX34" fmla="*/ 1108998 w 1190774"/>
              <a:gd name="connsiteY34" fmla="*/ 4029307 h 4341541"/>
              <a:gd name="connsiteX35" fmla="*/ 1094130 w 1190774"/>
              <a:gd name="connsiteY35" fmla="*/ 4103649 h 4341541"/>
              <a:gd name="connsiteX36" fmla="*/ 1086696 w 1190774"/>
              <a:gd name="connsiteY36" fmla="*/ 4155688 h 4341541"/>
              <a:gd name="connsiteX37" fmla="*/ 1079262 w 1190774"/>
              <a:gd name="connsiteY37" fmla="*/ 4177990 h 4341541"/>
              <a:gd name="connsiteX38" fmla="*/ 1071827 w 1190774"/>
              <a:gd name="connsiteY38" fmla="*/ 4222595 h 4341541"/>
              <a:gd name="connsiteX39" fmla="*/ 1049525 w 1190774"/>
              <a:gd name="connsiteY39" fmla="*/ 4267200 h 4341541"/>
              <a:gd name="connsiteX40" fmla="*/ 1027222 w 1190774"/>
              <a:gd name="connsiteY40" fmla="*/ 4282068 h 4341541"/>
              <a:gd name="connsiteX41" fmla="*/ 1012354 w 1190774"/>
              <a:gd name="connsiteY41" fmla="*/ 4296937 h 4341541"/>
              <a:gd name="connsiteX42" fmla="*/ 967749 w 1190774"/>
              <a:gd name="connsiteY42" fmla="*/ 4304371 h 4341541"/>
              <a:gd name="connsiteX43" fmla="*/ 707554 w 1190774"/>
              <a:gd name="connsiteY43" fmla="*/ 4311805 h 4341541"/>
              <a:gd name="connsiteX44" fmla="*/ 588608 w 1190774"/>
              <a:gd name="connsiteY44" fmla="*/ 4326673 h 4341541"/>
              <a:gd name="connsiteX45" fmla="*/ 566305 w 1190774"/>
              <a:gd name="connsiteY45" fmla="*/ 4334107 h 4341541"/>
              <a:gd name="connsiteX46" fmla="*/ 514266 w 1190774"/>
              <a:gd name="connsiteY46" fmla="*/ 4341541 h 4341541"/>
              <a:gd name="connsiteX47" fmla="*/ 298676 w 1190774"/>
              <a:gd name="connsiteY47" fmla="*/ 4334107 h 4341541"/>
              <a:gd name="connsiteX48" fmla="*/ 246637 w 1190774"/>
              <a:gd name="connsiteY48" fmla="*/ 4319239 h 4341541"/>
              <a:gd name="connsiteX49" fmla="*/ 216901 w 1190774"/>
              <a:gd name="connsiteY49" fmla="*/ 4311805 h 4341541"/>
              <a:gd name="connsiteX50" fmla="*/ 164862 w 1190774"/>
              <a:gd name="connsiteY50" fmla="*/ 4282068 h 4341541"/>
              <a:gd name="connsiteX51" fmla="*/ 149993 w 1190774"/>
              <a:gd name="connsiteY51" fmla="*/ 4267200 h 4341541"/>
              <a:gd name="connsiteX52" fmla="*/ 105388 w 1190774"/>
              <a:gd name="connsiteY52" fmla="*/ 4230029 h 4341541"/>
              <a:gd name="connsiteX53" fmla="*/ 83086 w 1190774"/>
              <a:gd name="connsiteY53" fmla="*/ 4200293 h 4341541"/>
              <a:gd name="connsiteX54" fmla="*/ 53349 w 1190774"/>
              <a:gd name="connsiteY54" fmla="*/ 4155688 h 4341541"/>
              <a:gd name="connsiteX55" fmla="*/ 16179 w 1190774"/>
              <a:gd name="connsiteY55" fmla="*/ 4111083 h 4341541"/>
              <a:gd name="connsiteX56" fmla="*/ 16179 w 1190774"/>
              <a:gd name="connsiteY56" fmla="*/ 3880624 h 4341541"/>
              <a:gd name="connsiteX57" fmla="*/ 23613 w 1190774"/>
              <a:gd name="connsiteY57" fmla="*/ 3858322 h 4341541"/>
              <a:gd name="connsiteX58" fmla="*/ 38481 w 1190774"/>
              <a:gd name="connsiteY58" fmla="*/ 3828585 h 4341541"/>
              <a:gd name="connsiteX59" fmla="*/ 53349 w 1190774"/>
              <a:gd name="connsiteY59" fmla="*/ 3739376 h 4341541"/>
              <a:gd name="connsiteX60" fmla="*/ 60783 w 1190774"/>
              <a:gd name="connsiteY60" fmla="*/ 3679902 h 4341541"/>
              <a:gd name="connsiteX61" fmla="*/ 75652 w 1190774"/>
              <a:gd name="connsiteY61" fmla="*/ 3635298 h 4341541"/>
              <a:gd name="connsiteX62" fmla="*/ 83086 w 1190774"/>
              <a:gd name="connsiteY62" fmla="*/ 3404839 h 4341541"/>
              <a:gd name="connsiteX63" fmla="*/ 90520 w 1190774"/>
              <a:gd name="connsiteY63" fmla="*/ 3352800 h 4341541"/>
              <a:gd name="connsiteX64" fmla="*/ 97954 w 1190774"/>
              <a:gd name="connsiteY64" fmla="*/ 2408663 h 4341541"/>
              <a:gd name="connsiteX65" fmla="*/ 105388 w 1190774"/>
              <a:gd name="connsiteY65" fmla="*/ 2319454 h 4341541"/>
              <a:gd name="connsiteX66" fmla="*/ 120257 w 1190774"/>
              <a:gd name="connsiteY66" fmla="*/ 2126166 h 4341541"/>
              <a:gd name="connsiteX67" fmla="*/ 135125 w 1190774"/>
              <a:gd name="connsiteY67" fmla="*/ 2036956 h 4341541"/>
              <a:gd name="connsiteX68" fmla="*/ 157427 w 1190774"/>
              <a:gd name="connsiteY68" fmla="*/ 1858537 h 4341541"/>
              <a:gd name="connsiteX69" fmla="*/ 164862 w 1190774"/>
              <a:gd name="connsiteY69" fmla="*/ 1836234 h 4341541"/>
              <a:gd name="connsiteX70" fmla="*/ 179730 w 1190774"/>
              <a:gd name="connsiteY70" fmla="*/ 1702419 h 4341541"/>
              <a:gd name="connsiteX71" fmla="*/ 194598 w 1190774"/>
              <a:gd name="connsiteY71" fmla="*/ 1613210 h 4341541"/>
              <a:gd name="connsiteX72" fmla="*/ 202032 w 1190774"/>
              <a:gd name="connsiteY72" fmla="*/ 1531434 h 4341541"/>
              <a:gd name="connsiteX73" fmla="*/ 216901 w 1190774"/>
              <a:gd name="connsiteY73" fmla="*/ 1457093 h 4341541"/>
              <a:gd name="connsiteX74" fmla="*/ 231769 w 1190774"/>
              <a:gd name="connsiteY74" fmla="*/ 1345580 h 4341541"/>
              <a:gd name="connsiteX75" fmla="*/ 254071 w 1190774"/>
              <a:gd name="connsiteY75" fmla="*/ 1256371 h 4341541"/>
              <a:gd name="connsiteX76" fmla="*/ 261505 w 1190774"/>
              <a:gd name="connsiteY76" fmla="*/ 1174595 h 4341541"/>
              <a:gd name="connsiteX77" fmla="*/ 268940 w 1190774"/>
              <a:gd name="connsiteY77" fmla="*/ 1152293 h 4341541"/>
              <a:gd name="connsiteX78" fmla="*/ 276374 w 1190774"/>
              <a:gd name="connsiteY78" fmla="*/ 1085385 h 4341541"/>
              <a:gd name="connsiteX79" fmla="*/ 306110 w 1190774"/>
              <a:gd name="connsiteY79" fmla="*/ 899532 h 4341541"/>
              <a:gd name="connsiteX80" fmla="*/ 313544 w 1190774"/>
              <a:gd name="connsiteY80" fmla="*/ 810322 h 4341541"/>
              <a:gd name="connsiteX81" fmla="*/ 320979 w 1190774"/>
              <a:gd name="connsiteY81" fmla="*/ 788019 h 4341541"/>
              <a:gd name="connsiteX82" fmla="*/ 335847 w 1190774"/>
              <a:gd name="connsiteY82" fmla="*/ 542693 h 4341541"/>
              <a:gd name="connsiteX83" fmla="*/ 343281 w 1190774"/>
              <a:gd name="connsiteY83" fmla="*/ 245327 h 4341541"/>
              <a:gd name="connsiteX84" fmla="*/ 350715 w 1190774"/>
              <a:gd name="connsiteY84" fmla="*/ 215590 h 4341541"/>
              <a:gd name="connsiteX85" fmla="*/ 395320 w 1190774"/>
              <a:gd name="connsiteY85" fmla="*/ 170985 h 4341541"/>
              <a:gd name="connsiteX86" fmla="*/ 439925 w 1190774"/>
              <a:gd name="connsiteY86" fmla="*/ 141249 h 4341541"/>
              <a:gd name="connsiteX87" fmla="*/ 477096 w 1190774"/>
              <a:gd name="connsiteY87" fmla="*/ 111512 h 4341541"/>
              <a:gd name="connsiteX88" fmla="*/ 558871 w 1190774"/>
              <a:gd name="connsiteY88" fmla="*/ 74341 h 4341541"/>
              <a:gd name="connsiteX89" fmla="*/ 588608 w 1190774"/>
              <a:gd name="connsiteY89" fmla="*/ 59473 h 4341541"/>
              <a:gd name="connsiteX90" fmla="*/ 625779 w 1190774"/>
              <a:gd name="connsiteY90" fmla="*/ 52039 h 4341541"/>
              <a:gd name="connsiteX91" fmla="*/ 714988 w 1190774"/>
              <a:gd name="connsiteY91" fmla="*/ 22302 h 4341541"/>
              <a:gd name="connsiteX92" fmla="*/ 737291 w 1190774"/>
              <a:gd name="connsiteY92" fmla="*/ 7434 h 4341541"/>
              <a:gd name="connsiteX93" fmla="*/ 767027 w 1190774"/>
              <a:gd name="connsiteY93" fmla="*/ 0 h 434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190774" h="4341541">
                <a:moveTo>
                  <a:pt x="469662" y="74341"/>
                </a:moveTo>
                <a:cubicBezTo>
                  <a:pt x="501876" y="76819"/>
                  <a:pt x="534217" y="78001"/>
                  <a:pt x="566305" y="81776"/>
                </a:cubicBezTo>
                <a:cubicBezTo>
                  <a:pt x="576452" y="82970"/>
                  <a:pt x="585964" y="87530"/>
                  <a:pt x="596042" y="89210"/>
                </a:cubicBezTo>
                <a:cubicBezTo>
                  <a:pt x="615749" y="92494"/>
                  <a:pt x="635720" y="93945"/>
                  <a:pt x="655515" y="96644"/>
                </a:cubicBezTo>
                <a:cubicBezTo>
                  <a:pt x="690239" y="101379"/>
                  <a:pt x="725025" y="105751"/>
                  <a:pt x="759593" y="111512"/>
                </a:cubicBezTo>
                <a:cubicBezTo>
                  <a:pt x="769671" y="113192"/>
                  <a:pt x="779311" y="116942"/>
                  <a:pt x="789330" y="118946"/>
                </a:cubicBezTo>
                <a:cubicBezTo>
                  <a:pt x="815105" y="124101"/>
                  <a:pt x="860995" y="130246"/>
                  <a:pt x="885974" y="133815"/>
                </a:cubicBezTo>
                <a:cubicBezTo>
                  <a:pt x="929940" y="163126"/>
                  <a:pt x="888846" y="130402"/>
                  <a:pt x="923144" y="178419"/>
                </a:cubicBezTo>
                <a:cubicBezTo>
                  <a:pt x="929255" y="186974"/>
                  <a:pt x="938716" y="192645"/>
                  <a:pt x="945447" y="200722"/>
                </a:cubicBezTo>
                <a:cubicBezTo>
                  <a:pt x="951167" y="207586"/>
                  <a:pt x="954595" y="216160"/>
                  <a:pt x="960315" y="223024"/>
                </a:cubicBezTo>
                <a:cubicBezTo>
                  <a:pt x="967046" y="231101"/>
                  <a:pt x="975776" y="237344"/>
                  <a:pt x="982618" y="245327"/>
                </a:cubicBezTo>
                <a:cubicBezTo>
                  <a:pt x="986662" y="250045"/>
                  <a:pt x="1015080" y="287950"/>
                  <a:pt x="1019788" y="297366"/>
                </a:cubicBezTo>
                <a:cubicBezTo>
                  <a:pt x="1023292" y="304375"/>
                  <a:pt x="1024135" y="312465"/>
                  <a:pt x="1027222" y="319668"/>
                </a:cubicBezTo>
                <a:cubicBezTo>
                  <a:pt x="1031588" y="329854"/>
                  <a:pt x="1037725" y="339219"/>
                  <a:pt x="1042091" y="349405"/>
                </a:cubicBezTo>
                <a:cubicBezTo>
                  <a:pt x="1045178" y="356608"/>
                  <a:pt x="1046438" y="364504"/>
                  <a:pt x="1049525" y="371707"/>
                </a:cubicBezTo>
                <a:cubicBezTo>
                  <a:pt x="1053890" y="381893"/>
                  <a:pt x="1060606" y="391029"/>
                  <a:pt x="1064393" y="401444"/>
                </a:cubicBezTo>
                <a:cubicBezTo>
                  <a:pt x="1091399" y="475709"/>
                  <a:pt x="1067498" y="433061"/>
                  <a:pt x="1094130" y="512956"/>
                </a:cubicBezTo>
                <a:lnTo>
                  <a:pt x="1101564" y="535258"/>
                </a:lnTo>
                <a:cubicBezTo>
                  <a:pt x="1120367" y="685684"/>
                  <a:pt x="1097149" y="497730"/>
                  <a:pt x="1116432" y="661639"/>
                </a:cubicBezTo>
                <a:cubicBezTo>
                  <a:pt x="1118766" y="681481"/>
                  <a:pt x="1121532" y="701270"/>
                  <a:pt x="1123866" y="721112"/>
                </a:cubicBezTo>
                <a:cubicBezTo>
                  <a:pt x="1126488" y="743398"/>
                  <a:pt x="1127612" y="765885"/>
                  <a:pt x="1131301" y="788019"/>
                </a:cubicBezTo>
                <a:cubicBezTo>
                  <a:pt x="1132589" y="795749"/>
                  <a:pt x="1136834" y="802720"/>
                  <a:pt x="1138735" y="810322"/>
                </a:cubicBezTo>
                <a:cubicBezTo>
                  <a:pt x="1141800" y="822580"/>
                  <a:pt x="1143691" y="835103"/>
                  <a:pt x="1146169" y="847493"/>
                </a:cubicBezTo>
                <a:cubicBezTo>
                  <a:pt x="1148647" y="879708"/>
                  <a:pt x="1150221" y="912005"/>
                  <a:pt x="1153603" y="944137"/>
                </a:cubicBezTo>
                <a:cubicBezTo>
                  <a:pt x="1159713" y="1002186"/>
                  <a:pt x="1160932" y="973138"/>
                  <a:pt x="1168471" y="1025912"/>
                </a:cubicBezTo>
                <a:cubicBezTo>
                  <a:pt x="1171842" y="1049513"/>
                  <a:pt x="1178703" y="1126790"/>
                  <a:pt x="1183340" y="1152293"/>
                </a:cubicBezTo>
                <a:cubicBezTo>
                  <a:pt x="1184742" y="1160003"/>
                  <a:pt x="1188296" y="1167161"/>
                  <a:pt x="1190774" y="1174595"/>
                </a:cubicBezTo>
                <a:cubicBezTo>
                  <a:pt x="1188296" y="1618166"/>
                  <a:pt x="1188188" y="2061756"/>
                  <a:pt x="1183340" y="2505307"/>
                </a:cubicBezTo>
                <a:cubicBezTo>
                  <a:pt x="1183228" y="2515524"/>
                  <a:pt x="1176975" y="2524883"/>
                  <a:pt x="1175905" y="2535044"/>
                </a:cubicBezTo>
                <a:cubicBezTo>
                  <a:pt x="1172005" y="2572092"/>
                  <a:pt x="1171125" y="2609397"/>
                  <a:pt x="1168471" y="2646556"/>
                </a:cubicBezTo>
                <a:cubicBezTo>
                  <a:pt x="1166169" y="2678784"/>
                  <a:pt x="1162829" y="2710940"/>
                  <a:pt x="1161037" y="2743200"/>
                </a:cubicBezTo>
                <a:cubicBezTo>
                  <a:pt x="1146255" y="3009284"/>
                  <a:pt x="1161723" y="2824864"/>
                  <a:pt x="1146169" y="2995961"/>
                </a:cubicBezTo>
                <a:cubicBezTo>
                  <a:pt x="1141213" y="3119863"/>
                  <a:pt x="1132871" y="3243677"/>
                  <a:pt x="1131301" y="3367668"/>
                </a:cubicBezTo>
                <a:cubicBezTo>
                  <a:pt x="1128823" y="3563434"/>
                  <a:pt x="1130462" y="3759295"/>
                  <a:pt x="1123866" y="3954966"/>
                </a:cubicBezTo>
                <a:cubicBezTo>
                  <a:pt x="1123015" y="3980223"/>
                  <a:pt x="1112572" y="4004290"/>
                  <a:pt x="1108998" y="4029307"/>
                </a:cubicBezTo>
                <a:cubicBezTo>
                  <a:pt x="1100456" y="4089104"/>
                  <a:pt x="1107105" y="4064723"/>
                  <a:pt x="1094130" y="4103649"/>
                </a:cubicBezTo>
                <a:cubicBezTo>
                  <a:pt x="1091652" y="4120995"/>
                  <a:pt x="1090132" y="4138506"/>
                  <a:pt x="1086696" y="4155688"/>
                </a:cubicBezTo>
                <a:cubicBezTo>
                  <a:pt x="1085159" y="4163372"/>
                  <a:pt x="1080962" y="4170340"/>
                  <a:pt x="1079262" y="4177990"/>
                </a:cubicBezTo>
                <a:cubicBezTo>
                  <a:pt x="1075992" y="4192704"/>
                  <a:pt x="1075097" y="4207881"/>
                  <a:pt x="1071827" y="4222595"/>
                </a:cubicBezTo>
                <a:cubicBezTo>
                  <a:pt x="1068372" y="4238143"/>
                  <a:pt x="1060983" y="4255743"/>
                  <a:pt x="1049525" y="4267200"/>
                </a:cubicBezTo>
                <a:cubicBezTo>
                  <a:pt x="1043207" y="4273518"/>
                  <a:pt x="1034199" y="4276486"/>
                  <a:pt x="1027222" y="4282068"/>
                </a:cubicBezTo>
                <a:cubicBezTo>
                  <a:pt x="1021749" y="4286447"/>
                  <a:pt x="1018917" y="4294476"/>
                  <a:pt x="1012354" y="4296937"/>
                </a:cubicBezTo>
                <a:cubicBezTo>
                  <a:pt x="998240" y="4302230"/>
                  <a:pt x="982805" y="4303637"/>
                  <a:pt x="967749" y="4304371"/>
                </a:cubicBezTo>
                <a:cubicBezTo>
                  <a:pt x="881085" y="4308598"/>
                  <a:pt x="794286" y="4309327"/>
                  <a:pt x="707554" y="4311805"/>
                </a:cubicBezTo>
                <a:cubicBezTo>
                  <a:pt x="648754" y="4331405"/>
                  <a:pt x="717169" y="4310603"/>
                  <a:pt x="588608" y="4326673"/>
                </a:cubicBezTo>
                <a:cubicBezTo>
                  <a:pt x="580832" y="4327645"/>
                  <a:pt x="573989" y="4332570"/>
                  <a:pt x="566305" y="4334107"/>
                </a:cubicBezTo>
                <a:cubicBezTo>
                  <a:pt x="549123" y="4337543"/>
                  <a:pt x="531612" y="4339063"/>
                  <a:pt x="514266" y="4341541"/>
                </a:cubicBezTo>
                <a:cubicBezTo>
                  <a:pt x="442403" y="4339063"/>
                  <a:pt x="370450" y="4338457"/>
                  <a:pt x="298676" y="4334107"/>
                </a:cubicBezTo>
                <a:cubicBezTo>
                  <a:pt x="283930" y="4333213"/>
                  <a:pt x="261304" y="4323430"/>
                  <a:pt x="246637" y="4319239"/>
                </a:cubicBezTo>
                <a:cubicBezTo>
                  <a:pt x="236813" y="4316432"/>
                  <a:pt x="226468" y="4315392"/>
                  <a:pt x="216901" y="4311805"/>
                </a:cubicBezTo>
                <a:cubicBezTo>
                  <a:pt x="202530" y="4306416"/>
                  <a:pt x="177553" y="4292221"/>
                  <a:pt x="164862" y="4282068"/>
                </a:cubicBezTo>
                <a:cubicBezTo>
                  <a:pt x="159389" y="4277689"/>
                  <a:pt x="155466" y="4271578"/>
                  <a:pt x="149993" y="4267200"/>
                </a:cubicBezTo>
                <a:cubicBezTo>
                  <a:pt x="118709" y="4242174"/>
                  <a:pt x="134284" y="4263741"/>
                  <a:pt x="105388" y="4230029"/>
                </a:cubicBezTo>
                <a:cubicBezTo>
                  <a:pt x="97325" y="4220622"/>
                  <a:pt x="90191" y="4210443"/>
                  <a:pt x="83086" y="4200293"/>
                </a:cubicBezTo>
                <a:cubicBezTo>
                  <a:pt x="72838" y="4185654"/>
                  <a:pt x="65984" y="4168324"/>
                  <a:pt x="53349" y="4155688"/>
                </a:cubicBezTo>
                <a:cubicBezTo>
                  <a:pt x="29720" y="4132058"/>
                  <a:pt x="42686" y="4146426"/>
                  <a:pt x="16179" y="4111083"/>
                </a:cubicBezTo>
                <a:cubicBezTo>
                  <a:pt x="-12625" y="4024679"/>
                  <a:pt x="3252" y="4080977"/>
                  <a:pt x="16179" y="3880624"/>
                </a:cubicBezTo>
                <a:cubicBezTo>
                  <a:pt x="16684" y="3872804"/>
                  <a:pt x="20526" y="3865525"/>
                  <a:pt x="23613" y="3858322"/>
                </a:cubicBezTo>
                <a:cubicBezTo>
                  <a:pt x="27978" y="3848136"/>
                  <a:pt x="33525" y="3838497"/>
                  <a:pt x="38481" y="3828585"/>
                </a:cubicBezTo>
                <a:cubicBezTo>
                  <a:pt x="43437" y="3798849"/>
                  <a:pt x="49610" y="3769290"/>
                  <a:pt x="53349" y="3739376"/>
                </a:cubicBezTo>
                <a:cubicBezTo>
                  <a:pt x="55827" y="3719551"/>
                  <a:pt x="56597" y="3699437"/>
                  <a:pt x="60783" y="3679902"/>
                </a:cubicBezTo>
                <a:cubicBezTo>
                  <a:pt x="64067" y="3664578"/>
                  <a:pt x="70696" y="3650166"/>
                  <a:pt x="75652" y="3635298"/>
                </a:cubicBezTo>
                <a:cubicBezTo>
                  <a:pt x="78130" y="3558478"/>
                  <a:pt x="79046" y="3481592"/>
                  <a:pt x="83086" y="3404839"/>
                </a:cubicBezTo>
                <a:cubicBezTo>
                  <a:pt x="84007" y="3387341"/>
                  <a:pt x="90259" y="3370320"/>
                  <a:pt x="90520" y="3352800"/>
                </a:cubicBezTo>
                <a:cubicBezTo>
                  <a:pt x="95217" y="3038113"/>
                  <a:pt x="93426" y="2723353"/>
                  <a:pt x="97954" y="2408663"/>
                </a:cubicBezTo>
                <a:cubicBezTo>
                  <a:pt x="98383" y="2378827"/>
                  <a:pt x="103686" y="2349245"/>
                  <a:pt x="105388" y="2319454"/>
                </a:cubicBezTo>
                <a:cubicBezTo>
                  <a:pt x="116111" y="2131794"/>
                  <a:pt x="94374" y="2203804"/>
                  <a:pt x="120257" y="2126166"/>
                </a:cubicBezTo>
                <a:cubicBezTo>
                  <a:pt x="125213" y="2096429"/>
                  <a:pt x="131386" y="2066870"/>
                  <a:pt x="135125" y="2036956"/>
                </a:cubicBezTo>
                <a:cubicBezTo>
                  <a:pt x="147496" y="1937986"/>
                  <a:pt x="138633" y="1924311"/>
                  <a:pt x="157427" y="1858537"/>
                </a:cubicBezTo>
                <a:cubicBezTo>
                  <a:pt x="159580" y="1851002"/>
                  <a:pt x="162384" y="1843668"/>
                  <a:pt x="164862" y="1836234"/>
                </a:cubicBezTo>
                <a:cubicBezTo>
                  <a:pt x="179768" y="1672260"/>
                  <a:pt x="164657" y="1823004"/>
                  <a:pt x="179730" y="1702419"/>
                </a:cubicBezTo>
                <a:cubicBezTo>
                  <a:pt x="189689" y="1622744"/>
                  <a:pt x="179488" y="1658539"/>
                  <a:pt x="194598" y="1613210"/>
                </a:cubicBezTo>
                <a:cubicBezTo>
                  <a:pt x="197076" y="1585951"/>
                  <a:pt x="198834" y="1558618"/>
                  <a:pt x="202032" y="1531434"/>
                </a:cubicBezTo>
                <a:cubicBezTo>
                  <a:pt x="206083" y="1496998"/>
                  <a:pt x="209241" y="1487728"/>
                  <a:pt x="216901" y="1457093"/>
                </a:cubicBezTo>
                <a:cubicBezTo>
                  <a:pt x="222425" y="1401848"/>
                  <a:pt x="221058" y="1391103"/>
                  <a:pt x="231769" y="1345580"/>
                </a:cubicBezTo>
                <a:cubicBezTo>
                  <a:pt x="238789" y="1315743"/>
                  <a:pt x="254071" y="1256371"/>
                  <a:pt x="254071" y="1256371"/>
                </a:cubicBezTo>
                <a:cubicBezTo>
                  <a:pt x="256549" y="1229112"/>
                  <a:pt x="257634" y="1201691"/>
                  <a:pt x="261505" y="1174595"/>
                </a:cubicBezTo>
                <a:cubicBezTo>
                  <a:pt x="262613" y="1166838"/>
                  <a:pt x="267652" y="1160023"/>
                  <a:pt x="268940" y="1152293"/>
                </a:cubicBezTo>
                <a:cubicBezTo>
                  <a:pt x="272629" y="1130158"/>
                  <a:pt x="273502" y="1107640"/>
                  <a:pt x="276374" y="1085385"/>
                </a:cubicBezTo>
                <a:cubicBezTo>
                  <a:pt x="297685" y="920218"/>
                  <a:pt x="281569" y="973156"/>
                  <a:pt x="306110" y="899532"/>
                </a:cubicBezTo>
                <a:cubicBezTo>
                  <a:pt x="308588" y="869795"/>
                  <a:pt x="309600" y="839900"/>
                  <a:pt x="313544" y="810322"/>
                </a:cubicBezTo>
                <a:cubicBezTo>
                  <a:pt x="314580" y="802554"/>
                  <a:pt x="320474" y="795839"/>
                  <a:pt x="320979" y="788019"/>
                </a:cubicBezTo>
                <a:cubicBezTo>
                  <a:pt x="338252" y="520294"/>
                  <a:pt x="313088" y="656487"/>
                  <a:pt x="335847" y="542693"/>
                </a:cubicBezTo>
                <a:cubicBezTo>
                  <a:pt x="338325" y="443571"/>
                  <a:pt x="338779" y="344378"/>
                  <a:pt x="343281" y="245327"/>
                </a:cubicBezTo>
                <a:cubicBezTo>
                  <a:pt x="343745" y="235120"/>
                  <a:pt x="344856" y="223960"/>
                  <a:pt x="350715" y="215590"/>
                </a:cubicBezTo>
                <a:cubicBezTo>
                  <a:pt x="362773" y="198364"/>
                  <a:pt x="377824" y="182648"/>
                  <a:pt x="395320" y="170985"/>
                </a:cubicBezTo>
                <a:cubicBezTo>
                  <a:pt x="410188" y="161073"/>
                  <a:pt x="425473" y="151759"/>
                  <a:pt x="439925" y="141249"/>
                </a:cubicBezTo>
                <a:cubicBezTo>
                  <a:pt x="452758" y="131916"/>
                  <a:pt x="463709" y="120031"/>
                  <a:pt x="477096" y="111512"/>
                </a:cubicBezTo>
                <a:cubicBezTo>
                  <a:pt x="508628" y="91446"/>
                  <a:pt x="526343" y="88798"/>
                  <a:pt x="558871" y="74341"/>
                </a:cubicBezTo>
                <a:cubicBezTo>
                  <a:pt x="568998" y="69840"/>
                  <a:pt x="578094" y="62977"/>
                  <a:pt x="588608" y="59473"/>
                </a:cubicBezTo>
                <a:cubicBezTo>
                  <a:pt x="600595" y="55477"/>
                  <a:pt x="613657" y="55604"/>
                  <a:pt x="625779" y="52039"/>
                </a:cubicBezTo>
                <a:cubicBezTo>
                  <a:pt x="655850" y="43194"/>
                  <a:pt x="688907" y="39688"/>
                  <a:pt x="714988" y="22302"/>
                </a:cubicBezTo>
                <a:cubicBezTo>
                  <a:pt x="722422" y="17346"/>
                  <a:pt x="729079" y="10954"/>
                  <a:pt x="737291" y="7434"/>
                </a:cubicBezTo>
                <a:cubicBezTo>
                  <a:pt x="746682" y="3409"/>
                  <a:pt x="767027" y="0"/>
                  <a:pt x="76702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/>
          <a:lstStyle/>
          <a:p>
            <a:pPr algn="ctr"/>
            <a:r>
              <a:rPr lang="fr-FR" sz="1400" dirty="0">
                <a:solidFill>
                  <a:srgbClr val="FF0000"/>
                </a:solidFill>
                <a:latin typeface="Segoe Script"/>
                <a:ea typeface="Calibri"/>
                <a:cs typeface="Times New Roman"/>
              </a:rPr>
              <a:t>Autres informations sur la conservation</a:t>
            </a:r>
          </a:p>
          <a:p>
            <a:pPr algn="ctr"/>
            <a:r>
              <a:rPr lang="fr-FR" sz="1400" dirty="0">
                <a:solidFill>
                  <a:srgbClr val="FF0000"/>
                </a:solidFill>
                <a:latin typeface="Segoe Script"/>
                <a:ea typeface="Calibri"/>
                <a:cs typeface="Times New Roman"/>
              </a:rPr>
              <a:t>la gestion et la gouvernance</a:t>
            </a:r>
          </a:p>
          <a:p>
            <a:pPr algn="ctr"/>
            <a:r>
              <a:rPr lang="fr-FR" sz="1400" dirty="0">
                <a:solidFill>
                  <a:srgbClr val="FF0000"/>
                </a:solidFill>
                <a:latin typeface="Segoe Script"/>
                <a:ea typeface="Calibri"/>
                <a:cs typeface="Times New Roman"/>
              </a:rPr>
              <a:t>_</a:t>
            </a:r>
          </a:p>
          <a:p>
            <a:pPr algn="ctr"/>
            <a:r>
              <a:rPr lang="fr-FR" sz="1400" dirty="0">
                <a:solidFill>
                  <a:srgbClr val="FF0000"/>
                </a:solidFill>
                <a:latin typeface="Segoe Script"/>
                <a:cs typeface="Times New Roman"/>
              </a:rPr>
              <a:t>Observatoires et autres sources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Forme libre 20"/>
          <p:cNvSpPr/>
          <p:nvPr>
            <p:custDataLst>
              <p:tags r:id="rId3"/>
            </p:custDataLst>
          </p:nvPr>
        </p:nvSpPr>
        <p:spPr>
          <a:xfrm>
            <a:off x="2159758" y="2192728"/>
            <a:ext cx="1728000" cy="170985"/>
          </a:xfrm>
          <a:custGeom>
            <a:avLst/>
            <a:gdLst>
              <a:gd name="connsiteX0" fmla="*/ 0 w 1606251"/>
              <a:gd name="connsiteY0" fmla="*/ 22303 h 170985"/>
              <a:gd name="connsiteX1" fmla="*/ 215590 w 1606251"/>
              <a:gd name="connsiteY1" fmla="*/ 29737 h 170985"/>
              <a:gd name="connsiteX2" fmla="*/ 349405 w 1606251"/>
              <a:gd name="connsiteY2" fmla="*/ 52039 h 170985"/>
              <a:gd name="connsiteX3" fmla="*/ 446049 w 1606251"/>
              <a:gd name="connsiteY3" fmla="*/ 59473 h 170985"/>
              <a:gd name="connsiteX4" fmla="*/ 527824 w 1606251"/>
              <a:gd name="connsiteY4" fmla="*/ 74342 h 170985"/>
              <a:gd name="connsiteX5" fmla="*/ 564995 w 1606251"/>
              <a:gd name="connsiteY5" fmla="*/ 81776 h 170985"/>
              <a:gd name="connsiteX6" fmla="*/ 683941 w 1606251"/>
              <a:gd name="connsiteY6" fmla="*/ 89210 h 170985"/>
              <a:gd name="connsiteX7" fmla="*/ 713678 w 1606251"/>
              <a:gd name="connsiteY7" fmla="*/ 96644 h 170985"/>
              <a:gd name="connsiteX8" fmla="*/ 1494263 w 1606251"/>
              <a:gd name="connsiteY8" fmla="*/ 81776 h 170985"/>
              <a:gd name="connsiteX9" fmla="*/ 1479395 w 1606251"/>
              <a:gd name="connsiteY9" fmla="*/ 66907 h 170985"/>
              <a:gd name="connsiteX10" fmla="*/ 1434790 w 1606251"/>
              <a:gd name="connsiteY10" fmla="*/ 52039 h 170985"/>
              <a:gd name="connsiteX11" fmla="*/ 1382751 w 1606251"/>
              <a:gd name="connsiteY11" fmla="*/ 29737 h 170985"/>
              <a:gd name="connsiteX12" fmla="*/ 1338146 w 1606251"/>
              <a:gd name="connsiteY12" fmla="*/ 14868 h 170985"/>
              <a:gd name="connsiteX13" fmla="*/ 1315844 w 1606251"/>
              <a:gd name="connsiteY13" fmla="*/ 7434 h 170985"/>
              <a:gd name="connsiteX14" fmla="*/ 1286107 w 1606251"/>
              <a:gd name="connsiteY14" fmla="*/ 0 h 170985"/>
              <a:gd name="connsiteX15" fmla="*/ 1293541 w 1606251"/>
              <a:gd name="connsiteY15" fmla="*/ 22303 h 170985"/>
              <a:gd name="connsiteX16" fmla="*/ 1308410 w 1606251"/>
              <a:gd name="connsiteY16" fmla="*/ 44605 h 170985"/>
              <a:gd name="connsiteX17" fmla="*/ 1323278 w 1606251"/>
              <a:gd name="connsiteY17" fmla="*/ 89210 h 170985"/>
              <a:gd name="connsiteX18" fmla="*/ 1330712 w 1606251"/>
              <a:gd name="connsiteY18" fmla="*/ 111512 h 170985"/>
              <a:gd name="connsiteX19" fmla="*/ 1323278 w 1606251"/>
              <a:gd name="connsiteY19" fmla="*/ 141249 h 170985"/>
              <a:gd name="connsiteX20" fmla="*/ 1308410 w 1606251"/>
              <a:gd name="connsiteY20" fmla="*/ 163551 h 170985"/>
              <a:gd name="connsiteX21" fmla="*/ 1330712 w 1606251"/>
              <a:gd name="connsiteY21" fmla="*/ 170985 h 170985"/>
              <a:gd name="connsiteX22" fmla="*/ 1353015 w 1606251"/>
              <a:gd name="connsiteY22" fmla="*/ 163551 h 170985"/>
              <a:gd name="connsiteX23" fmla="*/ 1412488 w 1606251"/>
              <a:gd name="connsiteY23" fmla="*/ 148683 h 170985"/>
              <a:gd name="connsiteX24" fmla="*/ 1457093 w 1606251"/>
              <a:gd name="connsiteY24" fmla="*/ 133815 h 170985"/>
              <a:gd name="connsiteX25" fmla="*/ 1501698 w 1606251"/>
              <a:gd name="connsiteY25" fmla="*/ 118946 h 170985"/>
              <a:gd name="connsiteX26" fmla="*/ 1509132 w 1606251"/>
              <a:gd name="connsiteY26" fmla="*/ 111512 h 17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606251" h="170985">
                <a:moveTo>
                  <a:pt x="0" y="22303"/>
                </a:moveTo>
                <a:cubicBezTo>
                  <a:pt x="71863" y="24781"/>
                  <a:pt x="143943" y="23640"/>
                  <a:pt x="215590" y="29737"/>
                </a:cubicBezTo>
                <a:cubicBezTo>
                  <a:pt x="260647" y="33572"/>
                  <a:pt x="304318" y="48571"/>
                  <a:pt x="349405" y="52039"/>
                </a:cubicBezTo>
                <a:lnTo>
                  <a:pt x="446049" y="59473"/>
                </a:lnTo>
                <a:cubicBezTo>
                  <a:pt x="537853" y="77834"/>
                  <a:pt x="423212" y="55321"/>
                  <a:pt x="527824" y="74342"/>
                </a:cubicBezTo>
                <a:cubicBezTo>
                  <a:pt x="540256" y="76602"/>
                  <a:pt x="552416" y="80578"/>
                  <a:pt x="564995" y="81776"/>
                </a:cubicBezTo>
                <a:cubicBezTo>
                  <a:pt x="604542" y="85542"/>
                  <a:pt x="644292" y="86732"/>
                  <a:pt x="683941" y="89210"/>
                </a:cubicBezTo>
                <a:cubicBezTo>
                  <a:pt x="693853" y="91688"/>
                  <a:pt x="703461" y="96644"/>
                  <a:pt x="713678" y="96644"/>
                </a:cubicBezTo>
                <a:cubicBezTo>
                  <a:pt x="1546923" y="96644"/>
                  <a:pt x="1769814" y="173622"/>
                  <a:pt x="1494263" y="81776"/>
                </a:cubicBezTo>
                <a:cubicBezTo>
                  <a:pt x="1489307" y="76820"/>
                  <a:pt x="1485664" y="70042"/>
                  <a:pt x="1479395" y="66907"/>
                </a:cubicBezTo>
                <a:cubicBezTo>
                  <a:pt x="1465377" y="59898"/>
                  <a:pt x="1434790" y="52039"/>
                  <a:pt x="1434790" y="52039"/>
                </a:cubicBezTo>
                <a:cubicBezTo>
                  <a:pt x="1399406" y="28450"/>
                  <a:pt x="1426394" y="42830"/>
                  <a:pt x="1382751" y="29737"/>
                </a:cubicBezTo>
                <a:cubicBezTo>
                  <a:pt x="1367739" y="25233"/>
                  <a:pt x="1353014" y="19824"/>
                  <a:pt x="1338146" y="14868"/>
                </a:cubicBezTo>
                <a:cubicBezTo>
                  <a:pt x="1330712" y="12390"/>
                  <a:pt x="1323446" y="9334"/>
                  <a:pt x="1315844" y="7434"/>
                </a:cubicBezTo>
                <a:lnTo>
                  <a:pt x="1286107" y="0"/>
                </a:lnTo>
                <a:cubicBezTo>
                  <a:pt x="1288585" y="7434"/>
                  <a:pt x="1290036" y="15294"/>
                  <a:pt x="1293541" y="22303"/>
                </a:cubicBezTo>
                <a:cubicBezTo>
                  <a:pt x="1297537" y="30294"/>
                  <a:pt x="1304781" y="36440"/>
                  <a:pt x="1308410" y="44605"/>
                </a:cubicBezTo>
                <a:cubicBezTo>
                  <a:pt x="1314775" y="58927"/>
                  <a:pt x="1318322" y="74342"/>
                  <a:pt x="1323278" y="89210"/>
                </a:cubicBezTo>
                <a:lnTo>
                  <a:pt x="1330712" y="111512"/>
                </a:lnTo>
                <a:cubicBezTo>
                  <a:pt x="1328234" y="121424"/>
                  <a:pt x="1327303" y="131858"/>
                  <a:pt x="1323278" y="141249"/>
                </a:cubicBezTo>
                <a:cubicBezTo>
                  <a:pt x="1319759" y="149461"/>
                  <a:pt x="1306243" y="154883"/>
                  <a:pt x="1308410" y="163551"/>
                </a:cubicBezTo>
                <a:cubicBezTo>
                  <a:pt x="1310311" y="171153"/>
                  <a:pt x="1323278" y="168507"/>
                  <a:pt x="1330712" y="170985"/>
                </a:cubicBezTo>
                <a:cubicBezTo>
                  <a:pt x="1338146" y="168507"/>
                  <a:pt x="1345455" y="165613"/>
                  <a:pt x="1353015" y="163551"/>
                </a:cubicBezTo>
                <a:cubicBezTo>
                  <a:pt x="1372729" y="158174"/>
                  <a:pt x="1393102" y="155145"/>
                  <a:pt x="1412488" y="148683"/>
                </a:cubicBezTo>
                <a:lnTo>
                  <a:pt x="1457093" y="133815"/>
                </a:lnTo>
                <a:cubicBezTo>
                  <a:pt x="1457095" y="133814"/>
                  <a:pt x="1501697" y="118947"/>
                  <a:pt x="1501698" y="118946"/>
                </a:cubicBezTo>
                <a:lnTo>
                  <a:pt x="1509132" y="11151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Forme libre 26"/>
          <p:cNvSpPr/>
          <p:nvPr>
            <p:custDataLst>
              <p:tags r:id="rId4"/>
            </p:custDataLst>
          </p:nvPr>
        </p:nvSpPr>
        <p:spPr>
          <a:xfrm>
            <a:off x="1513458" y="1539626"/>
            <a:ext cx="8871414" cy="609600"/>
          </a:xfrm>
          <a:custGeom>
            <a:avLst/>
            <a:gdLst>
              <a:gd name="connsiteX0" fmla="*/ 59473 w 6653561"/>
              <a:gd name="connsiteY0" fmla="*/ 74341 h 609600"/>
              <a:gd name="connsiteX1" fmla="*/ 52039 w 6653561"/>
              <a:gd name="connsiteY1" fmla="*/ 126380 h 609600"/>
              <a:gd name="connsiteX2" fmla="*/ 44605 w 6653561"/>
              <a:gd name="connsiteY2" fmla="*/ 163551 h 609600"/>
              <a:gd name="connsiteX3" fmla="*/ 52039 w 6653561"/>
              <a:gd name="connsiteY3" fmla="*/ 267629 h 609600"/>
              <a:gd name="connsiteX4" fmla="*/ 81776 w 6653561"/>
              <a:gd name="connsiteY4" fmla="*/ 312234 h 609600"/>
              <a:gd name="connsiteX5" fmla="*/ 126380 w 6653561"/>
              <a:gd name="connsiteY5" fmla="*/ 349405 h 609600"/>
              <a:gd name="connsiteX6" fmla="*/ 193288 w 6653561"/>
              <a:gd name="connsiteY6" fmla="*/ 371707 h 609600"/>
              <a:gd name="connsiteX7" fmla="*/ 267629 w 6653561"/>
              <a:gd name="connsiteY7" fmla="*/ 394010 h 609600"/>
              <a:gd name="connsiteX8" fmla="*/ 289932 w 6653561"/>
              <a:gd name="connsiteY8" fmla="*/ 401444 h 609600"/>
              <a:gd name="connsiteX9" fmla="*/ 468351 w 6653561"/>
              <a:gd name="connsiteY9" fmla="*/ 408878 h 609600"/>
              <a:gd name="connsiteX10" fmla="*/ 706244 w 6653561"/>
              <a:gd name="connsiteY10" fmla="*/ 423746 h 609600"/>
              <a:gd name="connsiteX11" fmla="*/ 951571 w 6653561"/>
              <a:gd name="connsiteY11" fmla="*/ 438614 h 609600"/>
              <a:gd name="connsiteX12" fmla="*/ 1107688 w 6653561"/>
              <a:gd name="connsiteY12" fmla="*/ 460917 h 609600"/>
              <a:gd name="connsiteX13" fmla="*/ 1196897 w 6653561"/>
              <a:gd name="connsiteY13" fmla="*/ 475785 h 609600"/>
              <a:gd name="connsiteX14" fmla="*/ 1248937 w 6653561"/>
              <a:gd name="connsiteY14" fmla="*/ 483219 h 609600"/>
              <a:gd name="connsiteX15" fmla="*/ 1620644 w 6653561"/>
              <a:gd name="connsiteY15" fmla="*/ 490653 h 609600"/>
              <a:gd name="connsiteX16" fmla="*/ 2401229 w 6653561"/>
              <a:gd name="connsiteY16" fmla="*/ 483219 h 609600"/>
              <a:gd name="connsiteX17" fmla="*/ 2453268 w 6653561"/>
              <a:gd name="connsiteY17" fmla="*/ 475785 h 609600"/>
              <a:gd name="connsiteX18" fmla="*/ 2624254 w 6653561"/>
              <a:gd name="connsiteY18" fmla="*/ 460917 h 609600"/>
              <a:gd name="connsiteX19" fmla="*/ 5478966 w 6653561"/>
              <a:gd name="connsiteY19" fmla="*/ 468351 h 609600"/>
              <a:gd name="connsiteX20" fmla="*/ 5523571 w 6653561"/>
              <a:gd name="connsiteY20" fmla="*/ 475785 h 609600"/>
              <a:gd name="connsiteX21" fmla="*/ 5620215 w 6653561"/>
              <a:gd name="connsiteY21" fmla="*/ 490653 h 609600"/>
              <a:gd name="connsiteX22" fmla="*/ 5657385 w 6653561"/>
              <a:gd name="connsiteY22" fmla="*/ 498088 h 609600"/>
              <a:gd name="connsiteX23" fmla="*/ 5754029 w 6653561"/>
              <a:gd name="connsiteY23" fmla="*/ 512956 h 609600"/>
              <a:gd name="connsiteX24" fmla="*/ 5925015 w 6653561"/>
              <a:gd name="connsiteY24" fmla="*/ 535258 h 609600"/>
              <a:gd name="connsiteX25" fmla="*/ 6014224 w 6653561"/>
              <a:gd name="connsiteY25" fmla="*/ 550127 h 609600"/>
              <a:gd name="connsiteX26" fmla="*/ 6051395 w 6653561"/>
              <a:gd name="connsiteY26" fmla="*/ 557561 h 609600"/>
              <a:gd name="connsiteX27" fmla="*/ 6081132 w 6653561"/>
              <a:gd name="connsiteY27" fmla="*/ 564995 h 609600"/>
              <a:gd name="connsiteX28" fmla="*/ 6185210 w 6653561"/>
              <a:gd name="connsiteY28" fmla="*/ 572429 h 609600"/>
              <a:gd name="connsiteX29" fmla="*/ 6237249 w 6653561"/>
              <a:gd name="connsiteY29" fmla="*/ 579863 h 609600"/>
              <a:gd name="connsiteX30" fmla="*/ 6348761 w 6653561"/>
              <a:gd name="connsiteY30" fmla="*/ 594731 h 609600"/>
              <a:gd name="connsiteX31" fmla="*/ 6408234 w 6653561"/>
              <a:gd name="connsiteY31" fmla="*/ 602166 h 609600"/>
              <a:gd name="connsiteX32" fmla="*/ 6504878 w 6653561"/>
              <a:gd name="connsiteY32" fmla="*/ 609600 h 609600"/>
              <a:gd name="connsiteX33" fmla="*/ 6601522 w 6653561"/>
              <a:gd name="connsiteY33" fmla="*/ 602166 h 609600"/>
              <a:gd name="connsiteX34" fmla="*/ 6623824 w 6653561"/>
              <a:gd name="connsiteY34" fmla="*/ 594731 h 609600"/>
              <a:gd name="connsiteX35" fmla="*/ 6638693 w 6653561"/>
              <a:gd name="connsiteY35" fmla="*/ 542692 h 609600"/>
              <a:gd name="connsiteX36" fmla="*/ 6653561 w 6653561"/>
              <a:gd name="connsiteY36" fmla="*/ 498088 h 609600"/>
              <a:gd name="connsiteX37" fmla="*/ 6638693 w 6653561"/>
              <a:gd name="connsiteY37" fmla="*/ 364273 h 609600"/>
              <a:gd name="connsiteX38" fmla="*/ 6623824 w 6653561"/>
              <a:gd name="connsiteY38" fmla="*/ 319668 h 609600"/>
              <a:gd name="connsiteX39" fmla="*/ 6586654 w 6653561"/>
              <a:gd name="connsiteY39" fmla="*/ 260195 h 609600"/>
              <a:gd name="connsiteX40" fmla="*/ 6556917 w 6653561"/>
              <a:gd name="connsiteY40" fmla="*/ 230458 h 609600"/>
              <a:gd name="connsiteX41" fmla="*/ 6534615 w 6653561"/>
              <a:gd name="connsiteY41" fmla="*/ 208156 h 609600"/>
              <a:gd name="connsiteX42" fmla="*/ 6467707 w 6653561"/>
              <a:gd name="connsiteY42" fmla="*/ 163551 h 609600"/>
              <a:gd name="connsiteX43" fmla="*/ 6445405 w 6653561"/>
              <a:gd name="connsiteY43" fmla="*/ 148683 h 609600"/>
              <a:gd name="connsiteX44" fmla="*/ 6423102 w 6653561"/>
              <a:gd name="connsiteY44" fmla="*/ 133814 h 609600"/>
              <a:gd name="connsiteX45" fmla="*/ 6356195 w 6653561"/>
              <a:gd name="connsiteY45" fmla="*/ 104078 h 609600"/>
              <a:gd name="connsiteX46" fmla="*/ 6319024 w 6653561"/>
              <a:gd name="connsiteY46" fmla="*/ 96644 h 609600"/>
              <a:gd name="connsiteX47" fmla="*/ 6185210 w 6653561"/>
              <a:gd name="connsiteY47" fmla="*/ 81775 h 609600"/>
              <a:gd name="connsiteX48" fmla="*/ 5731727 w 6653561"/>
              <a:gd name="connsiteY48" fmla="*/ 74341 h 609600"/>
              <a:gd name="connsiteX49" fmla="*/ 5226205 w 6653561"/>
              <a:gd name="connsiteY49" fmla="*/ 66907 h 609600"/>
              <a:gd name="connsiteX50" fmla="*/ 4817327 w 6653561"/>
              <a:gd name="connsiteY50" fmla="*/ 52039 h 609600"/>
              <a:gd name="connsiteX51" fmla="*/ 2914185 w 6653561"/>
              <a:gd name="connsiteY51" fmla="*/ 44605 h 609600"/>
              <a:gd name="connsiteX52" fmla="*/ 1642946 w 6653561"/>
              <a:gd name="connsiteY52" fmla="*/ 37170 h 609600"/>
              <a:gd name="connsiteX53" fmla="*/ 1144858 w 6653561"/>
              <a:gd name="connsiteY53" fmla="*/ 22302 h 609600"/>
              <a:gd name="connsiteX54" fmla="*/ 1033346 w 6653561"/>
              <a:gd name="connsiteY54" fmla="*/ 7434 h 609600"/>
              <a:gd name="connsiteX55" fmla="*/ 988741 w 6653561"/>
              <a:gd name="connsiteY55" fmla="*/ 0 h 609600"/>
              <a:gd name="connsiteX56" fmla="*/ 275063 w 6653561"/>
              <a:gd name="connsiteY56" fmla="*/ 7434 h 609600"/>
              <a:gd name="connsiteX57" fmla="*/ 252761 w 6653561"/>
              <a:gd name="connsiteY57" fmla="*/ 14868 h 609600"/>
              <a:gd name="connsiteX58" fmla="*/ 223024 w 6653561"/>
              <a:gd name="connsiteY58" fmla="*/ 22302 h 609600"/>
              <a:gd name="connsiteX59" fmla="*/ 118946 w 6653561"/>
              <a:gd name="connsiteY59" fmla="*/ 37170 h 609600"/>
              <a:gd name="connsiteX60" fmla="*/ 66907 w 6653561"/>
              <a:gd name="connsiteY60" fmla="*/ 59473 h 609600"/>
              <a:gd name="connsiteX61" fmla="*/ 37171 w 6653561"/>
              <a:gd name="connsiteY61" fmla="*/ 89210 h 609600"/>
              <a:gd name="connsiteX62" fmla="*/ 0 w 6653561"/>
              <a:gd name="connsiteY62" fmla="*/ 111512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653561" h="609600">
                <a:moveTo>
                  <a:pt x="59473" y="74341"/>
                </a:moveTo>
                <a:cubicBezTo>
                  <a:pt x="56995" y="91687"/>
                  <a:pt x="54920" y="109096"/>
                  <a:pt x="52039" y="126380"/>
                </a:cubicBezTo>
                <a:cubicBezTo>
                  <a:pt x="49962" y="138844"/>
                  <a:pt x="44605" y="150915"/>
                  <a:pt x="44605" y="163551"/>
                </a:cubicBezTo>
                <a:cubicBezTo>
                  <a:pt x="44605" y="198332"/>
                  <a:pt x="43603" y="233886"/>
                  <a:pt x="52039" y="267629"/>
                </a:cubicBezTo>
                <a:cubicBezTo>
                  <a:pt x="56373" y="284965"/>
                  <a:pt x="69140" y="299598"/>
                  <a:pt x="81776" y="312234"/>
                </a:cubicBezTo>
                <a:cubicBezTo>
                  <a:pt x="98215" y="328673"/>
                  <a:pt x="105683" y="339056"/>
                  <a:pt x="126380" y="349405"/>
                </a:cubicBezTo>
                <a:cubicBezTo>
                  <a:pt x="160555" y="366493"/>
                  <a:pt x="160162" y="362242"/>
                  <a:pt x="193288" y="371707"/>
                </a:cubicBezTo>
                <a:cubicBezTo>
                  <a:pt x="218164" y="378815"/>
                  <a:pt x="242902" y="386401"/>
                  <a:pt x="267629" y="394010"/>
                </a:cubicBezTo>
                <a:cubicBezTo>
                  <a:pt x="275119" y="396315"/>
                  <a:pt x="282117" y="400865"/>
                  <a:pt x="289932" y="401444"/>
                </a:cubicBezTo>
                <a:cubicBezTo>
                  <a:pt x="349294" y="405841"/>
                  <a:pt x="408888" y="406175"/>
                  <a:pt x="468351" y="408878"/>
                </a:cubicBezTo>
                <a:cubicBezTo>
                  <a:pt x="693091" y="419093"/>
                  <a:pt x="539768" y="411415"/>
                  <a:pt x="706244" y="423746"/>
                </a:cubicBezTo>
                <a:cubicBezTo>
                  <a:pt x="799898" y="430683"/>
                  <a:pt x="855430" y="433273"/>
                  <a:pt x="951571" y="438614"/>
                </a:cubicBezTo>
                <a:cubicBezTo>
                  <a:pt x="1003610" y="446048"/>
                  <a:pt x="1055836" y="452275"/>
                  <a:pt x="1107688" y="460917"/>
                </a:cubicBezTo>
                <a:cubicBezTo>
                  <a:pt x="1137424" y="465873"/>
                  <a:pt x="1167053" y="471522"/>
                  <a:pt x="1196897" y="475785"/>
                </a:cubicBezTo>
                <a:cubicBezTo>
                  <a:pt x="1214244" y="478263"/>
                  <a:pt x="1231425" y="482605"/>
                  <a:pt x="1248937" y="483219"/>
                </a:cubicBezTo>
                <a:cubicBezTo>
                  <a:pt x="1372788" y="487565"/>
                  <a:pt x="1496742" y="488175"/>
                  <a:pt x="1620644" y="490653"/>
                </a:cubicBezTo>
                <a:lnTo>
                  <a:pt x="2401229" y="483219"/>
                </a:lnTo>
                <a:cubicBezTo>
                  <a:pt x="2418749" y="482906"/>
                  <a:pt x="2435833" y="477529"/>
                  <a:pt x="2453268" y="475785"/>
                </a:cubicBezTo>
                <a:cubicBezTo>
                  <a:pt x="2510194" y="470092"/>
                  <a:pt x="2624254" y="460917"/>
                  <a:pt x="2624254" y="460917"/>
                </a:cubicBezTo>
                <a:lnTo>
                  <a:pt x="5478966" y="468351"/>
                </a:lnTo>
                <a:cubicBezTo>
                  <a:pt x="5494039" y="468428"/>
                  <a:pt x="5508673" y="473493"/>
                  <a:pt x="5523571" y="475785"/>
                </a:cubicBezTo>
                <a:cubicBezTo>
                  <a:pt x="5577838" y="484134"/>
                  <a:pt x="5569246" y="481385"/>
                  <a:pt x="5620215" y="490653"/>
                </a:cubicBezTo>
                <a:cubicBezTo>
                  <a:pt x="5632647" y="492913"/>
                  <a:pt x="5644953" y="495828"/>
                  <a:pt x="5657385" y="498088"/>
                </a:cubicBezTo>
                <a:cubicBezTo>
                  <a:pt x="5716249" y="508791"/>
                  <a:pt x="5690584" y="502939"/>
                  <a:pt x="5754029" y="512956"/>
                </a:cubicBezTo>
                <a:cubicBezTo>
                  <a:pt x="5885455" y="533707"/>
                  <a:pt x="5799400" y="523839"/>
                  <a:pt x="5925015" y="535258"/>
                </a:cubicBezTo>
                <a:cubicBezTo>
                  <a:pt x="5984811" y="550207"/>
                  <a:pt x="5923733" y="536205"/>
                  <a:pt x="6014224" y="550127"/>
                </a:cubicBezTo>
                <a:cubicBezTo>
                  <a:pt x="6026713" y="552048"/>
                  <a:pt x="6039060" y="554820"/>
                  <a:pt x="6051395" y="557561"/>
                </a:cubicBezTo>
                <a:cubicBezTo>
                  <a:pt x="6061369" y="559777"/>
                  <a:pt x="6070977" y="563867"/>
                  <a:pt x="6081132" y="564995"/>
                </a:cubicBezTo>
                <a:cubicBezTo>
                  <a:pt x="6115700" y="568836"/>
                  <a:pt x="6150586" y="569132"/>
                  <a:pt x="6185210" y="572429"/>
                </a:cubicBezTo>
                <a:cubicBezTo>
                  <a:pt x="6202654" y="574090"/>
                  <a:pt x="6219903" y="577385"/>
                  <a:pt x="6237249" y="579863"/>
                </a:cubicBezTo>
                <a:cubicBezTo>
                  <a:pt x="6289680" y="597340"/>
                  <a:pt x="6244809" y="584335"/>
                  <a:pt x="6348761" y="594731"/>
                </a:cubicBezTo>
                <a:cubicBezTo>
                  <a:pt x="6368640" y="596719"/>
                  <a:pt x="6388345" y="600272"/>
                  <a:pt x="6408234" y="602166"/>
                </a:cubicBezTo>
                <a:cubicBezTo>
                  <a:pt x="6440398" y="605229"/>
                  <a:pt x="6472663" y="607122"/>
                  <a:pt x="6504878" y="609600"/>
                </a:cubicBezTo>
                <a:cubicBezTo>
                  <a:pt x="6537093" y="607122"/>
                  <a:pt x="6569462" y="606174"/>
                  <a:pt x="6601522" y="602166"/>
                </a:cubicBezTo>
                <a:cubicBezTo>
                  <a:pt x="6609298" y="601194"/>
                  <a:pt x="6618283" y="600272"/>
                  <a:pt x="6623824" y="594731"/>
                </a:cubicBezTo>
                <a:cubicBezTo>
                  <a:pt x="6627392" y="591163"/>
                  <a:pt x="6638611" y="542965"/>
                  <a:pt x="6638693" y="542692"/>
                </a:cubicBezTo>
                <a:cubicBezTo>
                  <a:pt x="6643197" y="527681"/>
                  <a:pt x="6653561" y="498088"/>
                  <a:pt x="6653561" y="498088"/>
                </a:cubicBezTo>
                <a:cubicBezTo>
                  <a:pt x="6651604" y="476564"/>
                  <a:pt x="6645476" y="393664"/>
                  <a:pt x="6638693" y="364273"/>
                </a:cubicBezTo>
                <a:cubicBezTo>
                  <a:pt x="6635169" y="349002"/>
                  <a:pt x="6631887" y="333107"/>
                  <a:pt x="6623824" y="319668"/>
                </a:cubicBezTo>
                <a:cubicBezTo>
                  <a:pt x="6621595" y="315953"/>
                  <a:pt x="6594283" y="269095"/>
                  <a:pt x="6586654" y="260195"/>
                </a:cubicBezTo>
                <a:cubicBezTo>
                  <a:pt x="6577531" y="249552"/>
                  <a:pt x="6566829" y="240370"/>
                  <a:pt x="6556917" y="230458"/>
                </a:cubicBezTo>
                <a:cubicBezTo>
                  <a:pt x="6549483" y="223024"/>
                  <a:pt x="6543363" y="213988"/>
                  <a:pt x="6534615" y="208156"/>
                </a:cubicBezTo>
                <a:lnTo>
                  <a:pt x="6467707" y="163551"/>
                </a:lnTo>
                <a:lnTo>
                  <a:pt x="6445405" y="148683"/>
                </a:lnTo>
                <a:cubicBezTo>
                  <a:pt x="6437971" y="143727"/>
                  <a:pt x="6431094" y="137810"/>
                  <a:pt x="6423102" y="133814"/>
                </a:cubicBezTo>
                <a:cubicBezTo>
                  <a:pt x="6401135" y="122831"/>
                  <a:pt x="6379927" y="111197"/>
                  <a:pt x="6356195" y="104078"/>
                </a:cubicBezTo>
                <a:cubicBezTo>
                  <a:pt x="6344092" y="100447"/>
                  <a:pt x="6331359" y="99385"/>
                  <a:pt x="6319024" y="96644"/>
                </a:cubicBezTo>
                <a:cubicBezTo>
                  <a:pt x="6254212" y="82242"/>
                  <a:pt x="6304018" y="84943"/>
                  <a:pt x="6185210" y="81775"/>
                </a:cubicBezTo>
                <a:cubicBezTo>
                  <a:pt x="6034082" y="77745"/>
                  <a:pt x="5882890" y="76685"/>
                  <a:pt x="5731727" y="74341"/>
                </a:cubicBezTo>
                <a:lnTo>
                  <a:pt x="5226205" y="66907"/>
                </a:lnTo>
                <a:cubicBezTo>
                  <a:pt x="5065366" y="57972"/>
                  <a:pt x="5004505" y="53317"/>
                  <a:pt x="4817327" y="52039"/>
                </a:cubicBezTo>
                <a:lnTo>
                  <a:pt x="2914185" y="44605"/>
                </a:lnTo>
                <a:lnTo>
                  <a:pt x="1642946" y="37170"/>
                </a:lnTo>
                <a:cubicBezTo>
                  <a:pt x="1394896" y="16499"/>
                  <a:pt x="1688628" y="39033"/>
                  <a:pt x="1144858" y="22302"/>
                </a:cubicBezTo>
                <a:cubicBezTo>
                  <a:pt x="1083169" y="20404"/>
                  <a:pt x="1082139" y="16305"/>
                  <a:pt x="1033346" y="7434"/>
                </a:cubicBezTo>
                <a:cubicBezTo>
                  <a:pt x="1018516" y="4738"/>
                  <a:pt x="1003609" y="2478"/>
                  <a:pt x="988741" y="0"/>
                </a:cubicBezTo>
                <a:lnTo>
                  <a:pt x="275063" y="7434"/>
                </a:lnTo>
                <a:cubicBezTo>
                  <a:pt x="267228" y="7592"/>
                  <a:pt x="260296" y="12715"/>
                  <a:pt x="252761" y="14868"/>
                </a:cubicBezTo>
                <a:cubicBezTo>
                  <a:pt x="242937" y="17675"/>
                  <a:pt x="233043" y="20298"/>
                  <a:pt x="223024" y="22302"/>
                </a:cubicBezTo>
                <a:cubicBezTo>
                  <a:pt x="187295" y="29448"/>
                  <a:pt x="155492" y="32602"/>
                  <a:pt x="118946" y="37170"/>
                </a:cubicBezTo>
                <a:cubicBezTo>
                  <a:pt x="101723" y="42912"/>
                  <a:pt x="81601" y="48452"/>
                  <a:pt x="66907" y="59473"/>
                </a:cubicBezTo>
                <a:cubicBezTo>
                  <a:pt x="55693" y="67884"/>
                  <a:pt x="48578" y="81062"/>
                  <a:pt x="37171" y="89210"/>
                </a:cubicBezTo>
                <a:cubicBezTo>
                  <a:pt x="-30387" y="137466"/>
                  <a:pt x="54938" y="56574"/>
                  <a:pt x="0" y="111512"/>
                </a:cubicBezTo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fr-FR" b="1" dirty="0">
                <a:solidFill>
                  <a:srgbClr val="000000"/>
                </a:solidFill>
                <a:latin typeface="Segoe Script"/>
                <a:ea typeface="Calibri"/>
                <a:cs typeface="Times New Roman"/>
              </a:rPr>
              <a:t>Observatoires -RIS</a:t>
            </a:r>
            <a:endParaRPr lang="fr-FR" sz="9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32" name="Forme libre 31"/>
          <p:cNvSpPr/>
          <p:nvPr/>
        </p:nvSpPr>
        <p:spPr>
          <a:xfrm>
            <a:off x="2159758" y="5377929"/>
            <a:ext cx="1728000" cy="457200"/>
          </a:xfrm>
          <a:custGeom>
            <a:avLst/>
            <a:gdLst>
              <a:gd name="connsiteX0" fmla="*/ 414202 w 3321312"/>
              <a:gd name="connsiteY0" fmla="*/ 224321 h 457235"/>
              <a:gd name="connsiteX1" fmla="*/ 785138 w 3321312"/>
              <a:gd name="connsiteY1" fmla="*/ 457235 h 457235"/>
              <a:gd name="connsiteX2" fmla="*/ 134 w 3321312"/>
              <a:gd name="connsiteY2" fmla="*/ 224321 h 457235"/>
              <a:gd name="connsiteX3" fmla="*/ 854149 w 3321312"/>
              <a:gd name="connsiteY3" fmla="*/ 35 h 457235"/>
              <a:gd name="connsiteX4" fmla="*/ 474587 w 3321312"/>
              <a:gd name="connsiteY4" fmla="*/ 207069 h 457235"/>
              <a:gd name="connsiteX5" fmla="*/ 2484542 w 3321312"/>
              <a:gd name="connsiteY5" fmla="*/ 232948 h 457235"/>
              <a:gd name="connsiteX6" fmla="*/ 2484542 w 3321312"/>
              <a:gd name="connsiteY6" fmla="*/ 405476 h 457235"/>
              <a:gd name="connsiteX7" fmla="*/ 3321304 w 3321312"/>
              <a:gd name="connsiteY7" fmla="*/ 224321 h 457235"/>
              <a:gd name="connsiteX8" fmla="*/ 2467289 w 3321312"/>
              <a:gd name="connsiteY8" fmla="*/ 34540 h 457235"/>
              <a:gd name="connsiteX9" fmla="*/ 2613938 w 3321312"/>
              <a:gd name="connsiteY9" fmla="*/ 284706 h 457235"/>
              <a:gd name="connsiteX10" fmla="*/ 2613938 w 3321312"/>
              <a:gd name="connsiteY10" fmla="*/ 284706 h 45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21312" h="457235">
                <a:moveTo>
                  <a:pt x="414202" y="224321"/>
                </a:moveTo>
                <a:cubicBezTo>
                  <a:pt x="634175" y="340778"/>
                  <a:pt x="854149" y="457235"/>
                  <a:pt x="785138" y="457235"/>
                </a:cubicBezTo>
                <a:cubicBezTo>
                  <a:pt x="716127" y="457235"/>
                  <a:pt x="-11368" y="300521"/>
                  <a:pt x="134" y="224321"/>
                </a:cubicBezTo>
                <a:cubicBezTo>
                  <a:pt x="11636" y="148121"/>
                  <a:pt x="775074" y="2910"/>
                  <a:pt x="854149" y="35"/>
                </a:cubicBezTo>
                <a:cubicBezTo>
                  <a:pt x="933224" y="-2840"/>
                  <a:pt x="202855" y="168250"/>
                  <a:pt x="474587" y="207069"/>
                </a:cubicBezTo>
                <a:cubicBezTo>
                  <a:pt x="746319" y="245888"/>
                  <a:pt x="2149550" y="199880"/>
                  <a:pt x="2484542" y="232948"/>
                </a:cubicBezTo>
                <a:cubicBezTo>
                  <a:pt x="2819534" y="266016"/>
                  <a:pt x="2345082" y="406914"/>
                  <a:pt x="2484542" y="405476"/>
                </a:cubicBezTo>
                <a:cubicBezTo>
                  <a:pt x="2624002" y="404038"/>
                  <a:pt x="3324179" y="286144"/>
                  <a:pt x="3321304" y="224321"/>
                </a:cubicBezTo>
                <a:cubicBezTo>
                  <a:pt x="3318429" y="162498"/>
                  <a:pt x="2585183" y="24476"/>
                  <a:pt x="2467289" y="34540"/>
                </a:cubicBezTo>
                <a:cubicBezTo>
                  <a:pt x="2349395" y="44604"/>
                  <a:pt x="2613938" y="284706"/>
                  <a:pt x="2613938" y="284706"/>
                </a:cubicBezTo>
                <a:lnTo>
                  <a:pt x="2613938" y="28470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99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7" grpId="0" animBg="1"/>
      <p:bldP spid="8" grpId="0" animBg="1"/>
      <p:bldP spid="10" grpId="0"/>
      <p:bldP spid="3" grpId="0" animBg="1"/>
      <p:bldP spid="17" grpId="0" animBg="1"/>
      <p:bldP spid="15" grpId="0" animBg="1"/>
      <p:bldP spid="9" grpId="0" animBg="1"/>
      <p:bldP spid="21" grpId="0" animBg="1"/>
      <p:bldP spid="27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90491"/>
            <a:ext cx="10972800" cy="796950"/>
          </a:xfrm>
        </p:spPr>
        <p:txBody>
          <a:bodyPr>
            <a:normAutofit/>
          </a:bodyPr>
          <a:lstStyle/>
          <a:p>
            <a:r>
              <a:rPr lang="fr-FR" b="1" i="1" dirty="0"/>
              <a:t>Justification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9604" y="1180552"/>
            <a:ext cx="8882741" cy="511256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3300" noProof="0" dirty="0"/>
              <a:t>Des méthodes et des outils pour récolter et organiser l'information</a:t>
            </a:r>
          </a:p>
          <a:p>
            <a:r>
              <a:rPr lang="fr-FR" sz="3300" noProof="0" dirty="0"/>
              <a:t>Organiser pour une compréhension commune des problèmes à résoudre et des solutions à adopter</a:t>
            </a:r>
          </a:p>
          <a:p>
            <a:r>
              <a:rPr lang="fr-FR" sz="3300" noProof="0" dirty="0"/>
              <a:t>Structurer en fonction d'une approche axée sur les résultats et d'une approche proactive de l'établissement des priorités et de la prise de décision.</a:t>
            </a:r>
          </a:p>
          <a:p>
            <a:r>
              <a:rPr lang="fr-FR" sz="3400" dirty="0"/>
              <a:t>Consolider le système de planification, de suivi et d'évaluation</a:t>
            </a:r>
          </a:p>
          <a:p>
            <a:pPr marL="0" indent="0">
              <a:buNone/>
            </a:pPr>
            <a:r>
              <a:rPr lang="fr-FR" noProof="0" dirty="0"/>
              <a:t>Soutenir les observatoires BIOPAMA dans la collecte des information pour l'amélioration de l'efficacité de la gestion des AP et des réseaux d'AP</a:t>
            </a:r>
          </a:p>
        </p:txBody>
      </p:sp>
      <p:sp>
        <p:nvSpPr>
          <p:cNvPr id="4" name="Flèche droite 3"/>
          <p:cNvSpPr/>
          <p:nvPr>
            <p:custDataLst>
              <p:tags r:id="rId3"/>
            </p:custDataLst>
          </p:nvPr>
        </p:nvSpPr>
        <p:spPr>
          <a:xfrm>
            <a:off x="218041" y="5312031"/>
            <a:ext cx="466261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8" name="Image 7"/>
          <p:cNvPicPr/>
          <p:nvPr/>
        </p:nvPicPr>
        <p:blipFill rotWithShape="1"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49" b="94253" l="3125" r="92188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436" r="7856" b="18229"/>
          <a:stretch/>
        </p:blipFill>
        <p:spPr bwMode="auto">
          <a:xfrm rot="8382245">
            <a:off x="8540826" y="925664"/>
            <a:ext cx="3812540" cy="13538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7" b="98174" l="5778" r="92000"/>
                    </a14:imgEffect>
                  </a14:imgLayer>
                </a14:imgProps>
              </a:ext>
            </a:extLst>
          </a:blip>
          <a:srcRect l="3626" r="6344"/>
          <a:stretch/>
        </p:blipFill>
        <p:spPr bwMode="auto">
          <a:xfrm>
            <a:off x="9294307" y="2946383"/>
            <a:ext cx="2570480" cy="2084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537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1952651" cy="1143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b="1" i="1" dirty="0"/>
              <a:t>Interventions orientées résultats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799103"/>
              </p:ext>
            </p:extLst>
          </p:nvPr>
        </p:nvGraphicFramePr>
        <p:xfrm>
          <a:off x="0" y="1227371"/>
          <a:ext cx="12192000" cy="4912173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3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Etat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Actions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Résultats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Effets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Impact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Objectif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879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0" dirty="0">
                          <a:effectLst/>
                        </a:rPr>
                        <a:t>An zéro</a:t>
                      </a:r>
                      <a:endParaRPr lang="it-IT" sz="12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0" dirty="0">
                          <a:effectLst/>
                        </a:rPr>
                        <a:t>500 éléments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0" dirty="0">
                          <a:effectLst/>
                        </a:rPr>
                        <a:t> en diminution et en risque d’extinction</a:t>
                      </a:r>
                      <a:endParaRPr lang="it-IT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Patrouilles LAB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Contrôle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 rowSpan="5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6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fr-FR" sz="1200" dirty="0">
                          <a:effectLst/>
                        </a:rPr>
                        <a:t>Abattage</a:t>
                      </a:r>
                      <a:endParaRPr lang="it-IT" sz="12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6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fr-FR" sz="1200" dirty="0">
                          <a:effectLst/>
                        </a:rPr>
                        <a:t>Cogestion</a:t>
                      </a:r>
                    </a:p>
                    <a:p>
                      <a:pPr marL="342900" lvl="0" indent="-342900" algn="just">
                        <a:lnSpc>
                          <a:spcPct val="6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fr-FR" sz="1200" dirty="0">
                          <a:effectLst/>
                        </a:rPr>
                        <a:t>Gestion des éléphants</a:t>
                      </a:r>
                      <a:endParaRPr lang="it-IT" sz="12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6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fr-FR" sz="1200" dirty="0">
                          <a:effectLst/>
                        </a:rPr>
                        <a:t>Répression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An +6</a:t>
                      </a:r>
                      <a:endParaRPr lang="it-IT" sz="1200" dirty="0">
                        <a:effectLst/>
                      </a:endParaRPr>
                    </a:p>
                  </a:txBody>
                  <a:tcPr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Après 15-18 ans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847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Responsabilisation des acteurs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Renseignements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9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Gestion des conflits homme/éléphant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Conflictualité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055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Application des lois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Condamnation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304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Suivi et biosuivi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Connaissances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6387" name="Image 30" descr="Risultati immagini per elephant 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40" y="5171124"/>
            <a:ext cx="13589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Image 31" descr="Risultati immagini per elephant dra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203" y="4860881"/>
            <a:ext cx="18542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" name="Image 5" descr="Risultati immagini per elephant draw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363" y="4232231"/>
            <a:ext cx="30353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 vers le bas 2"/>
          <p:cNvSpPr/>
          <p:nvPr/>
        </p:nvSpPr>
        <p:spPr>
          <a:xfrm rot="18629578">
            <a:off x="857098" y="4387100"/>
            <a:ext cx="360000" cy="638629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 rot="13651268">
            <a:off x="5659784" y="1402806"/>
            <a:ext cx="360000" cy="638629"/>
          </a:xfrm>
          <a:prstGeom prst="downArrow">
            <a:avLst/>
          </a:prstGeom>
          <a:solidFill>
            <a:srgbClr val="41AD5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 rot="13651268">
            <a:off x="5659784" y="2173903"/>
            <a:ext cx="360000" cy="638629"/>
          </a:xfrm>
          <a:prstGeom prst="downArrow">
            <a:avLst/>
          </a:prstGeom>
          <a:solidFill>
            <a:srgbClr val="41AD5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 rot="16200000">
            <a:off x="4996293" y="3715973"/>
            <a:ext cx="360000" cy="638629"/>
          </a:xfrm>
          <a:prstGeom prst="downArrow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 rot="13651268">
            <a:off x="5635796" y="5200203"/>
            <a:ext cx="360000" cy="638629"/>
          </a:xfrm>
          <a:prstGeom prst="downArrow">
            <a:avLst/>
          </a:prstGeom>
          <a:solidFill>
            <a:srgbClr val="41AD5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 rot="19129183">
            <a:off x="7282293" y="2108542"/>
            <a:ext cx="360000" cy="638629"/>
          </a:xfrm>
          <a:prstGeom prst="downArrow">
            <a:avLst/>
          </a:prstGeom>
          <a:solidFill>
            <a:srgbClr val="41AD5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 rot="13651268">
            <a:off x="7383145" y="4008510"/>
            <a:ext cx="360000" cy="638629"/>
          </a:xfrm>
          <a:prstGeom prst="downArrow">
            <a:avLst/>
          </a:prstGeom>
          <a:solidFill>
            <a:srgbClr val="41AD5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bas 15"/>
          <p:cNvSpPr/>
          <p:nvPr/>
        </p:nvSpPr>
        <p:spPr>
          <a:xfrm rot="19129183">
            <a:off x="7394483" y="5321320"/>
            <a:ext cx="360000" cy="638629"/>
          </a:xfrm>
          <a:prstGeom prst="downArrow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bas 16"/>
          <p:cNvSpPr/>
          <p:nvPr/>
        </p:nvSpPr>
        <p:spPr>
          <a:xfrm rot="16200000">
            <a:off x="7420892" y="3312430"/>
            <a:ext cx="360000" cy="638629"/>
          </a:xfrm>
          <a:prstGeom prst="downArrow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e bas 17"/>
          <p:cNvSpPr/>
          <p:nvPr/>
        </p:nvSpPr>
        <p:spPr>
          <a:xfrm rot="16200000">
            <a:off x="4996294" y="4715351"/>
            <a:ext cx="360000" cy="638629"/>
          </a:xfrm>
          <a:prstGeom prst="downArrow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vers le bas 18"/>
          <p:cNvSpPr>
            <a:spLocks noChangeAspect="1"/>
          </p:cNvSpPr>
          <p:nvPr/>
        </p:nvSpPr>
        <p:spPr>
          <a:xfrm rot="13651268">
            <a:off x="9033912" y="2471474"/>
            <a:ext cx="540000" cy="957944"/>
          </a:xfrm>
          <a:prstGeom prst="downArrow">
            <a:avLst/>
          </a:prstGeom>
          <a:solidFill>
            <a:srgbClr val="41AD5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7" b="98174" l="5778" r="92000"/>
                    </a14:imgEffect>
                  </a14:imgLayer>
                </a14:imgProps>
              </a:ext>
            </a:extLst>
          </a:blip>
          <a:srcRect l="3626" r="6344"/>
          <a:stretch/>
        </p:blipFill>
        <p:spPr bwMode="auto">
          <a:xfrm>
            <a:off x="10615110" y="2606297"/>
            <a:ext cx="964863" cy="10431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032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5383</TotalTime>
  <Words>520</Words>
  <Application>Microsoft Macintosh PowerPoint</Application>
  <PresentationFormat>Ecrã Panorâmico</PresentationFormat>
  <Paragraphs>142</Paragraphs>
  <Slides>13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dos diapositivos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Franklin Gothic Book</vt:lpstr>
      <vt:lpstr>Franklin Gothic Demi</vt:lpstr>
      <vt:lpstr>Segoe Script</vt:lpstr>
      <vt:lpstr>Symbol</vt:lpstr>
      <vt:lpstr>Times New Roman</vt:lpstr>
      <vt:lpstr>Wingdings</vt:lpstr>
      <vt:lpstr>Office Theme</vt:lpstr>
      <vt:lpstr>Tema do Office</vt:lpstr>
      <vt:lpstr>1_Tema do Office</vt:lpstr>
      <vt:lpstr>  Au delà..... des outils d'efficacité de la gestion des aires protégée</vt:lpstr>
      <vt:lpstr>Apresentação do PowerPoint</vt:lpstr>
      <vt:lpstr>QUI ne PEUT MESURER ne PEUT GERER</vt:lpstr>
      <vt:lpstr>BIOPAMA</vt:lpstr>
      <vt:lpstr>Apresentação do PowerPoint</vt:lpstr>
      <vt:lpstr>Apresentação do PowerPoint</vt:lpstr>
      <vt:lpstr>BIOPAMA – Observatoires – RIS – Flux d’information pour fournir des réponses</vt:lpstr>
      <vt:lpstr>Justification</vt:lpstr>
      <vt:lpstr>Interventions orientées résultats</vt:lpstr>
      <vt:lpstr>Apresentação do PowerPoint</vt:lpstr>
      <vt:lpstr>Apresentação do PowerPoint</vt:lpstr>
      <vt:lpstr>Merci de votre attention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Romania</dc:title>
  <dc:creator>Microsoft Office User</dc:creator>
  <cp:lastModifiedBy>Jens Treffner</cp:lastModifiedBy>
  <cp:revision>85</cp:revision>
  <cp:lastPrinted>2019-05-19T22:40:10Z</cp:lastPrinted>
  <dcterms:created xsi:type="dcterms:W3CDTF">2016-03-29T08:17:27Z</dcterms:created>
  <dcterms:modified xsi:type="dcterms:W3CDTF">2019-05-29T12:12:49Z</dcterms:modified>
</cp:coreProperties>
</file>