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9"/>
  </p:normalViewPr>
  <p:slideViewPr>
    <p:cSldViewPr>
      <p:cViewPr varScale="1">
        <p:scale>
          <a:sx n="87" d="100"/>
          <a:sy n="87" d="100"/>
        </p:scale>
        <p:origin x="17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09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83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99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73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51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71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26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65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36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10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8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6630-4F4B-47E7-BD34-19B1862C9382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D98A-B753-41BD-91AB-B234BA2749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1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3284984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/>
              <a:t>Indice de forme,</a:t>
            </a:r>
            <a:br>
              <a:rPr lang="fr-FR" dirty="0"/>
            </a:br>
            <a:r>
              <a:rPr lang="fr-FR" dirty="0"/>
              <a:t>Biome et écorégion 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C7129533-651F-534D-A19B-953CFA508B14}"/>
              </a:ext>
            </a:extLst>
          </p:cNvPr>
          <p:cNvSpPr txBox="1">
            <a:spLocks/>
          </p:cNvSpPr>
          <p:nvPr/>
        </p:nvSpPr>
        <p:spPr>
          <a:xfrm>
            <a:off x="0" y="116632"/>
            <a:ext cx="90010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b="1" dirty="0"/>
            </a:br>
            <a:br>
              <a:rPr lang="fr-FR" sz="2000" b="1" dirty="0"/>
            </a:br>
            <a:br>
              <a:rPr lang="fr-FR" sz="2000" b="1" dirty="0"/>
            </a:br>
            <a:r>
              <a:rPr lang="fr-FR" sz="2000" b="1" dirty="0"/>
              <a:t>Formation des coaches de l’observatoire des aires protégées et biodiversité </a:t>
            </a:r>
            <a:br>
              <a:rPr lang="fr-FR" sz="2000" b="1" dirty="0"/>
            </a:br>
            <a:r>
              <a:rPr lang="fr-FR" sz="2000" b="1" dirty="0"/>
              <a:t>en Afrique de l’Ouest et Afrique Centrale </a:t>
            </a:r>
            <a:br>
              <a:rPr lang="fr-FR" sz="2000" b="1" dirty="0"/>
            </a:br>
            <a:r>
              <a:rPr lang="fr-FR" sz="2000" b="1" dirty="0"/>
              <a:t>Kinshasa du 20 au 31 mai 2019</a:t>
            </a:r>
            <a:br>
              <a:rPr lang="fr-FR" sz="2000" b="1" dirty="0"/>
            </a:br>
            <a:br>
              <a:rPr lang="fr-FR" sz="2000" b="1" dirty="0">
                <a:solidFill>
                  <a:srgbClr val="A35B28"/>
                </a:solidFill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84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Indice de forme </a:t>
            </a:r>
          </a:p>
          <a:p>
            <a:pPr lvl="1"/>
            <a:r>
              <a:rPr lang="fr-FR" dirty="0"/>
              <a:t>A prendre en compte dans la conception de l’aire protégée</a:t>
            </a:r>
          </a:p>
          <a:p>
            <a:pPr lvl="1"/>
            <a:r>
              <a:rPr lang="fr-FR" dirty="0"/>
              <a:t>Quelle est la forme adéquate pour </a:t>
            </a:r>
            <a:r>
              <a:rPr lang="fr-FR" b="1" dirty="0"/>
              <a:t>assurer une bonne conservation des espèces </a:t>
            </a:r>
            <a:r>
              <a:rPr lang="fr-FR" dirty="0"/>
              <a:t>? </a:t>
            </a:r>
          </a:p>
          <a:p>
            <a:pPr lvl="1"/>
            <a:endParaRPr lang="fr-FR" dirty="0"/>
          </a:p>
          <a:p>
            <a:pPr lvl="1">
              <a:buNone/>
            </a:pPr>
            <a:r>
              <a:rPr lang="fr-FR" b="1" dirty="0"/>
              <a:t>A: </a:t>
            </a:r>
            <a:r>
              <a:rPr lang="fr-FR" dirty="0"/>
              <a:t>une </a:t>
            </a:r>
            <a:r>
              <a:rPr lang="fr-FR" b="1" dirty="0"/>
              <a:t>zone plus vaste </a:t>
            </a:r>
            <a:r>
              <a:rPr lang="fr-FR" dirty="0"/>
              <a:t>est préférable à </a:t>
            </a:r>
            <a:r>
              <a:rPr lang="fr-FR" b="1" dirty="0"/>
              <a:t>une zone modeste </a:t>
            </a:r>
          </a:p>
        </p:txBody>
      </p:sp>
      <p:sp>
        <p:nvSpPr>
          <p:cNvPr id="6" name="Ellipse 5"/>
          <p:cNvSpPr/>
          <p:nvPr/>
        </p:nvSpPr>
        <p:spPr>
          <a:xfrm>
            <a:off x="1331640" y="4509120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796136" y="4653136"/>
            <a:ext cx="12961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08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r-FR" sz="2400" b="1" dirty="0"/>
              <a:t>B: </a:t>
            </a:r>
            <a:r>
              <a:rPr lang="fr-FR" sz="2400" dirty="0"/>
              <a:t>Délimiter une </a:t>
            </a:r>
            <a:r>
              <a:rPr lang="fr-FR" sz="2400" b="1" dirty="0"/>
              <a:t>surface unie </a:t>
            </a:r>
            <a:r>
              <a:rPr lang="fr-FR" sz="2400" dirty="0"/>
              <a:t>est préférable à la place d’une zone de même dimension mais </a:t>
            </a:r>
            <a:r>
              <a:rPr lang="fr-FR" sz="2400" b="1" dirty="0"/>
              <a:t>morcelée</a:t>
            </a:r>
          </a:p>
          <a:p>
            <a:pPr>
              <a:buNone/>
            </a:pPr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r>
              <a:rPr lang="fr-FR" sz="2400" b="1" dirty="0"/>
              <a:t>C: </a:t>
            </a:r>
            <a:r>
              <a:rPr lang="fr-FR" sz="2400" dirty="0"/>
              <a:t>si le morcèlement est inévitable, il est préférable de garder les </a:t>
            </a:r>
            <a:r>
              <a:rPr lang="fr-FR" sz="2400" b="1" dirty="0"/>
              <a:t>unités rapprochées </a:t>
            </a:r>
            <a:r>
              <a:rPr lang="fr-FR" sz="2400" dirty="0"/>
              <a:t>au lieu de les </a:t>
            </a:r>
            <a:r>
              <a:rPr lang="fr-FR" sz="2400" b="1" dirty="0"/>
              <a:t>disperser </a:t>
            </a:r>
          </a:p>
          <a:p>
            <a:endParaRPr lang="fr-FR" sz="2800" b="1" dirty="0"/>
          </a:p>
        </p:txBody>
      </p:sp>
      <p:sp>
        <p:nvSpPr>
          <p:cNvPr id="4" name="Ellipse 3"/>
          <p:cNvSpPr/>
          <p:nvPr/>
        </p:nvSpPr>
        <p:spPr>
          <a:xfrm>
            <a:off x="1403648" y="1412776"/>
            <a:ext cx="18002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233985" y="2080530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011897" y="2080530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004048" y="1403203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226759" y="1439207"/>
            <a:ext cx="93610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55576" y="3933056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751531" y="4581128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07704" y="3916943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694811" y="4852989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04048" y="4841660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658807" y="3917954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939711" y="3933056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907704" y="4581128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5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r>
              <a:rPr lang="fr-FR" b="1" dirty="0"/>
              <a:t>D: </a:t>
            </a:r>
            <a:r>
              <a:rPr lang="fr-FR" dirty="0"/>
              <a:t>la </a:t>
            </a:r>
            <a:r>
              <a:rPr lang="fr-FR" b="1" dirty="0"/>
              <a:t>disposition triangulaire </a:t>
            </a:r>
            <a:r>
              <a:rPr lang="fr-FR" dirty="0"/>
              <a:t>des unités prime sur la </a:t>
            </a:r>
            <a:r>
              <a:rPr lang="fr-FR" b="1" dirty="0"/>
              <a:t>disposition linéaire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E: </a:t>
            </a:r>
            <a:r>
              <a:rPr lang="fr-FR" dirty="0"/>
              <a:t>si la forme linéaire s’impose, </a:t>
            </a:r>
            <a:r>
              <a:rPr lang="fr-FR" b="1" dirty="0"/>
              <a:t>assurer la jonction (couloir) entre les unités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137614" y="1484784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267744" y="1484784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76159" y="2066319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644239" y="1484784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595811" y="1814291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99992" y="1787919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054183" y="4935907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394443" y="4650909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78319" y="4935907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ande diagonale 12"/>
          <p:cNvSpPr/>
          <p:nvPr/>
        </p:nvSpPr>
        <p:spPr>
          <a:xfrm>
            <a:off x="4062295" y="5154965"/>
            <a:ext cx="216024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Bande diagonale 13"/>
          <p:cNvSpPr/>
          <p:nvPr/>
        </p:nvSpPr>
        <p:spPr>
          <a:xfrm>
            <a:off x="5286431" y="5010949"/>
            <a:ext cx="216024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7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009531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F: </a:t>
            </a:r>
            <a:r>
              <a:rPr lang="fr-FR" dirty="0"/>
              <a:t>En conclusion, délimiter si possible l’aire protégée en </a:t>
            </a:r>
            <a:r>
              <a:rPr lang="fr-FR" b="1" dirty="0"/>
              <a:t>tendant vers la forme circulaire et d’une grande taille 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NB</a:t>
            </a:r>
            <a:r>
              <a:rPr lang="fr-FR" dirty="0"/>
              <a:t>: En pratique, la forme, la grandeur et la disposition de différentes unités, s’il y en a, dépendent des </a:t>
            </a:r>
            <a:r>
              <a:rPr lang="fr-FR" b="1" dirty="0"/>
              <a:t>caractéristiques du milieu </a:t>
            </a:r>
            <a:r>
              <a:rPr lang="fr-FR" dirty="0"/>
              <a:t>où doit s’ériger une aire protégée.</a:t>
            </a:r>
          </a:p>
        </p:txBody>
      </p:sp>
      <p:sp>
        <p:nvSpPr>
          <p:cNvPr id="4" name="Ellipse 3"/>
          <p:cNvSpPr/>
          <p:nvPr/>
        </p:nvSpPr>
        <p:spPr>
          <a:xfrm>
            <a:off x="1259632" y="1556792"/>
            <a:ext cx="24482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4553984" y="2132856"/>
            <a:ext cx="302433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04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PN-</a:t>
            </a:r>
            <a:r>
              <a:rPr lang="fr-FR" dirty="0" err="1"/>
              <a:t>Salonga</a:t>
            </a:r>
            <a:r>
              <a:rPr lang="fr-FR" dirty="0"/>
              <a:t> (RDC)</a:t>
            </a:r>
            <a:br>
              <a:rPr lang="fr-FR" dirty="0"/>
            </a:br>
            <a:r>
              <a:rPr lang="fr-FR" dirty="0"/>
              <a:t>Que dire de sa forme ??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</p:txBody>
      </p:sp>
      <p:pic>
        <p:nvPicPr>
          <p:cNvPr id="8" name="Espace réservé du contenu 7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43608" y="1700808"/>
            <a:ext cx="698477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9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RN d’</a:t>
            </a:r>
            <a:r>
              <a:rPr lang="fr-FR" dirty="0" err="1"/>
              <a:t>Itombwe</a:t>
            </a:r>
            <a:r>
              <a:rPr lang="fr-FR" dirty="0"/>
              <a:t> (RDC)</a:t>
            </a:r>
            <a:br>
              <a:rPr lang="fr-FR" dirty="0"/>
            </a:br>
            <a:r>
              <a:rPr lang="fr-FR" dirty="0"/>
              <a:t>Que dire de sa forme ?? </a:t>
            </a:r>
          </a:p>
        </p:txBody>
      </p:sp>
      <p:pic>
        <p:nvPicPr>
          <p:cNvPr id="1026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3215"/>
            <a:ext cx="7416824" cy="515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77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4" y="146516"/>
            <a:ext cx="9119906" cy="629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6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157192"/>
            <a:ext cx="8291264" cy="968971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Biome : </a:t>
            </a:r>
            <a:r>
              <a:rPr lang="fr-FR" dirty="0"/>
              <a:t>Plusieurs écorégions terrestres ou aquatiques </a:t>
            </a:r>
            <a:r>
              <a:rPr lang="fr-FR" b="1" dirty="0"/>
              <a:t>soumises à un climat particulier</a:t>
            </a:r>
            <a:br>
              <a:rPr lang="fr-FR" dirty="0"/>
            </a:br>
            <a:r>
              <a:rPr lang="fr-FR" dirty="0"/>
              <a:t>Exemples : savane africaine, désert, forêt équatoriale, toundra, ...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615323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978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176</Words>
  <Application>Microsoft Macintosh PowerPoint</Application>
  <PresentationFormat>Apresentação no Ecrã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Indice de forme, Biome et écorégion </vt:lpstr>
      <vt:lpstr>Apresentação do PowerPoint</vt:lpstr>
      <vt:lpstr>Apresentação do PowerPoint</vt:lpstr>
      <vt:lpstr>Apresentação do PowerPoint</vt:lpstr>
      <vt:lpstr>Apresentação do PowerPoint</vt:lpstr>
      <vt:lpstr>PN-Salonga (RDC) Que dire de sa forme ?? </vt:lpstr>
      <vt:lpstr>RN d’Itombwe (RDC) Que dire de sa forme ??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ZABITI</dc:creator>
  <cp:lastModifiedBy>Jens Treffner</cp:lastModifiedBy>
  <cp:revision>6</cp:revision>
  <dcterms:created xsi:type="dcterms:W3CDTF">2019-05-23T05:18:07Z</dcterms:created>
  <dcterms:modified xsi:type="dcterms:W3CDTF">2019-05-24T15:59:10Z</dcterms:modified>
</cp:coreProperties>
</file>