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0" r:id="rId2"/>
    <p:sldId id="376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8" r:id="rId12"/>
    <p:sldId id="386" r:id="rId13"/>
    <p:sldId id="387" r:id="rId14"/>
    <p:sldId id="370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Reghintovschi" initials="ER" lastIdx="1" clrIdx="0">
    <p:extLst/>
  </p:cmAuthor>
  <p:cmAuthor id="2" name="Elena Reghintovschi" initials="ER [2]" lastIdx="1" clrIdx="1">
    <p:extLst/>
  </p:cmAuthor>
  <p:cmAuthor id="3" name="Elena Reghintovschi" initials="ER [2] [2]" lastIdx="1" clrIdx="2">
    <p:extLst/>
  </p:cmAuthor>
  <p:cmAuthor id="4" name="Elena Reghintovschi" initials="ER [3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53"/>
    <a:srgbClr val="679D97"/>
    <a:srgbClr val="71A6A1"/>
    <a:srgbClr val="90C14E"/>
    <a:srgbClr val="A35B28"/>
    <a:srgbClr val="CF785E"/>
    <a:srgbClr val="A7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/>
    <p:restoredTop sz="94577"/>
  </p:normalViewPr>
  <p:slideViewPr>
    <p:cSldViewPr snapToGrid="0" snapToObjects="1">
      <p:cViewPr>
        <p:scale>
          <a:sx n="66" d="100"/>
          <a:sy n="66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D4885-4B97-4B45-98CD-C3ACF0C5B91C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59412-5F2F-1240-90A8-4A7B14A51A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A6422-749E-8F49-8D3D-B359BB48063B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804A-85CA-C14C-A757-D8CE986E68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689FE-70EF-4B15-94A5-BD284A736FA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9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3611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" y="5361193"/>
            <a:ext cx="12207241" cy="150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1903E55-09EE-5246-BAE3-24704DCA1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08" y="5619914"/>
            <a:ext cx="3640380" cy="669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48E63AB-2ADD-714A-927D-8E762945F563}"/>
              </a:ext>
            </a:extLst>
          </p:cNvPr>
          <p:cNvSpPr/>
          <p:nvPr userDrawn="1"/>
        </p:nvSpPr>
        <p:spPr>
          <a:xfrm>
            <a:off x="4622802" y="1435100"/>
            <a:ext cx="758444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B68D7304-1DDB-4440-AB10-DDECB09D77E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149" y="2638513"/>
            <a:ext cx="6194322" cy="16444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1149" y="163840"/>
            <a:ext cx="6194322" cy="237128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89017" y="6360265"/>
            <a:ext cx="39729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50" b="0" i="0" kern="1200" dirty="0">
                <a:solidFill>
                  <a:srgbClr val="679D97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Une initiative du Groupe des Etats ACP financée par le 11è Fonds européen de développement de l'Union européenne.</a:t>
            </a:r>
            <a:endParaRPr lang="en-US" sz="1050" dirty="0">
              <a:solidFill>
                <a:srgbClr val="679D97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41432D0-A8CF-824D-8A26-5CF466221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24900" y="5801489"/>
            <a:ext cx="2978150" cy="6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7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606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2" y="1006663"/>
            <a:ext cx="6172201" cy="4587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6612" y="1591186"/>
            <a:ext cx="4116388" cy="858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587628"/>
            <a:ext cx="4116388" cy="30063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4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2439645"/>
            <a:ext cx="10515599" cy="24084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83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"/>
            <a:ext cx="12192000" cy="5802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8"/>
            <a:ext cx="2628900" cy="5228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8"/>
            <a:ext cx="7734300" cy="5228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9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20998"/>
            <a:ext cx="12207241" cy="687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583117" y="5936975"/>
            <a:ext cx="5041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b="0" i="0" kern="1200" dirty="0">
                <a:solidFill>
                  <a:srgbClr val="71A6A1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rPr>
              <a:t>Le programme BIOPAMA est une initiative du Groupe des Etats ACP financée par le 11è Fonds européen de développement de l'Union européenne.</a:t>
            </a:r>
            <a:endParaRPr lang="en-US" sz="1000" dirty="0">
              <a:solidFill>
                <a:srgbClr val="71A6A1"/>
              </a:solidFill>
              <a:latin typeface="Franklin Gothic Book" panose="020B0503020102020204" pitchFamily="34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464E47-B260-024F-A6DC-E85ED8ABA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1650" y="2260600"/>
            <a:ext cx="6122015" cy="1327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083E2A0-3D99-5E4D-B434-0EAF0AE46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3553" y="4425521"/>
            <a:ext cx="3038206" cy="85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01950D-1A6E-AC4E-BA29-291F9F725E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1873" y="5445175"/>
            <a:ext cx="3361566" cy="3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9A780-A9EB-450B-B3B0-3B795E38E1AC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28/05/2019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046F-F2E8-4B96-BBE3-07405CF4B15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D276EAD3-E226-458B-8713-14A0199AE6F5}" type="datetimeFigureOut">
              <a:rPr lang="fr-FR" smtClean="0"/>
              <a:t>28/05/2019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09ADA9-A359-494B-9B67-A7616AF6481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26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EEAE0620-6311-40F3-ADCE-7669C40B015C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1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15BA75AA-2165-41F1-9C20-0A222A46F36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 txBox="1">
            <a:spLocks/>
          </p:cNvSpPr>
          <p:nvPr userDrawn="1"/>
        </p:nvSpPr>
        <p:spPr>
          <a:xfrm>
            <a:off x="205740" y="441149"/>
            <a:ext cx="89535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4000" b="1" kern="12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2677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82677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8894E86-E3C1-8248-B8EE-6B5F8B37C4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205122" cy="5837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450" y="1726705"/>
            <a:ext cx="7429502" cy="198804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7450" y="3752850"/>
            <a:ext cx="7429502" cy="14595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45836DB3-E689-41ED-B388-1E5DF12EB456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837128"/>
            <a:ext cx="122051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77734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55A17F9-AB41-9B44-929B-B8707812EBBB}"/>
              </a:ext>
            </a:extLst>
          </p:cNvPr>
          <p:cNvSpPr/>
          <p:nvPr userDrawn="1"/>
        </p:nvSpPr>
        <p:spPr>
          <a:xfrm>
            <a:off x="2" y="2133601"/>
            <a:ext cx="9321801" cy="2044700"/>
          </a:xfrm>
          <a:prstGeom prst="rect">
            <a:avLst/>
          </a:prstGeom>
          <a:solidFill>
            <a:srgbClr val="90C1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2454656"/>
            <a:ext cx="9438377" cy="868032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9198C8D0-4FA3-4B38-A4F3-50398BE96A67}" type="datetime1">
              <a:rPr lang="ro-RO" smtClean="0"/>
              <a:t>28.05.2019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322688"/>
            <a:ext cx="9438378" cy="4395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459"/>
            <a:ext cx="5181600" cy="35482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FB056F17-3813-4268-9972-4BB50318179C}" type="datetime1">
              <a:rPr lang="ro-RO" smtClean="0"/>
              <a:t>28.05.2019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93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2033357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3" y="2857272"/>
            <a:ext cx="5157787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2033357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857272"/>
            <a:ext cx="5183188" cy="292304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588278C7-83CC-419B-A20A-2DB6525EDAD4}" type="datetime1">
              <a:rPr lang="ro-RO" smtClean="0"/>
              <a:t>28.05.2019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18" name="Footer Placeholder 23"/>
          <p:cNvSpPr>
            <a:spLocks noGrp="1"/>
          </p:cNvSpPr>
          <p:nvPr>
            <p:ph type="ftr" sz="quarter" idx="1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A35B2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29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1" y="10676893"/>
            <a:ext cx="2743200" cy="365125"/>
          </a:xfrm>
          <a:prstGeom prst="rect">
            <a:avLst/>
          </a:prstGeom>
        </p:spPr>
        <p:txBody>
          <a:bodyPr/>
          <a:lstStyle/>
          <a:p>
            <a:fld id="{DC740586-9D83-4886-8E74-2CF0863EB7FE}" type="datetime1">
              <a:rPr lang="ro-RO" smtClean="0"/>
              <a:t>28.05.2019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85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1" y="3811"/>
            <a:ext cx="12192000" cy="6858000"/>
          </a:xfrm>
          <a:prstGeom prst="rect">
            <a:avLst/>
          </a:prstGeom>
          <a:solidFill>
            <a:srgbClr val="90C14E"/>
          </a:solidFill>
          <a:ln>
            <a:solidFill>
              <a:srgbClr val="90C1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" y="575875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82" y="6085490"/>
            <a:ext cx="2100073" cy="472440"/>
          </a:xfrm>
          <a:prstGeom prst="rect">
            <a:avLst/>
          </a:prstGeom>
        </p:spPr>
      </p:pic>
      <p:sp>
        <p:nvSpPr>
          <p:cNvPr id="13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2677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bg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2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5257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79D97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011" y="3639671"/>
            <a:ext cx="4337212" cy="216297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1433" y="5781612"/>
            <a:ext cx="12207241" cy="1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470395"/>
            <a:ext cx="10515600" cy="562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439645"/>
            <a:ext cx="10515600" cy="2408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06768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1215-9133-0E48-AF1B-6BA022E5FB71}" type="slidenum">
              <a:rPr lang="en-US" smtClean="0"/>
              <a:t>‹N°›</a:t>
            </a:fld>
            <a:endParaRPr lang="en-US"/>
          </a:p>
        </p:txBody>
      </p:sp>
      <p:sp>
        <p:nvSpPr>
          <p:cNvPr id="26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838201" y="5083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rgbClr val="90C14E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</a:lstStyle>
          <a:p>
            <a:r>
              <a:rPr lang="en-US"/>
              <a:t>BIOPAMA PPT Template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9" t="-669" r="31583" b="97610"/>
          <a:stretch/>
        </p:blipFill>
        <p:spPr>
          <a:xfrm>
            <a:off x="-5255" y="1038061"/>
            <a:ext cx="1839310" cy="4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7685887-DD31-C64B-8F9E-A70F40E14E1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448800" y="6162464"/>
            <a:ext cx="2197100" cy="47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89" r:id="rId15"/>
    <p:sldLayoutId id="214748369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A35B28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3" b="17013"/>
          <a:stretch>
            <a:fillRect/>
          </a:stretch>
        </p:blipFill>
        <p:spPr>
          <a:xfrm>
            <a:off x="0" y="11877"/>
            <a:ext cx="12192000" cy="536119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0568493-EE96-3A44-AF9A-CE74A899BA48}"/>
              </a:ext>
            </a:extLst>
          </p:cNvPr>
          <p:cNvSpPr/>
          <p:nvPr/>
        </p:nvSpPr>
        <p:spPr>
          <a:xfrm>
            <a:off x="4996071" y="1582057"/>
            <a:ext cx="7195930" cy="2272314"/>
          </a:xfrm>
          <a:prstGeom prst="rect">
            <a:avLst/>
          </a:prstGeom>
          <a:solidFill>
            <a:srgbClr val="679D9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66681" y="1337475"/>
            <a:ext cx="6194322" cy="2371281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Au delà.....</a:t>
            </a:r>
            <a:br>
              <a:rPr lang="fr-FR" sz="3200" dirty="0"/>
            </a:br>
            <a:r>
              <a:rPr lang="fr-FR" sz="3200" dirty="0"/>
              <a:t>des outils d'efficacité de la gestion des aires </a:t>
            </a:r>
            <a:r>
              <a:rPr lang="fr-FR" sz="3200" dirty="0" smtClean="0"/>
              <a:t>protégée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100" dirty="0" smtClean="0"/>
              <a:t/>
            </a:r>
            <a:br>
              <a:rPr lang="fr-FR" sz="1100" dirty="0" smtClean="0"/>
            </a:br>
            <a:r>
              <a:rPr lang="fr-FR" dirty="0" smtClean="0"/>
              <a:t>PRISE DE DECISION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C19C4E-035C-724C-8C5F-5375444AC87B}"/>
              </a:ext>
            </a:extLst>
          </p:cNvPr>
          <p:cNvSpPr/>
          <p:nvPr/>
        </p:nvSpPr>
        <p:spPr>
          <a:xfrm>
            <a:off x="4996073" y="1582057"/>
            <a:ext cx="331305" cy="2272314"/>
          </a:xfrm>
          <a:prstGeom prst="rect">
            <a:avLst/>
          </a:prstGeom>
          <a:solidFill>
            <a:srgbClr val="90C14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681"/>
            <a:ext cx="5004000" cy="33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515" y="28022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Analyse </a:t>
            </a:r>
            <a:r>
              <a:rPr lang="fr-FR" b="1" dirty="0" smtClean="0"/>
              <a:t>SWOT - FFPM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33" y="1122491"/>
            <a:ext cx="6485565" cy="506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9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944" y="251195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Arbres </a:t>
            </a:r>
            <a:r>
              <a:rPr lang="fr-FR" dirty="0"/>
              <a:t>de décision</a:t>
            </a: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075543" y="1168627"/>
            <a:ext cx="8040914" cy="44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944" y="251195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Arbres </a:t>
            </a:r>
            <a:r>
              <a:rPr lang="fr-FR" dirty="0"/>
              <a:t>de décision</a:t>
            </a:r>
          </a:p>
        </p:txBody>
      </p:sp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9293"/>
            <a:ext cx="9681971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3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1" y="323766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Erreurs de prise de </a:t>
            </a:r>
            <a:r>
              <a:rPr lang="fr-FR" b="1" dirty="0" smtClean="0"/>
              <a:t>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1" y="1196752"/>
            <a:ext cx="10972800" cy="491376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fr-FR" dirty="0" smtClean="0"/>
              <a:t>Les </a:t>
            </a:r>
            <a:r>
              <a:rPr lang="fr-FR" dirty="0"/>
              <a:t>dirigeants prennent souvent des </a:t>
            </a:r>
            <a:r>
              <a:rPr lang="fr-FR" dirty="0" smtClean="0"/>
              <a:t>décisions hâtives </a:t>
            </a:r>
            <a:r>
              <a:rPr lang="fr-FR" dirty="0"/>
              <a:t>ou tergiversent avant de </a:t>
            </a:r>
            <a:r>
              <a:rPr lang="fr-FR" dirty="0" smtClean="0"/>
              <a:t>prendre la – les décisions finales         </a:t>
            </a:r>
            <a:endParaRPr lang="fr-FR" dirty="0"/>
          </a:p>
          <a:p>
            <a:pPr fontAlgn="base"/>
            <a:r>
              <a:rPr lang="fr-FR" dirty="0" smtClean="0"/>
              <a:t>Eviter </a:t>
            </a:r>
            <a:r>
              <a:rPr lang="fr-FR" dirty="0"/>
              <a:t>de prendre des décisions peut aussi nuire à votre réputation </a:t>
            </a:r>
            <a:r>
              <a:rPr lang="fr-FR" dirty="0" smtClean="0"/>
              <a:t>et peut </a:t>
            </a:r>
            <a:r>
              <a:rPr lang="fr-FR" dirty="0"/>
              <a:t>créer un manque de </a:t>
            </a:r>
            <a:r>
              <a:rPr lang="fr-FR" dirty="0" smtClean="0"/>
              <a:t>respect</a:t>
            </a:r>
            <a:endParaRPr lang="fr-FR" dirty="0"/>
          </a:p>
          <a:p>
            <a:pPr fontAlgn="base"/>
            <a:r>
              <a:rPr lang="fr-FR" dirty="0" smtClean="0"/>
              <a:t>Eviter de </a:t>
            </a:r>
            <a:r>
              <a:rPr lang="fr-FR" dirty="0"/>
              <a:t>surestiment et sous-estiment </a:t>
            </a:r>
            <a:r>
              <a:rPr lang="fr-FR" dirty="0" smtClean="0"/>
              <a:t>la </a:t>
            </a:r>
            <a:r>
              <a:rPr lang="fr-FR" dirty="0"/>
              <a:t>valeur de l'information </a:t>
            </a:r>
            <a:r>
              <a:rPr lang="fr-FR" dirty="0" smtClean="0"/>
              <a:t>que vous recevez (ne laisser pas les </a:t>
            </a:r>
            <a:r>
              <a:rPr lang="fr-FR" dirty="0"/>
              <a:t>autres influencer votre </a:t>
            </a:r>
            <a:r>
              <a:rPr lang="fr-FR" dirty="0" smtClean="0"/>
              <a:t>opinion</a:t>
            </a:r>
          </a:p>
          <a:p>
            <a:pPr fontAlgn="base"/>
            <a:r>
              <a:rPr lang="fr-FR" dirty="0" smtClean="0"/>
              <a:t>Garder les opinions des </a:t>
            </a:r>
            <a:r>
              <a:rPr lang="fr-FR" dirty="0"/>
              <a:t>autres en </a:t>
            </a:r>
            <a:r>
              <a:rPr lang="fr-FR" dirty="0" smtClean="0"/>
              <a:t>perspective et exploiter les outils DSS pour prendre votre décision           </a:t>
            </a:r>
            <a:endParaRPr lang="fr-FR" dirty="0"/>
          </a:p>
          <a:p>
            <a:pPr fontAlgn="base"/>
            <a:r>
              <a:rPr lang="fr-FR" dirty="0" smtClean="0"/>
              <a:t>Laisser vous guider par fois par </a:t>
            </a:r>
            <a:r>
              <a:rPr lang="fr-FR" dirty="0"/>
              <a:t>votre intuition, vous constaterez que vous prendrez des décisions bien meilleures à long </a:t>
            </a:r>
            <a:r>
              <a:rPr lang="fr-FR" dirty="0" smtClean="0"/>
              <a:t>terme</a:t>
            </a:r>
            <a:endParaRPr lang="fr-FR" dirty="0"/>
          </a:p>
          <a:p>
            <a:pPr fontAlgn="base"/>
            <a:r>
              <a:rPr lang="fr-FR" b="1" dirty="0" smtClean="0"/>
              <a:t>N’accorder pas trop </a:t>
            </a:r>
            <a:r>
              <a:rPr lang="fr-FR" b="1" dirty="0"/>
              <a:t>d'importance à ce que disent les </a:t>
            </a:r>
            <a:r>
              <a:rPr lang="fr-FR" b="1" dirty="0" smtClean="0"/>
              <a:t>experts qui ne </a:t>
            </a:r>
            <a:r>
              <a:rPr lang="fr-FR" b="1" dirty="0"/>
              <a:t>sont que des êtres humains et ont leurs propres préjugés et préjugés, </a:t>
            </a:r>
            <a:r>
              <a:rPr lang="fr-FR" b="1" dirty="0" smtClean="0"/>
              <a:t>comme tous les autres      </a:t>
            </a:r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64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737600" y="258990"/>
            <a:ext cx="3454399" cy="55467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Cherchons nous des solutions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8737600" cy="683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de décision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Meilleurs outils pour aider à prendre des décisions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9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544" y="36730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Matrice de décision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277257"/>
            <a:ext cx="10515600" cy="445588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Pour analyser </a:t>
            </a:r>
            <a:r>
              <a:rPr lang="fr-FR" dirty="0"/>
              <a:t>de façon critique toutes les options ou alternatives disponibles d'une décision </a:t>
            </a:r>
            <a:r>
              <a:rPr lang="fr-FR" dirty="0" smtClean="0"/>
              <a:t>particulière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Pour examiner </a:t>
            </a:r>
            <a:r>
              <a:rPr lang="fr-FR" dirty="0"/>
              <a:t>toutes les options et les facteurs qui influent </a:t>
            </a:r>
            <a:r>
              <a:rPr lang="fr-FR" dirty="0" smtClean="0"/>
              <a:t>la prise de décision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Pour utiliser </a:t>
            </a:r>
            <a:r>
              <a:rPr lang="fr-FR" dirty="0"/>
              <a:t>l'analyse comparative afin de trouver la meilleure option </a:t>
            </a:r>
            <a:r>
              <a:rPr lang="fr-FR" dirty="0" smtClean="0"/>
              <a:t>et </a:t>
            </a:r>
            <a:r>
              <a:rPr lang="fr-FR" dirty="0"/>
              <a:t>vous aider à prendre des </a:t>
            </a:r>
            <a:r>
              <a:rPr lang="fr-FR" dirty="0" smtClean="0"/>
              <a:t>décisions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Pour révéler </a:t>
            </a:r>
            <a:r>
              <a:rPr lang="fr-FR" dirty="0"/>
              <a:t>la meilleure stratégie et la meilleure décision à </a:t>
            </a:r>
            <a:r>
              <a:rPr lang="fr-FR" dirty="0" smtClean="0"/>
              <a:t>prendre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8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1" y="168275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Matrice de décision</a:t>
            </a:r>
            <a:endParaRPr lang="fr-FR" dirty="0"/>
          </a:p>
        </p:txBody>
      </p:sp>
      <p:sp>
        <p:nvSpPr>
          <p:cNvPr id="3" name="AutoShape 2" descr="Image result for matrice de dÃ©cision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575" y="903452"/>
            <a:ext cx="66339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matrice de dÃ©cision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3552107"/>
            <a:ext cx="5587471" cy="314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2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94738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Analyse coûts-avantages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262743"/>
            <a:ext cx="10515600" cy="3817257"/>
          </a:xfrm>
        </p:spPr>
        <p:txBody>
          <a:bodyPr>
            <a:normAutofit/>
          </a:bodyPr>
          <a:lstStyle/>
          <a:p>
            <a:r>
              <a:rPr lang="fr-FR" dirty="0" smtClean="0"/>
              <a:t>Pour prendre le </a:t>
            </a:r>
            <a:r>
              <a:rPr lang="fr-FR" dirty="0"/>
              <a:t>temps d'évaluer tous les coûts qui seront impliqués dans la décision prise et les avantages </a:t>
            </a:r>
            <a:r>
              <a:rPr lang="fr-FR" dirty="0" smtClean="0"/>
              <a:t>en tirer</a:t>
            </a:r>
          </a:p>
          <a:p>
            <a:r>
              <a:rPr lang="fr-FR" dirty="0" smtClean="0"/>
              <a:t>Pour opter pour </a:t>
            </a:r>
            <a:r>
              <a:rPr lang="fr-FR" dirty="0"/>
              <a:t>les décisions qui auront un plus grand avantage, en termes de </a:t>
            </a:r>
            <a:r>
              <a:rPr lang="fr-FR" dirty="0" smtClean="0"/>
              <a:t>bénéfices</a:t>
            </a:r>
          </a:p>
          <a:p>
            <a:r>
              <a:rPr lang="fr-FR" dirty="0" smtClean="0"/>
              <a:t>Pour réaliser </a:t>
            </a:r>
            <a:r>
              <a:rPr lang="fr-FR" dirty="0"/>
              <a:t>des </a:t>
            </a:r>
            <a:r>
              <a:rPr lang="fr-FR" dirty="0" smtClean="0"/>
              <a:t>effets et l’impact d’une conservation de la biodiversité et gestion des ressources naturelles équitable et</a:t>
            </a:r>
            <a:r>
              <a:rPr lang="fr-FR" dirty="0"/>
              <a:t>, à ce titre, chaque décision prise doit l'être dans cette direction</a:t>
            </a:r>
          </a:p>
        </p:txBody>
      </p:sp>
    </p:spTree>
    <p:extLst>
      <p:ext uri="{BB962C8B-B14F-4D97-AF65-F5344CB8AC3E}">
        <p14:creationId xmlns:p14="http://schemas.microsoft.com/office/powerpoint/2010/main" val="11780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944" y="280223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Analyse coûts-avantages</a:t>
            </a:r>
            <a:endParaRPr lang="fr-FR" dirty="0"/>
          </a:p>
        </p:txBody>
      </p:sp>
      <p:pic>
        <p:nvPicPr>
          <p:cNvPr id="4" name="Image 3" descr="https://cdn-images-1.medium.com/max/1600/0*kMSl2H52zB5fDIl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63" y="1447800"/>
            <a:ext cx="8000437" cy="515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284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94738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Tableau en 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349829"/>
            <a:ext cx="10515600" cy="3178628"/>
          </a:xfrm>
        </p:spPr>
        <p:txBody>
          <a:bodyPr>
            <a:normAutofit/>
          </a:bodyPr>
          <a:lstStyle/>
          <a:p>
            <a:r>
              <a:rPr lang="fr-FR" dirty="0" smtClean="0"/>
              <a:t>Un des </a:t>
            </a:r>
            <a:r>
              <a:rPr lang="fr-FR" dirty="0"/>
              <a:t>meilleurs outils d'analyse </a:t>
            </a:r>
            <a:r>
              <a:rPr lang="fr-FR" dirty="0" smtClean="0"/>
              <a:t>comparative</a:t>
            </a:r>
          </a:p>
          <a:p>
            <a:r>
              <a:rPr lang="fr-FR" dirty="0" smtClean="0"/>
              <a:t>Comme peser </a:t>
            </a:r>
            <a:r>
              <a:rPr lang="fr-FR" dirty="0"/>
              <a:t>le pour et le contre de toute option que l'organisation peut </a:t>
            </a:r>
            <a:r>
              <a:rPr lang="fr-FR" dirty="0" smtClean="0"/>
              <a:t>envisager</a:t>
            </a:r>
          </a:p>
          <a:p>
            <a:r>
              <a:rPr lang="fr-FR" dirty="0" smtClean="0"/>
              <a:t> Pour aider </a:t>
            </a:r>
            <a:r>
              <a:rPr lang="fr-FR" dirty="0"/>
              <a:t>les </a:t>
            </a:r>
            <a:r>
              <a:rPr lang="fr-FR" dirty="0" smtClean="0"/>
              <a:t>gestionnaires </a:t>
            </a:r>
            <a:r>
              <a:rPr lang="fr-FR" dirty="0"/>
              <a:t>à prendre la bonne décision, en tenant compte de tous les avantages et inconvénients de toutes les options disponibles</a:t>
            </a:r>
          </a:p>
        </p:txBody>
      </p:sp>
    </p:spTree>
    <p:extLst>
      <p:ext uri="{BB962C8B-B14F-4D97-AF65-F5344CB8AC3E}">
        <p14:creationId xmlns:p14="http://schemas.microsoft.com/office/powerpoint/2010/main" val="327221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265709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Tableau en T</a:t>
            </a:r>
            <a:endParaRPr lang="fr-FR" dirty="0"/>
          </a:p>
        </p:txBody>
      </p:sp>
      <p:pic>
        <p:nvPicPr>
          <p:cNvPr id="4" name="Image 3" descr="https://cdn-images-1.medium.com/max/1600/0*OA5xE082ZXrDLr9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0" y="1117657"/>
            <a:ext cx="8160000" cy="4856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67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944" y="309252"/>
            <a:ext cx="10515600" cy="562965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Analyse </a:t>
            </a:r>
            <a:r>
              <a:rPr lang="fr-FR" b="1" dirty="0" smtClean="0"/>
              <a:t>SWOT - FFPM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944" y="1164771"/>
            <a:ext cx="10972800" cy="45683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L'analyse SWOT est couramment utilisée pour la planification stratégique et la prise de décision </a:t>
            </a:r>
            <a:r>
              <a:rPr lang="fr-FR" dirty="0" smtClean="0"/>
              <a:t>éventuelle car </a:t>
            </a:r>
            <a:r>
              <a:rPr lang="fr-FR" dirty="0"/>
              <a:t>il permet </a:t>
            </a:r>
            <a:r>
              <a:rPr lang="fr-FR" dirty="0" smtClean="0"/>
              <a:t>d'analyser la gestion sous </a:t>
            </a:r>
            <a:r>
              <a:rPr lang="fr-FR" dirty="0"/>
              <a:t>tous les angles possibles avant de prendre une décision</a:t>
            </a:r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/>
              <a:t>tirer le meilleur parti des forces de </a:t>
            </a:r>
            <a:r>
              <a:rPr lang="fr-FR" dirty="0" smtClean="0"/>
              <a:t>l'organisation</a:t>
            </a:r>
          </a:p>
          <a:p>
            <a:r>
              <a:rPr lang="fr-FR" dirty="0" smtClean="0"/>
              <a:t>Pour transformer les </a:t>
            </a:r>
            <a:r>
              <a:rPr lang="fr-FR" dirty="0"/>
              <a:t>faiblesses </a:t>
            </a:r>
            <a:r>
              <a:rPr lang="fr-FR" dirty="0" smtClean="0"/>
              <a:t>en </a:t>
            </a:r>
            <a:r>
              <a:rPr lang="fr-FR" dirty="0"/>
              <a:t>opportunités </a:t>
            </a:r>
            <a:r>
              <a:rPr lang="fr-FR" dirty="0" smtClean="0"/>
              <a:t>disponibles</a:t>
            </a:r>
          </a:p>
          <a:p>
            <a:r>
              <a:rPr lang="fr-FR" dirty="0" smtClean="0"/>
              <a:t>Pour exploiter et mieux valoriser les potentialités</a:t>
            </a:r>
          </a:p>
          <a:p>
            <a:r>
              <a:rPr lang="fr-FR" dirty="0" smtClean="0"/>
              <a:t>Pour examiner </a:t>
            </a:r>
            <a:r>
              <a:rPr lang="fr-FR" dirty="0"/>
              <a:t>également les menaces possibles avant de prendre toute </a:t>
            </a:r>
            <a:r>
              <a:rPr lang="fr-FR" dirty="0" smtClean="0"/>
              <a:t>mesure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114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6087</TotalTime>
  <Words>409</Words>
  <Application>Microsoft Office PowerPoint</Application>
  <PresentationFormat>Personnalisé</PresentationFormat>
  <Paragraphs>37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Au delà..... des outils d'efficacité de la gestion des aires protégée  PRISE DE DECISION</vt:lpstr>
      <vt:lpstr>Prise de décision</vt:lpstr>
      <vt:lpstr>Matrice de décision</vt:lpstr>
      <vt:lpstr>Matrice de décision</vt:lpstr>
      <vt:lpstr>Analyse coûts-avantages</vt:lpstr>
      <vt:lpstr>Analyse coûts-avantages</vt:lpstr>
      <vt:lpstr>Tableau en T</vt:lpstr>
      <vt:lpstr>Tableau en T</vt:lpstr>
      <vt:lpstr>Analyse SWOT - FFPM</vt:lpstr>
      <vt:lpstr>Analyse SWOT - FFPM</vt:lpstr>
      <vt:lpstr>Arbres de décision</vt:lpstr>
      <vt:lpstr>Arbres de décision</vt:lpstr>
      <vt:lpstr>Erreurs de prise de décision</vt:lpstr>
      <vt:lpstr>Cherchons nous des solutions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Romania</dc:title>
  <dc:creator>Microsoft Office User</dc:creator>
  <cp:lastModifiedBy>Carlo Paolini</cp:lastModifiedBy>
  <cp:revision>120</cp:revision>
  <cp:lastPrinted>2019-05-26T09:54:55Z</cp:lastPrinted>
  <dcterms:created xsi:type="dcterms:W3CDTF">2016-03-29T08:17:27Z</dcterms:created>
  <dcterms:modified xsi:type="dcterms:W3CDTF">2019-05-28T21:26:53Z</dcterms:modified>
</cp:coreProperties>
</file>