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300" r:id="rId2"/>
    <p:sldId id="304" r:id="rId3"/>
    <p:sldId id="302" r:id="rId4"/>
    <p:sldId id="301" r:id="rId5"/>
    <p:sldId id="305" r:id="rId6"/>
    <p:sldId id="306" r:id="rId7"/>
    <p:sldId id="311" r:id="rId8"/>
    <p:sldId id="307" r:id="rId9"/>
    <p:sldId id="309" r:id="rId10"/>
    <p:sldId id="310" r:id="rId11"/>
    <p:sldId id="303" r:id="rId12"/>
    <p:sldId id="308" r:id="rId13"/>
    <p:sldId id="312" r:id="rId14"/>
    <p:sldId id="28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 Reghintovschi" initials="ER" lastIdx="1" clrIdx="0"/>
  <p:cmAuthor id="2" name="Elena Reghintovschi" initials="ER [2]" lastIdx="1" clrIdx="1"/>
  <p:cmAuthor id="3" name="Elena Reghintovschi" initials="ER [2] [2]" lastIdx="1" clrIdx="2"/>
  <p:cmAuthor id="4" name="Elena Reghintovschi" initials="ER [3]"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90C14E"/>
    <a:srgbClr val="A35B28"/>
    <a:srgbClr val="679D97"/>
    <a:srgbClr val="71A6A1"/>
    <a:srgbClr val="41AD53"/>
    <a:srgbClr val="CF785E"/>
    <a:srgbClr val="A7D1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42"/>
    <p:restoredTop sz="94588"/>
  </p:normalViewPr>
  <p:slideViewPr>
    <p:cSldViewPr snapToGrid="0" snapToObjects="1">
      <p:cViewPr varScale="1">
        <p:scale>
          <a:sx n="69" d="100"/>
          <a:sy n="69" d="100"/>
        </p:scale>
        <p:origin x="912" y="72"/>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22" d="100"/>
          <a:sy n="122" d="100"/>
        </p:scale>
        <p:origin x="507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7D4885-4B97-4B45-98CD-C3ACF0C5B91C}" type="datetimeFigureOut">
              <a:rPr lang="en-US" smtClean="0"/>
              <a:t>4/21/2020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C59412-5F2F-1240-90A8-4A7B14A51A65}" type="slidenum">
              <a:rPr lang="en-US" smtClean="0"/>
              <a:t>‹#›</a:t>
            </a:fld>
            <a:endParaRPr lang="en-US"/>
          </a:p>
        </p:txBody>
      </p:sp>
    </p:spTree>
    <p:extLst>
      <p:ext uri="{BB962C8B-B14F-4D97-AF65-F5344CB8AC3E}">
        <p14:creationId xmlns:p14="http://schemas.microsoft.com/office/powerpoint/2010/main" val="519853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5A6422-749E-8F49-8D3D-B359BB48063B}" type="datetimeFigureOut">
              <a:rPr lang="en-US" smtClean="0"/>
              <a:t>4/21/2020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C804A-85CA-C14C-A757-D8CE986E68DD}" type="slidenum">
              <a:rPr lang="en-US" smtClean="0"/>
              <a:t>‹#›</a:t>
            </a:fld>
            <a:endParaRPr lang="en-US"/>
          </a:p>
        </p:txBody>
      </p:sp>
    </p:spTree>
    <p:extLst>
      <p:ext uri="{BB962C8B-B14F-4D97-AF65-F5344CB8AC3E}">
        <p14:creationId xmlns:p14="http://schemas.microsoft.com/office/powerpoint/2010/main" val="1344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divider works as an overlay.  To change the images in the background, select the main layer (the top shape) and right click “send to back”. Replace/Change the image. Then click “send to back” on the image you have added.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4C804A-85CA-C14C-A757-D8CE986E68D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0413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Picture Placeholder 19"/>
          <p:cNvSpPr>
            <a:spLocks noGrp="1"/>
          </p:cNvSpPr>
          <p:nvPr>
            <p:ph type="pic" sz="quarter" idx="13"/>
          </p:nvPr>
        </p:nvSpPr>
        <p:spPr>
          <a:xfrm>
            <a:off x="0" y="0"/>
            <a:ext cx="12192000" cy="5361191"/>
          </a:xfrm>
        </p:spPr>
        <p:txBody>
          <a:bodyPr/>
          <a:lstStyle/>
          <a:p>
            <a:endParaRPr lang="en-US"/>
          </a:p>
        </p:txBody>
      </p:sp>
      <p:sp>
        <p:nvSpPr>
          <p:cNvPr id="14" name="Rectangle 13"/>
          <p:cNvSpPr/>
          <p:nvPr userDrawn="1"/>
        </p:nvSpPr>
        <p:spPr>
          <a:xfrm>
            <a:off x="0" y="5361191"/>
            <a:ext cx="12207240" cy="1500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E0089D0-0E04-754B-9E50-A88FBAEC36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724900" y="5811546"/>
            <a:ext cx="2970570" cy="662960"/>
          </a:xfrm>
          <a:prstGeom prst="rect">
            <a:avLst/>
          </a:prstGeom>
        </p:spPr>
      </p:pic>
      <p:sp>
        <p:nvSpPr>
          <p:cNvPr id="8" name="Rectangle 7">
            <a:extLst>
              <a:ext uri="{FF2B5EF4-FFF2-40B4-BE49-F238E27FC236}">
                <a16:creationId xmlns:a16="http://schemas.microsoft.com/office/drawing/2014/main" id="{348E63AB-2ADD-714A-927D-8E762945F563}"/>
              </a:ext>
            </a:extLst>
          </p:cNvPr>
          <p:cNvSpPr/>
          <p:nvPr userDrawn="1"/>
        </p:nvSpPr>
        <p:spPr>
          <a:xfrm>
            <a:off x="4622800" y="1435100"/>
            <a:ext cx="758444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B68D7304-1DDB-4440-AB10-DDECB09D77E6}" type="datetime1">
              <a:rPr lang="ro-RO" smtClean="0"/>
              <a:t>21.04.2020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Subtitle 2"/>
          <p:cNvSpPr>
            <a:spLocks noGrp="1"/>
          </p:cNvSpPr>
          <p:nvPr>
            <p:ph type="subTitle" idx="1"/>
          </p:nvPr>
        </p:nvSpPr>
        <p:spPr>
          <a:xfrm>
            <a:off x="5501148" y="2638510"/>
            <a:ext cx="6194322" cy="164444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p:cNvSpPr>
            <a:spLocks noGrp="1"/>
          </p:cNvSpPr>
          <p:nvPr>
            <p:ph type="ctrTitle"/>
          </p:nvPr>
        </p:nvSpPr>
        <p:spPr>
          <a:xfrm>
            <a:off x="5501148" y="163837"/>
            <a:ext cx="6194322" cy="2371281"/>
          </a:xfrm>
        </p:spPr>
        <p:txBody>
          <a:bodyPr anchor="b">
            <a:normAutofit/>
          </a:bodyPr>
          <a:lstStyle>
            <a:lvl1pPr algn="l">
              <a:defRPr sz="3600">
                <a:solidFill>
                  <a:schemeClr val="bg1"/>
                </a:solidFill>
              </a:defRPr>
            </a:lvl1pPr>
          </a:lstStyle>
          <a:p>
            <a:r>
              <a:rPr lang="en-US" dirty="0"/>
              <a:t>Click to edit Master title style</a:t>
            </a:r>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49849" y="5522715"/>
            <a:ext cx="5451299" cy="867357"/>
          </a:xfrm>
          <a:prstGeom prst="rect">
            <a:avLst/>
          </a:prstGeom>
        </p:spPr>
      </p:pic>
      <p:sp>
        <p:nvSpPr>
          <p:cNvPr id="4" name="Rectangle 3"/>
          <p:cNvSpPr/>
          <p:nvPr userDrawn="1"/>
        </p:nvSpPr>
        <p:spPr>
          <a:xfrm>
            <a:off x="789015" y="6360264"/>
            <a:ext cx="3972965" cy="430887"/>
          </a:xfrm>
          <a:prstGeom prst="rect">
            <a:avLst/>
          </a:prstGeom>
        </p:spPr>
        <p:txBody>
          <a:bodyPr wrap="square">
            <a:spAutoFit/>
          </a:bodyPr>
          <a:lstStyle/>
          <a:p>
            <a:pPr algn="ctr"/>
            <a:r>
              <a:rPr lang="en-US" sz="1050" dirty="0">
                <a:solidFill>
                  <a:srgbClr val="71A6A1"/>
                </a:solidFill>
                <a:latin typeface="Franklin Gothic Book" charset="0"/>
                <a:ea typeface="Franklin Gothic Book" charset="0"/>
                <a:cs typeface="Franklin Gothic Book" charset="0"/>
              </a:rPr>
              <a:t>An initiative of the ACP Group of States financed by the European Union's 11</a:t>
            </a:r>
            <a:r>
              <a:rPr lang="en-US" sz="1050" baseline="30000" dirty="0">
                <a:solidFill>
                  <a:srgbClr val="71A6A1"/>
                </a:solidFill>
                <a:latin typeface="Franklin Gothic Book" charset="0"/>
                <a:ea typeface="Franklin Gothic Book" charset="0"/>
                <a:cs typeface="Franklin Gothic Book" charset="0"/>
              </a:rPr>
              <a:t>th</a:t>
            </a:r>
            <a:r>
              <a:rPr lang="en-US" sz="1050" dirty="0">
                <a:solidFill>
                  <a:srgbClr val="71A6A1"/>
                </a:solidFill>
                <a:latin typeface="Franklin Gothic Book" charset="0"/>
                <a:ea typeface="Franklin Gothic Book" charset="0"/>
                <a:cs typeface="Franklin Gothic Book" charset="0"/>
              </a:rPr>
              <a:t> EDF.</a:t>
            </a:r>
          </a:p>
        </p:txBody>
      </p:sp>
    </p:spTree>
    <p:extLst>
      <p:ext uri="{BB962C8B-B14F-4D97-AF65-F5344CB8AC3E}">
        <p14:creationId xmlns:p14="http://schemas.microsoft.com/office/powerpoint/2010/main" val="143077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987425"/>
            <a:ext cx="6172200" cy="46065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9"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393026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1600" y="1006663"/>
            <a:ext cx="6172200" cy="458731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itle 1"/>
          <p:cNvSpPr>
            <a:spLocks noGrp="1"/>
          </p:cNvSpPr>
          <p:nvPr>
            <p:ph type="title"/>
          </p:nvPr>
        </p:nvSpPr>
        <p:spPr>
          <a:xfrm>
            <a:off x="836612" y="1591186"/>
            <a:ext cx="4116388" cy="858100"/>
          </a:xfrm>
        </p:spPr>
        <p:txBody>
          <a:bodyPr anchor="b"/>
          <a:lstStyle>
            <a:lvl1pPr>
              <a:defRPr sz="3200"/>
            </a:lvl1pPr>
          </a:lstStyle>
          <a:p>
            <a:r>
              <a:rPr lang="en-US" dirty="0"/>
              <a:t>Click to edit Master title style</a:t>
            </a:r>
          </a:p>
        </p:txBody>
      </p:sp>
      <p:sp>
        <p:nvSpPr>
          <p:cNvPr id="14" name="Text Placeholder 3"/>
          <p:cNvSpPr>
            <a:spLocks noGrp="1"/>
          </p:cNvSpPr>
          <p:nvPr>
            <p:ph type="body" sz="half" idx="2"/>
          </p:nvPr>
        </p:nvSpPr>
        <p:spPr>
          <a:xfrm>
            <a:off x="836612" y="2587625"/>
            <a:ext cx="4116388" cy="300635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5"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2078943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838200" y="2439642"/>
            <a:ext cx="10515599" cy="2408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0"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52837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userDrawn="1"/>
        </p:nvSpPr>
        <p:spPr>
          <a:xfrm>
            <a:off x="0" y="0"/>
            <a:ext cx="12192000" cy="58026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Vertical Title 1"/>
          <p:cNvSpPr>
            <a:spLocks noGrp="1"/>
          </p:cNvSpPr>
          <p:nvPr>
            <p:ph type="title" orient="vert"/>
          </p:nvPr>
        </p:nvSpPr>
        <p:spPr>
          <a:xfrm>
            <a:off x="8724900" y="365125"/>
            <a:ext cx="2628900" cy="5228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228851"/>
          </a:xfrm>
        </p:spPr>
        <p:txBody>
          <a:bodyPr vert="eaVert"/>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997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p:cNvSpPr/>
          <p:nvPr userDrawn="1"/>
        </p:nvSpPr>
        <p:spPr>
          <a:xfrm>
            <a:off x="0" y="0"/>
            <a:ext cx="12207240" cy="6873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4A517C63-20A5-5041-820D-9C8111AB513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41648" y="2261214"/>
            <a:ext cx="6122015" cy="1366287"/>
          </a:xfrm>
          <a:prstGeom prst="rect">
            <a:avLst/>
          </a:prstGeom>
        </p:spPr>
      </p:pic>
      <p:sp>
        <p:nvSpPr>
          <p:cNvPr id="9" name="Rectangle 8"/>
          <p:cNvSpPr/>
          <p:nvPr userDrawn="1"/>
        </p:nvSpPr>
        <p:spPr>
          <a:xfrm>
            <a:off x="3583118" y="5936975"/>
            <a:ext cx="5041002" cy="400110"/>
          </a:xfrm>
          <a:prstGeom prst="rect">
            <a:avLst/>
          </a:prstGeom>
        </p:spPr>
        <p:txBody>
          <a:bodyPr wrap="square">
            <a:spAutoFit/>
          </a:bodyPr>
          <a:lstStyle/>
          <a:p>
            <a:pPr algn="ctr"/>
            <a:r>
              <a:rPr lang="en-US" sz="1000" dirty="0">
                <a:solidFill>
                  <a:srgbClr val="71A6A1"/>
                </a:solidFill>
                <a:latin typeface="Franklin Gothic Book" charset="0"/>
                <a:ea typeface="Franklin Gothic Book" charset="0"/>
                <a:cs typeface="Franklin Gothic Book" charset="0"/>
              </a:rPr>
              <a:t>The Biodiversity</a:t>
            </a:r>
            <a:r>
              <a:rPr lang="en-US" sz="1000" baseline="0" dirty="0">
                <a:solidFill>
                  <a:srgbClr val="71A6A1"/>
                </a:solidFill>
                <a:latin typeface="Franklin Gothic Book" charset="0"/>
                <a:ea typeface="Franklin Gothic Book" charset="0"/>
                <a:cs typeface="Franklin Gothic Book" charset="0"/>
              </a:rPr>
              <a:t> and Protected Areas Management Programme (BIOPAMA) is a</a:t>
            </a:r>
            <a:r>
              <a:rPr lang="en-US" sz="1000" dirty="0">
                <a:solidFill>
                  <a:srgbClr val="71A6A1"/>
                </a:solidFill>
                <a:latin typeface="Franklin Gothic Book" charset="0"/>
                <a:ea typeface="Franklin Gothic Book" charset="0"/>
                <a:cs typeface="Franklin Gothic Book" charset="0"/>
              </a:rPr>
              <a:t>n initiative of the ACP Group of States financed by the European Union's 11</a:t>
            </a:r>
            <a:r>
              <a:rPr lang="en-US" sz="1000" baseline="30000" dirty="0">
                <a:solidFill>
                  <a:srgbClr val="71A6A1"/>
                </a:solidFill>
                <a:latin typeface="Franklin Gothic Book" charset="0"/>
                <a:ea typeface="Franklin Gothic Book" charset="0"/>
                <a:cs typeface="Franklin Gothic Book" charset="0"/>
              </a:rPr>
              <a:t>th</a:t>
            </a:r>
            <a:r>
              <a:rPr lang="en-US" sz="1000" dirty="0">
                <a:solidFill>
                  <a:srgbClr val="71A6A1"/>
                </a:solidFill>
                <a:latin typeface="Franklin Gothic Book" charset="0"/>
                <a:ea typeface="Franklin Gothic Book" charset="0"/>
                <a:cs typeface="Franklin Gothic Book" charset="0"/>
              </a:rPr>
              <a:t> EDF.</a:t>
            </a:r>
          </a:p>
        </p:txBody>
      </p:sp>
      <p:pic>
        <p:nvPicPr>
          <p:cNvPr id="12" name="Picture 11">
            <a:extLst>
              <a:ext uri="{FF2B5EF4-FFF2-40B4-BE49-F238E27FC236}">
                <a16:creationId xmlns:a16="http://schemas.microsoft.com/office/drawing/2014/main" id="{914956AE-496E-0A4E-81CE-713B3CC39D5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567184" y="4470978"/>
            <a:ext cx="3070942" cy="949470"/>
          </a:xfrm>
          <a:prstGeom prst="rect">
            <a:avLst/>
          </a:prstGeom>
        </p:spPr>
      </p:pic>
      <p:pic>
        <p:nvPicPr>
          <p:cNvPr id="3" name="Picture 2">
            <a:extLst>
              <a:ext uri="{FF2B5EF4-FFF2-40B4-BE49-F238E27FC236}">
                <a16:creationId xmlns:a16="http://schemas.microsoft.com/office/drawing/2014/main" id="{3E49E99A-CC84-A445-82B0-875ACDFD961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592117" y="5530847"/>
            <a:ext cx="3046009" cy="295729"/>
          </a:xfrm>
          <a:prstGeom prst="rect">
            <a:avLst/>
          </a:prstGeom>
        </p:spPr>
      </p:pic>
    </p:spTree>
    <p:extLst>
      <p:ext uri="{BB962C8B-B14F-4D97-AF65-F5344CB8AC3E}">
        <p14:creationId xmlns:p14="http://schemas.microsoft.com/office/powerpoint/2010/main" val="265563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Date Placeholder 6"/>
          <p:cNvSpPr>
            <a:spLocks noGrp="1"/>
          </p:cNvSpPr>
          <p:nvPr>
            <p:ph type="dt" sz="half" idx="10"/>
          </p:nvPr>
        </p:nvSpPr>
        <p:spPr>
          <a:xfrm>
            <a:off x="838200" y="10676890"/>
            <a:ext cx="2743200" cy="365125"/>
          </a:xfrm>
          <a:prstGeom prst="rect">
            <a:avLst/>
          </a:prstGeom>
        </p:spPr>
        <p:txBody>
          <a:bodyPr/>
          <a:lstStyle/>
          <a:p>
            <a:fld id="{EEAE0620-6311-40F3-ADCE-7669C40B015C}" type="datetime1">
              <a:rPr lang="ro-RO" smtClean="0"/>
              <a:t>21.04.2020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6"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8" name="Text Placeholder 2"/>
          <p:cNvSpPr>
            <a:spLocks noGrp="1"/>
          </p:cNvSpPr>
          <p:nvPr>
            <p:ph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Tree>
    <p:extLst>
      <p:ext uri="{BB962C8B-B14F-4D97-AF65-F5344CB8AC3E}">
        <p14:creationId xmlns:p14="http://schemas.microsoft.com/office/powerpoint/2010/main" val="63255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Rectangle 9"/>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6"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15BA75AA-2165-41F1-9C20-0A222A46F366}" type="datetime1">
              <a:rPr lang="ro-RO" smtClean="0"/>
              <a:t>21.04.2020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11" name="Rectangle 10"/>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p:cNvSpPr txBox="1">
            <a:spLocks/>
          </p:cNvSpPr>
          <p:nvPr userDrawn="1"/>
        </p:nvSpPr>
        <p:spPr>
          <a:xfrm>
            <a:off x="205740" y="441149"/>
            <a:ext cx="895350" cy="365124"/>
          </a:xfrm>
          <a:prstGeom prst="rect">
            <a:avLst/>
          </a:prstGeom>
        </p:spPr>
        <p:txBody>
          <a:bodyPr vert="horz" lIns="91440" tIns="45720" rIns="91440" bIns="45720" rtlCol="0" anchor="ctr"/>
          <a:lstStyle>
            <a:defPPr>
              <a:defRPr lang="en-US"/>
            </a:defPPr>
            <a:lvl1pPr marL="0" algn="r" defTabSz="914400" rtl="0" eaLnBrk="1" latinLnBrk="0" hangingPunct="1">
              <a:defRPr sz="4000" b="1" kern="1200">
                <a:solidFill>
                  <a:schemeClr val="bg1"/>
                </a:solidFill>
                <a:latin typeface="Franklin Gothic Book" charset="0"/>
                <a:ea typeface="Franklin Gothic Book" charset="0"/>
                <a:cs typeface="Franklin Gothic Book"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 name="Title Placeholder 1"/>
          <p:cNvSpPr>
            <a:spLocks noGrp="1"/>
          </p:cNvSpPr>
          <p:nvPr>
            <p:ph type="title"/>
          </p:nvPr>
        </p:nvSpPr>
        <p:spPr>
          <a:xfrm>
            <a:off x="826770" y="1470392"/>
            <a:ext cx="10515600" cy="562965"/>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Master title style</a:t>
            </a:r>
          </a:p>
        </p:txBody>
      </p:sp>
      <p:sp>
        <p:nvSpPr>
          <p:cNvPr id="14" name="Text Placeholder 2"/>
          <p:cNvSpPr>
            <a:spLocks noGrp="1"/>
          </p:cNvSpPr>
          <p:nvPr>
            <p:ph idx="1"/>
          </p:nvPr>
        </p:nvSpPr>
        <p:spPr>
          <a:xfrm>
            <a:off x="826770" y="2439642"/>
            <a:ext cx="10515600" cy="2408493"/>
          </a:xfrm>
          <a:prstGeom prst="rect">
            <a:avLst/>
          </a:prstGeom>
        </p:spPr>
        <p:txBody>
          <a:bodyPr vert="horz" lIns="91440" tIns="45720" rIns="91440" bIns="45720" rtlCol="0">
            <a:norm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pic>
        <p:nvPicPr>
          <p:cNvPr id="18" name="Picture 17">
            <a:extLst>
              <a:ext uri="{FF2B5EF4-FFF2-40B4-BE49-F238E27FC236}">
                <a16:creationId xmlns:a16="http://schemas.microsoft.com/office/drawing/2014/main" id="{58D8C4A5-E0F4-7546-93EC-A5662A41899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205122" cy="5837129"/>
          </a:xfrm>
          <a:prstGeom prst="rect">
            <a:avLst/>
          </a:prstGeom>
        </p:spPr>
      </p:pic>
      <p:sp>
        <p:nvSpPr>
          <p:cNvPr id="2" name="Title 1"/>
          <p:cNvSpPr>
            <a:spLocks noGrp="1"/>
          </p:cNvSpPr>
          <p:nvPr>
            <p:ph type="title"/>
          </p:nvPr>
        </p:nvSpPr>
        <p:spPr>
          <a:xfrm>
            <a:off x="2457450" y="1726702"/>
            <a:ext cx="7429501" cy="1988047"/>
          </a:xfrm>
        </p:spPr>
        <p:txBody>
          <a:bodyPr anchor="b">
            <a:normAutofit/>
          </a:bodyPr>
          <a:lstStyle>
            <a:lvl1pPr algn="ctr">
              <a:defRPr sz="4800">
                <a:solidFill>
                  <a:srgbClr val="A35B28"/>
                </a:solidFill>
              </a:defRPr>
            </a:lvl1pPr>
          </a:lstStyle>
          <a:p>
            <a:r>
              <a:rPr lang="en-US" dirty="0"/>
              <a:t>Click to edit Master title style</a:t>
            </a:r>
          </a:p>
        </p:txBody>
      </p:sp>
      <p:sp>
        <p:nvSpPr>
          <p:cNvPr id="3" name="Text Placeholder 2"/>
          <p:cNvSpPr>
            <a:spLocks noGrp="1"/>
          </p:cNvSpPr>
          <p:nvPr>
            <p:ph type="body" idx="1"/>
          </p:nvPr>
        </p:nvSpPr>
        <p:spPr>
          <a:xfrm>
            <a:off x="2457449" y="3752850"/>
            <a:ext cx="7429502" cy="1459546"/>
          </a:xfrm>
        </p:spPr>
        <p:txBody>
          <a:bodyPr/>
          <a:lstStyle>
            <a:lvl1pPr marL="0" indent="0" algn="ctr">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45836DB3-E689-41ED-B388-1E5DF12EB456}" type="datetime1">
              <a:rPr lang="ro-RO" smtClean="0"/>
              <a:t>21.04.2020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cxnSp>
        <p:nvCxnSpPr>
          <p:cNvPr id="12" name="Straight Connector 11"/>
          <p:cNvCxnSpPr/>
          <p:nvPr userDrawn="1"/>
        </p:nvCxnSpPr>
        <p:spPr>
          <a:xfrm>
            <a:off x="0" y="5837128"/>
            <a:ext cx="1220512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943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1" name="Picture Placeholder 19"/>
          <p:cNvSpPr>
            <a:spLocks noGrp="1"/>
          </p:cNvSpPr>
          <p:nvPr>
            <p:ph type="pic" sz="quarter" idx="13"/>
          </p:nvPr>
        </p:nvSpPr>
        <p:spPr>
          <a:xfrm>
            <a:off x="0" y="0"/>
            <a:ext cx="12192000" cy="5777345"/>
          </a:xfrm>
        </p:spPr>
        <p:txBody>
          <a:bodyPr/>
          <a:lstStyle/>
          <a:p>
            <a:endParaRPr lang="en-US"/>
          </a:p>
        </p:txBody>
      </p:sp>
      <p:sp>
        <p:nvSpPr>
          <p:cNvPr id="8" name="Rectangle 7">
            <a:extLst>
              <a:ext uri="{FF2B5EF4-FFF2-40B4-BE49-F238E27FC236}">
                <a16:creationId xmlns:a16="http://schemas.microsoft.com/office/drawing/2014/main" id="{155A17F9-AB41-9B44-929B-B8707812EBBB}"/>
              </a:ext>
            </a:extLst>
          </p:cNvPr>
          <p:cNvSpPr/>
          <p:nvPr userDrawn="1"/>
        </p:nvSpPr>
        <p:spPr>
          <a:xfrm>
            <a:off x="0" y="2133600"/>
            <a:ext cx="9321800" cy="2044700"/>
          </a:xfrm>
          <a:prstGeom prst="rect">
            <a:avLst/>
          </a:prstGeom>
          <a:solidFill>
            <a:srgbClr val="90C14E">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 name="Title 1"/>
          <p:cNvSpPr>
            <a:spLocks noGrp="1"/>
          </p:cNvSpPr>
          <p:nvPr>
            <p:ph type="title"/>
          </p:nvPr>
        </p:nvSpPr>
        <p:spPr>
          <a:xfrm>
            <a:off x="838200" y="2454656"/>
            <a:ext cx="9438377" cy="868032"/>
          </a:xfrm>
        </p:spPr>
        <p:txBody>
          <a:bodyPr anchor="b">
            <a:normAutofit/>
          </a:bodyPr>
          <a:lstStyle>
            <a:lvl1pPr algn="l">
              <a:defRPr sz="2800">
                <a:solidFill>
                  <a:schemeClr val="bg1"/>
                </a:solidFill>
              </a:defRPr>
            </a:lvl1pPr>
          </a:lstStyle>
          <a:p>
            <a:r>
              <a:rPr lang="en-US" dirty="0"/>
              <a:t>Click to edit Master title style</a:t>
            </a:r>
          </a:p>
        </p:txBody>
      </p:sp>
      <p:sp>
        <p:nvSpPr>
          <p:cNvPr id="7" name="Date Placeholder 6"/>
          <p:cNvSpPr>
            <a:spLocks noGrp="1"/>
          </p:cNvSpPr>
          <p:nvPr>
            <p:ph type="dt" sz="half" idx="10"/>
          </p:nvPr>
        </p:nvSpPr>
        <p:spPr>
          <a:xfrm>
            <a:off x="838200" y="10676890"/>
            <a:ext cx="2743200" cy="365125"/>
          </a:xfrm>
          <a:prstGeom prst="rect">
            <a:avLst/>
          </a:prstGeom>
        </p:spPr>
        <p:txBody>
          <a:bodyPr/>
          <a:lstStyle/>
          <a:p>
            <a:fld id="{9198C8D0-4FA3-4B38-A4F3-50398BE96A67}" type="datetime1">
              <a:rPr lang="ro-RO" smtClean="0"/>
              <a:t>21.04.2020</a:t>
            </a:fld>
            <a:endParaRPr lang="en-US"/>
          </a:p>
        </p:txBody>
      </p:sp>
      <p:sp>
        <p:nvSpPr>
          <p:cNvPr id="9" name="Slide Number Placeholder 8"/>
          <p:cNvSpPr>
            <a:spLocks noGrp="1"/>
          </p:cNvSpPr>
          <p:nvPr>
            <p:ph type="sldNum" sz="quarter" idx="12"/>
          </p:nvPr>
        </p:nvSpPr>
        <p:spPr/>
        <p:txBody>
          <a:bodyPr/>
          <a:lstStyle/>
          <a:p>
            <a:fld id="{8E6E1215-9133-0E48-AF1B-6BA022E5FB71}" type="slidenum">
              <a:rPr lang="en-US" smtClean="0"/>
              <a:t>‹#›</a:t>
            </a:fld>
            <a:endParaRPr lang="en-US"/>
          </a:p>
        </p:txBody>
      </p:sp>
      <p:sp>
        <p:nvSpPr>
          <p:cNvPr id="3" name="Text Placeholder 2"/>
          <p:cNvSpPr>
            <a:spLocks noGrp="1"/>
          </p:cNvSpPr>
          <p:nvPr>
            <p:ph type="body" idx="1"/>
          </p:nvPr>
        </p:nvSpPr>
        <p:spPr>
          <a:xfrm>
            <a:off x="838199" y="3322688"/>
            <a:ext cx="9438378" cy="439588"/>
          </a:xfrm>
        </p:spPr>
        <p:txBody>
          <a:bodyPr/>
          <a:lstStyle>
            <a:lvl1pPr marL="0" indent="0" algn="l">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2071457"/>
            <a:ext cx="5181600" cy="3548293"/>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a:xfrm>
            <a:off x="838200" y="10676890"/>
            <a:ext cx="2743200" cy="365125"/>
          </a:xfrm>
          <a:prstGeom prst="rect">
            <a:avLst/>
          </a:prstGeom>
        </p:spPr>
        <p:txBody>
          <a:bodyPr/>
          <a:lstStyle/>
          <a:p>
            <a:fld id="{FB056F17-3813-4268-9972-4BB50318179C}" type="datetime1">
              <a:rPr lang="ro-RO" smtClean="0"/>
              <a:t>21.04.2020</a:t>
            </a:fld>
            <a:endParaRPr lang="en-US"/>
          </a:p>
        </p:txBody>
      </p:sp>
      <p:sp>
        <p:nvSpPr>
          <p:cNvPr id="10" name="Slide Number Placeholder 9"/>
          <p:cNvSpPr>
            <a:spLocks noGrp="1"/>
          </p:cNvSpPr>
          <p:nvPr>
            <p:ph type="sldNum" sz="quarter" idx="12"/>
          </p:nvPr>
        </p:nvSpPr>
        <p:spPr/>
        <p:txBody>
          <a:bodyPr/>
          <a:lstStyle/>
          <a:p>
            <a:fld id="{8E6E1215-9133-0E48-AF1B-6BA022E5FB71}" type="slidenum">
              <a:rPr lang="en-US" smtClean="0"/>
              <a:t>‹#›</a:t>
            </a:fld>
            <a:endParaRPr lang="en-US"/>
          </a:p>
        </p:txBody>
      </p:sp>
      <p:sp>
        <p:nvSpPr>
          <p:cNvPr id="13"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5"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659339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2033357"/>
            <a:ext cx="5157787"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8200" y="2857269"/>
            <a:ext cx="5157787"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0612" y="2033357"/>
            <a:ext cx="5183188" cy="823912"/>
          </a:xfrm>
        </p:spPr>
        <p:txBody>
          <a:bodyPr anchor="b"/>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2857269"/>
            <a:ext cx="5183188" cy="292304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a:xfrm>
            <a:off x="838200" y="10676890"/>
            <a:ext cx="2743200" cy="365125"/>
          </a:xfrm>
          <a:prstGeom prst="rect">
            <a:avLst/>
          </a:prstGeom>
        </p:spPr>
        <p:txBody>
          <a:bodyPr/>
          <a:lstStyle/>
          <a:p>
            <a:fld id="{588278C7-83CC-419B-A20A-2DB6525EDAD4}" type="datetime1">
              <a:rPr lang="ro-RO" smtClean="0"/>
              <a:t>21.04.2020</a:t>
            </a:fld>
            <a:endParaRPr lang="en-US"/>
          </a:p>
        </p:txBody>
      </p:sp>
      <p:sp>
        <p:nvSpPr>
          <p:cNvPr id="13" name="Slide Number Placeholder 12"/>
          <p:cNvSpPr>
            <a:spLocks noGrp="1"/>
          </p:cNvSpPr>
          <p:nvPr>
            <p:ph type="sldNum" sz="quarter" idx="12"/>
          </p:nvPr>
        </p:nvSpPr>
        <p:spPr/>
        <p:txBody>
          <a:bodyPr/>
          <a:lstStyle/>
          <a:p>
            <a:fld id="{8E6E1215-9133-0E48-AF1B-6BA022E5FB71}" type="slidenum">
              <a:rPr lang="en-US" smtClean="0"/>
              <a:t>‹#›</a:t>
            </a:fld>
            <a:endParaRPr lang="en-US"/>
          </a:p>
        </p:txBody>
      </p:sp>
      <p:sp>
        <p:nvSpPr>
          <p:cNvPr id="18" name="Footer Placeholder 23"/>
          <p:cNvSpPr>
            <a:spLocks noGrp="1"/>
          </p:cNvSpPr>
          <p:nvPr>
            <p:ph type="ftr" sz="quarter" idx="1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lvl1pPr>
              <a:defRPr>
                <a:solidFill>
                  <a:srgbClr val="A35B28"/>
                </a:solidFill>
              </a:defRPr>
            </a:lvl1pPr>
          </a:lstStyle>
          <a:p>
            <a:r>
              <a:rPr lang="en-US" dirty="0"/>
              <a:t>Click to edit Master title style</a:t>
            </a:r>
          </a:p>
        </p:txBody>
      </p:sp>
    </p:spTree>
    <p:extLst>
      <p:ext uri="{BB962C8B-B14F-4D97-AF65-F5344CB8AC3E}">
        <p14:creationId xmlns:p14="http://schemas.microsoft.com/office/powerpoint/2010/main" val="50029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p:cNvSpPr>
            <a:spLocks noGrp="1"/>
          </p:cNvSpPr>
          <p:nvPr>
            <p:ph type="dt" sz="half" idx="10"/>
          </p:nvPr>
        </p:nvSpPr>
        <p:spPr>
          <a:xfrm>
            <a:off x="838200" y="10676890"/>
            <a:ext cx="2743200" cy="365125"/>
          </a:xfrm>
          <a:prstGeom prst="rect">
            <a:avLst/>
          </a:prstGeom>
        </p:spPr>
        <p:txBody>
          <a:bodyPr/>
          <a:lstStyle/>
          <a:p>
            <a:fld id="{DC740586-9D83-4886-8E74-2CF0863EB7FE}" type="datetime1">
              <a:rPr lang="ro-RO" smtClean="0"/>
              <a:t>21.04.2020</a:t>
            </a:fld>
            <a:endParaRPr lang="en-US"/>
          </a:p>
        </p:txBody>
      </p:sp>
      <p:sp>
        <p:nvSpPr>
          <p:cNvPr id="8" name="Slide Number Placeholder 7"/>
          <p:cNvSpPr>
            <a:spLocks noGrp="1"/>
          </p:cNvSpPr>
          <p:nvPr>
            <p:ph type="sldNum" sz="quarter" idx="12"/>
          </p:nvPr>
        </p:nvSpPr>
        <p:spPr/>
        <p:txBody>
          <a:bodyPr/>
          <a:lstStyle/>
          <a:p>
            <a:fld id="{8E6E1215-9133-0E48-AF1B-6BA022E5FB71}" type="slidenum">
              <a:rPr lang="en-US" smtClean="0"/>
              <a:t>‹#›</a:t>
            </a:fld>
            <a:endParaRPr lang="en-US"/>
          </a:p>
        </p:txBody>
      </p:sp>
      <p:sp>
        <p:nvSpPr>
          <p:cNvPr id="9"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sp>
        <p:nvSpPr>
          <p:cNvPr id="1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128596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userDrawn="1"/>
        </p:nvSpPr>
        <p:spPr>
          <a:xfrm>
            <a:off x="15240" y="3810"/>
            <a:ext cx="12192000" cy="6858000"/>
          </a:xfrm>
          <a:prstGeom prst="rect">
            <a:avLst/>
          </a:prstGeom>
          <a:solidFill>
            <a:srgbClr val="90C14E"/>
          </a:solidFill>
          <a:ln>
            <a:solidFill>
              <a:srgbClr val="90C1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9" name="Rectangle 8"/>
          <p:cNvSpPr/>
          <p:nvPr userDrawn="1"/>
        </p:nvSpPr>
        <p:spPr>
          <a:xfrm>
            <a:off x="0" y="575874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9355880" y="6085489"/>
            <a:ext cx="2100072" cy="472440"/>
          </a:xfrm>
          <a:prstGeom prst="rect">
            <a:avLst/>
          </a:prstGeom>
        </p:spPr>
      </p:pic>
      <p:sp>
        <p:nvSpPr>
          <p:cNvPr id="13" name="Footer Placeholder 23"/>
          <p:cNvSpPr>
            <a:spLocks noGrp="1"/>
          </p:cNvSpPr>
          <p:nvPr>
            <p:ph type="ftr" sz="quarter" idx="3"/>
          </p:nvPr>
        </p:nvSpPr>
        <p:spPr>
          <a:xfrm>
            <a:off x="826770" y="508394"/>
            <a:ext cx="4114800" cy="365125"/>
          </a:xfrm>
          <a:prstGeom prst="rect">
            <a:avLst/>
          </a:prstGeom>
        </p:spPr>
        <p:txBody>
          <a:bodyPr vert="horz" lIns="91440" tIns="45720" rIns="91440" bIns="45720" rtlCol="0" anchor="ctr"/>
          <a:lstStyle>
            <a:lvl1pPr algn="l">
              <a:defRPr sz="1400" b="0">
                <a:solidFill>
                  <a:schemeClr val="bg1"/>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174642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12"/>
          <p:cNvSpPr/>
          <p:nvPr userDrawn="1"/>
        </p:nvSpPr>
        <p:spPr>
          <a:xfrm>
            <a:off x="-5256"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79D97"/>
              </a:solidFill>
            </a:endParaRPr>
          </a:p>
        </p:txBody>
      </p:sp>
      <p:sp>
        <p:nvSpPr>
          <p:cNvPr id="14" name="Rectangle 13"/>
          <p:cNvSpPr/>
          <p:nvPr userDrawn="1"/>
        </p:nvSpPr>
        <p:spPr>
          <a:xfrm>
            <a:off x="11430" y="5781609"/>
            <a:ext cx="12207240" cy="1103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795CC9-3177-B34E-92EB-531721CE6448}"/>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461501" y="6149795"/>
            <a:ext cx="2197100" cy="490340"/>
          </a:xfrm>
          <a:prstGeom prst="rect">
            <a:avLst/>
          </a:prstGeom>
        </p:spPr>
      </p:pic>
      <p:pic>
        <p:nvPicPr>
          <p:cNvPr id="19" name="Picture 18"/>
          <p:cNvPicPr>
            <a:picLocks noChangeAspect="1"/>
          </p:cNvPicPr>
          <p:nvPr userDrawn="1"/>
        </p:nvPicPr>
        <p:blipFill>
          <a:blip r:embed="rId17" cstate="email">
            <a:extLst>
              <a:ext uri="{28A0092B-C50C-407E-A947-70E740481C1C}">
                <a14:useLocalDpi xmlns:a14="http://schemas.microsoft.com/office/drawing/2010/main"/>
              </a:ext>
            </a:extLst>
          </a:blip>
          <a:stretch>
            <a:fillRect/>
          </a:stretch>
        </p:blipFill>
        <p:spPr>
          <a:xfrm>
            <a:off x="8212010" y="3639671"/>
            <a:ext cx="4337212" cy="2162974"/>
          </a:xfrm>
          <a:prstGeom prst="rect">
            <a:avLst/>
          </a:prstGeom>
        </p:spPr>
      </p:pic>
      <p:sp>
        <p:nvSpPr>
          <p:cNvPr id="2" name="Title Placeholder 1"/>
          <p:cNvSpPr>
            <a:spLocks noGrp="1"/>
          </p:cNvSpPr>
          <p:nvPr>
            <p:ph type="title"/>
          </p:nvPr>
        </p:nvSpPr>
        <p:spPr>
          <a:xfrm>
            <a:off x="838200" y="1470392"/>
            <a:ext cx="10515600" cy="5629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2439642"/>
            <a:ext cx="10515600" cy="240849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1067689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6E1215-9133-0E48-AF1B-6BA022E5FB71}" type="slidenum">
              <a:rPr lang="en-US" smtClean="0"/>
              <a:t>‹#›</a:t>
            </a:fld>
            <a:endParaRPr lang="en-US"/>
          </a:p>
        </p:txBody>
      </p:sp>
      <p:sp>
        <p:nvSpPr>
          <p:cNvPr id="26" name="Footer Placeholder 23"/>
          <p:cNvSpPr>
            <a:spLocks noGrp="1"/>
          </p:cNvSpPr>
          <p:nvPr>
            <p:ph type="ftr" sz="quarter" idx="3"/>
          </p:nvPr>
        </p:nvSpPr>
        <p:spPr>
          <a:xfrm>
            <a:off x="838200" y="508394"/>
            <a:ext cx="4114800" cy="365125"/>
          </a:xfrm>
          <a:prstGeom prst="rect">
            <a:avLst/>
          </a:prstGeom>
        </p:spPr>
        <p:txBody>
          <a:bodyPr vert="horz" lIns="91440" tIns="45720" rIns="91440" bIns="45720" rtlCol="0" anchor="ctr"/>
          <a:lstStyle>
            <a:lvl1pPr algn="l">
              <a:defRPr sz="1400" b="0">
                <a:solidFill>
                  <a:srgbClr val="90C14E"/>
                </a:solidFill>
                <a:latin typeface="Franklin Gothic Demi" charset="0"/>
                <a:ea typeface="Franklin Gothic Demi" charset="0"/>
                <a:cs typeface="Franklin Gothic Demi" charset="0"/>
              </a:defRPr>
            </a:lvl1pPr>
          </a:lstStyle>
          <a:p>
            <a:r>
              <a:rPr lang="en-US"/>
              <a:t>BIOPAMA PPT Template</a:t>
            </a:r>
            <a:endParaRPr lang="en-US" dirty="0"/>
          </a:p>
        </p:txBody>
      </p:sp>
      <p:pic>
        <p:nvPicPr>
          <p:cNvPr id="16" name="Picture 15"/>
          <p:cNvPicPr>
            <a:picLocks noChangeAspect="1"/>
          </p:cNvPicPr>
          <p:nvPr userDrawn="1"/>
        </p:nvPicPr>
        <p:blipFill rotWithShape="1">
          <a:blip r:embed="rId18" cstate="email">
            <a:extLst>
              <a:ext uri="{28A0092B-C50C-407E-A947-70E740481C1C}">
                <a14:useLocalDpi xmlns:a14="http://schemas.microsoft.com/office/drawing/2010/main"/>
              </a:ext>
            </a:extLst>
          </a:blip>
          <a:srcRect t="-27992"/>
          <a:stretch/>
        </p:blipFill>
        <p:spPr>
          <a:xfrm>
            <a:off x="-5256" y="1038061"/>
            <a:ext cx="1839309" cy="46634"/>
          </a:xfrm>
          <a:prstGeom prst="rect">
            <a:avLst/>
          </a:prstGeom>
        </p:spPr>
      </p:pic>
    </p:spTree>
    <p:extLst>
      <p:ext uri="{BB962C8B-B14F-4D97-AF65-F5344CB8AC3E}">
        <p14:creationId xmlns:p14="http://schemas.microsoft.com/office/powerpoint/2010/main" val="751646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1" r:id="rId4"/>
    <p:sldLayoutId id="214748366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2" r:id="rId14"/>
  </p:sldLayoutIdLst>
  <p:hf sldNum="0" hdr="0" dt="0"/>
  <p:txStyles>
    <p:titleStyle>
      <a:lvl1pPr algn="l" defTabSz="914400" rtl="0" eaLnBrk="1" latinLnBrk="0" hangingPunct="1">
        <a:lnSpc>
          <a:spcPct val="90000"/>
        </a:lnSpc>
        <a:spcBef>
          <a:spcPct val="0"/>
        </a:spcBef>
        <a:buNone/>
        <a:defRPr sz="3600" kern="1200">
          <a:solidFill>
            <a:srgbClr val="A35B28"/>
          </a:solidFill>
          <a:latin typeface="Franklin Gothic Demi" charset="0"/>
          <a:ea typeface="Franklin Gothic Demi" charset="0"/>
          <a:cs typeface="Franklin Gothic Demi"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0.xml"/><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0.xml"/><Relationship Id="rId5" Type="http://schemas.openxmlformats.org/officeDocument/2006/relationships/image" Target="../media/image36.png"/><Relationship Id="rId4" Type="http://schemas.openxmlformats.org/officeDocument/2006/relationships/image" Target="../media/image35.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0.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10.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xfrm>
            <a:off x="0" y="11875"/>
            <a:ext cx="12192000" cy="5361191"/>
          </a:xfrm>
          <a:noFill/>
        </p:spPr>
      </p:pic>
      <p:sp>
        <p:nvSpPr>
          <p:cNvPr id="2" name="Rectangle 1">
            <a:extLst>
              <a:ext uri="{FF2B5EF4-FFF2-40B4-BE49-F238E27FC236}">
                <a16:creationId xmlns:a16="http://schemas.microsoft.com/office/drawing/2014/main" id="{20568493-EE96-3A44-AF9A-CE74A899BA48}"/>
              </a:ext>
            </a:extLst>
          </p:cNvPr>
          <p:cNvSpPr/>
          <p:nvPr/>
        </p:nvSpPr>
        <p:spPr>
          <a:xfrm>
            <a:off x="4996070" y="2025570"/>
            <a:ext cx="7195930" cy="1828800"/>
          </a:xfrm>
          <a:prstGeom prst="rect">
            <a:avLst/>
          </a:prstGeom>
          <a:solidFill>
            <a:srgbClr val="679D97">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3" name="Subtitle 2"/>
          <p:cNvSpPr>
            <a:spLocks noGrp="1"/>
          </p:cNvSpPr>
          <p:nvPr>
            <p:ph type="subTitle" idx="1"/>
          </p:nvPr>
        </p:nvSpPr>
        <p:spPr>
          <a:xfrm>
            <a:off x="5327373" y="3066776"/>
            <a:ext cx="6930083" cy="1644445"/>
          </a:xfrm>
        </p:spPr>
        <p:txBody>
          <a:bodyPr/>
          <a:lstStyle/>
          <a:p>
            <a:r>
              <a:rPr lang="de-DE" b="1" dirty="0"/>
              <a:t>Session4 : </a:t>
            </a:r>
            <a:r>
              <a:rPr lang="de-DE" sz="2200" b="1" dirty="0"/>
              <a:t>EVALUATING MANAGEMENT EFFECTIVENESS   </a:t>
            </a:r>
          </a:p>
          <a:p>
            <a:r>
              <a:rPr lang="de-DE" b="1" dirty="0"/>
              <a:t>05/02/2020, Kigali, Rwanda </a:t>
            </a:r>
          </a:p>
        </p:txBody>
      </p:sp>
      <p:sp>
        <p:nvSpPr>
          <p:cNvPr id="4" name="Title 3"/>
          <p:cNvSpPr>
            <a:spLocks noGrp="1"/>
          </p:cNvSpPr>
          <p:nvPr>
            <p:ph type="ctrTitle"/>
          </p:nvPr>
        </p:nvSpPr>
        <p:spPr>
          <a:xfrm>
            <a:off x="5501148" y="592103"/>
            <a:ext cx="6194322" cy="2371281"/>
          </a:xfrm>
        </p:spPr>
        <p:txBody>
          <a:bodyPr/>
          <a:lstStyle/>
          <a:p>
            <a:r>
              <a:rPr lang="en-US" dirty="0"/>
              <a:t>BIOPAMA IMET TRAINING</a:t>
            </a:r>
          </a:p>
        </p:txBody>
      </p:sp>
      <p:sp>
        <p:nvSpPr>
          <p:cNvPr id="7" name="Rectangle 6">
            <a:extLst>
              <a:ext uri="{FF2B5EF4-FFF2-40B4-BE49-F238E27FC236}">
                <a16:creationId xmlns:a16="http://schemas.microsoft.com/office/drawing/2014/main" id="{4DC19C4E-035C-724C-8C5F-5375444AC87B}"/>
              </a:ext>
            </a:extLst>
          </p:cNvPr>
          <p:cNvSpPr/>
          <p:nvPr/>
        </p:nvSpPr>
        <p:spPr>
          <a:xfrm>
            <a:off x="4996070" y="2025570"/>
            <a:ext cx="331304" cy="1828800"/>
          </a:xfrm>
          <a:prstGeom prst="rect">
            <a:avLst/>
          </a:prstGeom>
          <a:solidFill>
            <a:srgbClr val="90C14E">
              <a:alpha val="7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sp>
        <p:nvSpPr>
          <p:cNvPr id="8" name="Rectangle 2">
            <a:extLst>
              <a:ext uri="{FF2B5EF4-FFF2-40B4-BE49-F238E27FC236}">
                <a16:creationId xmlns:a16="http://schemas.microsoft.com/office/drawing/2014/main" id="{EA3D1D29-D3AE-497D-8FB8-5D99C9BAD13E}"/>
              </a:ext>
            </a:extLst>
          </p:cNvPr>
          <p:cNvSpPr>
            <a:spLocks noChangeArrowheads="1"/>
          </p:cNvSpPr>
          <p:nvPr/>
        </p:nvSpPr>
        <p:spPr bwMode="auto">
          <a:xfrm>
            <a:off x="1" y="4711221"/>
            <a:ext cx="3636498" cy="646331"/>
          </a:xfrm>
          <a:prstGeom prst="rect">
            <a:avLst/>
          </a:prstGeom>
          <a:solidFill>
            <a:schemeClr val="accent6">
              <a:lumMod val="60000"/>
              <a:lumOff val="40000"/>
            </a:schemeClr>
          </a:solidFill>
          <a:ln>
            <a:noFill/>
          </a:ln>
        </p:spPr>
        <p:txBody>
          <a:bodyPr wrap="square">
            <a:spAutoFit/>
          </a:bodyPr>
          <a:lstStyle>
            <a:lvl1pPr eaLnBrk="0" hangingPunct="0">
              <a:spcBef>
                <a:spcPts val="400"/>
              </a:spcBef>
              <a:spcAft>
                <a:spcPts val="800"/>
              </a:spcAft>
              <a:buClr>
                <a:srgbClr val="C80F0F"/>
              </a:buClr>
              <a:buFont typeface="Arial" panose="020B0604020202020204" pitchFamily="34" charset="0"/>
              <a:buChar char="•"/>
              <a:defRPr sz="3200">
                <a:solidFill>
                  <a:srgbClr val="6E6452"/>
                </a:solidFill>
                <a:latin typeface="Arial" panose="020B0604020202020204" pitchFamily="34" charset="0"/>
              </a:defRPr>
            </a:lvl1pPr>
            <a:lvl2pPr marL="742950" indent="-285750" eaLnBrk="0" hangingPunct="0">
              <a:spcBef>
                <a:spcPts val="400"/>
              </a:spcBef>
              <a:spcAft>
                <a:spcPts val="800"/>
              </a:spcAft>
              <a:buClr>
                <a:srgbClr val="6E6452"/>
              </a:buClr>
              <a:buFont typeface="Arial" panose="020B0604020202020204" pitchFamily="34" charset="0"/>
              <a:buChar char="•"/>
              <a:defRPr sz="2800">
                <a:solidFill>
                  <a:srgbClr val="6E6452"/>
                </a:solidFill>
                <a:latin typeface="Arial" panose="020B0604020202020204" pitchFamily="34" charset="0"/>
              </a:defRPr>
            </a:lvl2pPr>
            <a:lvl3pPr marL="1143000" indent="-228600" eaLnBrk="0" hangingPunct="0">
              <a:spcBef>
                <a:spcPts val="400"/>
              </a:spcBef>
              <a:spcAft>
                <a:spcPts val="800"/>
              </a:spcAft>
              <a:buClr>
                <a:srgbClr val="6E6452"/>
              </a:buClr>
              <a:buFont typeface="Arial" panose="020B0604020202020204" pitchFamily="34" charset="0"/>
              <a:buChar char="•"/>
              <a:defRPr sz="2400">
                <a:solidFill>
                  <a:srgbClr val="6E6452"/>
                </a:solidFill>
                <a:latin typeface="Arial" panose="020B0604020202020204" pitchFamily="34" charset="0"/>
              </a:defRPr>
            </a:lvl3pPr>
            <a:lvl4pPr marL="1600200" indent="-228600" eaLnBrk="0"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4pPr>
            <a:lvl5pPr marL="2057400" indent="-228600" eaLnBrk="0"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5pPr>
            <a:lvl6pPr marL="2514600" indent="-228600" eaLnBrk="0" fontAlgn="base"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6pPr>
            <a:lvl7pPr marL="2971800" indent="-228600" eaLnBrk="0" fontAlgn="base"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7pPr>
            <a:lvl8pPr marL="3429000" indent="-228600" eaLnBrk="0" fontAlgn="base"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8pPr>
            <a:lvl9pPr marL="3886200" indent="-228600" eaLnBrk="0" fontAlgn="base" hangingPunct="0">
              <a:spcBef>
                <a:spcPts val="400"/>
              </a:spcBef>
              <a:spcAft>
                <a:spcPts val="800"/>
              </a:spcAft>
              <a:buClr>
                <a:srgbClr val="6E6452"/>
              </a:buClr>
              <a:buFont typeface="Arial" panose="020B0604020202020204" pitchFamily="34" charset="0"/>
              <a:buChar char="•"/>
              <a:defRPr sz="2000">
                <a:solidFill>
                  <a:srgbClr val="6E6452"/>
                </a:solidFill>
                <a:latin typeface="Arial" panose="020B0604020202020204" pitchFamily="34" charset="0"/>
              </a:defRPr>
            </a:lvl9pPr>
          </a:lstStyle>
          <a:p>
            <a:pPr algn="ctr" eaLnBrk="1" fontAlgn="base" hangingPunct="1">
              <a:spcBef>
                <a:spcPct val="0"/>
              </a:spcBef>
              <a:spcAft>
                <a:spcPct val="0"/>
              </a:spcAft>
              <a:buClrTx/>
              <a:buNone/>
            </a:pPr>
            <a:r>
              <a:rPr lang="fr-FR" altLang="de-DE" sz="3600" b="1" dirty="0">
                <a:solidFill>
                  <a:srgbClr val="000000"/>
                </a:solidFill>
                <a:cs typeface="Arial" panose="020B0604020202020204" pitchFamily="34" charset="0"/>
              </a:rPr>
              <a:t>Bertille MAYEN</a:t>
            </a:r>
            <a:endParaRPr lang="de-DE" altLang="de-DE" sz="3600" b="1" dirty="0">
              <a:solidFill>
                <a:srgbClr val="000000"/>
              </a:solidFill>
              <a:cs typeface="Arial" panose="020B0604020202020204" pitchFamily="34" charset="0"/>
            </a:endParaRPr>
          </a:p>
        </p:txBody>
      </p:sp>
    </p:spTree>
    <p:extLst>
      <p:ext uri="{BB962C8B-B14F-4D97-AF65-F5344CB8AC3E}">
        <p14:creationId xmlns:p14="http://schemas.microsoft.com/office/powerpoint/2010/main" val="19672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83993" y="0"/>
            <a:ext cx="9076568" cy="867930"/>
          </a:xfrm>
          <a:prstGeom prst="rect">
            <a:avLst/>
          </a:prstGeom>
        </p:spPr>
        <p:txBody>
          <a:bodyPr wrap="square">
            <a:spAutoFit/>
          </a:bodyPr>
          <a:lstStyle/>
          <a:p>
            <a:pPr algn="ctr">
              <a:lnSpc>
                <a:spcPct val="90000"/>
              </a:lnSpc>
              <a:spcBef>
                <a:spcPct val="0"/>
              </a:spcBef>
            </a:pPr>
            <a:r>
              <a:rPr lang="en-US" sz="2800" dirty="0">
                <a:solidFill>
                  <a:srgbClr val="A35B28"/>
                </a:solidFill>
                <a:latin typeface="Franklin Gothic Demi" charset="0"/>
              </a:rPr>
              <a:t>6</a:t>
            </a:r>
            <a:r>
              <a:rPr lang="en-US" sz="2800" baseline="30000" dirty="0">
                <a:solidFill>
                  <a:srgbClr val="A35B28"/>
                </a:solidFill>
                <a:latin typeface="Franklin Gothic Demi" charset="0"/>
              </a:rPr>
              <a:t>th</a:t>
            </a:r>
            <a:r>
              <a:rPr lang="en-US" sz="2800" dirty="0">
                <a:solidFill>
                  <a:srgbClr val="A35B28"/>
                </a:solidFill>
                <a:latin typeface="Franklin Gothic Demi" charset="0"/>
              </a:rPr>
              <a:t>   ELEMENT: OUTCOMES</a:t>
            </a:r>
          </a:p>
          <a:p>
            <a:pPr algn="ctr">
              <a:lnSpc>
                <a:spcPct val="90000"/>
              </a:lnSpc>
              <a:spcBef>
                <a:spcPct val="0"/>
              </a:spcBef>
            </a:pPr>
            <a:r>
              <a:rPr lang="en-US" sz="2800" dirty="0">
                <a:solidFill>
                  <a:srgbClr val="A35B28"/>
                </a:solidFill>
                <a:latin typeface="Franklin Gothic Demi" charset="0"/>
              </a:rPr>
              <a:t>TANGIBLE MEASURE OF MANAGEMENT EFFECTIVENESS </a:t>
            </a:r>
            <a:endParaRPr lang="de-DE" sz="2800" dirty="0">
              <a:solidFill>
                <a:srgbClr val="A35B28"/>
              </a:solidFill>
              <a:latin typeface="Franklin Gothic Demi" charset="0"/>
            </a:endParaRPr>
          </a:p>
        </p:txBody>
      </p:sp>
      <p:pic>
        <p:nvPicPr>
          <p:cNvPr id="4" name="Image 3" descr="Une image contenant capture d’écran&#10;&#10;Description générée avec un niveau de confiance très élevé">
            <a:extLst>
              <a:ext uri="{FF2B5EF4-FFF2-40B4-BE49-F238E27FC236}">
                <a16:creationId xmlns:a16="http://schemas.microsoft.com/office/drawing/2014/main" id="{47A7E26F-74E7-45AD-8C70-DFB4D0AAC0C5}"/>
              </a:ext>
            </a:extLst>
          </p:cNvPr>
          <p:cNvPicPr>
            <a:picLocks noChangeAspect="1"/>
          </p:cNvPicPr>
          <p:nvPr/>
        </p:nvPicPr>
        <p:blipFill>
          <a:blip r:embed="rId2"/>
          <a:stretch>
            <a:fillRect/>
          </a:stretch>
        </p:blipFill>
        <p:spPr>
          <a:xfrm>
            <a:off x="83993" y="2523114"/>
            <a:ext cx="10915650" cy="4314825"/>
          </a:xfrm>
          <a:prstGeom prst="rect">
            <a:avLst/>
          </a:prstGeom>
        </p:spPr>
      </p:pic>
      <p:sp>
        <p:nvSpPr>
          <p:cNvPr id="6" name="Rectangle 5">
            <a:extLst>
              <a:ext uri="{FF2B5EF4-FFF2-40B4-BE49-F238E27FC236}">
                <a16:creationId xmlns:a16="http://schemas.microsoft.com/office/drawing/2014/main" id="{56CDA568-E766-4F49-8C1C-5CDBA4D14030}"/>
              </a:ext>
            </a:extLst>
          </p:cNvPr>
          <p:cNvSpPr/>
          <p:nvPr/>
        </p:nvSpPr>
        <p:spPr>
          <a:xfrm>
            <a:off x="47944" y="892020"/>
            <a:ext cx="8791255" cy="1600438"/>
          </a:xfrm>
          <a:prstGeom prst="rect">
            <a:avLst/>
          </a:prstGeom>
        </p:spPr>
        <p:txBody>
          <a:bodyPr wrap="square">
            <a:spAutoFit/>
          </a:bodyPr>
          <a:lstStyle/>
          <a:p>
            <a:r>
              <a:rPr lang="de-DE" b="1" dirty="0" err="1">
                <a:solidFill>
                  <a:srgbClr val="C00000"/>
                </a:solidFill>
                <a:latin typeface="HelveticaNeueLTCom-Md"/>
              </a:rPr>
              <a:t>What</a:t>
            </a:r>
            <a:r>
              <a:rPr lang="de-DE" b="1" dirty="0">
                <a:solidFill>
                  <a:srgbClr val="C00000"/>
                </a:solidFill>
                <a:latin typeface="HelveticaNeueLTCom-Md"/>
              </a:rPr>
              <a:t> </a:t>
            </a:r>
            <a:r>
              <a:rPr lang="de-DE" b="1" dirty="0" err="1">
                <a:solidFill>
                  <a:srgbClr val="C00000"/>
                </a:solidFill>
                <a:latin typeface="HelveticaNeueLTCom-Md"/>
              </a:rPr>
              <a:t>did</a:t>
            </a:r>
            <a:r>
              <a:rPr lang="de-DE" b="1" dirty="0">
                <a:solidFill>
                  <a:srgbClr val="C00000"/>
                </a:solidFill>
                <a:latin typeface="HelveticaNeueLTCom-Md"/>
              </a:rPr>
              <a:t> </a:t>
            </a:r>
            <a:r>
              <a:rPr lang="de-DE" b="1" dirty="0" err="1">
                <a:solidFill>
                  <a:srgbClr val="C00000"/>
                </a:solidFill>
                <a:latin typeface="HelveticaNeueLTCom-Md"/>
              </a:rPr>
              <a:t>we</a:t>
            </a:r>
            <a:r>
              <a:rPr lang="de-DE" b="1" dirty="0">
                <a:solidFill>
                  <a:srgbClr val="C00000"/>
                </a:solidFill>
                <a:latin typeface="HelveticaNeueLTCom-Md"/>
              </a:rPr>
              <a:t> </a:t>
            </a:r>
            <a:r>
              <a:rPr lang="de-DE" b="1" dirty="0" err="1">
                <a:solidFill>
                  <a:srgbClr val="C00000"/>
                </a:solidFill>
                <a:latin typeface="HelveticaNeueLTCom-Md"/>
              </a:rPr>
              <a:t>achieve</a:t>
            </a:r>
            <a:r>
              <a:rPr lang="de-DE" b="1" dirty="0">
                <a:solidFill>
                  <a:srgbClr val="C00000"/>
                </a:solidFill>
                <a:latin typeface="HelveticaNeueLTCom-Md"/>
              </a:rPr>
              <a:t>?</a:t>
            </a:r>
          </a:p>
          <a:p>
            <a:r>
              <a:rPr lang="en-US" sz="1600" b="1" dirty="0">
                <a:solidFill>
                  <a:srgbClr val="002060"/>
                </a:solidFill>
                <a:latin typeface="HelveticaNeueLTCom-Lt"/>
              </a:rPr>
              <a:t>We need to examine whether the Management Team did achieve the set objectives in the management plan, in the annual work plan or in the national plan as well as the targets corresponding to the PA category (ref: IUCN). </a:t>
            </a:r>
          </a:p>
          <a:p>
            <a:r>
              <a:rPr lang="en-US" sz="1600" b="1" dirty="0">
                <a:solidFill>
                  <a:srgbClr val="002060"/>
                </a:solidFill>
                <a:latin typeface="HelveticaNeueLTCom-Lt"/>
              </a:rPr>
              <a:t>It implies a long-term monitoring of a PA concerning the state of the resources and other area of the management of a PA, including the impact  of the PA on local communities. </a:t>
            </a:r>
          </a:p>
        </p:txBody>
      </p:sp>
      <p:pic>
        <p:nvPicPr>
          <p:cNvPr id="7" name="Image 6">
            <a:extLst>
              <a:ext uri="{FF2B5EF4-FFF2-40B4-BE49-F238E27FC236}">
                <a16:creationId xmlns:a16="http://schemas.microsoft.com/office/drawing/2014/main" id="{C0AC2CB9-CD59-4C49-9A44-3BC02C3E1C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87141" y="734327"/>
            <a:ext cx="3335418" cy="2203351"/>
          </a:xfrm>
          <a:prstGeom prst="rect">
            <a:avLst/>
          </a:prstGeom>
        </p:spPr>
      </p:pic>
    </p:spTree>
    <p:extLst>
      <p:ext uri="{BB962C8B-B14F-4D97-AF65-F5344CB8AC3E}">
        <p14:creationId xmlns:p14="http://schemas.microsoft.com/office/powerpoint/2010/main" val="178943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11" name="Image 10">
            <a:extLst>
              <a:ext uri="{FF2B5EF4-FFF2-40B4-BE49-F238E27FC236}">
                <a16:creationId xmlns:a16="http://schemas.microsoft.com/office/drawing/2014/main" id="{DE03596A-EB4C-48BA-AFF1-A7C36C4EA43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063" y="847725"/>
            <a:ext cx="5009198" cy="2310626"/>
          </a:xfrm>
          <a:prstGeom prst="rect">
            <a:avLst/>
          </a:prstGeom>
        </p:spPr>
      </p:pic>
      <p:pic>
        <p:nvPicPr>
          <p:cNvPr id="20" name="Image 19">
            <a:extLst>
              <a:ext uri="{FF2B5EF4-FFF2-40B4-BE49-F238E27FC236}">
                <a16:creationId xmlns:a16="http://schemas.microsoft.com/office/drawing/2014/main" id="{9748D0FD-5194-4A6C-B415-CCF7A446A5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81910" y="3563195"/>
            <a:ext cx="5828348" cy="2219617"/>
          </a:xfrm>
          <a:prstGeom prst="rect">
            <a:avLst/>
          </a:prstGeom>
        </p:spPr>
      </p:pic>
      <p:pic>
        <p:nvPicPr>
          <p:cNvPr id="22" name="Image 21">
            <a:extLst>
              <a:ext uri="{FF2B5EF4-FFF2-40B4-BE49-F238E27FC236}">
                <a16:creationId xmlns:a16="http://schemas.microsoft.com/office/drawing/2014/main" id="{57756D44-21F6-44E9-BF12-E0378981AAA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98178" y="597217"/>
            <a:ext cx="5929313" cy="1999709"/>
          </a:xfrm>
          <a:prstGeom prst="rect">
            <a:avLst/>
          </a:prstGeom>
        </p:spPr>
      </p:pic>
      <p:sp>
        <p:nvSpPr>
          <p:cNvPr id="25" name="Rectangle 24">
            <a:extLst>
              <a:ext uri="{FF2B5EF4-FFF2-40B4-BE49-F238E27FC236}">
                <a16:creationId xmlns:a16="http://schemas.microsoft.com/office/drawing/2014/main" id="{75696679-C996-4D91-B9E1-5BA2B02F48A7}"/>
              </a:ext>
            </a:extLst>
          </p:cNvPr>
          <p:cNvSpPr/>
          <p:nvPr/>
        </p:nvSpPr>
        <p:spPr>
          <a:xfrm>
            <a:off x="351281" y="3395730"/>
            <a:ext cx="5157980" cy="3293209"/>
          </a:xfrm>
          <a:prstGeom prst="rect">
            <a:avLst/>
          </a:prstGeom>
        </p:spPr>
        <p:txBody>
          <a:bodyPr wrap="square">
            <a:spAutoFit/>
          </a:bodyPr>
          <a:lstStyle/>
          <a:p>
            <a:r>
              <a:rPr lang="en-US" sz="1600" dirty="0">
                <a:solidFill>
                  <a:srgbClr val="A35B28"/>
                </a:solidFill>
                <a:latin typeface="Franklin Gothic Demi" charset="0"/>
              </a:rPr>
              <a:t>IMET Form contains different sections into which the user provide data concerning the intervention context &amp; management effectiveness of the PA .</a:t>
            </a:r>
          </a:p>
          <a:p>
            <a:endParaRPr lang="en-US" sz="1600" dirty="0">
              <a:solidFill>
                <a:srgbClr val="A35B28"/>
              </a:solidFill>
              <a:latin typeface="Franklin Gothic Demi" charset="0"/>
            </a:endParaRPr>
          </a:p>
          <a:p>
            <a:pPr algn="just"/>
            <a:r>
              <a:rPr lang="en-US" sz="1600" b="1" dirty="0">
                <a:solidFill>
                  <a:schemeClr val="tx2"/>
                </a:solidFill>
              </a:rPr>
              <a:t>The form assist the user to design / determine objectives, priority results, to craft recommendations or guidelines in order to improve the PA  management effectiveness. </a:t>
            </a:r>
          </a:p>
          <a:p>
            <a:pPr algn="just"/>
            <a:endParaRPr lang="en-US" sz="1600" b="1" dirty="0">
              <a:solidFill>
                <a:schemeClr val="tx2"/>
              </a:solidFill>
            </a:endParaRPr>
          </a:p>
          <a:p>
            <a:pPr algn="just"/>
            <a:r>
              <a:rPr lang="en-US" sz="1600" b="1" dirty="0">
                <a:solidFill>
                  <a:schemeClr val="tx2"/>
                </a:solidFill>
              </a:rPr>
              <a:t>It paves way for critical thinking and aids the PA managers to move toward making informed decisions and preparing action plans favorable to biodiversity conservation, local community development and sustainable natural resource management.</a:t>
            </a:r>
          </a:p>
        </p:txBody>
      </p:sp>
      <p:sp>
        <p:nvSpPr>
          <p:cNvPr id="26" name="Rectangle 25">
            <a:extLst>
              <a:ext uri="{FF2B5EF4-FFF2-40B4-BE49-F238E27FC236}">
                <a16:creationId xmlns:a16="http://schemas.microsoft.com/office/drawing/2014/main" id="{C74D228F-4671-4196-8C22-84EE957ED152}"/>
              </a:ext>
            </a:extLst>
          </p:cNvPr>
          <p:cNvSpPr/>
          <p:nvPr/>
        </p:nvSpPr>
        <p:spPr>
          <a:xfrm>
            <a:off x="-127148" y="16529"/>
            <a:ext cx="6979159" cy="480131"/>
          </a:xfrm>
          <a:prstGeom prst="rect">
            <a:avLst/>
          </a:prstGeom>
        </p:spPr>
        <p:txBody>
          <a:bodyPr wrap="square">
            <a:spAutoFit/>
          </a:bodyPr>
          <a:lstStyle/>
          <a:p>
            <a:pPr algn="ctr">
              <a:lnSpc>
                <a:spcPct val="90000"/>
              </a:lnSpc>
              <a:spcBef>
                <a:spcPct val="0"/>
              </a:spcBef>
            </a:pPr>
            <a:r>
              <a:rPr lang="en-US" sz="2800" dirty="0">
                <a:solidFill>
                  <a:srgbClr val="A35B28"/>
                </a:solidFill>
                <a:latin typeface="Franklin Gothic Demi" charset="0"/>
              </a:rPr>
              <a:t>COMPLETE AN IMET ASSESSMENT FORM </a:t>
            </a:r>
          </a:p>
        </p:txBody>
      </p:sp>
    </p:spTree>
    <p:extLst>
      <p:ext uri="{BB962C8B-B14F-4D97-AF65-F5344CB8AC3E}">
        <p14:creationId xmlns:p14="http://schemas.microsoft.com/office/powerpoint/2010/main" val="3860724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938696" y="0"/>
            <a:ext cx="8474876" cy="480131"/>
          </a:xfrm>
          <a:prstGeom prst="rect">
            <a:avLst/>
          </a:prstGeom>
        </p:spPr>
        <p:txBody>
          <a:bodyPr wrap="square">
            <a:spAutoFit/>
          </a:bodyPr>
          <a:lstStyle/>
          <a:p>
            <a:pPr algn="ctr">
              <a:lnSpc>
                <a:spcPct val="90000"/>
              </a:lnSpc>
              <a:spcBef>
                <a:spcPct val="0"/>
              </a:spcBef>
            </a:pPr>
            <a:r>
              <a:rPr lang="en-US" sz="2800" dirty="0">
                <a:solidFill>
                  <a:srgbClr val="A35B28"/>
                </a:solidFill>
                <a:latin typeface="Franklin Gothic Demi" charset="0"/>
              </a:rPr>
              <a:t>COMPLETE AN IMET ASSESSMENT FORM </a:t>
            </a:r>
          </a:p>
        </p:txBody>
      </p:sp>
      <p:sp>
        <p:nvSpPr>
          <p:cNvPr id="3" name="Rectangle 2">
            <a:extLst>
              <a:ext uri="{FF2B5EF4-FFF2-40B4-BE49-F238E27FC236}">
                <a16:creationId xmlns:a16="http://schemas.microsoft.com/office/drawing/2014/main" id="{68450707-F900-42E7-B6B4-3CF9C9E41A97}"/>
              </a:ext>
            </a:extLst>
          </p:cNvPr>
          <p:cNvSpPr/>
          <p:nvPr/>
        </p:nvSpPr>
        <p:spPr>
          <a:xfrm>
            <a:off x="83338" y="512424"/>
            <a:ext cx="6980821" cy="2246769"/>
          </a:xfrm>
          <a:prstGeom prst="rect">
            <a:avLst/>
          </a:prstGeom>
        </p:spPr>
        <p:txBody>
          <a:bodyPr wrap="square">
            <a:spAutoFit/>
          </a:bodyPr>
          <a:lstStyle/>
          <a:p>
            <a:r>
              <a:rPr lang="en-US" sz="1400" dirty="0">
                <a:solidFill>
                  <a:srgbClr val="A35B28"/>
                </a:solidFill>
                <a:latin typeface="Franklin Gothic Demi" charset="0"/>
              </a:rPr>
              <a:t>IMET Assessments are made according to a  0 – 1 – 2 – 3 scale or  evaluations </a:t>
            </a:r>
          </a:p>
          <a:p>
            <a:r>
              <a:rPr lang="en-US" sz="1400" dirty="0">
                <a:solidFill>
                  <a:srgbClr val="A35B28"/>
                </a:solidFill>
                <a:latin typeface="Franklin Gothic Demi" charset="0"/>
              </a:rPr>
              <a:t>of a trend use a scale of 0-100 based on statistical criteria and formulas.</a:t>
            </a:r>
          </a:p>
          <a:p>
            <a:endParaRPr lang="en-US" sz="1400" dirty="0">
              <a:solidFill>
                <a:srgbClr val="A35B28"/>
              </a:solidFill>
              <a:latin typeface="Franklin Gothic Demi" charset="0"/>
            </a:endParaRPr>
          </a:p>
          <a:p>
            <a:r>
              <a:rPr lang="en-US" sz="1400" b="1" dirty="0">
                <a:solidFill>
                  <a:schemeClr val="tx2"/>
                </a:solidFill>
              </a:rPr>
              <a:t>IMET Form is designed to proposed a set of questions which must be answered </a:t>
            </a:r>
          </a:p>
          <a:p>
            <a:r>
              <a:rPr lang="en-US" sz="1400" b="1" dirty="0">
                <a:solidFill>
                  <a:schemeClr val="tx2"/>
                </a:solidFill>
              </a:rPr>
              <a:t>through a scoring system as follows:</a:t>
            </a:r>
          </a:p>
          <a:p>
            <a:r>
              <a:rPr lang="en-US" sz="1400" b="1" dirty="0">
                <a:solidFill>
                  <a:schemeClr val="tx2"/>
                </a:solidFill>
              </a:rPr>
              <a:t>a). A scale of  0 – 1 – 2 – 3 to evaluate negative impacts / deterioration of the PA values;  </a:t>
            </a:r>
          </a:p>
          <a:p>
            <a:r>
              <a:rPr lang="en-US" sz="1400" b="1" dirty="0">
                <a:solidFill>
                  <a:schemeClr val="tx2"/>
                </a:solidFill>
              </a:rPr>
              <a:t>b). + 1 /+ 2 /+ 3 scores to evaluate improvement. </a:t>
            </a:r>
          </a:p>
          <a:p>
            <a:endParaRPr lang="en-US" sz="1400" b="1" dirty="0">
              <a:solidFill>
                <a:schemeClr val="tx2"/>
              </a:solidFill>
            </a:endParaRPr>
          </a:p>
          <a:p>
            <a:r>
              <a:rPr lang="en-US" sz="1400" b="1" dirty="0">
                <a:solidFill>
                  <a:srgbClr val="C00000"/>
                </a:solidFill>
              </a:rPr>
              <a:t>NB: scores displayed are not the absolute assessments. However, it’s  a picture </a:t>
            </a:r>
          </a:p>
          <a:p>
            <a:r>
              <a:rPr lang="en-US" sz="1400" b="1" dirty="0">
                <a:solidFill>
                  <a:srgbClr val="C00000"/>
                </a:solidFill>
              </a:rPr>
              <a:t>representing the evaluation in order to show case in a visual manner the analyses.</a:t>
            </a:r>
          </a:p>
        </p:txBody>
      </p:sp>
      <p:sp>
        <p:nvSpPr>
          <p:cNvPr id="4" name="Rectangle 3">
            <a:extLst>
              <a:ext uri="{FF2B5EF4-FFF2-40B4-BE49-F238E27FC236}">
                <a16:creationId xmlns:a16="http://schemas.microsoft.com/office/drawing/2014/main" id="{ADDB4C9C-07BD-404D-A3BC-72DEB2AC10AC}"/>
              </a:ext>
            </a:extLst>
          </p:cNvPr>
          <p:cNvSpPr/>
          <p:nvPr/>
        </p:nvSpPr>
        <p:spPr>
          <a:xfrm>
            <a:off x="6796102" y="240065"/>
            <a:ext cx="5188751" cy="523220"/>
          </a:xfrm>
          <a:prstGeom prst="rect">
            <a:avLst/>
          </a:prstGeom>
        </p:spPr>
        <p:txBody>
          <a:bodyPr wrap="square">
            <a:spAutoFit/>
          </a:bodyPr>
          <a:lstStyle/>
          <a:p>
            <a:r>
              <a:rPr lang="en-US" sz="1400" dirty="0">
                <a:solidFill>
                  <a:srgbClr val="A35B28"/>
                </a:solidFill>
                <a:latin typeface="Franklin Gothic Demi" charset="0"/>
              </a:rPr>
              <a:t>Results are represented using charts that provide a visual presentation of the analyses to support decision making.</a:t>
            </a:r>
            <a:endParaRPr lang="de-DE" sz="1400" dirty="0">
              <a:solidFill>
                <a:srgbClr val="A35B28"/>
              </a:solidFill>
              <a:latin typeface="Franklin Gothic Demi" charset="0"/>
            </a:endParaRPr>
          </a:p>
        </p:txBody>
      </p:sp>
      <p:pic>
        <p:nvPicPr>
          <p:cNvPr id="7" name="Image 6">
            <a:extLst>
              <a:ext uri="{FF2B5EF4-FFF2-40B4-BE49-F238E27FC236}">
                <a16:creationId xmlns:a16="http://schemas.microsoft.com/office/drawing/2014/main" id="{3F4758B6-94A6-41EB-8B6A-79528F01542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338" y="3085218"/>
            <a:ext cx="7029167" cy="2870835"/>
          </a:xfrm>
          <a:prstGeom prst="rect">
            <a:avLst/>
          </a:prstGeom>
        </p:spPr>
      </p:pic>
      <p:pic>
        <p:nvPicPr>
          <p:cNvPr id="11" name="Image 10">
            <a:extLst>
              <a:ext uri="{FF2B5EF4-FFF2-40B4-BE49-F238E27FC236}">
                <a16:creationId xmlns:a16="http://schemas.microsoft.com/office/drawing/2014/main" id="{431E91AA-B461-4559-90A3-C54E3AEA160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60561" y="686713"/>
            <a:ext cx="2658086" cy="1908213"/>
          </a:xfrm>
          <a:prstGeom prst="rect">
            <a:avLst/>
          </a:prstGeom>
        </p:spPr>
      </p:pic>
      <p:pic>
        <p:nvPicPr>
          <p:cNvPr id="15" name="Image 14">
            <a:extLst>
              <a:ext uri="{FF2B5EF4-FFF2-40B4-BE49-F238E27FC236}">
                <a16:creationId xmlns:a16="http://schemas.microsoft.com/office/drawing/2014/main" id="{CC98E7BC-2F86-41A7-BE7A-4BEE98529C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75922" y="4160973"/>
            <a:ext cx="2676376" cy="2554445"/>
          </a:xfrm>
          <a:prstGeom prst="rect">
            <a:avLst/>
          </a:prstGeom>
        </p:spPr>
      </p:pic>
      <p:pic>
        <p:nvPicPr>
          <p:cNvPr id="16" name="Image 15">
            <a:extLst>
              <a:ext uri="{FF2B5EF4-FFF2-40B4-BE49-F238E27FC236}">
                <a16:creationId xmlns:a16="http://schemas.microsoft.com/office/drawing/2014/main" id="{D9894B81-3114-45D1-B126-546139B81D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4265" y="2428403"/>
            <a:ext cx="2658086" cy="1713124"/>
          </a:xfrm>
          <a:prstGeom prst="rect">
            <a:avLst/>
          </a:prstGeom>
        </p:spPr>
      </p:pic>
    </p:spTree>
    <p:extLst>
      <p:ext uri="{BB962C8B-B14F-4D97-AF65-F5344CB8AC3E}">
        <p14:creationId xmlns:p14="http://schemas.microsoft.com/office/powerpoint/2010/main" val="2583691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938696" y="0"/>
            <a:ext cx="8474876" cy="480131"/>
          </a:xfrm>
          <a:prstGeom prst="rect">
            <a:avLst/>
          </a:prstGeom>
        </p:spPr>
        <p:txBody>
          <a:bodyPr wrap="square">
            <a:spAutoFit/>
          </a:bodyPr>
          <a:lstStyle/>
          <a:p>
            <a:pPr algn="ctr">
              <a:lnSpc>
                <a:spcPct val="90000"/>
              </a:lnSpc>
              <a:spcBef>
                <a:spcPct val="0"/>
              </a:spcBef>
            </a:pPr>
            <a:r>
              <a:rPr lang="en-US" sz="2800" dirty="0">
                <a:solidFill>
                  <a:srgbClr val="A35B28"/>
                </a:solidFill>
                <a:latin typeface="Franklin Gothic Demi" charset="0"/>
              </a:rPr>
              <a:t>COMPLETE AN IMET ASSESSMENT FORM </a:t>
            </a:r>
          </a:p>
        </p:txBody>
      </p:sp>
      <p:sp>
        <p:nvSpPr>
          <p:cNvPr id="4" name="Rectangle 3">
            <a:extLst>
              <a:ext uri="{FF2B5EF4-FFF2-40B4-BE49-F238E27FC236}">
                <a16:creationId xmlns:a16="http://schemas.microsoft.com/office/drawing/2014/main" id="{ADDB4C9C-07BD-404D-A3BC-72DEB2AC10AC}"/>
              </a:ext>
            </a:extLst>
          </p:cNvPr>
          <p:cNvSpPr/>
          <p:nvPr/>
        </p:nvSpPr>
        <p:spPr>
          <a:xfrm>
            <a:off x="4482680" y="720880"/>
            <a:ext cx="4865505" cy="923330"/>
          </a:xfrm>
          <a:prstGeom prst="rect">
            <a:avLst/>
          </a:prstGeom>
        </p:spPr>
        <p:txBody>
          <a:bodyPr wrap="square">
            <a:spAutoFit/>
          </a:bodyPr>
          <a:lstStyle/>
          <a:p>
            <a:r>
              <a:rPr lang="en-US" dirty="0">
                <a:solidFill>
                  <a:srgbClr val="A35B28"/>
                </a:solidFill>
                <a:latin typeface="Franklin Gothic Demi" charset="0"/>
              </a:rPr>
              <a:t>Charts, radars and graphics are provided  at the end of the assessment to give the user a quick visual .</a:t>
            </a:r>
            <a:endParaRPr lang="de-DE" dirty="0">
              <a:solidFill>
                <a:srgbClr val="A35B28"/>
              </a:solidFill>
              <a:latin typeface="Franklin Gothic Demi" charset="0"/>
            </a:endParaRPr>
          </a:p>
        </p:txBody>
      </p:sp>
      <p:pic>
        <p:nvPicPr>
          <p:cNvPr id="6" name="Image 5">
            <a:extLst>
              <a:ext uri="{FF2B5EF4-FFF2-40B4-BE49-F238E27FC236}">
                <a16:creationId xmlns:a16="http://schemas.microsoft.com/office/drawing/2014/main" id="{EDA98B43-F195-4E03-B942-C74B1EABC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9118" y="1075188"/>
            <a:ext cx="4001882" cy="4891813"/>
          </a:xfrm>
          <a:prstGeom prst="rect">
            <a:avLst/>
          </a:prstGeom>
        </p:spPr>
      </p:pic>
      <p:pic>
        <p:nvPicPr>
          <p:cNvPr id="11" name="Image 10">
            <a:extLst>
              <a:ext uri="{FF2B5EF4-FFF2-40B4-BE49-F238E27FC236}">
                <a16:creationId xmlns:a16="http://schemas.microsoft.com/office/drawing/2014/main" id="{328FD23D-C17D-4EF6-B7CB-9E10AEA36D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6411" y="3089498"/>
            <a:ext cx="7962220" cy="2877503"/>
          </a:xfrm>
          <a:prstGeom prst="rect">
            <a:avLst/>
          </a:prstGeom>
        </p:spPr>
      </p:pic>
    </p:spTree>
    <p:extLst>
      <p:ext uri="{BB962C8B-B14F-4D97-AF65-F5344CB8AC3E}">
        <p14:creationId xmlns:p14="http://schemas.microsoft.com/office/powerpoint/2010/main" val="1025345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703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
            <a:ext cx="6503060" cy="4544705"/>
          </a:xfrm>
          <a:prstGeom prst="rect">
            <a:avLst/>
          </a:prstGeom>
        </p:spPr>
      </p:pic>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l="-400"/>
          <a:stretch/>
        </p:blipFill>
        <p:spPr>
          <a:xfrm>
            <a:off x="6071616" y="1828800"/>
            <a:ext cx="6120384" cy="4011138"/>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 y="-1"/>
            <a:ext cx="12191999" cy="5839939"/>
          </a:xfrm>
          <a:prstGeom prst="rect">
            <a:avLst/>
          </a:prstGeom>
        </p:spPr>
      </p:pic>
      <p:sp>
        <p:nvSpPr>
          <p:cNvPr id="8" name="Title 8"/>
          <p:cNvSpPr>
            <a:spLocks noGrp="1"/>
          </p:cNvSpPr>
          <p:nvPr>
            <p:ph type="title"/>
          </p:nvPr>
        </p:nvSpPr>
        <p:spPr>
          <a:xfrm>
            <a:off x="6874161" y="1113531"/>
            <a:ext cx="5317838" cy="715269"/>
          </a:xfrm>
        </p:spPr>
        <p:txBody>
          <a:bodyPr>
            <a:noAutofit/>
          </a:bodyPr>
          <a:lstStyle/>
          <a:p>
            <a:r>
              <a:rPr lang="en-US" sz="4000" dirty="0">
                <a:ea typeface="+mn-ea"/>
                <a:cs typeface="+mn-cs"/>
              </a:rPr>
              <a:t>LEARNING OBJECTIVE </a:t>
            </a:r>
          </a:p>
        </p:txBody>
      </p:sp>
      <p:sp>
        <p:nvSpPr>
          <p:cNvPr id="2" name="Rectangle 1">
            <a:extLst>
              <a:ext uri="{FF2B5EF4-FFF2-40B4-BE49-F238E27FC236}">
                <a16:creationId xmlns:a16="http://schemas.microsoft.com/office/drawing/2014/main" id="{EC9C5DD2-33E8-4DED-AC2F-EFD5200BDEEF}"/>
              </a:ext>
            </a:extLst>
          </p:cNvPr>
          <p:cNvSpPr/>
          <p:nvPr/>
        </p:nvSpPr>
        <p:spPr>
          <a:xfrm>
            <a:off x="639621" y="2431783"/>
            <a:ext cx="10335491"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At the end of the session, participants will be able to:</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Demonstrate an understanding of the six elements of the IMET Evaluation; and</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n-US" sz="3600" b="1" i="0" u="none" strike="noStrike" kern="1200" cap="none" spc="0" normalizeH="0" baseline="0" noProof="0" dirty="0">
                <a:ln>
                  <a:noFill/>
                </a:ln>
                <a:solidFill>
                  <a:srgbClr val="002060"/>
                </a:solidFill>
                <a:effectLst/>
                <a:uLnTx/>
                <a:uFillTx/>
                <a:latin typeface="Calibri" panose="020F0502020204030204"/>
                <a:ea typeface="+mn-ea"/>
                <a:cs typeface="+mn-cs"/>
              </a:rPr>
              <a:t>Complete an IMET Assessment Form. </a:t>
            </a:r>
          </a:p>
        </p:txBody>
      </p:sp>
    </p:spTree>
    <p:extLst>
      <p:ext uri="{BB962C8B-B14F-4D97-AF65-F5344CB8AC3E}">
        <p14:creationId xmlns:p14="http://schemas.microsoft.com/office/powerpoint/2010/main" val="1302657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447389838740389874235437">
            <a:extLst>
              <a:ext uri="{FF2B5EF4-FFF2-40B4-BE49-F238E27FC236}">
                <a16:creationId xmlns:a16="http://schemas.microsoft.com/office/drawing/2014/main" id="{3A8BC335-C7CA-41C4-B592-974624C0459F}"/>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343421" y="84406"/>
            <a:ext cx="8848579" cy="3228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7064F9EE-5677-4D2E-9B44-9B6EB9AF328C}"/>
              </a:ext>
            </a:extLst>
          </p:cNvPr>
          <p:cNvSpPr/>
          <p:nvPr/>
        </p:nvSpPr>
        <p:spPr>
          <a:xfrm>
            <a:off x="7330731" y="3335773"/>
            <a:ext cx="873957" cy="369332"/>
          </a:xfrm>
          <a:prstGeom prst="rect">
            <a:avLst/>
          </a:prstGeom>
          <a:solidFill>
            <a:srgbClr val="FF9900"/>
          </a:solidFill>
        </p:spPr>
        <p:txBody>
          <a:bodyPr wrap="none">
            <a:spAutoFit/>
          </a:bodyPr>
          <a:lstStyle/>
          <a:p>
            <a:r>
              <a:rPr lang="fr-FR" dirty="0"/>
              <a:t>&gt;</a:t>
            </a:r>
            <a:r>
              <a:rPr lang="de-DE" dirty="0"/>
              <a:t>33.9%</a:t>
            </a:r>
          </a:p>
        </p:txBody>
      </p:sp>
      <p:sp>
        <p:nvSpPr>
          <p:cNvPr id="15" name="Rectangle 14">
            <a:extLst>
              <a:ext uri="{FF2B5EF4-FFF2-40B4-BE49-F238E27FC236}">
                <a16:creationId xmlns:a16="http://schemas.microsoft.com/office/drawing/2014/main" id="{521A359F-AE80-4160-BCD0-2DB054803EF7}"/>
              </a:ext>
            </a:extLst>
          </p:cNvPr>
          <p:cNvSpPr/>
          <p:nvPr/>
        </p:nvSpPr>
        <p:spPr>
          <a:xfrm>
            <a:off x="5498166" y="3335773"/>
            <a:ext cx="752129" cy="369332"/>
          </a:xfrm>
          <a:prstGeom prst="rect">
            <a:avLst/>
          </a:prstGeom>
          <a:solidFill>
            <a:srgbClr val="00B050"/>
          </a:solidFill>
        </p:spPr>
        <p:txBody>
          <a:bodyPr wrap="none">
            <a:spAutoFit/>
          </a:bodyPr>
          <a:lstStyle/>
          <a:p>
            <a:r>
              <a:rPr lang="fr-FR" dirty="0"/>
              <a:t>&gt;50%</a:t>
            </a:r>
            <a:r>
              <a:rPr lang="de-DE" dirty="0"/>
              <a:t> </a:t>
            </a:r>
          </a:p>
        </p:txBody>
      </p:sp>
      <p:sp>
        <p:nvSpPr>
          <p:cNvPr id="16" name="Rectangle 15">
            <a:extLst>
              <a:ext uri="{FF2B5EF4-FFF2-40B4-BE49-F238E27FC236}">
                <a16:creationId xmlns:a16="http://schemas.microsoft.com/office/drawing/2014/main" id="{641E9F82-FAEF-4CD6-99C5-138EA4F6A9E9}"/>
              </a:ext>
            </a:extLst>
          </p:cNvPr>
          <p:cNvSpPr/>
          <p:nvPr/>
        </p:nvSpPr>
        <p:spPr>
          <a:xfrm>
            <a:off x="6270110" y="3339291"/>
            <a:ext cx="990977" cy="369332"/>
          </a:xfrm>
          <a:prstGeom prst="rect">
            <a:avLst/>
          </a:prstGeom>
          <a:solidFill>
            <a:srgbClr val="FFFF00"/>
          </a:solidFill>
        </p:spPr>
        <p:txBody>
          <a:bodyPr wrap="none">
            <a:spAutoFit/>
          </a:bodyPr>
          <a:lstStyle/>
          <a:p>
            <a:r>
              <a:rPr lang="fr-FR" dirty="0"/>
              <a:t>&gt;3</a:t>
            </a:r>
            <a:r>
              <a:rPr lang="de-DE" dirty="0"/>
              <a:t>4.50%</a:t>
            </a:r>
          </a:p>
        </p:txBody>
      </p:sp>
      <p:pic>
        <p:nvPicPr>
          <p:cNvPr id="20" name="image6.jpeg">
            <a:extLst>
              <a:ext uri="{FF2B5EF4-FFF2-40B4-BE49-F238E27FC236}">
                <a16:creationId xmlns:a16="http://schemas.microsoft.com/office/drawing/2014/main" id="{77195D69-7260-43F1-A1CD-84B96F0B28E1}"/>
              </a:ext>
            </a:extLst>
          </p:cNvPr>
          <p:cNvPicPr/>
          <p:nvPr/>
        </p:nvPicPr>
        <p:blipFill>
          <a:blip r:embed="rId3" cstate="email">
            <a:extLst>
              <a:ext uri="{28A0092B-C50C-407E-A947-70E740481C1C}">
                <a14:useLocalDpi xmlns:a14="http://schemas.microsoft.com/office/drawing/2010/main"/>
              </a:ext>
            </a:extLst>
          </a:blip>
          <a:stretch>
            <a:fillRect/>
          </a:stretch>
        </p:blipFill>
        <p:spPr>
          <a:xfrm>
            <a:off x="39512" y="3339291"/>
            <a:ext cx="4292343" cy="3564892"/>
          </a:xfrm>
          <a:prstGeom prst="rect">
            <a:avLst/>
          </a:prstGeom>
        </p:spPr>
      </p:pic>
      <p:sp>
        <p:nvSpPr>
          <p:cNvPr id="18" name="Rectangle 17">
            <a:extLst>
              <a:ext uri="{FF2B5EF4-FFF2-40B4-BE49-F238E27FC236}">
                <a16:creationId xmlns:a16="http://schemas.microsoft.com/office/drawing/2014/main" id="{88E8E44C-7904-4B5A-833C-D319EF657E54}"/>
              </a:ext>
            </a:extLst>
          </p:cNvPr>
          <p:cNvSpPr/>
          <p:nvPr/>
        </p:nvSpPr>
        <p:spPr>
          <a:xfrm>
            <a:off x="4525817" y="4085955"/>
            <a:ext cx="7666183" cy="1477328"/>
          </a:xfrm>
          <a:prstGeom prst="rect">
            <a:avLst/>
          </a:prstGeom>
        </p:spPr>
        <p:txBody>
          <a:bodyPr wrap="square">
            <a:spAutoFit/>
          </a:bodyPr>
          <a:lstStyle/>
          <a:p>
            <a:r>
              <a:rPr lang="en-US" b="1" dirty="0">
                <a:solidFill>
                  <a:schemeClr val="tx2"/>
                </a:solidFill>
              </a:rPr>
              <a:t>IMET provides a framework to assist the PA Managers / partners to track &amp; monitor progress in the achievement of a PA management objectives ; </a:t>
            </a:r>
          </a:p>
          <a:p>
            <a:r>
              <a:rPr lang="en-US" b="1" dirty="0">
                <a:solidFill>
                  <a:schemeClr val="tx2"/>
                </a:solidFill>
              </a:rPr>
              <a:t>PA Management effectiveness entails monitoring the performance of the PA through the 6 stages of a PA management cycle as defined by IUCN to view progress towards improving management effectiveness.</a:t>
            </a:r>
            <a:endParaRPr lang="de-DE" b="1" dirty="0">
              <a:solidFill>
                <a:schemeClr val="tx2"/>
              </a:solidFill>
            </a:endParaRPr>
          </a:p>
        </p:txBody>
      </p:sp>
      <p:sp>
        <p:nvSpPr>
          <p:cNvPr id="19" name="Rectangle 18">
            <a:extLst>
              <a:ext uri="{FF2B5EF4-FFF2-40B4-BE49-F238E27FC236}">
                <a16:creationId xmlns:a16="http://schemas.microsoft.com/office/drawing/2014/main" id="{D45BBC86-2025-4F07-9E7D-9A59BFA66D2A}"/>
              </a:ext>
            </a:extLst>
          </p:cNvPr>
          <p:cNvSpPr/>
          <p:nvPr/>
        </p:nvSpPr>
        <p:spPr>
          <a:xfrm>
            <a:off x="-15945" y="45651"/>
            <a:ext cx="2765681" cy="369332"/>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en-US" dirty="0"/>
              <a:t>Management Effectiveness</a:t>
            </a:r>
          </a:p>
        </p:txBody>
      </p:sp>
      <p:cxnSp>
        <p:nvCxnSpPr>
          <p:cNvPr id="22" name="Connecteur : en angle 21">
            <a:extLst>
              <a:ext uri="{FF2B5EF4-FFF2-40B4-BE49-F238E27FC236}">
                <a16:creationId xmlns:a16="http://schemas.microsoft.com/office/drawing/2014/main" id="{E23DE9B9-89FA-4425-8E1E-80704219245B}"/>
              </a:ext>
            </a:extLst>
          </p:cNvPr>
          <p:cNvCxnSpPr/>
          <p:nvPr/>
        </p:nvCxnSpPr>
        <p:spPr>
          <a:xfrm rot="16200000" flipH="1">
            <a:off x="1659210" y="502654"/>
            <a:ext cx="618837" cy="434109"/>
          </a:xfrm>
          <a:prstGeom prst="bentConnector3">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23" name="Rectangle 22">
            <a:extLst>
              <a:ext uri="{FF2B5EF4-FFF2-40B4-BE49-F238E27FC236}">
                <a16:creationId xmlns:a16="http://schemas.microsoft.com/office/drawing/2014/main" id="{7C69E4EA-9CAE-4CDF-8AA9-D628F922CB11}"/>
              </a:ext>
            </a:extLst>
          </p:cNvPr>
          <p:cNvSpPr/>
          <p:nvPr/>
        </p:nvSpPr>
        <p:spPr>
          <a:xfrm>
            <a:off x="537516" y="1029127"/>
            <a:ext cx="2383088" cy="369332"/>
          </a:xfrm>
          <a:prstGeom prst="rect">
            <a:avLst/>
          </a:prstGeom>
        </p:spPr>
        <p:style>
          <a:lnRef idx="3">
            <a:schemeClr val="lt1"/>
          </a:lnRef>
          <a:fillRef idx="1">
            <a:schemeClr val="accent4"/>
          </a:fillRef>
          <a:effectRef idx="1">
            <a:schemeClr val="accent4"/>
          </a:effectRef>
          <a:fontRef idx="minor">
            <a:schemeClr val="lt1"/>
          </a:fontRef>
        </p:style>
        <p:txBody>
          <a:bodyPr wrap="none">
            <a:spAutoFit/>
          </a:bodyPr>
          <a:lstStyle/>
          <a:p>
            <a:r>
              <a:rPr lang="en-US" dirty="0"/>
              <a:t>Adaptive Management </a:t>
            </a:r>
            <a:endParaRPr lang="de-DE" dirty="0"/>
          </a:p>
        </p:txBody>
      </p:sp>
      <p:sp>
        <p:nvSpPr>
          <p:cNvPr id="24" name="Rectangle 23">
            <a:extLst>
              <a:ext uri="{FF2B5EF4-FFF2-40B4-BE49-F238E27FC236}">
                <a16:creationId xmlns:a16="http://schemas.microsoft.com/office/drawing/2014/main" id="{393D2811-7A8D-4361-BFB6-26488DA080B3}"/>
              </a:ext>
            </a:extLst>
          </p:cNvPr>
          <p:cNvSpPr/>
          <p:nvPr/>
        </p:nvSpPr>
        <p:spPr>
          <a:xfrm>
            <a:off x="165978" y="1698673"/>
            <a:ext cx="3126163"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dirty="0"/>
              <a:t>Countries, governments , PA managers, partners, donors and stakeholders have different expectations when it comes to PAs management </a:t>
            </a:r>
          </a:p>
        </p:txBody>
      </p:sp>
    </p:spTree>
    <p:extLst>
      <p:ext uri="{BB962C8B-B14F-4D97-AF65-F5344CB8AC3E}">
        <p14:creationId xmlns:p14="http://schemas.microsoft.com/office/powerpoint/2010/main" val="1590187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533285" y="210816"/>
            <a:ext cx="11314545" cy="1200329"/>
          </a:xfrm>
          <a:prstGeom prst="rect">
            <a:avLst/>
          </a:prstGeom>
        </p:spPr>
        <p:txBody>
          <a:bodyPr wrap="square">
            <a:spAutoFit/>
          </a:bodyPr>
          <a:lstStyle/>
          <a:p>
            <a:pPr algn="ctr">
              <a:lnSpc>
                <a:spcPct val="90000"/>
              </a:lnSpc>
              <a:spcBef>
                <a:spcPct val="0"/>
              </a:spcBef>
            </a:pPr>
            <a:r>
              <a:rPr lang="en-US" sz="4000" dirty="0">
                <a:solidFill>
                  <a:srgbClr val="A35B28"/>
                </a:solidFill>
                <a:latin typeface="Franklin Gothic Demi" charset="0"/>
              </a:rPr>
              <a:t>UNDERSTANDING THE SIX ELEMENTS </a:t>
            </a:r>
          </a:p>
          <a:p>
            <a:pPr algn="ctr">
              <a:lnSpc>
                <a:spcPct val="90000"/>
              </a:lnSpc>
              <a:spcBef>
                <a:spcPct val="0"/>
              </a:spcBef>
            </a:pPr>
            <a:r>
              <a:rPr lang="en-US" sz="4000" dirty="0">
                <a:solidFill>
                  <a:srgbClr val="A35B28"/>
                </a:solidFill>
                <a:latin typeface="Franklin Gothic Demi" charset="0"/>
              </a:rPr>
              <a:t>OF THE IMET ASESSMENT </a:t>
            </a:r>
            <a:endParaRPr lang="de-DE" sz="4000" dirty="0">
              <a:solidFill>
                <a:srgbClr val="A35B28"/>
              </a:solidFill>
              <a:latin typeface="Franklin Gothic Demi" charset="0"/>
            </a:endParaRPr>
          </a:p>
        </p:txBody>
      </p:sp>
      <p:sp>
        <p:nvSpPr>
          <p:cNvPr id="9" name="Rectangle 8">
            <a:extLst>
              <a:ext uri="{FF2B5EF4-FFF2-40B4-BE49-F238E27FC236}">
                <a16:creationId xmlns:a16="http://schemas.microsoft.com/office/drawing/2014/main" id="{9DDB3F4F-1DEA-4C9D-A28D-85391AAB2746}"/>
              </a:ext>
            </a:extLst>
          </p:cNvPr>
          <p:cNvSpPr/>
          <p:nvPr/>
        </p:nvSpPr>
        <p:spPr>
          <a:xfrm>
            <a:off x="83130" y="1381270"/>
            <a:ext cx="11859488" cy="3785652"/>
          </a:xfrm>
          <a:prstGeom prst="rect">
            <a:avLst/>
          </a:prstGeom>
          <a:solidFill>
            <a:schemeClr val="bg2"/>
          </a:solidFill>
        </p:spPr>
        <p:txBody>
          <a:bodyPr wrap="square">
            <a:spAutoFit/>
          </a:bodyPr>
          <a:lstStyle/>
          <a:p>
            <a:r>
              <a:rPr lang="en-US" sz="2400" dirty="0">
                <a:solidFill>
                  <a:schemeClr val="tx2"/>
                </a:solidFill>
              </a:rPr>
              <a:t>The IMET Form contains various elements of a PA management effectiveness analysis based on the management cycle of a protected area as developed by UICN. (ref: Prof. Hockings et al).  </a:t>
            </a:r>
          </a:p>
          <a:p>
            <a:endParaRPr lang="en-US" sz="2400" dirty="0">
              <a:solidFill>
                <a:schemeClr val="tx2"/>
              </a:solidFill>
            </a:endParaRPr>
          </a:p>
          <a:p>
            <a:r>
              <a:rPr lang="en-US" sz="2400" dirty="0">
                <a:solidFill>
                  <a:schemeClr val="tx2"/>
                </a:solidFill>
              </a:rPr>
              <a:t>The management effectiveness evaluation is divided into six steps as shown below :</a:t>
            </a:r>
          </a:p>
          <a:p>
            <a:r>
              <a:rPr lang="en-US" sz="2400" dirty="0">
                <a:solidFill>
                  <a:schemeClr val="tx2"/>
                </a:solidFill>
              </a:rPr>
              <a:t>1. Management context</a:t>
            </a:r>
          </a:p>
          <a:p>
            <a:r>
              <a:rPr lang="en-US" sz="2400" dirty="0">
                <a:solidFill>
                  <a:schemeClr val="tx2"/>
                </a:solidFill>
              </a:rPr>
              <a:t>2. Planning</a:t>
            </a:r>
          </a:p>
          <a:p>
            <a:r>
              <a:rPr lang="en-US" sz="2400" dirty="0">
                <a:solidFill>
                  <a:schemeClr val="tx2"/>
                </a:solidFill>
              </a:rPr>
              <a:t>3. Inputs</a:t>
            </a:r>
          </a:p>
          <a:p>
            <a:r>
              <a:rPr lang="en-US" sz="2400" dirty="0">
                <a:solidFill>
                  <a:schemeClr val="tx2"/>
                </a:solidFill>
              </a:rPr>
              <a:t>4. Process</a:t>
            </a:r>
          </a:p>
          <a:p>
            <a:r>
              <a:rPr lang="en-US" sz="2400" dirty="0">
                <a:solidFill>
                  <a:schemeClr val="tx2"/>
                </a:solidFill>
              </a:rPr>
              <a:t>5. Outputs</a:t>
            </a:r>
          </a:p>
          <a:p>
            <a:r>
              <a:rPr lang="en-US" sz="2400" dirty="0">
                <a:solidFill>
                  <a:schemeClr val="tx2"/>
                </a:solidFill>
              </a:rPr>
              <a:t>6. Outcomes</a:t>
            </a:r>
            <a:endParaRPr lang="de-DE" sz="2400" dirty="0">
              <a:solidFill>
                <a:schemeClr val="tx2"/>
              </a:solidFill>
            </a:endParaRPr>
          </a:p>
        </p:txBody>
      </p:sp>
      <p:pic>
        <p:nvPicPr>
          <p:cNvPr id="7" name="Image 6" descr="Une image contenant capture d’écran&#10;&#10;Description générée avec un niveau de confiance très élevé">
            <a:extLst>
              <a:ext uri="{FF2B5EF4-FFF2-40B4-BE49-F238E27FC236}">
                <a16:creationId xmlns:a16="http://schemas.microsoft.com/office/drawing/2014/main" id="{14DA01C2-BE5C-44C4-9B54-D629C1E0D59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85727" y="3537527"/>
            <a:ext cx="9756891" cy="3290591"/>
          </a:xfrm>
          <a:prstGeom prst="rect">
            <a:avLst/>
          </a:prstGeom>
          <a:solidFill>
            <a:schemeClr val="accent2"/>
          </a:solidFill>
        </p:spPr>
      </p:pic>
      <p:pic>
        <p:nvPicPr>
          <p:cNvPr id="3" name="Graphique 2" descr="Index pointant vers la droite">
            <a:extLst>
              <a:ext uri="{FF2B5EF4-FFF2-40B4-BE49-F238E27FC236}">
                <a16:creationId xmlns:a16="http://schemas.microsoft.com/office/drawing/2014/main" id="{8DBDA7C7-C96B-47FA-807E-F00C6307A7AD}"/>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tretch>
            <a:fillRect/>
          </a:stretch>
        </p:blipFill>
        <p:spPr>
          <a:xfrm rot="5400000">
            <a:off x="10868030" y="5382516"/>
            <a:ext cx="914400" cy="914400"/>
          </a:xfrm>
          <a:prstGeom prst="rect">
            <a:avLst/>
          </a:prstGeom>
        </p:spPr>
      </p:pic>
      <p:sp>
        <p:nvSpPr>
          <p:cNvPr id="4" name="Rectangle 3">
            <a:extLst>
              <a:ext uri="{FF2B5EF4-FFF2-40B4-BE49-F238E27FC236}">
                <a16:creationId xmlns:a16="http://schemas.microsoft.com/office/drawing/2014/main" id="{A498E674-40F8-47CD-B15A-2B9E1C764A99}"/>
              </a:ext>
            </a:extLst>
          </p:cNvPr>
          <p:cNvSpPr/>
          <p:nvPr/>
        </p:nvSpPr>
        <p:spPr>
          <a:xfrm>
            <a:off x="4233012" y="6086956"/>
            <a:ext cx="301686" cy="369332"/>
          </a:xfrm>
          <a:prstGeom prst="rect">
            <a:avLst/>
          </a:prstGeom>
          <a:solidFill>
            <a:schemeClr val="accent2"/>
          </a:solidFill>
        </p:spPr>
        <p:txBody>
          <a:bodyPr wrap="none">
            <a:spAutoFit/>
          </a:bodyPr>
          <a:lstStyle/>
          <a:p>
            <a:r>
              <a:rPr lang="en-US" dirty="0">
                <a:solidFill>
                  <a:schemeClr val="tx2"/>
                </a:solidFill>
              </a:rPr>
              <a:t>1</a:t>
            </a:r>
            <a:endParaRPr lang="de-DE" dirty="0"/>
          </a:p>
        </p:txBody>
      </p:sp>
      <p:sp>
        <p:nvSpPr>
          <p:cNvPr id="6" name="Rectangle 5">
            <a:extLst>
              <a:ext uri="{FF2B5EF4-FFF2-40B4-BE49-F238E27FC236}">
                <a16:creationId xmlns:a16="http://schemas.microsoft.com/office/drawing/2014/main" id="{66108DE6-982D-4E99-B265-C19EE98ACC8E}"/>
              </a:ext>
            </a:extLst>
          </p:cNvPr>
          <p:cNvSpPr/>
          <p:nvPr/>
        </p:nvSpPr>
        <p:spPr>
          <a:xfrm>
            <a:off x="5238879" y="6067563"/>
            <a:ext cx="301686" cy="369332"/>
          </a:xfrm>
          <a:prstGeom prst="rect">
            <a:avLst/>
          </a:prstGeom>
          <a:solidFill>
            <a:schemeClr val="accent2"/>
          </a:solidFill>
        </p:spPr>
        <p:txBody>
          <a:bodyPr wrap="none">
            <a:spAutoFit/>
          </a:bodyPr>
          <a:lstStyle/>
          <a:p>
            <a:r>
              <a:rPr lang="en-US" dirty="0">
                <a:solidFill>
                  <a:schemeClr val="tx2"/>
                </a:solidFill>
              </a:rPr>
              <a:t>2</a:t>
            </a:r>
            <a:endParaRPr lang="de-DE" dirty="0"/>
          </a:p>
        </p:txBody>
      </p:sp>
      <p:sp>
        <p:nvSpPr>
          <p:cNvPr id="15" name="Rectangle 14">
            <a:extLst>
              <a:ext uri="{FF2B5EF4-FFF2-40B4-BE49-F238E27FC236}">
                <a16:creationId xmlns:a16="http://schemas.microsoft.com/office/drawing/2014/main" id="{EC1B9B30-A706-404D-8F40-FBEC4DD9388F}"/>
              </a:ext>
            </a:extLst>
          </p:cNvPr>
          <p:cNvSpPr/>
          <p:nvPr/>
        </p:nvSpPr>
        <p:spPr>
          <a:xfrm>
            <a:off x="6235206" y="5966545"/>
            <a:ext cx="301686" cy="369332"/>
          </a:xfrm>
          <a:prstGeom prst="rect">
            <a:avLst/>
          </a:prstGeom>
          <a:solidFill>
            <a:schemeClr val="accent2"/>
          </a:solidFill>
        </p:spPr>
        <p:txBody>
          <a:bodyPr wrap="none">
            <a:spAutoFit/>
          </a:bodyPr>
          <a:lstStyle/>
          <a:p>
            <a:r>
              <a:rPr lang="en-US" dirty="0">
                <a:solidFill>
                  <a:schemeClr val="tx2"/>
                </a:solidFill>
              </a:rPr>
              <a:t>3</a:t>
            </a:r>
            <a:endParaRPr lang="de-DE" dirty="0"/>
          </a:p>
        </p:txBody>
      </p:sp>
      <p:sp>
        <p:nvSpPr>
          <p:cNvPr id="16" name="Rectangle 15">
            <a:extLst>
              <a:ext uri="{FF2B5EF4-FFF2-40B4-BE49-F238E27FC236}">
                <a16:creationId xmlns:a16="http://schemas.microsoft.com/office/drawing/2014/main" id="{515C4117-6107-44E1-878E-0DD69B03FB9A}"/>
              </a:ext>
            </a:extLst>
          </p:cNvPr>
          <p:cNvSpPr/>
          <p:nvPr/>
        </p:nvSpPr>
        <p:spPr>
          <a:xfrm>
            <a:off x="7153445" y="5884396"/>
            <a:ext cx="244562" cy="369332"/>
          </a:xfrm>
          <a:prstGeom prst="rect">
            <a:avLst/>
          </a:prstGeom>
          <a:solidFill>
            <a:schemeClr val="accent2"/>
          </a:solidFill>
        </p:spPr>
        <p:txBody>
          <a:bodyPr wrap="square">
            <a:spAutoFit/>
          </a:bodyPr>
          <a:lstStyle/>
          <a:p>
            <a:r>
              <a:rPr lang="fr-FR" dirty="0"/>
              <a:t>4</a:t>
            </a:r>
            <a:endParaRPr lang="de-DE" dirty="0"/>
          </a:p>
        </p:txBody>
      </p:sp>
      <p:sp>
        <p:nvSpPr>
          <p:cNvPr id="17" name="Rectangle 16">
            <a:extLst>
              <a:ext uri="{FF2B5EF4-FFF2-40B4-BE49-F238E27FC236}">
                <a16:creationId xmlns:a16="http://schemas.microsoft.com/office/drawing/2014/main" id="{39533375-E30E-4BA5-A3DE-A2347917FA5B}"/>
              </a:ext>
            </a:extLst>
          </p:cNvPr>
          <p:cNvSpPr/>
          <p:nvPr/>
        </p:nvSpPr>
        <p:spPr>
          <a:xfrm>
            <a:off x="8049002" y="5884396"/>
            <a:ext cx="301686" cy="369332"/>
          </a:xfrm>
          <a:prstGeom prst="rect">
            <a:avLst/>
          </a:prstGeom>
          <a:solidFill>
            <a:schemeClr val="accent2"/>
          </a:solidFill>
        </p:spPr>
        <p:txBody>
          <a:bodyPr wrap="none">
            <a:spAutoFit/>
          </a:bodyPr>
          <a:lstStyle/>
          <a:p>
            <a:r>
              <a:rPr lang="en-US" dirty="0">
                <a:solidFill>
                  <a:schemeClr val="tx2"/>
                </a:solidFill>
              </a:rPr>
              <a:t>5</a:t>
            </a:r>
            <a:endParaRPr lang="de-DE" dirty="0"/>
          </a:p>
        </p:txBody>
      </p:sp>
      <p:sp>
        <p:nvSpPr>
          <p:cNvPr id="18" name="Rectangle 17">
            <a:extLst>
              <a:ext uri="{FF2B5EF4-FFF2-40B4-BE49-F238E27FC236}">
                <a16:creationId xmlns:a16="http://schemas.microsoft.com/office/drawing/2014/main" id="{5E611580-4FAA-43E9-BD33-A24FE16A2227}"/>
              </a:ext>
            </a:extLst>
          </p:cNvPr>
          <p:cNvSpPr/>
          <p:nvPr/>
        </p:nvSpPr>
        <p:spPr>
          <a:xfrm>
            <a:off x="9123637" y="5879047"/>
            <a:ext cx="301686" cy="369332"/>
          </a:xfrm>
          <a:prstGeom prst="rect">
            <a:avLst/>
          </a:prstGeom>
          <a:solidFill>
            <a:schemeClr val="accent2"/>
          </a:solidFill>
        </p:spPr>
        <p:txBody>
          <a:bodyPr wrap="none">
            <a:spAutoFit/>
          </a:bodyPr>
          <a:lstStyle/>
          <a:p>
            <a:r>
              <a:rPr lang="en-US" dirty="0">
                <a:solidFill>
                  <a:schemeClr val="tx2"/>
                </a:solidFill>
              </a:rPr>
              <a:t>6</a:t>
            </a:r>
            <a:endParaRPr lang="de-DE" dirty="0"/>
          </a:p>
        </p:txBody>
      </p:sp>
    </p:spTree>
    <p:extLst>
      <p:ext uri="{BB962C8B-B14F-4D97-AF65-F5344CB8AC3E}">
        <p14:creationId xmlns:p14="http://schemas.microsoft.com/office/powerpoint/2010/main" val="66593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64178" y="163107"/>
            <a:ext cx="6160178" cy="590931"/>
          </a:xfrm>
          <a:prstGeom prst="rect">
            <a:avLst/>
          </a:prstGeom>
        </p:spPr>
        <p:txBody>
          <a:bodyPr wrap="square">
            <a:spAutoFit/>
          </a:bodyPr>
          <a:lstStyle/>
          <a:p>
            <a:pPr algn="ctr">
              <a:lnSpc>
                <a:spcPct val="90000"/>
              </a:lnSpc>
              <a:spcBef>
                <a:spcPct val="0"/>
              </a:spcBef>
            </a:pPr>
            <a:r>
              <a:rPr lang="en-US" sz="3600" dirty="0">
                <a:solidFill>
                  <a:srgbClr val="A35B28"/>
                </a:solidFill>
                <a:latin typeface="Franklin Gothic Demi" charset="0"/>
              </a:rPr>
              <a:t>1</a:t>
            </a:r>
            <a:r>
              <a:rPr lang="en-US" sz="3600" baseline="30000" dirty="0">
                <a:solidFill>
                  <a:srgbClr val="A35B28"/>
                </a:solidFill>
                <a:latin typeface="Franklin Gothic Demi" charset="0"/>
              </a:rPr>
              <a:t>st</a:t>
            </a:r>
            <a:r>
              <a:rPr lang="en-US" sz="3600" dirty="0">
                <a:solidFill>
                  <a:srgbClr val="A35B28"/>
                </a:solidFill>
                <a:latin typeface="Franklin Gothic Demi" charset="0"/>
              </a:rPr>
              <a:t> ELEMENT:  The CONTEXT</a:t>
            </a:r>
            <a:endParaRPr lang="de-DE" sz="3600" dirty="0">
              <a:solidFill>
                <a:srgbClr val="A35B28"/>
              </a:solidFill>
              <a:latin typeface="Franklin Gothic Demi" charset="0"/>
            </a:endParaRPr>
          </a:p>
        </p:txBody>
      </p:sp>
      <p:pic>
        <p:nvPicPr>
          <p:cNvPr id="3" name="Image 2" descr="Une image contenant capture d’écran&#10;&#10;Description générée avec un niveau de confiance très élevé">
            <a:extLst>
              <a:ext uri="{FF2B5EF4-FFF2-40B4-BE49-F238E27FC236}">
                <a16:creationId xmlns:a16="http://schemas.microsoft.com/office/drawing/2014/main" id="{05B66B9A-7F9F-45CC-BF33-2846F220DF6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257" y="70398"/>
            <a:ext cx="5770607" cy="4474665"/>
          </a:xfrm>
          <a:prstGeom prst="rect">
            <a:avLst/>
          </a:prstGeom>
        </p:spPr>
      </p:pic>
      <p:sp>
        <p:nvSpPr>
          <p:cNvPr id="4" name="Rectangle 3">
            <a:extLst>
              <a:ext uri="{FF2B5EF4-FFF2-40B4-BE49-F238E27FC236}">
                <a16:creationId xmlns:a16="http://schemas.microsoft.com/office/drawing/2014/main" id="{FD012D08-2BF0-4ACE-A72B-1C008E44A30B}"/>
              </a:ext>
            </a:extLst>
          </p:cNvPr>
          <p:cNvSpPr/>
          <p:nvPr/>
        </p:nvSpPr>
        <p:spPr>
          <a:xfrm>
            <a:off x="92362" y="4479278"/>
            <a:ext cx="12007275" cy="2308324"/>
          </a:xfrm>
          <a:prstGeom prst="rect">
            <a:avLst/>
          </a:prstGeom>
        </p:spPr>
        <p:txBody>
          <a:bodyPr wrap="square">
            <a:spAutoFit/>
          </a:bodyPr>
          <a:lstStyle/>
          <a:p>
            <a:r>
              <a:rPr lang="en-US" b="1" dirty="0">
                <a:solidFill>
                  <a:srgbClr val="002060"/>
                </a:solidFill>
              </a:rPr>
              <a:t>The WCPA (World Commission on Protected Areas) framework  on which the IMET draws from is based on the principle that effective management of a PA consists of six stages / elements, as follows:</a:t>
            </a:r>
          </a:p>
          <a:p>
            <a:pPr marL="342900" indent="-342900">
              <a:buAutoNum type="arabicPeriod"/>
            </a:pPr>
            <a:r>
              <a:rPr lang="en-US" b="1" dirty="0">
                <a:solidFill>
                  <a:srgbClr val="002060"/>
                </a:solidFill>
              </a:rPr>
              <a:t>A PA management begins with understanding the Context of the values and threats; </a:t>
            </a:r>
          </a:p>
          <a:p>
            <a:pPr marL="342900" indent="-342900">
              <a:buAutoNum type="arabicPeriod"/>
            </a:pPr>
            <a:r>
              <a:rPr lang="en-US" b="1" dirty="0">
                <a:solidFill>
                  <a:srgbClr val="002060"/>
                </a:solidFill>
              </a:rPr>
              <a:t>It progresses through Planning for the organization of interventions targeting well defined goals;</a:t>
            </a:r>
          </a:p>
          <a:p>
            <a:pPr marL="342900" indent="-342900">
              <a:buAutoNum type="arabicPeriod"/>
            </a:pPr>
            <a:r>
              <a:rPr lang="en-US" b="1" dirty="0">
                <a:solidFill>
                  <a:srgbClr val="002060"/>
                </a:solidFill>
              </a:rPr>
              <a:t>Allocates Inputs (resources); and</a:t>
            </a:r>
          </a:p>
          <a:p>
            <a:pPr marL="342900" indent="-342900">
              <a:buAutoNum type="arabicPeriod"/>
            </a:pPr>
            <a:r>
              <a:rPr lang="en-US" b="1" dirty="0">
                <a:solidFill>
                  <a:srgbClr val="002060"/>
                </a:solidFill>
              </a:rPr>
              <a:t>Implements management actions according to accepted Processes; and</a:t>
            </a:r>
          </a:p>
          <a:p>
            <a:pPr marL="342900" indent="-342900">
              <a:buAutoNum type="arabicPeriod"/>
            </a:pPr>
            <a:r>
              <a:rPr lang="en-US" b="1" dirty="0">
                <a:solidFill>
                  <a:srgbClr val="002060"/>
                </a:solidFill>
              </a:rPr>
              <a:t>Eventually produces Outputs (goods and services);</a:t>
            </a:r>
          </a:p>
          <a:p>
            <a:pPr marL="342900" indent="-342900">
              <a:buAutoNum type="arabicPeriod"/>
            </a:pPr>
            <a:r>
              <a:rPr lang="en-US" b="1" dirty="0">
                <a:solidFill>
                  <a:srgbClr val="002060"/>
                </a:solidFill>
              </a:rPr>
              <a:t>That result in impacts or Outcomes, hopefully achieving agreed conservation goals and objectives.</a:t>
            </a:r>
            <a:endParaRPr lang="de-DE" b="1" dirty="0">
              <a:solidFill>
                <a:srgbClr val="002060"/>
              </a:solidFill>
            </a:endParaRPr>
          </a:p>
        </p:txBody>
      </p:sp>
      <p:sp>
        <p:nvSpPr>
          <p:cNvPr id="9" name="Rectangle 8">
            <a:extLst>
              <a:ext uri="{FF2B5EF4-FFF2-40B4-BE49-F238E27FC236}">
                <a16:creationId xmlns:a16="http://schemas.microsoft.com/office/drawing/2014/main" id="{A60C1B67-EA2F-4598-8710-8D40D6C65523}"/>
              </a:ext>
            </a:extLst>
          </p:cNvPr>
          <p:cNvSpPr/>
          <p:nvPr/>
        </p:nvSpPr>
        <p:spPr>
          <a:xfrm>
            <a:off x="125484" y="809061"/>
            <a:ext cx="6096000" cy="2862322"/>
          </a:xfrm>
          <a:prstGeom prst="rect">
            <a:avLst/>
          </a:prstGeom>
        </p:spPr>
        <p:txBody>
          <a:bodyPr>
            <a:spAutoFit/>
          </a:bodyPr>
          <a:lstStyle/>
          <a:p>
            <a:r>
              <a:rPr lang="de-DE" b="1" dirty="0" err="1">
                <a:solidFill>
                  <a:srgbClr val="C00000"/>
                </a:solidFill>
                <a:latin typeface="HelveticaNeueLTCom-Md"/>
              </a:rPr>
              <a:t>Where</a:t>
            </a:r>
            <a:r>
              <a:rPr lang="de-DE" b="1" dirty="0">
                <a:solidFill>
                  <a:srgbClr val="C00000"/>
                </a:solidFill>
                <a:latin typeface="HelveticaNeueLTCom-Md"/>
              </a:rPr>
              <a:t> </a:t>
            </a:r>
            <a:r>
              <a:rPr lang="de-DE" b="1" dirty="0" err="1">
                <a:solidFill>
                  <a:srgbClr val="C00000"/>
                </a:solidFill>
                <a:latin typeface="HelveticaNeueLTCom-Md"/>
              </a:rPr>
              <a:t>are</a:t>
            </a:r>
            <a:r>
              <a:rPr lang="de-DE" b="1" dirty="0">
                <a:solidFill>
                  <a:srgbClr val="C00000"/>
                </a:solidFill>
                <a:latin typeface="HelveticaNeueLTCom-Md"/>
              </a:rPr>
              <a:t> </a:t>
            </a:r>
            <a:r>
              <a:rPr lang="de-DE" b="1" dirty="0" err="1">
                <a:solidFill>
                  <a:srgbClr val="C00000"/>
                </a:solidFill>
                <a:latin typeface="HelveticaNeueLTCom-Md"/>
              </a:rPr>
              <a:t>we</a:t>
            </a:r>
            <a:r>
              <a:rPr lang="de-DE" b="1" dirty="0">
                <a:solidFill>
                  <a:srgbClr val="C00000"/>
                </a:solidFill>
                <a:latin typeface="HelveticaNeueLTCom-Md"/>
              </a:rPr>
              <a:t> </a:t>
            </a:r>
            <a:r>
              <a:rPr lang="de-DE" b="1" dirty="0" err="1">
                <a:solidFill>
                  <a:srgbClr val="C00000"/>
                </a:solidFill>
                <a:latin typeface="HelveticaNeueLTCom-Md"/>
              </a:rPr>
              <a:t>now</a:t>
            </a:r>
            <a:r>
              <a:rPr lang="de-DE" b="1" dirty="0">
                <a:solidFill>
                  <a:srgbClr val="C00000"/>
                </a:solidFill>
                <a:latin typeface="HelveticaNeueLTCom-Md"/>
              </a:rPr>
              <a:t>?</a:t>
            </a:r>
          </a:p>
          <a:p>
            <a:r>
              <a:rPr lang="en-US" dirty="0">
                <a:solidFill>
                  <a:srgbClr val="002060"/>
                </a:solidFill>
                <a:latin typeface="HelveticaNeueLTCom-Lt"/>
              </a:rPr>
              <a:t>Here we are concerned with the analysis of the state of  conservation and other values of a PA, its current status, the threats that it faces and the opportunities available, as well as the overall political context. </a:t>
            </a:r>
          </a:p>
          <a:p>
            <a:endParaRPr lang="en-US" dirty="0">
              <a:solidFill>
                <a:srgbClr val="002060"/>
              </a:solidFill>
              <a:latin typeface="HelveticaNeueLTCom-Lt"/>
            </a:endParaRPr>
          </a:p>
          <a:p>
            <a:r>
              <a:rPr lang="en-US" dirty="0">
                <a:solidFill>
                  <a:srgbClr val="002060"/>
                </a:solidFill>
                <a:latin typeface="HelveticaNeueLTCom-Lt"/>
              </a:rPr>
              <a:t>When carrying out an IMET assessment  to establish a list of management priorities within a network of PA, or to determine the time and resources which need to be allocated, this is one of the key step to take.</a:t>
            </a:r>
            <a:endParaRPr lang="de-DE" dirty="0">
              <a:solidFill>
                <a:srgbClr val="002060"/>
              </a:solidFill>
            </a:endParaRPr>
          </a:p>
        </p:txBody>
      </p:sp>
    </p:spTree>
    <p:extLst>
      <p:ext uri="{BB962C8B-B14F-4D97-AF65-F5344CB8AC3E}">
        <p14:creationId xmlns:p14="http://schemas.microsoft.com/office/powerpoint/2010/main" val="128896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pic>
        <p:nvPicPr>
          <p:cNvPr id="6" name="Image 5">
            <a:extLst>
              <a:ext uri="{FF2B5EF4-FFF2-40B4-BE49-F238E27FC236}">
                <a16:creationId xmlns:a16="http://schemas.microsoft.com/office/drawing/2014/main" id="{1703ED10-FC1A-4D89-AE8D-B01CD743C2D2}"/>
              </a:ext>
            </a:extLst>
          </p:cNvPr>
          <p:cNvPicPr>
            <a:picLocks noChangeAspect="1"/>
          </p:cNvPicPr>
          <p:nvPr/>
        </p:nvPicPr>
        <p:blipFill>
          <a:blip r:embed="rId2"/>
          <a:stretch>
            <a:fillRect/>
          </a:stretch>
        </p:blipFill>
        <p:spPr>
          <a:xfrm>
            <a:off x="104342" y="4057791"/>
            <a:ext cx="11096625" cy="2752725"/>
          </a:xfrm>
          <a:prstGeom prst="rect">
            <a:avLst/>
          </a:prstGeom>
        </p:spPr>
      </p:pic>
      <p:pic>
        <p:nvPicPr>
          <p:cNvPr id="7" name="Image 6">
            <a:extLst>
              <a:ext uri="{FF2B5EF4-FFF2-40B4-BE49-F238E27FC236}">
                <a16:creationId xmlns:a16="http://schemas.microsoft.com/office/drawing/2014/main" id="{8C13A332-6704-4449-8960-4C2A7300E46C}"/>
              </a:ext>
            </a:extLst>
          </p:cNvPr>
          <p:cNvPicPr>
            <a:picLocks noChangeAspect="1"/>
          </p:cNvPicPr>
          <p:nvPr/>
        </p:nvPicPr>
        <p:blipFill>
          <a:blip r:embed="rId3"/>
          <a:stretch>
            <a:fillRect/>
          </a:stretch>
        </p:blipFill>
        <p:spPr>
          <a:xfrm>
            <a:off x="6011184" y="210816"/>
            <a:ext cx="5309544" cy="3799491"/>
          </a:xfrm>
          <a:prstGeom prst="rect">
            <a:avLst/>
          </a:prstGeom>
        </p:spPr>
      </p:pic>
      <p:cxnSp>
        <p:nvCxnSpPr>
          <p:cNvPr id="11" name="Connecteur droit avec flèche 10">
            <a:extLst>
              <a:ext uri="{FF2B5EF4-FFF2-40B4-BE49-F238E27FC236}">
                <a16:creationId xmlns:a16="http://schemas.microsoft.com/office/drawing/2014/main" id="{B04E6505-DF9A-42BC-AD40-8313B5F361A1}"/>
              </a:ext>
            </a:extLst>
          </p:cNvPr>
          <p:cNvCxnSpPr>
            <a:cxnSpLocks/>
          </p:cNvCxnSpPr>
          <p:nvPr/>
        </p:nvCxnSpPr>
        <p:spPr>
          <a:xfrm flipV="1">
            <a:off x="397164" y="1576246"/>
            <a:ext cx="9933709" cy="2481545"/>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17" name="Rectangle 16">
            <a:extLst>
              <a:ext uri="{FF2B5EF4-FFF2-40B4-BE49-F238E27FC236}">
                <a16:creationId xmlns:a16="http://schemas.microsoft.com/office/drawing/2014/main" id="{74C77414-3282-4A1C-8A35-745D0BD647C1}"/>
              </a:ext>
            </a:extLst>
          </p:cNvPr>
          <p:cNvSpPr/>
          <p:nvPr/>
        </p:nvSpPr>
        <p:spPr>
          <a:xfrm>
            <a:off x="401317" y="1009547"/>
            <a:ext cx="5217912" cy="2585323"/>
          </a:xfrm>
          <a:prstGeom prst="rect">
            <a:avLst/>
          </a:prstGeom>
        </p:spPr>
        <p:txBody>
          <a:bodyPr wrap="square">
            <a:spAutoFit/>
          </a:bodyPr>
          <a:lstStyle/>
          <a:p>
            <a:r>
              <a:rPr lang="en-US" b="1" dirty="0">
                <a:solidFill>
                  <a:srgbClr val="C00000"/>
                </a:solidFill>
              </a:rPr>
              <a:t>What achievements do we want?</a:t>
            </a:r>
          </a:p>
          <a:p>
            <a:r>
              <a:rPr lang="en-US" b="1" dirty="0">
                <a:solidFill>
                  <a:srgbClr val="002060"/>
                </a:solidFill>
              </a:rPr>
              <a:t>What results do we hope to achieve for our PA. </a:t>
            </a:r>
          </a:p>
          <a:p>
            <a:endParaRPr lang="en-US" b="1" dirty="0">
              <a:solidFill>
                <a:srgbClr val="002060"/>
              </a:solidFill>
            </a:endParaRPr>
          </a:p>
          <a:p>
            <a:r>
              <a:rPr lang="en-US" b="1" dirty="0">
                <a:solidFill>
                  <a:srgbClr val="002060"/>
                </a:solidFill>
              </a:rPr>
              <a:t>This step focuses on assessing the adequacy of the PA with regard to legislation &amp; national policy. The main aim is to assess the planning component of a PA according to the integrity &amp; status of the resources available on site.</a:t>
            </a:r>
            <a:r>
              <a:rPr lang="en-US" dirty="0">
                <a:solidFill>
                  <a:srgbClr val="A35B28"/>
                </a:solidFill>
                <a:latin typeface="Franklin Gothic Demi" charset="0"/>
              </a:rPr>
              <a:t> </a:t>
            </a:r>
          </a:p>
          <a:p>
            <a:endParaRPr lang="de-DE" b="1" dirty="0">
              <a:solidFill>
                <a:srgbClr val="002060"/>
              </a:solidFill>
            </a:endParaRPr>
          </a:p>
        </p:txBody>
      </p:sp>
      <p:sp>
        <p:nvSpPr>
          <p:cNvPr id="15" name="Rectangle 14">
            <a:extLst>
              <a:ext uri="{FF2B5EF4-FFF2-40B4-BE49-F238E27FC236}">
                <a16:creationId xmlns:a16="http://schemas.microsoft.com/office/drawing/2014/main" id="{90571480-99BB-433C-9780-000F55AAFE80}"/>
              </a:ext>
            </a:extLst>
          </p:cNvPr>
          <p:cNvSpPr/>
          <p:nvPr/>
        </p:nvSpPr>
        <p:spPr>
          <a:xfrm>
            <a:off x="463539" y="197192"/>
            <a:ext cx="5309544" cy="590931"/>
          </a:xfrm>
          <a:prstGeom prst="rect">
            <a:avLst/>
          </a:prstGeom>
        </p:spPr>
        <p:txBody>
          <a:bodyPr wrap="square">
            <a:spAutoFit/>
          </a:bodyPr>
          <a:lstStyle/>
          <a:p>
            <a:pPr algn="ctr">
              <a:lnSpc>
                <a:spcPct val="90000"/>
              </a:lnSpc>
              <a:spcBef>
                <a:spcPct val="0"/>
              </a:spcBef>
            </a:pPr>
            <a:r>
              <a:rPr lang="en-US" sz="3600" dirty="0">
                <a:solidFill>
                  <a:srgbClr val="A35B28"/>
                </a:solidFill>
                <a:latin typeface="Franklin Gothic Demi" charset="0"/>
              </a:rPr>
              <a:t>2</a:t>
            </a:r>
            <a:r>
              <a:rPr lang="en-US" sz="3600" baseline="30000" dirty="0">
                <a:solidFill>
                  <a:srgbClr val="A35B28"/>
                </a:solidFill>
                <a:latin typeface="Franklin Gothic Demi" charset="0"/>
              </a:rPr>
              <a:t>nd</a:t>
            </a:r>
            <a:r>
              <a:rPr lang="en-US" sz="3600" dirty="0">
                <a:solidFill>
                  <a:srgbClr val="A35B28"/>
                </a:solidFill>
                <a:latin typeface="Franklin Gothic Demi" charset="0"/>
              </a:rPr>
              <a:t>  ELEMENT: PLANNING</a:t>
            </a:r>
            <a:endParaRPr lang="de-DE" sz="3600" dirty="0">
              <a:solidFill>
                <a:srgbClr val="A35B28"/>
              </a:solidFill>
              <a:latin typeface="Franklin Gothic Demi" charset="0"/>
            </a:endParaRPr>
          </a:p>
        </p:txBody>
      </p:sp>
    </p:spTree>
    <p:extLst>
      <p:ext uri="{BB962C8B-B14F-4D97-AF65-F5344CB8AC3E}">
        <p14:creationId xmlns:p14="http://schemas.microsoft.com/office/powerpoint/2010/main" val="2334765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296430" y="208568"/>
            <a:ext cx="7835516" cy="590931"/>
          </a:xfrm>
          <a:prstGeom prst="rect">
            <a:avLst/>
          </a:prstGeom>
        </p:spPr>
        <p:txBody>
          <a:bodyPr wrap="square">
            <a:spAutoFit/>
          </a:bodyPr>
          <a:lstStyle/>
          <a:p>
            <a:pPr algn="ctr">
              <a:lnSpc>
                <a:spcPct val="90000"/>
              </a:lnSpc>
              <a:spcBef>
                <a:spcPct val="0"/>
              </a:spcBef>
            </a:pPr>
            <a:r>
              <a:rPr lang="en-US" sz="3600" dirty="0">
                <a:solidFill>
                  <a:srgbClr val="A35B28"/>
                </a:solidFill>
                <a:latin typeface="Franklin Gothic Demi" charset="0"/>
              </a:rPr>
              <a:t>3</a:t>
            </a:r>
            <a:r>
              <a:rPr lang="en-US" sz="3600" baseline="30000" dirty="0">
                <a:solidFill>
                  <a:srgbClr val="A35B28"/>
                </a:solidFill>
                <a:latin typeface="Franklin Gothic Demi" charset="0"/>
              </a:rPr>
              <a:t>rd</a:t>
            </a:r>
            <a:r>
              <a:rPr lang="en-US" sz="3600" dirty="0">
                <a:solidFill>
                  <a:srgbClr val="A35B28"/>
                </a:solidFill>
                <a:latin typeface="Franklin Gothic Demi" charset="0"/>
              </a:rPr>
              <a:t>  ELEMENT: INPUTS-INTRANTs</a:t>
            </a:r>
          </a:p>
        </p:txBody>
      </p:sp>
      <p:pic>
        <p:nvPicPr>
          <p:cNvPr id="4" name="Image 3">
            <a:extLst>
              <a:ext uri="{FF2B5EF4-FFF2-40B4-BE49-F238E27FC236}">
                <a16:creationId xmlns:a16="http://schemas.microsoft.com/office/drawing/2014/main" id="{A75B4FB2-2FB1-454F-8974-AF13C417B733}"/>
              </a:ext>
            </a:extLst>
          </p:cNvPr>
          <p:cNvPicPr>
            <a:picLocks noChangeAspect="1"/>
          </p:cNvPicPr>
          <p:nvPr/>
        </p:nvPicPr>
        <p:blipFill>
          <a:blip r:embed="rId2"/>
          <a:stretch>
            <a:fillRect/>
          </a:stretch>
        </p:blipFill>
        <p:spPr>
          <a:xfrm>
            <a:off x="296430" y="4323084"/>
            <a:ext cx="10915650" cy="2324100"/>
          </a:xfrm>
          <a:prstGeom prst="rect">
            <a:avLst/>
          </a:prstGeom>
        </p:spPr>
      </p:pic>
      <p:sp>
        <p:nvSpPr>
          <p:cNvPr id="6" name="Rectangle 5">
            <a:extLst>
              <a:ext uri="{FF2B5EF4-FFF2-40B4-BE49-F238E27FC236}">
                <a16:creationId xmlns:a16="http://schemas.microsoft.com/office/drawing/2014/main" id="{34FEA51D-FFF9-4C39-911A-1AE6E06F724D}"/>
              </a:ext>
            </a:extLst>
          </p:cNvPr>
          <p:cNvSpPr/>
          <p:nvPr/>
        </p:nvSpPr>
        <p:spPr>
          <a:xfrm>
            <a:off x="2" y="712283"/>
            <a:ext cx="8516118" cy="2031325"/>
          </a:xfrm>
          <a:prstGeom prst="rect">
            <a:avLst/>
          </a:prstGeom>
        </p:spPr>
        <p:txBody>
          <a:bodyPr wrap="square">
            <a:spAutoFit/>
          </a:bodyPr>
          <a:lstStyle/>
          <a:p>
            <a:r>
              <a:rPr lang="de-DE" b="1" dirty="0" err="1">
                <a:solidFill>
                  <a:srgbClr val="C00000"/>
                </a:solidFill>
                <a:latin typeface="HelveticaNeueLTCom-Md"/>
              </a:rPr>
              <a:t>What</a:t>
            </a:r>
            <a:r>
              <a:rPr lang="de-DE" b="1" dirty="0">
                <a:solidFill>
                  <a:srgbClr val="C00000"/>
                </a:solidFill>
                <a:latin typeface="HelveticaNeueLTCom-Md"/>
              </a:rPr>
              <a:t> do </a:t>
            </a:r>
            <a:r>
              <a:rPr lang="de-DE" b="1" dirty="0" err="1">
                <a:solidFill>
                  <a:srgbClr val="C00000"/>
                </a:solidFill>
                <a:latin typeface="HelveticaNeueLTCom-Md"/>
              </a:rPr>
              <a:t>we</a:t>
            </a:r>
            <a:r>
              <a:rPr lang="de-DE" b="1" dirty="0">
                <a:solidFill>
                  <a:srgbClr val="C00000"/>
                </a:solidFill>
                <a:latin typeface="HelveticaNeueLTCom-Md"/>
              </a:rPr>
              <a:t> </a:t>
            </a:r>
            <a:r>
              <a:rPr lang="de-DE" b="1" dirty="0" err="1">
                <a:solidFill>
                  <a:srgbClr val="C00000"/>
                </a:solidFill>
                <a:latin typeface="HelveticaNeueLTCom-Md"/>
              </a:rPr>
              <a:t>need</a:t>
            </a:r>
            <a:r>
              <a:rPr lang="de-DE" b="1" dirty="0">
                <a:solidFill>
                  <a:srgbClr val="C00000"/>
                </a:solidFill>
                <a:latin typeface="HelveticaNeueLTCom-Md"/>
              </a:rPr>
              <a:t>?</a:t>
            </a:r>
          </a:p>
          <a:p>
            <a:r>
              <a:rPr lang="en-US" b="1" dirty="0">
                <a:solidFill>
                  <a:srgbClr val="002060"/>
                </a:solidFill>
                <a:latin typeface="HelveticaNeueLTCom-Lt"/>
              </a:rPr>
              <a:t>We need to analyze the adequacy of resources to achieve the management objectives of a network or site, based mainly on the assessment of human capacity, funds, equipment, and facilities, within the institution in charge or on site. </a:t>
            </a:r>
          </a:p>
          <a:p>
            <a:r>
              <a:rPr lang="en-US" b="1" dirty="0">
                <a:solidFill>
                  <a:srgbClr val="002060"/>
                </a:solidFill>
                <a:latin typeface="HelveticaNeueLTCom-Lt"/>
              </a:rPr>
              <a:t>It’s important to pay special attention to </a:t>
            </a:r>
            <a:r>
              <a:rPr lang="de-DE" b="1" dirty="0" err="1">
                <a:solidFill>
                  <a:srgbClr val="002060"/>
                </a:solidFill>
                <a:latin typeface="HelveticaNeueLTCom-Lt"/>
              </a:rPr>
              <a:t>partners</a:t>
            </a:r>
            <a:r>
              <a:rPr lang="de-DE" b="1" dirty="0">
                <a:solidFill>
                  <a:srgbClr val="002060"/>
                </a:solidFill>
                <a:latin typeface="HelveticaNeueLTCom-Lt"/>
              </a:rPr>
              <a:t> and </a:t>
            </a:r>
            <a:r>
              <a:rPr lang="de-DE" b="1" dirty="0" err="1">
                <a:solidFill>
                  <a:srgbClr val="002060"/>
                </a:solidFill>
                <a:latin typeface="HelveticaNeueLTCom-Lt"/>
              </a:rPr>
              <a:t>their</a:t>
            </a:r>
            <a:r>
              <a:rPr lang="de-DE" b="1" dirty="0">
                <a:solidFill>
                  <a:srgbClr val="002060"/>
                </a:solidFill>
                <a:latin typeface="HelveticaNeueLTCom-Lt"/>
              </a:rPr>
              <a:t> </a:t>
            </a:r>
            <a:r>
              <a:rPr lang="de-DE" b="1" dirty="0" err="1">
                <a:solidFill>
                  <a:srgbClr val="002060"/>
                </a:solidFill>
                <a:latin typeface="HelveticaNeueLTCom-Lt"/>
              </a:rPr>
              <a:t>various</a:t>
            </a:r>
            <a:r>
              <a:rPr lang="de-DE" b="1" dirty="0">
                <a:solidFill>
                  <a:srgbClr val="002060"/>
                </a:solidFill>
                <a:latin typeface="HelveticaNeueLTCom-Lt"/>
              </a:rPr>
              <a:t> </a:t>
            </a:r>
            <a:r>
              <a:rPr lang="de-DE" b="1" dirty="0" err="1">
                <a:solidFill>
                  <a:srgbClr val="002060"/>
                </a:solidFill>
                <a:latin typeface="HelveticaNeueLTCom-Lt"/>
              </a:rPr>
              <a:t>contribution</a:t>
            </a:r>
            <a:r>
              <a:rPr lang="de-DE" b="1" dirty="0">
                <a:solidFill>
                  <a:srgbClr val="002060"/>
                </a:solidFill>
                <a:latin typeface="HelveticaNeueLTCom-Lt"/>
              </a:rPr>
              <a:t> </a:t>
            </a:r>
            <a:r>
              <a:rPr lang="de-DE" b="1" dirty="0" err="1">
                <a:solidFill>
                  <a:srgbClr val="002060"/>
                </a:solidFill>
                <a:latin typeface="HelveticaNeueLTCom-Lt"/>
              </a:rPr>
              <a:t>to</a:t>
            </a:r>
            <a:r>
              <a:rPr lang="de-DE" b="1" dirty="0">
                <a:solidFill>
                  <a:srgbClr val="002060"/>
                </a:solidFill>
                <a:latin typeface="HelveticaNeueLTCom-Lt"/>
              </a:rPr>
              <a:t> </a:t>
            </a:r>
            <a:r>
              <a:rPr lang="de-DE" b="1" dirty="0" err="1">
                <a:solidFill>
                  <a:srgbClr val="002060"/>
                </a:solidFill>
                <a:latin typeface="HelveticaNeueLTCom-Lt"/>
              </a:rPr>
              <a:t>the</a:t>
            </a:r>
            <a:r>
              <a:rPr lang="de-DE" b="1" dirty="0">
                <a:solidFill>
                  <a:srgbClr val="002060"/>
                </a:solidFill>
                <a:latin typeface="HelveticaNeueLTCom-Lt"/>
              </a:rPr>
              <a:t> </a:t>
            </a:r>
            <a:r>
              <a:rPr lang="de-DE" b="1" dirty="0" err="1">
                <a:solidFill>
                  <a:srgbClr val="002060"/>
                </a:solidFill>
                <a:latin typeface="HelveticaNeueLTCom-Lt"/>
              </a:rPr>
              <a:t>well</a:t>
            </a:r>
            <a:r>
              <a:rPr lang="de-DE" b="1" dirty="0">
                <a:solidFill>
                  <a:srgbClr val="002060"/>
                </a:solidFill>
                <a:latin typeface="HelveticaNeueLTCom-Lt"/>
              </a:rPr>
              <a:t> </a:t>
            </a:r>
            <a:r>
              <a:rPr lang="de-DE" b="1" dirty="0" err="1">
                <a:solidFill>
                  <a:srgbClr val="002060"/>
                </a:solidFill>
                <a:latin typeface="HelveticaNeueLTCom-Lt"/>
              </a:rPr>
              <a:t>being</a:t>
            </a:r>
            <a:r>
              <a:rPr lang="de-DE" b="1" dirty="0">
                <a:solidFill>
                  <a:srgbClr val="002060"/>
                </a:solidFill>
                <a:latin typeface="HelveticaNeueLTCom-Lt"/>
              </a:rPr>
              <a:t> </a:t>
            </a:r>
            <a:r>
              <a:rPr lang="de-DE" b="1" dirty="0" err="1">
                <a:solidFill>
                  <a:srgbClr val="002060"/>
                </a:solidFill>
                <a:latin typeface="HelveticaNeueLTCom-Lt"/>
              </a:rPr>
              <a:t>of</a:t>
            </a:r>
            <a:r>
              <a:rPr lang="de-DE" b="1" dirty="0">
                <a:solidFill>
                  <a:srgbClr val="002060"/>
                </a:solidFill>
                <a:latin typeface="HelveticaNeueLTCom-Lt"/>
              </a:rPr>
              <a:t> </a:t>
            </a:r>
            <a:r>
              <a:rPr lang="de-DE" b="1" dirty="0" err="1">
                <a:solidFill>
                  <a:srgbClr val="002060"/>
                </a:solidFill>
                <a:latin typeface="HelveticaNeueLTCom-Lt"/>
              </a:rPr>
              <a:t>the</a:t>
            </a:r>
            <a:r>
              <a:rPr lang="de-DE" b="1" dirty="0">
                <a:solidFill>
                  <a:srgbClr val="002060"/>
                </a:solidFill>
                <a:latin typeface="HelveticaNeueLTCom-Lt"/>
              </a:rPr>
              <a:t> PA and </a:t>
            </a:r>
            <a:r>
              <a:rPr lang="de-DE" b="1" dirty="0" err="1">
                <a:solidFill>
                  <a:srgbClr val="002060"/>
                </a:solidFill>
                <a:latin typeface="HelveticaNeueLTCom-Lt"/>
              </a:rPr>
              <a:t>that</a:t>
            </a:r>
            <a:r>
              <a:rPr lang="de-DE" b="1" dirty="0">
                <a:solidFill>
                  <a:srgbClr val="002060"/>
                </a:solidFill>
                <a:latin typeface="HelveticaNeueLTCom-Lt"/>
              </a:rPr>
              <a:t> </a:t>
            </a:r>
            <a:r>
              <a:rPr lang="de-DE" b="1" dirty="0" err="1">
                <a:solidFill>
                  <a:srgbClr val="002060"/>
                </a:solidFill>
                <a:latin typeface="HelveticaNeueLTCom-Lt"/>
              </a:rPr>
              <a:t>of</a:t>
            </a:r>
            <a:r>
              <a:rPr lang="de-DE" b="1" dirty="0">
                <a:solidFill>
                  <a:srgbClr val="002060"/>
                </a:solidFill>
                <a:latin typeface="HelveticaNeueLTCom-Lt"/>
              </a:rPr>
              <a:t> </a:t>
            </a:r>
            <a:r>
              <a:rPr lang="de-DE" b="1" dirty="0" err="1">
                <a:solidFill>
                  <a:srgbClr val="002060"/>
                </a:solidFill>
                <a:latin typeface="HelveticaNeueLTCom-Lt"/>
              </a:rPr>
              <a:t>the</a:t>
            </a:r>
            <a:r>
              <a:rPr lang="de-DE" b="1" dirty="0">
                <a:solidFill>
                  <a:srgbClr val="002060"/>
                </a:solidFill>
                <a:latin typeface="HelveticaNeueLTCom-Lt"/>
              </a:rPr>
              <a:t> </a:t>
            </a:r>
            <a:r>
              <a:rPr lang="de-DE" b="1" dirty="0" err="1">
                <a:solidFill>
                  <a:srgbClr val="002060"/>
                </a:solidFill>
                <a:latin typeface="HelveticaNeueLTCom-Lt"/>
              </a:rPr>
              <a:t>communities</a:t>
            </a:r>
            <a:endParaRPr lang="de-DE" b="1" dirty="0">
              <a:solidFill>
                <a:srgbClr val="002060"/>
              </a:solidFill>
            </a:endParaRPr>
          </a:p>
        </p:txBody>
      </p:sp>
      <p:pic>
        <p:nvPicPr>
          <p:cNvPr id="7" name="Image 6">
            <a:extLst>
              <a:ext uri="{FF2B5EF4-FFF2-40B4-BE49-F238E27FC236}">
                <a16:creationId xmlns:a16="http://schemas.microsoft.com/office/drawing/2014/main" id="{E5CA3BF5-AD7D-4C5F-B975-42D21911AE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3743" y="2683684"/>
            <a:ext cx="2694666" cy="2353260"/>
          </a:xfrm>
          <a:prstGeom prst="rect">
            <a:avLst/>
          </a:prstGeom>
        </p:spPr>
      </p:pic>
      <p:pic>
        <p:nvPicPr>
          <p:cNvPr id="9" name="Image 8">
            <a:extLst>
              <a:ext uri="{FF2B5EF4-FFF2-40B4-BE49-F238E27FC236}">
                <a16:creationId xmlns:a16="http://schemas.microsoft.com/office/drawing/2014/main" id="{46B8CA9B-E36B-4A67-B507-D261EB9D75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16120" y="210816"/>
            <a:ext cx="3568567" cy="2532792"/>
          </a:xfrm>
          <a:prstGeom prst="rect">
            <a:avLst/>
          </a:prstGeom>
        </p:spPr>
      </p:pic>
      <p:cxnSp>
        <p:nvCxnSpPr>
          <p:cNvPr id="15" name="Connecteur droit avec flèche 14">
            <a:extLst>
              <a:ext uri="{FF2B5EF4-FFF2-40B4-BE49-F238E27FC236}">
                <a16:creationId xmlns:a16="http://schemas.microsoft.com/office/drawing/2014/main" id="{0DD9E284-B539-462B-8E3B-8B7479E31747}"/>
              </a:ext>
            </a:extLst>
          </p:cNvPr>
          <p:cNvCxnSpPr>
            <a:cxnSpLocks/>
          </p:cNvCxnSpPr>
          <p:nvPr/>
        </p:nvCxnSpPr>
        <p:spPr>
          <a:xfrm flipH="1">
            <a:off x="8927458" y="1996440"/>
            <a:ext cx="2411102" cy="1910644"/>
          </a:xfrm>
          <a:prstGeom prst="straightConnector1">
            <a:avLst/>
          </a:prstGeom>
          <a:ln>
            <a:headEnd type="arrow"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077158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1" y="210816"/>
            <a:ext cx="3527494" cy="1089529"/>
          </a:xfrm>
          <a:prstGeom prst="rect">
            <a:avLst/>
          </a:prstGeom>
        </p:spPr>
        <p:txBody>
          <a:bodyPr wrap="square">
            <a:spAutoFit/>
          </a:bodyPr>
          <a:lstStyle/>
          <a:p>
            <a:pPr algn="ctr">
              <a:lnSpc>
                <a:spcPct val="90000"/>
              </a:lnSpc>
              <a:spcBef>
                <a:spcPct val="0"/>
              </a:spcBef>
            </a:pPr>
            <a:r>
              <a:rPr lang="en-US" sz="3600" dirty="0">
                <a:solidFill>
                  <a:srgbClr val="A35B28"/>
                </a:solidFill>
                <a:latin typeface="Franklin Gothic Demi" charset="0"/>
              </a:rPr>
              <a:t>4</a:t>
            </a:r>
            <a:r>
              <a:rPr lang="en-US" sz="3600" baseline="30000" dirty="0">
                <a:solidFill>
                  <a:srgbClr val="A35B28"/>
                </a:solidFill>
                <a:latin typeface="Franklin Gothic Demi" charset="0"/>
              </a:rPr>
              <a:t>th</a:t>
            </a:r>
            <a:r>
              <a:rPr lang="en-US" sz="3600" dirty="0">
                <a:solidFill>
                  <a:srgbClr val="A35B28"/>
                </a:solidFill>
                <a:latin typeface="Franklin Gothic Demi" charset="0"/>
              </a:rPr>
              <a:t>  ELEMENT: </a:t>
            </a:r>
          </a:p>
          <a:p>
            <a:pPr algn="r">
              <a:lnSpc>
                <a:spcPct val="90000"/>
              </a:lnSpc>
              <a:spcBef>
                <a:spcPct val="0"/>
              </a:spcBef>
            </a:pPr>
            <a:r>
              <a:rPr lang="en-US" sz="3600" dirty="0">
                <a:solidFill>
                  <a:srgbClr val="A35B28"/>
                </a:solidFill>
                <a:latin typeface="Franklin Gothic Demi" charset="0"/>
              </a:rPr>
              <a:t>PROCESS</a:t>
            </a:r>
          </a:p>
        </p:txBody>
      </p:sp>
      <p:pic>
        <p:nvPicPr>
          <p:cNvPr id="6" name="Image 5">
            <a:extLst>
              <a:ext uri="{FF2B5EF4-FFF2-40B4-BE49-F238E27FC236}">
                <a16:creationId xmlns:a16="http://schemas.microsoft.com/office/drawing/2014/main" id="{122F8851-BCFC-4DE5-B833-E1A795A765D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0169" y="80899"/>
            <a:ext cx="7758704" cy="6777101"/>
          </a:xfrm>
          <a:prstGeom prst="rect">
            <a:avLst/>
          </a:prstGeom>
        </p:spPr>
      </p:pic>
      <p:sp>
        <p:nvSpPr>
          <p:cNvPr id="7" name="Rectangle 6">
            <a:extLst>
              <a:ext uri="{FF2B5EF4-FFF2-40B4-BE49-F238E27FC236}">
                <a16:creationId xmlns:a16="http://schemas.microsoft.com/office/drawing/2014/main" id="{6155BEBB-2A9E-4C81-BB69-7DA4E618FA63}"/>
              </a:ext>
            </a:extLst>
          </p:cNvPr>
          <p:cNvSpPr/>
          <p:nvPr/>
        </p:nvSpPr>
        <p:spPr>
          <a:xfrm>
            <a:off x="14503" y="4630684"/>
            <a:ext cx="4335666" cy="1877437"/>
          </a:xfrm>
          <a:prstGeom prst="rect">
            <a:avLst/>
          </a:prstGeom>
        </p:spPr>
        <p:txBody>
          <a:bodyPr wrap="square">
            <a:spAutoFit/>
          </a:bodyPr>
          <a:lstStyle/>
          <a:p>
            <a:r>
              <a:rPr lang="en-US" b="1" dirty="0">
                <a:solidFill>
                  <a:srgbClr val="C00000"/>
                </a:solidFill>
                <a:latin typeface="HelveticaNeueLTCom-Md"/>
              </a:rPr>
              <a:t>How can we do it?</a:t>
            </a:r>
          </a:p>
          <a:p>
            <a:r>
              <a:rPr lang="en-US" sz="1400" b="1" dirty="0">
                <a:solidFill>
                  <a:srgbClr val="7030A0"/>
                </a:solidFill>
                <a:latin typeface="HelveticaNeueLTCom-Lt"/>
              </a:rPr>
              <a:t>We assess the adequacy of management systems &amp; processes to achieve the management objectives of a network or site.  By so doing we  integrate a variety of indicators, </a:t>
            </a:r>
            <a:r>
              <a:rPr lang="en-US" sz="1400" b="1" dirty="0" err="1">
                <a:solidFill>
                  <a:srgbClr val="7030A0"/>
                </a:solidFill>
                <a:latin typeface="HelveticaNeueLTCom-Lt"/>
              </a:rPr>
              <a:t>i.e</a:t>
            </a:r>
            <a:r>
              <a:rPr lang="en-US" sz="1400" b="1" dirty="0">
                <a:solidFill>
                  <a:srgbClr val="7030A0"/>
                </a:solidFill>
                <a:latin typeface="HelveticaNeueLTCom-Lt"/>
              </a:rPr>
              <a:t>: site maintenance, adequacy of cooperation with local communities, different types of natural &amp; cultural resources management.</a:t>
            </a:r>
            <a:endParaRPr lang="de-DE" sz="1400" b="1" dirty="0">
              <a:solidFill>
                <a:srgbClr val="7030A0"/>
              </a:solidFill>
            </a:endParaRPr>
          </a:p>
        </p:txBody>
      </p:sp>
      <p:sp>
        <p:nvSpPr>
          <p:cNvPr id="3" name="Rectangle 2">
            <a:extLst>
              <a:ext uri="{FF2B5EF4-FFF2-40B4-BE49-F238E27FC236}">
                <a16:creationId xmlns:a16="http://schemas.microsoft.com/office/drawing/2014/main" id="{6C7E4BC7-EF96-452C-813C-49DE6E6FB1F4}"/>
              </a:ext>
            </a:extLst>
          </p:cNvPr>
          <p:cNvSpPr/>
          <p:nvPr/>
        </p:nvSpPr>
        <p:spPr>
          <a:xfrm>
            <a:off x="0" y="1757037"/>
            <a:ext cx="4350167" cy="2523768"/>
          </a:xfrm>
          <a:prstGeom prst="rect">
            <a:avLst/>
          </a:prstGeom>
          <a:solidFill>
            <a:schemeClr val="bg1">
              <a:lumMod val="75000"/>
            </a:schemeClr>
          </a:solidFill>
        </p:spPr>
        <p:txBody>
          <a:bodyPr wrap="square">
            <a:spAutoFit/>
          </a:bodyPr>
          <a:lstStyle/>
          <a:p>
            <a:r>
              <a:rPr lang="de-DE" b="1" dirty="0">
                <a:solidFill>
                  <a:srgbClr val="C00000"/>
                </a:solidFill>
                <a:latin typeface="HelveticaNeueLTCom-Md"/>
              </a:rPr>
              <a:t>PROCESS </a:t>
            </a:r>
          </a:p>
          <a:p>
            <a:r>
              <a:rPr lang="de-DE" sz="1400" b="1" dirty="0">
                <a:solidFill>
                  <a:srgbClr val="C00000"/>
                </a:solidFill>
                <a:latin typeface="HelveticaNeueLTCom-Md"/>
              </a:rPr>
              <a:t>Evaluation </a:t>
            </a:r>
            <a:r>
              <a:rPr lang="de-DE" sz="1400" b="1" dirty="0" err="1">
                <a:solidFill>
                  <a:srgbClr val="C00000"/>
                </a:solidFill>
                <a:latin typeface="HelveticaNeueLTCom-Md"/>
              </a:rPr>
              <a:t>is</a:t>
            </a:r>
            <a:r>
              <a:rPr lang="de-DE" sz="1400" b="1" dirty="0">
                <a:solidFill>
                  <a:srgbClr val="C00000"/>
                </a:solidFill>
                <a:latin typeface="HelveticaNeueLTCom-Md"/>
              </a:rPr>
              <a:t> </a:t>
            </a:r>
            <a:r>
              <a:rPr lang="de-DE" sz="1400" b="1" dirty="0" err="1">
                <a:solidFill>
                  <a:srgbClr val="C00000"/>
                </a:solidFill>
                <a:latin typeface="HelveticaNeueLTCom-Md"/>
              </a:rPr>
              <a:t>done</a:t>
            </a:r>
            <a:r>
              <a:rPr lang="de-DE" sz="1400" b="1" dirty="0">
                <a:solidFill>
                  <a:srgbClr val="C00000"/>
                </a:solidFill>
                <a:latin typeface="HelveticaNeueLTCom-Md"/>
              </a:rPr>
              <a:t> </a:t>
            </a:r>
            <a:r>
              <a:rPr lang="de-DE" sz="1400" b="1" dirty="0" err="1">
                <a:solidFill>
                  <a:srgbClr val="C00000"/>
                </a:solidFill>
                <a:latin typeface="HelveticaNeueLTCom-Md"/>
              </a:rPr>
              <a:t>through</a:t>
            </a:r>
            <a:r>
              <a:rPr lang="de-DE" sz="1400" b="1" dirty="0">
                <a:solidFill>
                  <a:srgbClr val="C00000"/>
                </a:solidFill>
                <a:latin typeface="HelveticaNeueLTCom-Md"/>
              </a:rPr>
              <a:t> </a:t>
            </a:r>
            <a:r>
              <a:rPr lang="de-DE" sz="1400" b="1" dirty="0" err="1">
                <a:solidFill>
                  <a:srgbClr val="C00000"/>
                </a:solidFill>
                <a:latin typeface="HelveticaNeueLTCom-Md"/>
              </a:rPr>
              <a:t>the</a:t>
            </a:r>
            <a:r>
              <a:rPr lang="de-DE" sz="1400" b="1" dirty="0">
                <a:solidFill>
                  <a:srgbClr val="C00000"/>
                </a:solidFill>
                <a:latin typeface="HelveticaNeueLTCom-Md"/>
              </a:rPr>
              <a:t> </a:t>
            </a:r>
            <a:r>
              <a:rPr lang="de-DE" sz="1400" b="1" dirty="0" err="1">
                <a:solidFill>
                  <a:srgbClr val="C00000"/>
                </a:solidFill>
                <a:latin typeface="HelveticaNeueLTCom-Md"/>
              </a:rPr>
              <a:t>analysis</a:t>
            </a:r>
            <a:r>
              <a:rPr lang="de-DE" sz="1400" b="1" dirty="0">
                <a:solidFill>
                  <a:srgbClr val="C00000"/>
                </a:solidFill>
                <a:latin typeface="HelveticaNeueLTCom-Md"/>
              </a:rPr>
              <a:t> </a:t>
            </a:r>
            <a:r>
              <a:rPr lang="de-DE" sz="1400" b="1" dirty="0" err="1">
                <a:solidFill>
                  <a:srgbClr val="C00000"/>
                </a:solidFill>
                <a:latin typeface="HelveticaNeueLTCom-Md"/>
              </a:rPr>
              <a:t>of</a:t>
            </a:r>
            <a:r>
              <a:rPr lang="de-DE" sz="1400" b="1" dirty="0">
                <a:solidFill>
                  <a:srgbClr val="C00000"/>
                </a:solidFill>
                <a:latin typeface="HelveticaNeueLTCom-Md"/>
              </a:rPr>
              <a:t>  </a:t>
            </a:r>
            <a:r>
              <a:rPr lang="de-DE" sz="1400" b="1" dirty="0" err="1">
                <a:solidFill>
                  <a:srgbClr val="C00000"/>
                </a:solidFill>
                <a:latin typeface="HelveticaNeueLTCom-Md"/>
              </a:rPr>
              <a:t>the</a:t>
            </a:r>
            <a:r>
              <a:rPr lang="de-DE" sz="1400" b="1" dirty="0">
                <a:solidFill>
                  <a:srgbClr val="C00000"/>
                </a:solidFill>
                <a:latin typeface="HelveticaNeueLTCom-Md"/>
              </a:rPr>
              <a:t> 6 </a:t>
            </a:r>
            <a:r>
              <a:rPr lang="de-DE" sz="1400" b="1" dirty="0" err="1">
                <a:solidFill>
                  <a:srgbClr val="C00000"/>
                </a:solidFill>
                <a:latin typeface="HelveticaNeueLTCom-Md"/>
              </a:rPr>
              <a:t>key</a:t>
            </a:r>
            <a:r>
              <a:rPr lang="de-DE" sz="1400" b="1" dirty="0">
                <a:solidFill>
                  <a:srgbClr val="C00000"/>
                </a:solidFill>
                <a:latin typeface="HelveticaNeueLTCom-Md"/>
              </a:rPr>
              <a:t> </a:t>
            </a:r>
            <a:r>
              <a:rPr lang="de-DE" sz="1400" b="1" dirty="0" err="1">
                <a:solidFill>
                  <a:srgbClr val="C00000"/>
                </a:solidFill>
                <a:latin typeface="HelveticaNeueLTCom-Md"/>
              </a:rPr>
              <a:t>areas</a:t>
            </a:r>
            <a:r>
              <a:rPr lang="de-DE" sz="1400" b="1" dirty="0">
                <a:solidFill>
                  <a:srgbClr val="C00000"/>
                </a:solidFill>
                <a:latin typeface="HelveticaNeueLTCom-Md"/>
              </a:rPr>
              <a:t> </a:t>
            </a:r>
            <a:r>
              <a:rPr lang="de-DE" sz="1400" b="1" dirty="0" err="1">
                <a:solidFill>
                  <a:srgbClr val="C00000"/>
                </a:solidFill>
                <a:latin typeface="HelveticaNeueLTCom-Md"/>
              </a:rPr>
              <a:t>of</a:t>
            </a:r>
            <a:r>
              <a:rPr lang="de-DE" sz="1400" b="1" dirty="0">
                <a:solidFill>
                  <a:srgbClr val="C00000"/>
                </a:solidFill>
                <a:latin typeface="HelveticaNeueLTCom-Md"/>
              </a:rPr>
              <a:t> </a:t>
            </a:r>
            <a:r>
              <a:rPr lang="de-DE" sz="1400" b="1" dirty="0" err="1">
                <a:solidFill>
                  <a:srgbClr val="C00000"/>
                </a:solidFill>
                <a:latin typeface="HelveticaNeueLTCom-Md"/>
              </a:rPr>
              <a:t>the</a:t>
            </a:r>
            <a:r>
              <a:rPr lang="de-DE" sz="1400" b="1" dirty="0">
                <a:solidFill>
                  <a:srgbClr val="C00000"/>
                </a:solidFill>
                <a:latin typeface="HelveticaNeueLTCom-Md"/>
              </a:rPr>
              <a:t> PA </a:t>
            </a:r>
            <a:r>
              <a:rPr lang="de-DE" sz="1400" b="1" dirty="0" err="1">
                <a:solidFill>
                  <a:srgbClr val="C00000"/>
                </a:solidFill>
                <a:latin typeface="HelveticaNeueLTCom-Md"/>
              </a:rPr>
              <a:t>processes</a:t>
            </a:r>
            <a:r>
              <a:rPr lang="de-DE" sz="1400" b="1" dirty="0">
                <a:solidFill>
                  <a:srgbClr val="C00000"/>
                </a:solidFill>
                <a:latin typeface="HelveticaNeueLTCom-Md"/>
              </a:rPr>
              <a:t> . These 6 </a:t>
            </a:r>
            <a:r>
              <a:rPr lang="de-DE" sz="1400" b="1" dirty="0" err="1">
                <a:solidFill>
                  <a:srgbClr val="C00000"/>
                </a:solidFill>
                <a:latin typeface="HelveticaNeueLTCom-Md"/>
              </a:rPr>
              <a:t>areas</a:t>
            </a:r>
            <a:r>
              <a:rPr lang="de-DE" sz="1400" b="1" dirty="0">
                <a:solidFill>
                  <a:srgbClr val="C00000"/>
                </a:solidFill>
                <a:latin typeface="HelveticaNeueLTCom-Md"/>
              </a:rPr>
              <a:t> </a:t>
            </a:r>
            <a:r>
              <a:rPr lang="de-DE" sz="1400" b="1" dirty="0" err="1">
                <a:solidFill>
                  <a:srgbClr val="C00000"/>
                </a:solidFill>
                <a:latin typeface="HelveticaNeueLTCom-Md"/>
              </a:rPr>
              <a:t>are</a:t>
            </a:r>
            <a:r>
              <a:rPr lang="de-DE" sz="1400" b="1" dirty="0">
                <a:solidFill>
                  <a:srgbClr val="C00000"/>
                </a:solidFill>
                <a:latin typeface="HelveticaNeueLTCom-Md"/>
              </a:rPr>
              <a:t> </a:t>
            </a:r>
            <a:r>
              <a:rPr lang="de-DE" sz="1400" b="1" dirty="0" err="1">
                <a:solidFill>
                  <a:srgbClr val="C00000"/>
                </a:solidFill>
                <a:latin typeface="HelveticaNeueLTCom-Md"/>
              </a:rPr>
              <a:t>further</a:t>
            </a:r>
            <a:r>
              <a:rPr lang="de-DE" sz="1400" b="1" dirty="0">
                <a:solidFill>
                  <a:srgbClr val="C00000"/>
                </a:solidFill>
                <a:latin typeface="HelveticaNeueLTCom-Md"/>
              </a:rPr>
              <a:t> </a:t>
            </a:r>
            <a:r>
              <a:rPr lang="de-DE" sz="1400" b="1" dirty="0" err="1">
                <a:solidFill>
                  <a:srgbClr val="C00000"/>
                </a:solidFill>
                <a:latin typeface="HelveticaNeueLTCom-Md"/>
              </a:rPr>
              <a:t>subdivided</a:t>
            </a:r>
            <a:r>
              <a:rPr lang="de-DE" sz="1400" b="1" dirty="0">
                <a:solidFill>
                  <a:srgbClr val="C00000"/>
                </a:solidFill>
                <a:latin typeface="HelveticaNeueLTCom-Md"/>
              </a:rPr>
              <a:t> in 18 </a:t>
            </a:r>
            <a:r>
              <a:rPr lang="de-DE" sz="1400" b="1" dirty="0" err="1">
                <a:solidFill>
                  <a:srgbClr val="C00000"/>
                </a:solidFill>
                <a:latin typeface="HelveticaNeueLTCom-Md"/>
              </a:rPr>
              <a:t>elements</a:t>
            </a:r>
            <a:r>
              <a:rPr lang="de-DE" sz="1400" b="1" dirty="0">
                <a:solidFill>
                  <a:srgbClr val="C00000"/>
                </a:solidFill>
                <a:latin typeface="HelveticaNeueLTCom-Md"/>
              </a:rPr>
              <a:t> </a:t>
            </a:r>
          </a:p>
          <a:p>
            <a:pPr marL="285750" indent="-285750">
              <a:buFont typeface="Wingdings" panose="05000000000000000000" pitchFamily="2" charset="2"/>
              <a:buChar char="Ø"/>
            </a:pPr>
            <a:r>
              <a:rPr lang="de-DE" sz="1400" b="1" dirty="0">
                <a:solidFill>
                  <a:srgbClr val="002060"/>
                </a:solidFill>
              </a:rPr>
              <a:t>Internal </a:t>
            </a:r>
            <a:r>
              <a:rPr lang="de-DE" sz="1400" b="1" dirty="0" err="1">
                <a:solidFill>
                  <a:srgbClr val="002060"/>
                </a:solidFill>
              </a:rPr>
              <a:t>management</a:t>
            </a:r>
            <a:r>
              <a:rPr lang="de-DE" sz="1400" b="1" dirty="0">
                <a:solidFill>
                  <a:srgbClr val="002060"/>
                </a:solidFill>
              </a:rPr>
              <a:t> </a:t>
            </a:r>
            <a:r>
              <a:rPr lang="de-DE" sz="1400" b="1" dirty="0" err="1">
                <a:solidFill>
                  <a:srgbClr val="002060"/>
                </a:solidFill>
              </a:rPr>
              <a:t>systems</a:t>
            </a:r>
            <a:r>
              <a:rPr lang="de-DE" sz="1400" b="1" dirty="0">
                <a:solidFill>
                  <a:srgbClr val="002060"/>
                </a:solidFill>
              </a:rPr>
              <a:t> &amp;  </a:t>
            </a:r>
            <a:r>
              <a:rPr lang="de-DE" sz="1400" b="1" dirty="0" err="1">
                <a:solidFill>
                  <a:srgbClr val="002060"/>
                </a:solidFill>
              </a:rPr>
              <a:t>Processes</a:t>
            </a:r>
            <a:endParaRPr lang="de-DE" sz="1400" b="1" dirty="0">
              <a:solidFill>
                <a:srgbClr val="002060"/>
              </a:solidFill>
            </a:endParaRPr>
          </a:p>
          <a:p>
            <a:pPr marL="285750" indent="-285750">
              <a:buFont typeface="Wingdings" panose="05000000000000000000" pitchFamily="2" charset="2"/>
              <a:buChar char="Ø"/>
            </a:pPr>
            <a:r>
              <a:rPr lang="de-DE" sz="1400" b="1" dirty="0" err="1">
                <a:solidFill>
                  <a:srgbClr val="002060"/>
                </a:solidFill>
              </a:rPr>
              <a:t>Protection</a:t>
            </a:r>
            <a:r>
              <a:rPr lang="de-DE" sz="1400" b="1" dirty="0">
                <a:solidFill>
                  <a:srgbClr val="002060"/>
                </a:solidFill>
              </a:rPr>
              <a:t> &amp; </a:t>
            </a:r>
            <a:r>
              <a:rPr lang="de-DE" sz="1400" b="1" dirty="0" err="1">
                <a:solidFill>
                  <a:srgbClr val="002060"/>
                </a:solidFill>
              </a:rPr>
              <a:t>management</a:t>
            </a:r>
            <a:endParaRPr lang="de-DE" sz="1400" b="1" dirty="0">
              <a:solidFill>
                <a:srgbClr val="002060"/>
              </a:solidFill>
            </a:endParaRPr>
          </a:p>
          <a:p>
            <a:pPr marL="285750" indent="-285750">
              <a:buFont typeface="Wingdings" panose="05000000000000000000" pitchFamily="2" charset="2"/>
              <a:buChar char="Ø"/>
            </a:pPr>
            <a:r>
              <a:rPr lang="de-DE" sz="1400" b="1" dirty="0">
                <a:solidFill>
                  <a:srgbClr val="002060"/>
                </a:solidFill>
              </a:rPr>
              <a:t>Stakeholder </a:t>
            </a:r>
            <a:r>
              <a:rPr lang="de-DE" sz="1400" b="1" dirty="0" err="1">
                <a:solidFill>
                  <a:srgbClr val="002060"/>
                </a:solidFill>
              </a:rPr>
              <a:t>relations</a:t>
            </a:r>
            <a:endParaRPr lang="de-DE" sz="1400" b="1" dirty="0">
              <a:solidFill>
                <a:srgbClr val="002060"/>
              </a:solidFill>
            </a:endParaRPr>
          </a:p>
          <a:p>
            <a:pPr marL="285750" indent="-285750">
              <a:buFont typeface="Wingdings" panose="05000000000000000000" pitchFamily="2" charset="2"/>
              <a:buChar char="Ø"/>
            </a:pPr>
            <a:r>
              <a:rPr lang="de-DE" sz="1400" b="1" dirty="0" err="1">
                <a:solidFill>
                  <a:srgbClr val="002060"/>
                </a:solidFill>
              </a:rPr>
              <a:t>Tourism</a:t>
            </a:r>
            <a:r>
              <a:rPr lang="de-DE" sz="1400" b="1" dirty="0">
                <a:solidFill>
                  <a:srgbClr val="002060"/>
                </a:solidFill>
              </a:rPr>
              <a:t> </a:t>
            </a:r>
            <a:r>
              <a:rPr lang="de-DE" sz="1400" b="1" dirty="0" err="1">
                <a:solidFill>
                  <a:srgbClr val="002060"/>
                </a:solidFill>
              </a:rPr>
              <a:t>management</a:t>
            </a:r>
            <a:endParaRPr lang="de-DE" sz="1400" b="1" dirty="0">
              <a:solidFill>
                <a:srgbClr val="002060"/>
              </a:solidFill>
            </a:endParaRPr>
          </a:p>
          <a:p>
            <a:pPr marL="285750" indent="-285750">
              <a:buFont typeface="Wingdings" panose="05000000000000000000" pitchFamily="2" charset="2"/>
              <a:buChar char="Ø"/>
            </a:pPr>
            <a:r>
              <a:rPr lang="de-DE" sz="1400" b="1" dirty="0">
                <a:solidFill>
                  <a:srgbClr val="002060"/>
                </a:solidFill>
              </a:rPr>
              <a:t>Monitoring &amp; </a:t>
            </a:r>
            <a:r>
              <a:rPr lang="en-US" sz="1400" b="1" dirty="0">
                <a:solidFill>
                  <a:srgbClr val="002060"/>
                </a:solidFill>
              </a:rPr>
              <a:t>research</a:t>
            </a:r>
          </a:p>
          <a:p>
            <a:pPr marL="285750" indent="-285750">
              <a:buFont typeface="Wingdings" panose="05000000000000000000" pitchFamily="2" charset="2"/>
              <a:buChar char="Ø"/>
            </a:pPr>
            <a:r>
              <a:rPr lang="de-DE" sz="1400" b="1" dirty="0">
                <a:solidFill>
                  <a:srgbClr val="002060"/>
                </a:solidFill>
              </a:rPr>
              <a:t>Management </a:t>
            </a:r>
            <a:r>
              <a:rPr lang="de-DE" sz="1400" b="1" dirty="0" err="1">
                <a:solidFill>
                  <a:srgbClr val="002060"/>
                </a:solidFill>
              </a:rPr>
              <a:t>of</a:t>
            </a:r>
            <a:r>
              <a:rPr lang="de-DE" sz="1400" b="1" dirty="0">
                <a:solidFill>
                  <a:srgbClr val="002060"/>
                </a:solidFill>
              </a:rPr>
              <a:t> </a:t>
            </a:r>
            <a:r>
              <a:rPr lang="de-DE" sz="1400" b="1" dirty="0" err="1">
                <a:solidFill>
                  <a:srgbClr val="002060"/>
                </a:solidFill>
              </a:rPr>
              <a:t>climate</a:t>
            </a:r>
            <a:r>
              <a:rPr lang="de-DE" sz="1400" b="1" dirty="0">
                <a:solidFill>
                  <a:srgbClr val="002060"/>
                </a:solidFill>
              </a:rPr>
              <a:t> </a:t>
            </a:r>
            <a:r>
              <a:rPr lang="de-DE" sz="1400" b="1" dirty="0" err="1">
                <a:solidFill>
                  <a:srgbClr val="002060"/>
                </a:solidFill>
              </a:rPr>
              <a:t>change</a:t>
            </a:r>
            <a:r>
              <a:rPr lang="de-DE" sz="1400" b="1" dirty="0">
                <a:solidFill>
                  <a:srgbClr val="002060"/>
                </a:solidFill>
              </a:rPr>
              <a:t> </a:t>
            </a:r>
            <a:r>
              <a:rPr lang="de-DE" sz="1400" b="1" dirty="0" err="1">
                <a:solidFill>
                  <a:srgbClr val="002060"/>
                </a:solidFill>
              </a:rPr>
              <a:t>effects</a:t>
            </a:r>
            <a:r>
              <a:rPr lang="de-DE" sz="1400" b="1" dirty="0">
                <a:solidFill>
                  <a:srgbClr val="002060"/>
                </a:solidFill>
              </a:rPr>
              <a:t> &amp; </a:t>
            </a:r>
            <a:r>
              <a:rPr lang="de-DE" sz="1400" b="1" dirty="0" err="1">
                <a:solidFill>
                  <a:srgbClr val="002060"/>
                </a:solidFill>
              </a:rPr>
              <a:t>ecosystem</a:t>
            </a:r>
            <a:r>
              <a:rPr lang="de-DE" sz="1400" b="1" dirty="0">
                <a:solidFill>
                  <a:srgbClr val="002060"/>
                </a:solidFill>
              </a:rPr>
              <a:t> </a:t>
            </a:r>
            <a:r>
              <a:rPr lang="de-DE" sz="1400" b="1" dirty="0" err="1">
                <a:solidFill>
                  <a:srgbClr val="002060"/>
                </a:solidFill>
              </a:rPr>
              <a:t>services</a:t>
            </a:r>
            <a:endParaRPr lang="de-DE" sz="1400" b="1" dirty="0">
              <a:solidFill>
                <a:srgbClr val="002060"/>
              </a:solidFill>
              <a:latin typeface="HelveticaNeueLTCom-Md"/>
            </a:endParaRPr>
          </a:p>
        </p:txBody>
      </p:sp>
    </p:spTree>
    <p:extLst>
      <p:ext uri="{BB962C8B-B14F-4D97-AF65-F5344CB8AC3E}">
        <p14:creationId xmlns:p14="http://schemas.microsoft.com/office/powerpoint/2010/main" val="145581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49E800-A5C8-49A0-A453-ED537DA3156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A67DD7-B75D-4A30-90A4-EEA9F64AF1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8194" y="0"/>
            <a:ext cx="6164729" cy="6858000"/>
          </a:xfrm>
          <a:custGeom>
            <a:avLst/>
            <a:gdLst>
              <a:gd name="connsiteX0" fmla="*/ 0 w 6164729"/>
              <a:gd name="connsiteY0" fmla="*/ 6857542 h 6858000"/>
              <a:gd name="connsiteX1" fmla="*/ 199783 w 6164729"/>
              <a:gd name="connsiteY1" fmla="*/ 6857542 h 6858000"/>
              <a:gd name="connsiteX2" fmla="*/ 199783 w 6164729"/>
              <a:gd name="connsiteY2" fmla="*/ 6858000 h 6858000"/>
              <a:gd name="connsiteX3" fmla="*/ 0 w 6164729"/>
              <a:gd name="connsiteY3" fmla="*/ 6858000 h 6858000"/>
              <a:gd name="connsiteX4" fmla="*/ 4818273 w 6164729"/>
              <a:gd name="connsiteY4" fmla="*/ 0 h 6858000"/>
              <a:gd name="connsiteX5" fmla="*/ 5018056 w 6164729"/>
              <a:gd name="connsiteY5" fmla="*/ 0 h 6858000"/>
              <a:gd name="connsiteX6" fmla="*/ 5030703 w 6164729"/>
              <a:gd name="connsiteY6" fmla="*/ 31774 h 6858000"/>
              <a:gd name="connsiteX7" fmla="*/ 6085711 w 6164729"/>
              <a:gd name="connsiteY7" fmla="*/ 2682457 h 6858000"/>
              <a:gd name="connsiteX8" fmla="*/ 6085711 w 6164729"/>
              <a:gd name="connsiteY8" fmla="*/ 3752208 h 6858000"/>
              <a:gd name="connsiteX9" fmla="*/ 4928207 w 6164729"/>
              <a:gd name="connsiteY9" fmla="*/ 6660411 h 6858000"/>
              <a:gd name="connsiteX10" fmla="*/ 4849745 w 6164729"/>
              <a:gd name="connsiteY10" fmla="*/ 6857542 h 6858000"/>
              <a:gd name="connsiteX11" fmla="*/ 4649962 w 6164729"/>
              <a:gd name="connsiteY11" fmla="*/ 6857542 h 6858000"/>
              <a:gd name="connsiteX12" fmla="*/ 4728424 w 6164729"/>
              <a:gd name="connsiteY12" fmla="*/ 6660411 h 6858000"/>
              <a:gd name="connsiteX13" fmla="*/ 5885928 w 6164729"/>
              <a:gd name="connsiteY13" fmla="*/ 3752208 h 6858000"/>
              <a:gd name="connsiteX14" fmla="*/ 5885928 w 6164729"/>
              <a:gd name="connsiteY14" fmla="*/ 2682457 h 6858000"/>
              <a:gd name="connsiteX15" fmla="*/ 4830920 w 6164729"/>
              <a:gd name="connsiteY15" fmla="*/ 3177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164729" h="6858000">
                <a:moveTo>
                  <a:pt x="0" y="6857542"/>
                </a:moveTo>
                <a:lnTo>
                  <a:pt x="199783" y="6857542"/>
                </a:lnTo>
                <a:lnTo>
                  <a:pt x="199783" y="6858000"/>
                </a:lnTo>
                <a:lnTo>
                  <a:pt x="0" y="6858000"/>
                </a:lnTo>
                <a:close/>
                <a:moveTo>
                  <a:pt x="4818273" y="0"/>
                </a:moveTo>
                <a:lnTo>
                  <a:pt x="5018056" y="0"/>
                </a:lnTo>
                <a:lnTo>
                  <a:pt x="5030703" y="31774"/>
                </a:lnTo>
                <a:cubicBezTo>
                  <a:pt x="6085711" y="2682457"/>
                  <a:pt x="6085711" y="2682457"/>
                  <a:pt x="6085711" y="2682457"/>
                </a:cubicBezTo>
                <a:cubicBezTo>
                  <a:pt x="6191069" y="2988100"/>
                  <a:pt x="6191069" y="3446565"/>
                  <a:pt x="6085711" y="3752208"/>
                </a:cubicBezTo>
                <a:cubicBezTo>
                  <a:pt x="5601723" y="4968215"/>
                  <a:pt x="5223609" y="5918220"/>
                  <a:pt x="4928207" y="6660411"/>
                </a:cubicBezTo>
                <a:lnTo>
                  <a:pt x="4849745" y="6857542"/>
                </a:lnTo>
                <a:lnTo>
                  <a:pt x="4649962" y="6857542"/>
                </a:lnTo>
                <a:lnTo>
                  <a:pt x="4728424" y="6660411"/>
                </a:lnTo>
                <a:cubicBezTo>
                  <a:pt x="5023826" y="5918220"/>
                  <a:pt x="5401940" y="4968215"/>
                  <a:pt x="5885928" y="3752208"/>
                </a:cubicBezTo>
                <a:cubicBezTo>
                  <a:pt x="5991286" y="3446565"/>
                  <a:pt x="5991286" y="2988100"/>
                  <a:pt x="5885928" y="2682457"/>
                </a:cubicBezTo>
                <a:cubicBezTo>
                  <a:pt x="5885928" y="2682457"/>
                  <a:pt x="5885928" y="2682457"/>
                  <a:pt x="4830920" y="31774"/>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2" name="Group 11">
            <a:extLst>
              <a:ext uri="{FF2B5EF4-FFF2-40B4-BE49-F238E27FC236}">
                <a16:creationId xmlns:a16="http://schemas.microsoft.com/office/drawing/2014/main" id="{E8C5FC48-0A3C-4D6D-A0D5-EEE93213DBBE}"/>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00124"/>
            <a:chExt cx="1562267" cy="1172973"/>
          </a:xfrm>
        </p:grpSpPr>
        <p:sp>
          <p:nvSpPr>
            <p:cNvPr id="13" name="Freeform 5">
              <a:extLst>
                <a:ext uri="{FF2B5EF4-FFF2-40B4-BE49-F238E27FC236}">
                  <a16:creationId xmlns:a16="http://schemas.microsoft.com/office/drawing/2014/main" id="{DBBC336D-7E16-4EE1-90F2-8D9F2B618BF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0199BE21-2D26-4357-8702-909F3621A3F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5" name="Rectangle 4">
            <a:extLst>
              <a:ext uri="{FF2B5EF4-FFF2-40B4-BE49-F238E27FC236}">
                <a16:creationId xmlns:a16="http://schemas.microsoft.com/office/drawing/2014/main" id="{F9E0A329-19EB-4EE4-B4E1-B99B49ABF8DF}"/>
              </a:ext>
            </a:extLst>
          </p:cNvPr>
          <p:cNvSpPr/>
          <p:nvPr/>
        </p:nvSpPr>
        <p:spPr>
          <a:xfrm>
            <a:off x="2" y="217411"/>
            <a:ext cx="5441387" cy="590931"/>
          </a:xfrm>
          <a:prstGeom prst="rect">
            <a:avLst/>
          </a:prstGeom>
        </p:spPr>
        <p:txBody>
          <a:bodyPr wrap="square">
            <a:spAutoFit/>
          </a:bodyPr>
          <a:lstStyle/>
          <a:p>
            <a:pPr algn="ctr">
              <a:lnSpc>
                <a:spcPct val="90000"/>
              </a:lnSpc>
              <a:spcBef>
                <a:spcPct val="0"/>
              </a:spcBef>
            </a:pPr>
            <a:r>
              <a:rPr lang="en-US" sz="3600" dirty="0">
                <a:solidFill>
                  <a:srgbClr val="A35B28"/>
                </a:solidFill>
                <a:latin typeface="Franklin Gothic Demi" charset="0"/>
              </a:rPr>
              <a:t>5</a:t>
            </a:r>
            <a:r>
              <a:rPr lang="en-US" sz="3600" baseline="30000" dirty="0">
                <a:solidFill>
                  <a:srgbClr val="A35B28"/>
                </a:solidFill>
                <a:latin typeface="Franklin Gothic Demi" charset="0"/>
              </a:rPr>
              <a:t>th</a:t>
            </a:r>
            <a:r>
              <a:rPr lang="en-US" sz="3600" dirty="0">
                <a:solidFill>
                  <a:srgbClr val="A35B28"/>
                </a:solidFill>
                <a:latin typeface="Franklin Gothic Demi" charset="0"/>
              </a:rPr>
              <a:t>   ELEMENT: OUTPUTS </a:t>
            </a:r>
            <a:endParaRPr lang="de-DE" sz="3600" dirty="0">
              <a:solidFill>
                <a:srgbClr val="A35B28"/>
              </a:solidFill>
              <a:latin typeface="Franklin Gothic Demi" charset="0"/>
            </a:endParaRPr>
          </a:p>
        </p:txBody>
      </p:sp>
      <p:pic>
        <p:nvPicPr>
          <p:cNvPr id="6" name="Image 5">
            <a:extLst>
              <a:ext uri="{FF2B5EF4-FFF2-40B4-BE49-F238E27FC236}">
                <a16:creationId xmlns:a16="http://schemas.microsoft.com/office/drawing/2014/main" id="{284DD5B2-E48D-474A-A7AF-1ACCAF0CA88B}"/>
              </a:ext>
            </a:extLst>
          </p:cNvPr>
          <p:cNvPicPr>
            <a:picLocks noChangeAspect="1"/>
          </p:cNvPicPr>
          <p:nvPr/>
        </p:nvPicPr>
        <p:blipFill>
          <a:blip r:embed="rId2"/>
          <a:stretch>
            <a:fillRect/>
          </a:stretch>
        </p:blipFill>
        <p:spPr>
          <a:xfrm>
            <a:off x="209117" y="2732409"/>
            <a:ext cx="10887075" cy="3914775"/>
          </a:xfrm>
          <a:prstGeom prst="rect">
            <a:avLst/>
          </a:prstGeom>
        </p:spPr>
      </p:pic>
      <p:pic>
        <p:nvPicPr>
          <p:cNvPr id="15" name="Image 14" descr="http://127.0.0.1:59494/paform-standalone/temp/jpgraph_22005528345319.png">
            <a:extLst>
              <a:ext uri="{FF2B5EF4-FFF2-40B4-BE49-F238E27FC236}">
                <a16:creationId xmlns:a16="http://schemas.microsoft.com/office/drawing/2014/main" id="{A86ECBBF-B0BA-4689-AB75-2D3657B3CB7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97001" y="0"/>
            <a:ext cx="3894997" cy="257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04E5370-B780-4175-A449-961194DE0108}"/>
              </a:ext>
            </a:extLst>
          </p:cNvPr>
          <p:cNvSpPr/>
          <p:nvPr/>
        </p:nvSpPr>
        <p:spPr>
          <a:xfrm>
            <a:off x="2" y="745480"/>
            <a:ext cx="8404857" cy="1754326"/>
          </a:xfrm>
          <a:prstGeom prst="rect">
            <a:avLst/>
          </a:prstGeom>
        </p:spPr>
        <p:txBody>
          <a:bodyPr wrap="square">
            <a:spAutoFit/>
          </a:bodyPr>
          <a:lstStyle/>
          <a:p>
            <a:r>
              <a:rPr lang="en-US" b="1" dirty="0">
                <a:solidFill>
                  <a:srgbClr val="C00000"/>
                </a:solidFill>
              </a:rPr>
              <a:t>What did we do and which products or services were produced?</a:t>
            </a:r>
          </a:p>
          <a:p>
            <a:r>
              <a:rPr lang="en-US" b="1" dirty="0">
                <a:solidFill>
                  <a:srgbClr val="002060"/>
                </a:solidFill>
              </a:rPr>
              <a:t>Assessing outputs is about examining whether the PA management has achieved the actions set out in the management plan.  It’s the analysis of the number/level of products &amp; services delivered as well as the extent to which actions, tasks &amp; strategies were implemented. It focuses on the degree of achievement of identified activities or targets. Targets are found in the management plans and annual work programs. </a:t>
            </a:r>
            <a:endParaRPr lang="de-DE" b="1" dirty="0">
              <a:solidFill>
                <a:srgbClr val="002060"/>
              </a:solidFill>
            </a:endParaRPr>
          </a:p>
        </p:txBody>
      </p:sp>
    </p:spTree>
    <p:extLst>
      <p:ext uri="{BB962C8B-B14F-4D97-AF65-F5344CB8AC3E}">
        <p14:creationId xmlns:p14="http://schemas.microsoft.com/office/powerpoint/2010/main" val="9534616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1155</Words>
  <Application>Microsoft Office PowerPoint</Application>
  <PresentationFormat>Widescreen</PresentationFormat>
  <Paragraphs>96</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Franklin Gothic Book</vt:lpstr>
      <vt:lpstr>Franklin Gothic Demi</vt:lpstr>
      <vt:lpstr>HelveticaNeueLTCom-Lt</vt:lpstr>
      <vt:lpstr>HelveticaNeueLTCom-Md</vt:lpstr>
      <vt:lpstr>Wingdings</vt:lpstr>
      <vt:lpstr>Office Theme</vt:lpstr>
      <vt:lpstr>BIOPAMA IMET TRAINING</vt:lpstr>
      <vt:lpstr>LEARNING OBJECTIVE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Road to Romania</dc:title>
  <dc:creator>Microsoft Office User</dc:creator>
  <cp:lastModifiedBy>BUCIOACA Roxana</cp:lastModifiedBy>
  <cp:revision>136</cp:revision>
  <dcterms:created xsi:type="dcterms:W3CDTF">2016-03-29T08:17:27Z</dcterms:created>
  <dcterms:modified xsi:type="dcterms:W3CDTF">2020-04-21T13:57:58Z</dcterms:modified>
</cp:coreProperties>
</file>