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0" r:id="rId2"/>
    <p:sldId id="299" r:id="rId3"/>
    <p:sldId id="301" r:id="rId4"/>
    <p:sldId id="302" r:id="rId5"/>
    <p:sldId id="293" r:id="rId6"/>
    <p:sldId id="304" r:id="rId7"/>
    <p:sldId id="308" r:id="rId8"/>
    <p:sldId id="318" r:id="rId9"/>
    <p:sldId id="319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Reghintovschi" initials="ER" lastIdx="1" clrIdx="0"/>
  <p:cmAuthor id="2" name="Elena Reghintovschi" initials="ER [2]" lastIdx="1" clrIdx="1"/>
  <p:cmAuthor id="3" name="Elena Reghintovschi" initials="ER [2] [2]" lastIdx="1" clrIdx="2"/>
  <p:cmAuthor id="4" name="Elena Reghintovschi" initials="ER [3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14E"/>
    <a:srgbClr val="A35B28"/>
    <a:srgbClr val="679D97"/>
    <a:srgbClr val="71A6A1"/>
    <a:srgbClr val="41AD53"/>
    <a:srgbClr val="CF785E"/>
    <a:srgbClr val="A7D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2"/>
    <p:restoredTop sz="94588"/>
  </p:normalViewPr>
  <p:slideViewPr>
    <p:cSldViewPr snapToGrid="0" snapToObjects="1">
      <p:cViewPr varScale="1">
        <p:scale>
          <a:sx n="69" d="100"/>
          <a:sy n="69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2" d="100"/>
          <a:sy n="122" d="100"/>
        </p:scale>
        <p:origin x="507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D4885-4B97-4B45-98CD-C3ACF0C5B91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59412-5F2F-1240-90A8-4A7B14A5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6422-749E-8F49-8D3D-B359BB4806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C804A-85CA-C14C-A757-D8CE986E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divider works as an overlay.  To change the images in the background, select the main layer (the top shape) and right click “send to back”. Replace/Change the image. Then click “send to back” on the image you have added.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C804A-85CA-C14C-A757-D8CE986E68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361191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361191"/>
            <a:ext cx="12207240" cy="1500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0089D0-0E04-754B-9E50-A88FBAEC36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4900" y="5811546"/>
            <a:ext cx="2970570" cy="6629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8E63AB-2ADD-714A-927D-8E762945F563}"/>
              </a:ext>
            </a:extLst>
          </p:cNvPr>
          <p:cNvSpPr/>
          <p:nvPr userDrawn="1"/>
        </p:nvSpPr>
        <p:spPr>
          <a:xfrm>
            <a:off x="4622800" y="1435100"/>
            <a:ext cx="7584440" cy="2044700"/>
          </a:xfrm>
          <a:prstGeom prst="rect">
            <a:avLst/>
          </a:prstGeom>
          <a:solidFill>
            <a:srgbClr val="90C14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B68D7304-1DDB-4440-AB10-DDECB09D77E6}" type="datetime1">
              <a:rPr lang="ro-RO" smtClean="0"/>
              <a:t>21.04.2020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1148" y="2638510"/>
            <a:ext cx="6194322" cy="164444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1148" y="163837"/>
            <a:ext cx="6194322" cy="237128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49" y="5522715"/>
            <a:ext cx="5451299" cy="867357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89015" y="6360264"/>
            <a:ext cx="39729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An initiative of the ACP Group of States financed by the European Union's 11</a:t>
            </a:r>
            <a:r>
              <a:rPr lang="en-US" sz="1050" baseline="30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</a:t>
            </a:r>
            <a:r>
              <a:rPr lang="en-US" sz="105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EDF.</a:t>
            </a:r>
          </a:p>
        </p:txBody>
      </p:sp>
    </p:spTree>
    <p:extLst>
      <p:ext uri="{BB962C8B-B14F-4D97-AF65-F5344CB8AC3E}">
        <p14:creationId xmlns:p14="http://schemas.microsoft.com/office/powerpoint/2010/main" val="143077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06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6612" y="1591186"/>
            <a:ext cx="4116388" cy="858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587625"/>
            <a:ext cx="4116388" cy="3006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006663"/>
            <a:ext cx="6172200" cy="4587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6612" y="1591186"/>
            <a:ext cx="4116388" cy="858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587625"/>
            <a:ext cx="4116388" cy="3006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43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439642"/>
            <a:ext cx="10515599" cy="24084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283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802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010" y="3639671"/>
            <a:ext cx="4337212" cy="216297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28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28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97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207240" cy="6873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517C63-20A5-5041-820D-9C8111AB51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1648" y="2261214"/>
            <a:ext cx="6122015" cy="136628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583118" y="5936975"/>
            <a:ext cx="5041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The Biodiversity</a:t>
            </a:r>
            <a:r>
              <a:rPr lang="en-US" sz="1000" baseline="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and Protected Areas Management Programme (BIOPAMA) is a</a:t>
            </a:r>
            <a:r>
              <a:rPr lang="en-US" sz="1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n initiative of the ACP Group of States financed by the European Union's 11</a:t>
            </a:r>
            <a:r>
              <a:rPr lang="en-US" sz="1000" baseline="30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</a:t>
            </a:r>
            <a:r>
              <a:rPr lang="en-US" sz="1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EDF.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4956AE-496E-0A4E-81CE-713B3CC39D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7184" y="4470978"/>
            <a:ext cx="3070942" cy="9494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49E99A-CC84-A445-82B0-875ACDFD961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2117" y="5530847"/>
            <a:ext cx="3046009" cy="29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3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DF13-60AB-4908-A383-7C239F8946B2}" type="datetimeFigureOut">
              <a:rPr lang="fr-FR" smtClean="0"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5F5A-7805-442C-8DDC-9700B749F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09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EEAE0620-6311-40F3-ADCE-7669C40B015C}" type="datetime1">
              <a:rPr lang="ro-RO" smtClean="0"/>
              <a:t>21.04.2020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83820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" y="3810"/>
            <a:ext cx="12192000" cy="6858000"/>
          </a:xfrm>
          <a:prstGeom prst="rect">
            <a:avLst/>
          </a:prstGeom>
          <a:solidFill>
            <a:srgbClr val="90C14E"/>
          </a:solidFill>
          <a:ln>
            <a:solidFill>
              <a:srgbClr val="90C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16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2677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bg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15BA75AA-2165-41F1-9C20-0A222A46F366}" type="datetime1">
              <a:rPr lang="ro-RO" smtClean="0"/>
              <a:t>21.04.2020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1430" y="578160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205740" y="441149"/>
            <a:ext cx="89535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4000" b="1" kern="120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82677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82677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992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8D8C4A5-E0F4-7546-93EC-A5662A4189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1501" y="6149795"/>
            <a:ext cx="2197100" cy="490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05122" cy="58371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450" y="1726702"/>
            <a:ext cx="7429501" cy="198804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A35B2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7449" y="3752850"/>
            <a:ext cx="7429502" cy="145954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45836DB3-E689-41ED-B388-1E5DF12EB456}" type="datetime1">
              <a:rPr lang="ro-RO" smtClean="0"/>
              <a:t>21.04.2020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837128"/>
            <a:ext cx="1220512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4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77734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5A17F9-AB41-9B44-929B-B8707812EBBB}"/>
              </a:ext>
            </a:extLst>
          </p:cNvPr>
          <p:cNvSpPr/>
          <p:nvPr userDrawn="1"/>
        </p:nvSpPr>
        <p:spPr>
          <a:xfrm>
            <a:off x="0" y="2133600"/>
            <a:ext cx="9321800" cy="2044700"/>
          </a:xfrm>
          <a:prstGeom prst="rect">
            <a:avLst/>
          </a:prstGeom>
          <a:solidFill>
            <a:srgbClr val="90C14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4656"/>
            <a:ext cx="9438377" cy="868032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9198C8D0-4FA3-4B38-A4F3-50398BE96A67}" type="datetime1">
              <a:rPr lang="ro-RO" smtClean="0"/>
              <a:t>21.04.2020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322688"/>
            <a:ext cx="9438378" cy="4395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71457"/>
            <a:ext cx="5181600" cy="354829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71457"/>
            <a:ext cx="5181600" cy="354829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F17-3813-4268-9972-4BB50318179C}" type="datetime1">
              <a:rPr lang="ro-RO" smtClean="0"/>
              <a:t>21.04.2020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A35B2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933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335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857269"/>
            <a:ext cx="5157787" cy="292304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033357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857269"/>
            <a:ext cx="5183188" cy="292304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588278C7-83CC-419B-A20A-2DB6525EDAD4}" type="datetime1">
              <a:rPr lang="ro-RO" smtClean="0"/>
              <a:t>21.04.2020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A35B2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029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DC740586-9D83-4886-8E74-2CF0863EB7FE}" type="datetime1">
              <a:rPr lang="ro-RO" smtClean="0"/>
              <a:t>21.04.2020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859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" y="3810"/>
            <a:ext cx="12192000" cy="6858000"/>
          </a:xfrm>
          <a:prstGeom prst="rect">
            <a:avLst/>
          </a:prstGeom>
          <a:solidFill>
            <a:srgbClr val="90C14E"/>
          </a:solidFill>
          <a:ln>
            <a:solidFill>
              <a:srgbClr val="90C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575874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13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2677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bg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992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2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5256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430" y="578160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795CC9-3177-B34E-92EB-531721CE644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1501" y="6149795"/>
            <a:ext cx="2197100" cy="49034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010" y="3639671"/>
            <a:ext cx="4337212" cy="21629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6768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/>
              <a:t>BIOPAMA PPT Template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992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4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3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A35B28"/>
          </a:solidFill>
          <a:latin typeface="Franklin Gothic Demi" charset="0"/>
          <a:ea typeface="Franklin Gothic Demi" charset="0"/>
          <a:cs typeface="Franklin Gothic Dem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Franklin Gothic Book" charset="0"/>
          <a:ea typeface="Franklin Gothic Book" charset="0"/>
          <a:cs typeface="Franklin Gothic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Franklin Gothic Book" charset="0"/>
          <a:ea typeface="Franklin Gothic Book" charset="0"/>
          <a:cs typeface="Franklin Gothic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charset="0"/>
          <a:ea typeface="Franklin Gothic Book" charset="0"/>
          <a:cs typeface="Franklin Gothic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charset="0"/>
          <a:ea typeface="Franklin Gothic Book" charset="0"/>
          <a:cs typeface="Franklin Gothic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charset="0"/>
          <a:ea typeface="Franklin Gothic Book" charset="0"/>
          <a:cs typeface="Franklin Gothic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1875"/>
            <a:ext cx="12192000" cy="5361191"/>
          </a:xfr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0568493-EE96-3A44-AF9A-CE74A899BA48}"/>
              </a:ext>
            </a:extLst>
          </p:cNvPr>
          <p:cNvSpPr/>
          <p:nvPr/>
        </p:nvSpPr>
        <p:spPr>
          <a:xfrm>
            <a:off x="4996070" y="2025569"/>
            <a:ext cx="7195930" cy="1837303"/>
          </a:xfrm>
          <a:prstGeom prst="rect">
            <a:avLst/>
          </a:prstGeom>
          <a:solidFill>
            <a:srgbClr val="679D97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1148" y="3066776"/>
            <a:ext cx="6194322" cy="1644445"/>
          </a:xfrm>
        </p:spPr>
        <p:txBody>
          <a:bodyPr/>
          <a:lstStyle/>
          <a:p>
            <a:r>
              <a:rPr lang="de-DE" b="1" dirty="0"/>
              <a:t>Session 2 :  </a:t>
            </a:r>
            <a:r>
              <a:rPr lang="de-DE" b="1" dirty="0" err="1"/>
              <a:t>Exploring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IMET Tool 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01148" y="592103"/>
            <a:ext cx="6194322" cy="2371281"/>
          </a:xfrm>
        </p:spPr>
        <p:txBody>
          <a:bodyPr/>
          <a:lstStyle/>
          <a:p>
            <a:r>
              <a:rPr lang="en-US" dirty="0"/>
              <a:t>BIOPAMA IMET TRAINING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C19C4E-035C-724C-8C5F-5375444AC87B}"/>
              </a:ext>
            </a:extLst>
          </p:cNvPr>
          <p:cNvSpPr/>
          <p:nvPr/>
        </p:nvSpPr>
        <p:spPr>
          <a:xfrm>
            <a:off x="4996070" y="2025570"/>
            <a:ext cx="331304" cy="1828800"/>
          </a:xfrm>
          <a:prstGeom prst="rect">
            <a:avLst/>
          </a:prstGeom>
          <a:solidFill>
            <a:srgbClr val="90C14E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A3D1D29-D3AE-497D-8FB8-5D99C9BAD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6735"/>
            <a:ext cx="353630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anose="020B0604020202020204" pitchFamily="34" charset="0"/>
              <a:buChar char="•"/>
              <a:defRPr sz="3200">
                <a:solidFill>
                  <a:srgbClr val="6E645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 sz="2800">
                <a:solidFill>
                  <a:srgbClr val="6E645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 sz="2400">
                <a:solidFill>
                  <a:srgbClr val="6E645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 sz="2000">
                <a:solidFill>
                  <a:srgbClr val="6E645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 sz="2000">
                <a:solidFill>
                  <a:srgbClr val="6E645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 sz="2000">
                <a:solidFill>
                  <a:srgbClr val="6E645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 sz="2000">
                <a:solidFill>
                  <a:srgbClr val="6E645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 sz="2000">
                <a:solidFill>
                  <a:srgbClr val="6E645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  <a:defRPr sz="2000">
                <a:solidFill>
                  <a:srgbClr val="6E645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fr-FR" altLang="de-DE" sz="3600" b="1" dirty="0">
                <a:solidFill>
                  <a:srgbClr val="000000"/>
                </a:solidFill>
                <a:cs typeface="Arial" panose="020B0604020202020204" pitchFamily="34" charset="0"/>
              </a:rPr>
              <a:t>Bertille MAYEN</a:t>
            </a:r>
            <a:endParaRPr lang="de-DE" altLang="de-DE" sz="36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28EBE3-EEFD-45E3-A4AD-E4D24D97AC25}"/>
              </a:ext>
            </a:extLst>
          </p:cNvPr>
          <p:cNvSpPr/>
          <p:nvPr/>
        </p:nvSpPr>
        <p:spPr>
          <a:xfrm>
            <a:off x="3617944" y="890391"/>
            <a:ext cx="50968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chemeClr val="accent5">
                    <a:lumMod val="50000"/>
                  </a:schemeClr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75370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6503060" cy="45447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0"/>
          <a:stretch/>
        </p:blipFill>
        <p:spPr>
          <a:xfrm>
            <a:off x="6071616" y="1828800"/>
            <a:ext cx="6120384" cy="40111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384" y="0"/>
            <a:ext cx="12216384" cy="5839939"/>
          </a:xfrm>
          <a:prstGeom prst="rect">
            <a:avLst/>
          </a:prstGeom>
        </p:spPr>
      </p:pic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4096537" y="2011309"/>
            <a:ext cx="4311339" cy="994024"/>
          </a:xfrm>
        </p:spPr>
        <p:txBody>
          <a:bodyPr>
            <a:normAutofit/>
          </a:bodyPr>
          <a:lstStyle/>
          <a:p>
            <a:r>
              <a:rPr lang="en-US" sz="2800" dirty="0">
                <a:ea typeface="+mn-ea"/>
                <a:cs typeface="+mn-cs"/>
              </a:rPr>
              <a:t>LEARNING OBJECTIVES </a:t>
            </a:r>
            <a:br>
              <a:rPr lang="en-US" sz="2800" dirty="0">
                <a:ea typeface="+mn-ea"/>
                <a:cs typeface="+mn-cs"/>
              </a:rPr>
            </a:br>
            <a:endParaRPr lang="en-US" sz="2800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5B4FC7-64BE-49D3-B77F-5D3C87FAA461}"/>
              </a:ext>
            </a:extLst>
          </p:cNvPr>
          <p:cNvSpPr/>
          <p:nvPr/>
        </p:nvSpPr>
        <p:spPr>
          <a:xfrm>
            <a:off x="-24384" y="3953251"/>
            <a:ext cx="12216384" cy="200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A35B28"/>
                </a:solidFill>
                <a:latin typeface="Franklin Gothic Demi" charset="0"/>
              </a:rPr>
              <a:t>At the end of the session, participants will be familiar with :</a:t>
            </a:r>
            <a:endParaRPr lang="de-DE" sz="2800" dirty="0">
              <a:solidFill>
                <a:srgbClr val="A35B28"/>
              </a:solidFill>
              <a:latin typeface="Franklin Gothic Demi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A35B28"/>
                </a:solidFill>
                <a:latin typeface="Franklin Gothic Demi" charset="0"/>
              </a:rPr>
              <a:t>Brief history of IMET development process;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A35B28"/>
                </a:solidFill>
                <a:latin typeface="Franklin Gothic Demi" charset="0"/>
              </a:rPr>
              <a:t>IMET usefulness / purpose;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A35B28"/>
                </a:solidFill>
                <a:latin typeface="Franklin Gothic Demi" charset="0"/>
              </a:rPr>
              <a:t>Key characteristics of the IMET form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38A617-95C9-4C08-9B35-F25652C1D50A}"/>
              </a:ext>
            </a:extLst>
          </p:cNvPr>
          <p:cNvSpPr/>
          <p:nvPr/>
        </p:nvSpPr>
        <p:spPr>
          <a:xfrm>
            <a:off x="3508310" y="346092"/>
            <a:ext cx="9016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Franklin Gothic Demi" charset="0"/>
              </a:rPr>
              <a:t>INTRODUCTION 2 IMET  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  <a:latin typeface="Franklin Gothic Demi" charset="0"/>
              </a:rPr>
              <a:t>Why a new tool? For who? For what?  Main features?</a:t>
            </a:r>
            <a:endParaRPr lang="de-DE" sz="2800" dirty="0">
              <a:solidFill>
                <a:schemeClr val="tx2"/>
              </a:solidFill>
              <a:latin typeface="Franklin Gothic Dem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9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5D2E7D-ED4D-466E-939E-6BA8BD3BD570}"/>
              </a:ext>
            </a:extLst>
          </p:cNvPr>
          <p:cNvSpPr/>
          <p:nvPr/>
        </p:nvSpPr>
        <p:spPr>
          <a:xfrm>
            <a:off x="-107680" y="757340"/>
            <a:ext cx="63113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IMET</a:t>
            </a:r>
            <a:r>
              <a:rPr lang="en-US" sz="2000" b="1" i="1" spc="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2000" b="1" i="1" spc="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wider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BIOPAMA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Started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2011, it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until</a:t>
            </a:r>
            <a:r>
              <a:rPr lang="en-US" sz="2000" b="1" i="1" spc="35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funds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EU. </a:t>
            </a:r>
          </a:p>
          <a:p>
            <a:pPr algn="just"/>
            <a:endParaRPr lang="en-US" sz="2000" b="1" i="1" spc="-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IMET 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aims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</a:t>
            </a:r>
            <a:r>
              <a:rPr lang="en-US" sz="2000" b="1" i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threats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related 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biodiversity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</a:t>
            </a:r>
            <a:r>
              <a:rPr lang="en-US" sz="2000" b="1" i="1" spc="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African, 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Caribbean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Pacific</a:t>
            </a:r>
            <a:r>
              <a:rPr lang="en-US" sz="2000" b="1" i="1" spc="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while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reducing</a:t>
            </a:r>
            <a:r>
              <a:rPr lang="en-US" sz="2000" b="1" i="1" spc="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communities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living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</a:t>
            </a:r>
            <a:r>
              <a:rPr lang="en-US" sz="2000" b="1" i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PAs.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Implemented</a:t>
            </a:r>
            <a:r>
              <a:rPr lang="en-US" sz="2000" b="1" i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IUCN,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EU's</a:t>
            </a:r>
            <a:r>
              <a:rPr lang="en-US" sz="2000" b="1" i="1" spc="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Joint </a:t>
            </a:r>
            <a:r>
              <a:rPr lang="en-US" sz="2000" b="1" i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en-US" sz="2000" b="1" i="1" spc="3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and Regional Observatories. </a:t>
            </a:r>
            <a:endParaRPr lang="de-DE" sz="2000" b="1" i="1" dirty="0"/>
          </a:p>
        </p:txBody>
      </p:sp>
      <p:pic>
        <p:nvPicPr>
          <p:cNvPr id="9" name="Image 5" descr="IMG_0003.JPG">
            <a:extLst>
              <a:ext uri="{FF2B5EF4-FFF2-40B4-BE49-F238E27FC236}">
                <a16:creationId xmlns:a16="http://schemas.microsoft.com/office/drawing/2014/main" id="{0C7FEC76-E445-4983-A457-F0F34834F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3680" y="44687"/>
            <a:ext cx="5889625" cy="459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6FF9A70-16E1-4BB2-81AD-42F8F48BF8E6}"/>
              </a:ext>
            </a:extLst>
          </p:cNvPr>
          <p:cNvSpPr/>
          <p:nvPr/>
        </p:nvSpPr>
        <p:spPr>
          <a:xfrm>
            <a:off x="-35367" y="4180344"/>
            <a:ext cx="1204737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Some</a:t>
            </a:r>
            <a:r>
              <a:rPr lang="de-DE" sz="2400" dirty="0"/>
              <a:t> </a:t>
            </a:r>
            <a:r>
              <a:rPr lang="de-DE" sz="2400" dirty="0" err="1"/>
              <a:t>key</a:t>
            </a:r>
            <a:r>
              <a:rPr lang="de-DE" sz="2400" dirty="0"/>
              <a:t> </a:t>
            </a:r>
            <a:r>
              <a:rPr lang="de-DE" sz="2400" dirty="0" err="1"/>
              <a:t>milestones</a:t>
            </a:r>
            <a:r>
              <a:rPr lang="de-DE" sz="2400" dirty="0"/>
              <a:t>  </a:t>
            </a:r>
          </a:p>
          <a:p>
            <a:r>
              <a:rPr lang="de-DE" sz="2000" dirty="0">
                <a:solidFill>
                  <a:srgbClr val="002060"/>
                </a:solidFill>
              </a:rPr>
              <a:t>2013: Central </a:t>
            </a:r>
            <a:r>
              <a:rPr lang="de-DE" sz="2000" dirty="0" err="1">
                <a:solidFill>
                  <a:srgbClr val="002060"/>
                </a:solidFill>
              </a:rPr>
              <a:t>african</a:t>
            </a:r>
            <a:r>
              <a:rPr lang="de-DE" sz="2000" dirty="0">
                <a:solidFill>
                  <a:srgbClr val="002060"/>
                </a:solidFill>
              </a:rPr>
              <a:t> countries </a:t>
            </a:r>
            <a:r>
              <a:rPr lang="de-DE" sz="2000" dirty="0" err="1">
                <a:solidFill>
                  <a:srgbClr val="002060"/>
                </a:solidFill>
              </a:rPr>
              <a:t>requested</a:t>
            </a:r>
            <a:r>
              <a:rPr lang="de-DE" sz="2000" dirty="0">
                <a:solidFill>
                  <a:srgbClr val="002060"/>
                </a:solidFill>
              </a:rPr>
              <a:t> a </a:t>
            </a:r>
            <a:r>
              <a:rPr lang="de-DE" sz="2000" dirty="0" err="1">
                <a:solidFill>
                  <a:srgbClr val="002060"/>
                </a:solidFill>
              </a:rPr>
              <a:t>tool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that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can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give</a:t>
            </a:r>
            <a:r>
              <a:rPr lang="de-DE" sz="2000" dirty="0">
                <a:solidFill>
                  <a:srgbClr val="002060"/>
                </a:solidFill>
              </a:rPr>
              <a:t> a </a:t>
            </a:r>
            <a:r>
              <a:rPr lang="de-DE" sz="2000" dirty="0" err="1">
                <a:solidFill>
                  <a:srgbClr val="002060"/>
                </a:solidFill>
              </a:rPr>
              <a:t>clear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picture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of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the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status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of</a:t>
            </a:r>
            <a:r>
              <a:rPr lang="de-DE" sz="2000" dirty="0">
                <a:solidFill>
                  <a:srgbClr val="002060"/>
                </a:solidFill>
              </a:rPr>
              <a:t> a PA </a:t>
            </a:r>
            <a:r>
              <a:rPr lang="de-DE" sz="2000" dirty="0" err="1">
                <a:solidFill>
                  <a:srgbClr val="002060"/>
                </a:solidFill>
              </a:rPr>
              <a:t>management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effectivenes</a:t>
            </a:r>
            <a:r>
              <a:rPr lang="de-DE" sz="2000" dirty="0">
                <a:solidFill>
                  <a:srgbClr val="002060"/>
                </a:solidFill>
              </a:rPr>
              <a:t> and also </a:t>
            </a:r>
            <a:r>
              <a:rPr lang="de-DE" sz="2000" dirty="0" err="1">
                <a:solidFill>
                  <a:srgbClr val="002060"/>
                </a:solidFill>
              </a:rPr>
              <a:t>help</a:t>
            </a:r>
            <a:r>
              <a:rPr lang="de-DE" sz="2000" dirty="0">
                <a:solidFill>
                  <a:srgbClr val="002060"/>
                </a:solidFill>
              </a:rPr>
              <a:t> in </a:t>
            </a:r>
            <a:r>
              <a:rPr lang="de-DE" sz="2000" dirty="0" err="1">
                <a:solidFill>
                  <a:srgbClr val="002060"/>
                </a:solidFill>
              </a:rPr>
              <a:t>decision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making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during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the</a:t>
            </a:r>
            <a:r>
              <a:rPr lang="de-DE" sz="2000" dirty="0">
                <a:solidFill>
                  <a:srgbClr val="002060"/>
                </a:solidFill>
              </a:rPr>
              <a:t> Phase 1 </a:t>
            </a:r>
            <a:r>
              <a:rPr lang="de-DE" sz="2000" dirty="0" err="1">
                <a:solidFill>
                  <a:srgbClr val="002060"/>
                </a:solidFill>
              </a:rPr>
              <a:t>of</a:t>
            </a:r>
            <a:r>
              <a:rPr lang="de-DE" sz="2000" dirty="0">
                <a:solidFill>
                  <a:srgbClr val="002060"/>
                </a:solidFill>
              </a:rPr>
              <a:t> BIOPAMA;  </a:t>
            </a:r>
          </a:p>
          <a:p>
            <a:r>
              <a:rPr lang="de-DE" sz="2000" dirty="0">
                <a:solidFill>
                  <a:srgbClr val="002060"/>
                </a:solidFill>
              </a:rPr>
              <a:t>2014-2015: Pilot and </a:t>
            </a:r>
            <a:r>
              <a:rPr lang="de-DE" sz="2000" dirty="0" err="1">
                <a:solidFill>
                  <a:srgbClr val="002060"/>
                </a:solidFill>
              </a:rPr>
              <a:t>development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of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the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first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version</a:t>
            </a:r>
            <a:r>
              <a:rPr lang="de-DE" sz="2000" dirty="0">
                <a:solidFill>
                  <a:srgbClr val="002060"/>
                </a:solidFill>
              </a:rPr>
              <a:t> in </a:t>
            </a:r>
            <a:r>
              <a:rPr lang="de-DE" sz="2000" dirty="0" err="1">
                <a:solidFill>
                  <a:srgbClr val="002060"/>
                </a:solidFill>
              </a:rPr>
              <a:t>excel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format</a:t>
            </a:r>
            <a:r>
              <a:rPr lang="de-DE" sz="2000" dirty="0">
                <a:solidFill>
                  <a:srgbClr val="002060"/>
                </a:solidFill>
              </a:rPr>
              <a:t>  in Central </a:t>
            </a:r>
            <a:r>
              <a:rPr lang="de-DE" sz="2000" dirty="0" err="1">
                <a:solidFill>
                  <a:srgbClr val="002060"/>
                </a:solidFill>
              </a:rPr>
              <a:t>Africa</a:t>
            </a:r>
            <a:r>
              <a:rPr lang="de-DE" sz="2000" dirty="0">
                <a:solidFill>
                  <a:srgbClr val="002060"/>
                </a:solidFill>
              </a:rPr>
              <a:t> and </a:t>
            </a:r>
            <a:r>
              <a:rPr lang="de-DE" sz="2000" dirty="0" err="1">
                <a:solidFill>
                  <a:srgbClr val="002060"/>
                </a:solidFill>
              </a:rPr>
              <a:t>others</a:t>
            </a:r>
            <a:r>
              <a:rPr lang="de-DE" sz="2000" dirty="0">
                <a:solidFill>
                  <a:srgbClr val="002060"/>
                </a:solidFill>
              </a:rPr>
              <a:t> countries. </a:t>
            </a:r>
          </a:p>
          <a:p>
            <a:r>
              <a:rPr lang="de-DE" sz="2000" dirty="0">
                <a:solidFill>
                  <a:srgbClr val="002060"/>
                </a:solidFill>
              </a:rPr>
              <a:t>2015 : Training </a:t>
            </a:r>
            <a:r>
              <a:rPr lang="de-DE" sz="2000" dirty="0" err="1">
                <a:solidFill>
                  <a:srgbClr val="002060"/>
                </a:solidFill>
              </a:rPr>
              <a:t>of</a:t>
            </a:r>
            <a:r>
              <a:rPr lang="de-DE" sz="2000" dirty="0">
                <a:solidFill>
                  <a:srgbClr val="002060"/>
                </a:solidFill>
              </a:rPr>
              <a:t> 25 </a:t>
            </a:r>
            <a:r>
              <a:rPr lang="de-DE" sz="2000" dirty="0" err="1">
                <a:solidFill>
                  <a:srgbClr val="002060"/>
                </a:solidFill>
              </a:rPr>
              <a:t>coaches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from</a:t>
            </a:r>
            <a:r>
              <a:rPr lang="de-DE" sz="2000" dirty="0">
                <a:solidFill>
                  <a:srgbClr val="002060"/>
                </a:solidFill>
              </a:rPr>
              <a:t> 11 countries in Central and West </a:t>
            </a:r>
            <a:r>
              <a:rPr lang="de-DE" sz="2000" dirty="0" err="1">
                <a:solidFill>
                  <a:srgbClr val="002060"/>
                </a:solidFill>
              </a:rPr>
              <a:t>Africa</a:t>
            </a:r>
            <a:r>
              <a:rPr lang="de-DE" sz="2000" dirty="0">
                <a:solidFill>
                  <a:srgbClr val="002060"/>
                </a:solidFill>
              </a:rPr>
              <a:t> (</a:t>
            </a:r>
            <a:r>
              <a:rPr lang="de-DE" sz="2000" dirty="0" err="1">
                <a:solidFill>
                  <a:srgbClr val="002060"/>
                </a:solidFill>
              </a:rPr>
              <a:t>using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the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version</a:t>
            </a:r>
            <a:r>
              <a:rPr lang="de-DE" sz="2000" dirty="0">
                <a:solidFill>
                  <a:srgbClr val="002060"/>
                </a:solidFill>
              </a:rPr>
              <a:t> in </a:t>
            </a:r>
            <a:r>
              <a:rPr lang="de-DE" sz="2000" dirty="0" err="1">
                <a:solidFill>
                  <a:srgbClr val="002060"/>
                </a:solidFill>
              </a:rPr>
              <a:t>the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excel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format</a:t>
            </a:r>
            <a:r>
              <a:rPr lang="de-DE" sz="2000" dirty="0">
                <a:solidFill>
                  <a:srgbClr val="002060"/>
                </a:solidFill>
              </a:rPr>
              <a:t> ) </a:t>
            </a:r>
          </a:p>
          <a:p>
            <a:r>
              <a:rPr lang="de-DE" sz="2000" dirty="0">
                <a:solidFill>
                  <a:srgbClr val="002060"/>
                </a:solidFill>
              </a:rPr>
              <a:t>2016: Roll out </a:t>
            </a:r>
            <a:r>
              <a:rPr lang="de-DE" sz="2000" dirty="0" err="1">
                <a:solidFill>
                  <a:srgbClr val="002060"/>
                </a:solidFill>
              </a:rPr>
              <a:t>the</a:t>
            </a:r>
            <a:r>
              <a:rPr lang="de-DE" sz="2000" dirty="0">
                <a:solidFill>
                  <a:srgbClr val="002060"/>
                </a:solidFill>
              </a:rPr>
              <a:t> </a:t>
            </a:r>
            <a:r>
              <a:rPr lang="de-DE" sz="2000" dirty="0" err="1">
                <a:solidFill>
                  <a:srgbClr val="002060"/>
                </a:solidFill>
              </a:rPr>
              <a:t>first</a:t>
            </a:r>
            <a:r>
              <a:rPr lang="de-DE" sz="2000" dirty="0">
                <a:solidFill>
                  <a:srgbClr val="002060"/>
                </a:solidFill>
              </a:rPr>
              <a:t> IMET </a:t>
            </a:r>
            <a:r>
              <a:rPr lang="de-DE" sz="2000" dirty="0" err="1">
                <a:solidFill>
                  <a:srgbClr val="002060"/>
                </a:solidFill>
              </a:rPr>
              <a:t>campaigns</a:t>
            </a:r>
            <a:r>
              <a:rPr lang="de-DE" sz="2000" dirty="0">
                <a:solidFill>
                  <a:srgbClr val="002060"/>
                </a:solidFill>
              </a:rPr>
              <a:t> in 100 PAs </a:t>
            </a:r>
            <a:r>
              <a:rPr lang="de-DE" sz="2000" dirty="0" err="1">
                <a:solidFill>
                  <a:srgbClr val="002060"/>
                </a:solidFill>
              </a:rPr>
              <a:t>located</a:t>
            </a:r>
            <a:r>
              <a:rPr lang="de-DE" sz="2000" dirty="0">
                <a:solidFill>
                  <a:srgbClr val="002060"/>
                </a:solidFill>
              </a:rPr>
              <a:t> in 15 countries.</a:t>
            </a:r>
          </a:p>
          <a:p>
            <a:r>
              <a:rPr lang="de-DE" sz="2400" dirty="0">
                <a:solidFill>
                  <a:srgbClr val="C00000"/>
                </a:solidFill>
              </a:rPr>
              <a:t>The </a:t>
            </a:r>
            <a:r>
              <a:rPr lang="de-DE" sz="2400" dirty="0" err="1">
                <a:solidFill>
                  <a:srgbClr val="C00000"/>
                </a:solidFill>
              </a:rPr>
              <a:t>process</a:t>
            </a:r>
            <a:r>
              <a:rPr lang="de-DE" sz="2400" dirty="0">
                <a:solidFill>
                  <a:srgbClr val="C00000"/>
                </a:solidFill>
              </a:rPr>
              <a:t> </a:t>
            </a:r>
            <a:r>
              <a:rPr lang="de-DE" sz="2400" dirty="0" err="1">
                <a:solidFill>
                  <a:srgbClr val="C00000"/>
                </a:solidFill>
              </a:rPr>
              <a:t>is</a:t>
            </a:r>
            <a:r>
              <a:rPr lang="de-DE" sz="2400" dirty="0">
                <a:solidFill>
                  <a:srgbClr val="C00000"/>
                </a:solidFill>
              </a:rPr>
              <a:t> </a:t>
            </a:r>
            <a:r>
              <a:rPr lang="de-DE" sz="2400" dirty="0" err="1">
                <a:solidFill>
                  <a:srgbClr val="C00000"/>
                </a:solidFill>
              </a:rPr>
              <a:t>ongoing</a:t>
            </a:r>
            <a:r>
              <a:rPr lang="de-DE" sz="2400" dirty="0">
                <a:solidFill>
                  <a:srgbClr val="C00000"/>
                </a:solidFill>
              </a:rPr>
              <a:t> : </a:t>
            </a:r>
            <a:r>
              <a:rPr lang="de-DE" sz="2400" dirty="0" err="1">
                <a:solidFill>
                  <a:srgbClr val="C00000"/>
                </a:solidFill>
              </a:rPr>
              <a:t>developing</a:t>
            </a:r>
            <a:r>
              <a:rPr lang="de-DE" sz="2400" dirty="0">
                <a:solidFill>
                  <a:srgbClr val="C00000"/>
                </a:solidFill>
              </a:rPr>
              <a:t> </a:t>
            </a:r>
            <a:r>
              <a:rPr lang="de-DE" sz="2400" dirty="0" err="1">
                <a:solidFill>
                  <a:srgbClr val="C00000"/>
                </a:solidFill>
              </a:rPr>
              <a:t>new</a:t>
            </a:r>
            <a:r>
              <a:rPr lang="de-DE" sz="2400" dirty="0">
                <a:solidFill>
                  <a:srgbClr val="C00000"/>
                </a:solidFill>
              </a:rPr>
              <a:t> </a:t>
            </a:r>
            <a:r>
              <a:rPr lang="de-DE" sz="2400" dirty="0" err="1">
                <a:solidFill>
                  <a:srgbClr val="C00000"/>
                </a:solidFill>
              </a:rPr>
              <a:t>modules</a:t>
            </a:r>
            <a:r>
              <a:rPr lang="de-DE" sz="2400" dirty="0">
                <a:solidFill>
                  <a:srgbClr val="C00000"/>
                </a:solidFill>
              </a:rPr>
              <a:t>, </a:t>
            </a:r>
            <a:r>
              <a:rPr lang="de-DE" sz="2400" dirty="0" err="1">
                <a:solidFill>
                  <a:srgbClr val="C00000"/>
                </a:solidFill>
              </a:rPr>
              <a:t>improving</a:t>
            </a:r>
            <a:r>
              <a:rPr lang="de-DE" sz="2400" dirty="0">
                <a:solidFill>
                  <a:srgbClr val="C00000"/>
                </a:solidFill>
              </a:rPr>
              <a:t> </a:t>
            </a:r>
            <a:r>
              <a:rPr lang="de-DE" sz="2400" dirty="0" err="1">
                <a:solidFill>
                  <a:srgbClr val="C00000"/>
                </a:solidFill>
              </a:rPr>
              <a:t>the</a:t>
            </a:r>
            <a:r>
              <a:rPr lang="de-DE" sz="2400" dirty="0">
                <a:solidFill>
                  <a:srgbClr val="C00000"/>
                </a:solidFill>
              </a:rPr>
              <a:t> </a:t>
            </a:r>
            <a:r>
              <a:rPr lang="de-DE" sz="2400" dirty="0" err="1">
                <a:solidFill>
                  <a:srgbClr val="C00000"/>
                </a:solidFill>
              </a:rPr>
              <a:t>tool</a:t>
            </a:r>
            <a:r>
              <a:rPr lang="de-DE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C4266E-9ED0-4AE6-835B-6E024ACDCBF5}"/>
              </a:ext>
            </a:extLst>
          </p:cNvPr>
          <p:cNvSpPr/>
          <p:nvPr/>
        </p:nvSpPr>
        <p:spPr>
          <a:xfrm>
            <a:off x="-71513" y="44687"/>
            <a:ext cx="633481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A35B28"/>
                </a:solidFill>
                <a:latin typeface="Franklin Gothic Demi" charset="0"/>
              </a:rPr>
              <a:t>Brief history of IMET development process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6659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31.jpeg">
            <a:extLst>
              <a:ext uri="{FF2B5EF4-FFF2-40B4-BE49-F238E27FC236}">
                <a16:creationId xmlns:a16="http://schemas.microsoft.com/office/drawing/2014/main" id="{5C102986-B6DB-4C6A-BFC0-3D282FB8E70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629" y="1941894"/>
            <a:ext cx="9295473" cy="491610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922A779-C0BE-4257-928E-21B9C408E977}"/>
              </a:ext>
            </a:extLst>
          </p:cNvPr>
          <p:cNvSpPr/>
          <p:nvPr/>
        </p:nvSpPr>
        <p:spPr>
          <a:xfrm>
            <a:off x="0" y="739063"/>
            <a:ext cx="12192000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spc="-10" dirty="0">
                <a:latin typeface="Calibri" panose="020F0502020204030204" pitchFamily="34" charset="0"/>
                <a:cs typeface="Times New Roman" panose="02020603050405020304" pitchFamily="18" charset="0"/>
              </a:rPr>
              <a:t>IMET goes way beyond assessing management effectiveness, it’s a comprehensive tool to support PA planning, to support decision making, to regularly conduct monitoring &amp; evaluation.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spc="-10" dirty="0">
                <a:latin typeface="Calibri" panose="020F0502020204030204" pitchFamily="34" charset="0"/>
                <a:cs typeface="Times New Roman" panose="02020603050405020304" pitchFamily="18" charset="0"/>
              </a:rPr>
              <a:t>Since its creation, the IMET has been used in various PAs across African, Asian and Caribbean countries . The graph outlines process for applying the IMET</a:t>
            </a:r>
            <a:r>
              <a:rPr lang="en-US" sz="2400" b="1" spc="-1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200" spc="-1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AAD2C-4385-45D4-9BA7-9C1A0737ED2D}"/>
              </a:ext>
            </a:extLst>
          </p:cNvPr>
          <p:cNvSpPr/>
          <p:nvPr/>
        </p:nvSpPr>
        <p:spPr>
          <a:xfrm>
            <a:off x="3495794" y="52121"/>
            <a:ext cx="56995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A35B28"/>
                </a:solidFill>
                <a:latin typeface="Franklin Gothic Demi" charset="0"/>
              </a:rPr>
              <a:t>IMET usefulness / purpose </a:t>
            </a:r>
          </a:p>
        </p:txBody>
      </p:sp>
    </p:spTree>
    <p:extLst>
      <p:ext uri="{BB962C8B-B14F-4D97-AF65-F5344CB8AC3E}">
        <p14:creationId xmlns:p14="http://schemas.microsoft.com/office/powerpoint/2010/main" val="159018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6.jpeg">
            <a:extLst>
              <a:ext uri="{FF2B5EF4-FFF2-40B4-BE49-F238E27FC236}">
                <a16:creationId xmlns:a16="http://schemas.microsoft.com/office/drawing/2014/main" id="{1A345A0D-9129-45DA-A7A3-364BFCD03778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407" y="0"/>
            <a:ext cx="6030593" cy="579430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6FD17FC-F065-4FCA-96D5-099AE3E21C91}"/>
              </a:ext>
            </a:extLst>
          </p:cNvPr>
          <p:cNvSpPr/>
          <p:nvPr/>
        </p:nvSpPr>
        <p:spPr>
          <a:xfrm>
            <a:off x="0" y="2838780"/>
            <a:ext cx="57723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2060"/>
                </a:solidFill>
              </a:rPr>
              <a:t>The framework: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000" b="1" dirty="0">
                <a:solidFill>
                  <a:srgbClr val="002060"/>
                </a:solidFill>
              </a:rPr>
              <a:t>provides a basis for assessment;  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000" b="1" dirty="0">
                <a:solidFill>
                  <a:srgbClr val="002060"/>
                </a:solidFill>
              </a:rPr>
              <a:t>gives guidance about what to assess &amp; contains broad criteria for assessment, 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000" b="1" dirty="0">
                <a:solidFill>
                  <a:srgbClr val="002060"/>
                </a:solidFill>
              </a:rPr>
              <a:t>presents key elements for designing a PA management objectives , monitoring the trends &amp; evaluating the way in which the PA is managed.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A97178-05B7-4564-AC9B-BB4F8D3A21E5}"/>
              </a:ext>
            </a:extLst>
          </p:cNvPr>
          <p:cNvSpPr/>
          <p:nvPr/>
        </p:nvSpPr>
        <p:spPr>
          <a:xfrm>
            <a:off x="0" y="161124"/>
            <a:ext cx="620031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2060"/>
                </a:solidFill>
              </a:rPr>
              <a:t>IMET is useful in ensuring the good management of a PA;</a:t>
            </a:r>
          </a:p>
          <a:p>
            <a:pPr algn="just"/>
            <a:endParaRPr lang="en-US" sz="2000" b="1" dirty="0">
              <a:solidFill>
                <a:srgbClr val="002060"/>
              </a:solidFill>
            </a:endParaRPr>
          </a:p>
          <a:p>
            <a:pPr algn="just"/>
            <a:endParaRPr lang="en-US" sz="2000" b="1" dirty="0">
              <a:solidFill>
                <a:srgbClr val="002060"/>
              </a:solidFill>
            </a:endParaRPr>
          </a:p>
          <a:p>
            <a:pPr algn="just"/>
            <a:r>
              <a:rPr lang="en-US" sz="2000" b="1" dirty="0">
                <a:solidFill>
                  <a:srgbClr val="002060"/>
                </a:solidFill>
              </a:rPr>
              <a:t>The conceptual basis for assessing management effectiveness is grounded in the IUCN framework comprising six elements of an adaptive management cycle.</a:t>
            </a:r>
            <a:endParaRPr lang="de-DE" sz="2000" b="1" dirty="0">
              <a:solidFill>
                <a:srgbClr val="002060"/>
              </a:solidFill>
            </a:endParaRPr>
          </a:p>
          <a:p>
            <a:pPr algn="just"/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9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FA74487-81F9-4C6E-9029-F3392EAE1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53351"/>
              </p:ext>
            </p:extLst>
          </p:nvPr>
        </p:nvGraphicFramePr>
        <p:xfrm>
          <a:off x="147735" y="187821"/>
          <a:ext cx="12028714" cy="392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494">
                  <a:extLst>
                    <a:ext uri="{9D8B030D-6E8A-4147-A177-3AD203B41FA5}">
                      <a16:colId xmlns:a16="http://schemas.microsoft.com/office/drawing/2014/main" val="1296006292"/>
                    </a:ext>
                  </a:extLst>
                </a:gridCol>
                <a:gridCol w="10674220">
                  <a:extLst>
                    <a:ext uri="{9D8B030D-6E8A-4147-A177-3AD203B41FA5}">
                      <a16:colId xmlns:a16="http://schemas.microsoft.com/office/drawing/2014/main" val="3046037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IMET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spc="-5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Features</a:t>
                      </a:r>
                      <a:endParaRPr lang="de-DE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6045" lvl="0" indent="0">
                        <a:lnSpc>
                          <a:spcPts val="127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None/>
                        <a:tabLst>
                          <a:tab pos="375920" algn="l"/>
                        </a:tabLst>
                      </a:pP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Composed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modules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can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be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completed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online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800" b="1" spc="23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offline:</a:t>
                      </a:r>
                      <a:endParaRPr lang="de-DE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spcBef>
                          <a:spcPts val="970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v"/>
                        <a:tabLst>
                          <a:tab pos="197485" algn="l"/>
                        </a:tabLst>
                      </a:pP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Evaluation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state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of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intervention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context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de-DE" sz="1800" b="1" spc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285750" lvl="0" indent="-285750">
                        <a:spcBef>
                          <a:spcPts val="970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v"/>
                        <a:tabLst>
                          <a:tab pos="197485" algn="l"/>
                        </a:tabLst>
                      </a:pP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r>
                        <a:rPr lang="en-US" sz="1800" b="1" spc="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management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effectiveness (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Visualization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produced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elements)</a:t>
                      </a:r>
                    </a:p>
                    <a:p>
                      <a:pPr marL="285750" lvl="0" indent="-285750">
                        <a:spcBef>
                          <a:spcPts val="970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v"/>
                        <a:tabLst>
                          <a:tab pos="197485" algn="l"/>
                        </a:tabLst>
                      </a:pP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nalyses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 reporting to</a:t>
                      </a:r>
                      <a:r>
                        <a:rPr lang="en-US" sz="1800" b="1" spc="205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decision-making</a:t>
                      </a:r>
                      <a:endParaRPr lang="de-DE" sz="1800" b="1" spc="-5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1" spc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b="1" spc="-3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form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should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completed</a:t>
                      </a:r>
                      <a:r>
                        <a:rPr lang="en-US" sz="1800" b="1" spc="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set up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800" b="1" spc="145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stakeholders;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BIOPAMA,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IMET</a:t>
                      </a:r>
                      <a:r>
                        <a:rPr lang="en-US" sz="1800" b="1" spc="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800" b="1" spc="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supported by</a:t>
                      </a:r>
                      <a:r>
                        <a:rPr lang="en-US" sz="1800" b="1" spc="14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coaches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who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train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managers</a:t>
                      </a:r>
                      <a:r>
                        <a:rPr lang="en-US" sz="1800" b="1" spc="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assist in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completing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b="1" spc="13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form</a:t>
                      </a:r>
                      <a:r>
                        <a:rPr lang="de-DE" sz="1800" b="1" spc="-5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b="1" spc="-1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IMET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takes into account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en-US" sz="1800" b="1" spc="255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methodologies (METT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800" b="1" spc="-1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EoH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) and enables PA Managers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establish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functional links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between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different</a:t>
                      </a:r>
                      <a:r>
                        <a:rPr lang="en-US" sz="1800" b="1" spc="235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levels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management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from the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site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landscape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b="1" spc="2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ecosystem, regional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800" b="1" spc="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network</a:t>
                      </a:r>
                      <a:r>
                        <a:rPr lang="de-DE" sz="1800" b="1" spc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684228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A238DE4-1B8F-4009-BDB0-EEEED9512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18959"/>
              </p:ext>
            </p:extLst>
          </p:nvPr>
        </p:nvGraphicFramePr>
        <p:xfrm>
          <a:off x="147736" y="3956162"/>
          <a:ext cx="1205670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503">
                  <a:extLst>
                    <a:ext uri="{9D8B030D-6E8A-4147-A177-3AD203B41FA5}">
                      <a16:colId xmlns:a16="http://schemas.microsoft.com/office/drawing/2014/main" val="3442130324"/>
                    </a:ext>
                  </a:extLst>
                </a:gridCol>
                <a:gridCol w="10730202">
                  <a:extLst>
                    <a:ext uri="{9D8B030D-6E8A-4147-A177-3AD203B41FA5}">
                      <a16:colId xmlns:a16="http://schemas.microsoft.com/office/drawing/2014/main" val="1886417474"/>
                    </a:ext>
                  </a:extLst>
                </a:gridCol>
              </a:tblGrid>
              <a:tr h="565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Purpose</a:t>
                      </a:r>
                      <a:endParaRPr lang="de-DE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Contribute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improving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protected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area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management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b="1" spc="125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meet conservation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targets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763891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D649B8E-BDBE-4C39-9C46-CB98EBAF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70052"/>
              </p:ext>
            </p:extLst>
          </p:nvPr>
        </p:nvGraphicFramePr>
        <p:xfrm>
          <a:off x="147734" y="4596242"/>
          <a:ext cx="12066037" cy="64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834">
                  <a:extLst>
                    <a:ext uri="{9D8B030D-6E8A-4147-A177-3AD203B41FA5}">
                      <a16:colId xmlns:a16="http://schemas.microsoft.com/office/drawing/2014/main" val="1773660604"/>
                    </a:ext>
                  </a:extLst>
                </a:gridCol>
                <a:gridCol w="10730203">
                  <a:extLst>
                    <a:ext uri="{9D8B030D-6E8A-4147-A177-3AD203B41FA5}">
                      <a16:colId xmlns:a16="http://schemas.microsoft.com/office/drawing/2014/main" val="3279705558"/>
                    </a:ext>
                  </a:extLst>
                </a:gridCol>
              </a:tblGrid>
              <a:tr h="64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Challenge</a:t>
                      </a:r>
                      <a:endParaRPr lang="de-DE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IMET</a:t>
                      </a:r>
                      <a:r>
                        <a:rPr lang="en-US" sz="1800" b="1" spc="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original version has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evolved to the current Version 2.08. The developers of the tool are still working to improve the IMET experience based on practitioners’ feedback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313425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5C348C4-9EFA-43C1-BF1C-467F59D69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96886"/>
              </p:ext>
            </p:extLst>
          </p:nvPr>
        </p:nvGraphicFramePr>
        <p:xfrm>
          <a:off x="147735" y="5250179"/>
          <a:ext cx="12044265" cy="1346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976">
                  <a:extLst>
                    <a:ext uri="{9D8B030D-6E8A-4147-A177-3AD203B41FA5}">
                      <a16:colId xmlns:a16="http://schemas.microsoft.com/office/drawing/2014/main" val="1027538615"/>
                    </a:ext>
                  </a:extLst>
                </a:gridCol>
                <a:gridCol w="10701289">
                  <a:extLst>
                    <a:ext uri="{9D8B030D-6E8A-4147-A177-3AD203B41FA5}">
                      <a16:colId xmlns:a16="http://schemas.microsoft.com/office/drawing/2014/main" val="3077463472"/>
                    </a:ext>
                  </a:extLst>
                </a:gridCol>
              </a:tblGrid>
              <a:tr h="1346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spc="-5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Strengths</a:t>
                      </a:r>
                      <a:r>
                        <a:rPr lang="fr-FR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de-DE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15265" lvl="0" indent="0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None/>
                        <a:tabLst>
                          <a:tab pos="37592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tool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goes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beyond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management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effectiveness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and supports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planning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monitoring. It provides automatic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visualization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collected, gives a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quick</a:t>
                      </a:r>
                      <a:r>
                        <a:rPr lang="en-US" sz="1800" b="1" spc="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overview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en-US" sz="1800" b="1" spc="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. In addition the onl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ine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form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allows</a:t>
                      </a:r>
                      <a:r>
                        <a:rPr lang="en-US" sz="1800" b="1" spc="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800" b="1" spc="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central</a:t>
                      </a:r>
                      <a:r>
                        <a:rPr lang="en-US" sz="1800" b="1" spc="-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ized data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collection</a:t>
                      </a:r>
                      <a:r>
                        <a:rPr lang="en-US" sz="1800" b="1" spc="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thus</a:t>
                      </a:r>
                      <a:r>
                        <a:rPr lang="en-US" sz="1800" b="1" spc="145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contributes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improved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reporting</a:t>
                      </a:r>
                      <a:r>
                        <a:rPr lang="en-US" sz="1800" b="1" spc="1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800" b="1" spc="-1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Symbol" panose="05050102010706020507" pitchFamily="18" charset="2"/>
                          <a:cs typeface="Times New Roman" panose="02020603050405020304" pitchFamily="18" charset="0"/>
                        </a:rPr>
                        <a:t>PAs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194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97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D3A1159-AFCA-4ED5-9ECE-FE2D08DFBE6F}"/>
              </a:ext>
            </a:extLst>
          </p:cNvPr>
          <p:cNvPicPr/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74150" y="2930205"/>
            <a:ext cx="3117850" cy="2255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378371D-5247-4254-8FF6-21D8E78C7DF2}"/>
              </a:ext>
            </a:extLst>
          </p:cNvPr>
          <p:cNvSpPr/>
          <p:nvPr/>
        </p:nvSpPr>
        <p:spPr>
          <a:xfrm>
            <a:off x="839408" y="178121"/>
            <a:ext cx="11072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A35B28"/>
                </a:solidFill>
                <a:latin typeface="Franklin Gothic Demi" charset="0"/>
              </a:rPr>
              <a:t>EVALUATION OF THE STATE OF A PA INTERVENTION CONTEXT</a:t>
            </a:r>
            <a:endParaRPr lang="de-DE" sz="3200" dirty="0">
              <a:solidFill>
                <a:srgbClr val="A35B28"/>
              </a:solidFill>
              <a:latin typeface="Franklin Gothic Demi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B785D9-3329-4B48-9246-CDC39925A899}"/>
              </a:ext>
            </a:extLst>
          </p:cNvPr>
          <p:cNvSpPr/>
          <p:nvPr/>
        </p:nvSpPr>
        <p:spPr>
          <a:xfrm>
            <a:off x="0" y="4826675"/>
            <a:ext cx="9399429" cy="2031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With regard to the management context,  data will be collected on the 4 main areas bellow </a:t>
            </a:r>
          </a:p>
          <a:p>
            <a:r>
              <a:rPr lang="en-US" b="1" dirty="0">
                <a:solidFill>
                  <a:schemeClr val="tx2"/>
                </a:solidFill>
              </a:rPr>
              <a:t>C1 Values and significance ; C1.1 Governance; C1.2 Classifications;                                                                                                                  C1.3 Key species; C1.4 Habitats; C1.5 Climate change; C1.6 Ecosystem services</a:t>
            </a:r>
          </a:p>
          <a:p>
            <a:r>
              <a:rPr lang="en-US" b="1" dirty="0">
                <a:solidFill>
                  <a:schemeClr val="tx2"/>
                </a:solidFill>
              </a:rPr>
              <a:t>C2 Constraint or support by external political and civil environment</a:t>
            </a:r>
          </a:p>
          <a:p>
            <a:r>
              <a:rPr lang="en-US" b="1" dirty="0">
                <a:solidFill>
                  <a:schemeClr val="tx2"/>
                </a:solidFill>
              </a:rPr>
              <a:t>C3 Threats</a:t>
            </a:r>
          </a:p>
          <a:p>
            <a:r>
              <a:rPr lang="en-US" b="1" dirty="0">
                <a:solidFill>
                  <a:schemeClr val="tx2"/>
                </a:solidFill>
              </a:rPr>
              <a:t>C4 Determining conservation objectives and indicators that match the protected area management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3D9953-2E40-4E9E-9C83-5DD67B8CD495}"/>
              </a:ext>
            </a:extLst>
          </p:cNvPr>
          <p:cNvSpPr/>
          <p:nvPr/>
        </p:nvSpPr>
        <p:spPr>
          <a:xfrm>
            <a:off x="130629" y="760682"/>
            <a:ext cx="5965371" cy="39703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To evaluate the intervention context of a PA , one has to look at the following 7 areas of the PA</a:t>
            </a:r>
          </a:p>
          <a:p>
            <a:r>
              <a:rPr lang="en-US" b="1" dirty="0">
                <a:solidFill>
                  <a:schemeClr val="tx2"/>
                </a:solidFill>
              </a:rPr>
              <a:t>CTX.1. General information about the protected area</a:t>
            </a:r>
          </a:p>
          <a:p>
            <a:r>
              <a:rPr lang="en-US" b="1" dirty="0">
                <a:solidFill>
                  <a:schemeClr val="tx2"/>
                </a:solidFill>
              </a:rPr>
              <a:t>CTX.2. Surface area, limits and shape index, level of control of the PA</a:t>
            </a:r>
          </a:p>
          <a:p>
            <a:r>
              <a:rPr lang="en-US" b="1" dirty="0">
                <a:solidFill>
                  <a:schemeClr val="tx2"/>
                </a:solidFill>
              </a:rPr>
              <a:t>CTX.3. Human, financial and material resources of the protected area</a:t>
            </a:r>
          </a:p>
          <a:p>
            <a:r>
              <a:rPr lang="en-US" b="1" dirty="0">
                <a:solidFill>
                  <a:schemeClr val="tx2"/>
                </a:solidFill>
              </a:rPr>
              <a:t>CTX.4. Key aspects of the land and marine protected areas: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) flagship, threatened, endemic species;  ii) habitats; iii) changes in land cover; and iv) resource management</a:t>
            </a:r>
          </a:p>
          <a:p>
            <a:r>
              <a:rPr lang="en-US" b="1" dirty="0">
                <a:solidFill>
                  <a:schemeClr val="tx2"/>
                </a:solidFill>
              </a:rPr>
              <a:t>CTX.5. Pressures and threats to the protected area</a:t>
            </a:r>
          </a:p>
          <a:p>
            <a:r>
              <a:rPr lang="en-US" b="1" dirty="0">
                <a:solidFill>
                  <a:schemeClr val="tx2"/>
                </a:solidFill>
              </a:rPr>
              <a:t>CTX.6. Climate change and conservation</a:t>
            </a:r>
          </a:p>
          <a:p>
            <a:r>
              <a:rPr lang="en-US" b="1" dirty="0">
                <a:solidFill>
                  <a:schemeClr val="tx2"/>
                </a:solidFill>
              </a:rPr>
              <a:t>CTX.7 Ecosystem services and dependence of the protected area communities on these services</a:t>
            </a:r>
            <a:endParaRPr lang="de-DE" b="1" dirty="0">
              <a:solidFill>
                <a:schemeClr val="tx2"/>
              </a:solidFill>
            </a:endParaRPr>
          </a:p>
        </p:txBody>
      </p:sp>
      <p:pic>
        <p:nvPicPr>
          <p:cNvPr id="6" name="Espace réservé du contenu 3">
            <a:extLst>
              <a:ext uri="{FF2B5EF4-FFF2-40B4-BE49-F238E27FC236}">
                <a16:creationId xmlns:a16="http://schemas.microsoft.com/office/drawing/2014/main" id="{24829588-705B-41D4-8AE9-1E79614E42CB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760682"/>
            <a:ext cx="3303429" cy="2993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058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1">
            <a:extLst>
              <a:ext uri="{FF2B5EF4-FFF2-40B4-BE49-F238E27FC236}">
                <a16:creationId xmlns:a16="http://schemas.microsoft.com/office/drawing/2014/main" id="{0700D48D-C9AA-4000-A912-29A4FEA98A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5138" y="394887"/>
            <a:ext cx="5720862" cy="606822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18604" y="1053042"/>
            <a:ext cx="4458424" cy="30683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IMET Form : Results </a:t>
            </a:r>
            <a:r>
              <a:rPr lang="en-US" sz="6000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Visualisation</a:t>
            </a:r>
            <a:endParaRPr lang="en-US" sz="60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 descr="447389838740389874235437">
            <a:extLst>
              <a:ext uri="{FF2B5EF4-FFF2-40B4-BE49-F238E27FC236}">
                <a16:creationId xmlns:a16="http://schemas.microsoft.com/office/drawing/2014/main" id="{E0FBE913-62CB-4848-B6BB-5DAA33DA65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79229" y="873374"/>
            <a:ext cx="5390093" cy="168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805E69BC-D844-4AB5-9E35-ED458EE296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9184178" y="1874520"/>
            <a:ext cx="0" cy="310896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12C673-8179-457E-AD2A-D1FAE4CC96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14009" y="4201833"/>
            <a:ext cx="3400425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64F489A4-2297-421A-8C6B-502B8A848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7911" y="3750733"/>
            <a:ext cx="3912729" cy="279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6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DB87086-14B9-46D2-9966-0D0516210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" y="0"/>
            <a:ext cx="2667000" cy="1714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EA1FD64-22C4-4EC0-AB90-BFBFEFBCE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939" y="521051"/>
            <a:ext cx="2686050" cy="19716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BA449B1-B9ED-4E09-ABF4-E6A82AF7B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939" y="2507313"/>
            <a:ext cx="2686050" cy="254317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C5FF327-0E2C-4C87-B6B2-8E30D680D8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4113" y="4538377"/>
            <a:ext cx="2686050" cy="23526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9B0A239-958A-4620-8213-7775792393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59907" y="4443128"/>
            <a:ext cx="2686050" cy="25431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3767239-4845-4695-AA13-25F0C65F40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8063" y="5096910"/>
            <a:ext cx="2686050" cy="17811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6EDF962-FA3B-4ED1-A9AA-D4B56DE510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89" y="1807226"/>
            <a:ext cx="2686050" cy="25431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E733B6-B880-46E7-A822-E075D6297597}"/>
              </a:ext>
            </a:extLst>
          </p:cNvPr>
          <p:cNvSpPr/>
          <p:nvPr/>
        </p:nvSpPr>
        <p:spPr>
          <a:xfrm>
            <a:off x="5841204" y="59385"/>
            <a:ext cx="3706784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IMET Form : Results Visualization</a:t>
            </a:r>
            <a:endParaRPr lang="de-DE" sz="2000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C90B6518-5C27-4B29-A7FB-760081B4B92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1725" y="998662"/>
            <a:ext cx="5587369" cy="2430338"/>
          </a:xfrm>
          <a:prstGeom prst="rect">
            <a:avLst/>
          </a:prstGeom>
        </p:spPr>
      </p:pic>
      <p:pic>
        <p:nvPicPr>
          <p:cNvPr id="16" name="Picture 2" descr="514699838739836753793067">
            <a:extLst>
              <a:ext uri="{FF2B5EF4-FFF2-40B4-BE49-F238E27FC236}">
                <a16:creationId xmlns:a16="http://schemas.microsoft.com/office/drawing/2014/main" id="{43B20F43-5289-44DF-A42B-D855A057B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94431" y="3971203"/>
            <a:ext cx="3684680" cy="174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9181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844</Words>
  <Application>Microsoft Office PowerPoint</Application>
  <PresentationFormat>Widescreen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Franklin Gothic Demi</vt:lpstr>
      <vt:lpstr>Symbol</vt:lpstr>
      <vt:lpstr>Times New Roman</vt:lpstr>
      <vt:lpstr>Wingdings</vt:lpstr>
      <vt:lpstr>Office Theme</vt:lpstr>
      <vt:lpstr>BIOPAMA IMET TRAINING</vt:lpstr>
      <vt:lpstr>LEARNING OBJECTIVES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IMET Form : Results Visualisation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Romania</dc:title>
  <dc:creator>Microsoft Office User</dc:creator>
  <cp:lastModifiedBy>BUCIOACA Roxana</cp:lastModifiedBy>
  <cp:revision>113</cp:revision>
  <dcterms:created xsi:type="dcterms:W3CDTF">2016-03-29T08:17:27Z</dcterms:created>
  <dcterms:modified xsi:type="dcterms:W3CDTF">2020-04-21T13:58:18Z</dcterms:modified>
</cp:coreProperties>
</file>