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300" r:id="rId2"/>
    <p:sldId id="256" r:id="rId3"/>
    <p:sldId id="257" r:id="rId4"/>
    <p:sldId id="258" r:id="rId5"/>
    <p:sldId id="302" r:id="rId6"/>
    <p:sldId id="261" r:id="rId7"/>
    <p:sldId id="301" r:id="rId8"/>
    <p:sldId id="260" r:id="rId9"/>
    <p:sldId id="262" r:id="rId10"/>
    <p:sldId id="263" r:id="rId11"/>
    <p:sldId id="264" r:id="rId12"/>
    <p:sldId id="266" r:id="rId13"/>
    <p:sldId id="268" r:id="rId14"/>
    <p:sldId id="303" r:id="rId15"/>
    <p:sldId id="285"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eghintovschi" initials="ER" lastIdx="1" clrIdx="0"/>
  <p:cmAuthor id="2" name="Elena Reghintovschi" initials="ER [2]" lastIdx="1" clrIdx="1"/>
  <p:cmAuthor id="3" name="Elena Reghintovschi" initials="ER [2] [2]" lastIdx="1" clrIdx="2"/>
  <p:cmAuthor id="4" name="Elena Reghintovschi" initials="ER [3]"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D53"/>
    <a:srgbClr val="679D97"/>
    <a:srgbClr val="71A6A1"/>
    <a:srgbClr val="90C14E"/>
    <a:srgbClr val="A35B28"/>
    <a:srgbClr val="CF785E"/>
    <a:srgbClr val="A7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74"/>
    <p:restoredTop sz="80463" autoAdjust="0"/>
  </p:normalViewPr>
  <p:slideViewPr>
    <p:cSldViewPr snapToGrid="0" snapToObjects="1">
      <p:cViewPr varScale="1">
        <p:scale>
          <a:sx n="93" d="100"/>
          <a:sy n="93" d="100"/>
        </p:scale>
        <p:origin x="1458" y="6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D4885-4B97-4B45-98CD-C3ACF0C5B91C}" type="datetimeFigureOut">
              <a:rPr lang="en-US" smtClean="0"/>
              <a:t>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59412-5F2F-1240-90A8-4A7B14A51A65}" type="slidenum">
              <a:rPr lang="en-US" smtClean="0"/>
              <a:t>‹#›</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6422-749E-8F49-8D3D-B359BB48063B}" type="datetimeFigureOut">
              <a:rPr lang="en-US" smtClean="0"/>
              <a:t>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804A-85CA-C14C-A757-D8CE986E68DD}" type="slidenum">
              <a:rPr lang="en-US" smtClean="0"/>
              <a:t>‹#›</a:t>
            </a:fld>
            <a:endParaRPr lang="en-US"/>
          </a:p>
        </p:txBody>
      </p:sp>
    </p:spTree>
    <p:extLst>
      <p:ext uri="{BB962C8B-B14F-4D97-AF65-F5344CB8AC3E}">
        <p14:creationId xmlns:p14="http://schemas.microsoft.com/office/powerpoint/2010/main" val="1344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a:t>
            </a:fld>
            <a:endParaRPr lang="en-US"/>
          </a:p>
        </p:txBody>
      </p:sp>
    </p:spTree>
    <p:extLst>
      <p:ext uri="{BB962C8B-B14F-4D97-AF65-F5344CB8AC3E}">
        <p14:creationId xmlns:p14="http://schemas.microsoft.com/office/powerpoint/2010/main" val="45899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sz="1200" b="1" noProof="0" dirty="0" smtClean="0"/>
              <a:t>Analyse générale du cadre des AP: </a:t>
            </a:r>
            <a:r>
              <a:rPr lang="fr-FR" sz="1200" i="1" noProof="0" dirty="0" smtClean="0"/>
              <a:t>8 typologies d’analyse</a:t>
            </a:r>
          </a:p>
          <a:p>
            <a:pPr algn="just"/>
            <a:r>
              <a:rPr lang="fr-FR" sz="1200" b="1" i="1" noProof="0" dirty="0" smtClean="0">
                <a:solidFill>
                  <a:srgbClr val="00B050"/>
                </a:solidFill>
              </a:rPr>
              <a:t>1.</a:t>
            </a:r>
            <a:r>
              <a:rPr lang="fr-FR" sz="1200" b="1" i="1" noProof="0" dirty="0" smtClean="0"/>
              <a:t> «Regroupement»</a:t>
            </a:r>
            <a:r>
              <a:rPr lang="fr-FR" sz="1200" noProof="0" dirty="0" smtClean="0"/>
              <a:t> d’AP avec des notes «suffisamment» similaires (homogènes) pour les 6 différents éléments du cycle de gestion.</a:t>
            </a:r>
          </a:p>
          <a:p>
            <a:pPr algn="just"/>
            <a:r>
              <a:rPr lang="fr-FR" sz="1200" b="1" i="1" noProof="0" dirty="0" smtClean="0">
                <a:solidFill>
                  <a:srgbClr val="00B050"/>
                </a:solidFill>
              </a:rPr>
              <a:t>2.</a:t>
            </a:r>
            <a:r>
              <a:rPr lang="fr-FR" sz="1200" b="1" i="1" noProof="0" dirty="0" smtClean="0"/>
              <a:t> «Classement», </a:t>
            </a:r>
            <a:r>
              <a:rPr lang="fr-FR" sz="1200" noProof="0" dirty="0" smtClean="0"/>
              <a:t>pour identifier des repères ciblés, qui devraient être atteints ou dépassés par les AP dans des indicateurs spécifiques.</a:t>
            </a:r>
          </a:p>
          <a:p>
            <a:pPr algn="just"/>
            <a:r>
              <a:rPr lang="fr-FR" sz="1200" b="1" noProof="0" dirty="0" smtClean="0">
                <a:solidFill>
                  <a:srgbClr val="00B050"/>
                </a:solidFill>
              </a:rPr>
              <a:t>3.</a:t>
            </a:r>
            <a:r>
              <a:rPr lang="fr-FR" sz="1200" noProof="0" dirty="0" smtClean="0"/>
              <a:t> «</a:t>
            </a:r>
            <a:r>
              <a:rPr lang="fr-FR" sz="1200" b="1" i="1" noProof="0" dirty="0" smtClean="0"/>
              <a:t>Indice IMET</a:t>
            </a:r>
            <a:r>
              <a:rPr lang="fr-FR" sz="1200" noProof="0" dirty="0" smtClean="0"/>
              <a:t>» comme moyenne d'efficacité dans les six éléments du cycle de gestion</a:t>
            </a:r>
          </a:p>
          <a:p>
            <a:pPr algn="just"/>
            <a:r>
              <a:rPr lang="fr-FR" sz="1200" b="1" i="1" noProof="0" dirty="0" smtClean="0">
                <a:solidFill>
                  <a:srgbClr val="00B050"/>
                </a:solidFill>
              </a:rPr>
              <a:t>4.</a:t>
            </a:r>
            <a:r>
              <a:rPr lang="fr-FR" sz="1200" b="1" i="1" noProof="0" dirty="0" smtClean="0"/>
              <a:t> "Moyenne</a:t>
            </a:r>
            <a:r>
              <a:rPr lang="fr-FR" sz="1200" noProof="0" dirty="0" smtClean="0"/>
              <a:t>", pour définir pour chaque système d’AP la "moyenne" du système sur les scores IMET</a:t>
            </a:r>
          </a:p>
          <a:p>
            <a:pPr algn="just"/>
            <a:r>
              <a:rPr lang="fr-FR" sz="1200" b="1" noProof="0" dirty="0" smtClean="0">
                <a:solidFill>
                  <a:srgbClr val="00B050"/>
                </a:solidFill>
              </a:rPr>
              <a:t>5.</a:t>
            </a:r>
            <a:r>
              <a:rPr lang="fr-FR" sz="1200" noProof="0" dirty="0" smtClean="0"/>
              <a:t> «</a:t>
            </a:r>
            <a:r>
              <a:rPr lang="fr-FR" sz="1200" b="1" i="1" noProof="0" dirty="0" smtClean="0"/>
              <a:t>Indicateurs de non-réponse</a:t>
            </a:r>
            <a:r>
              <a:rPr lang="fr-FR" sz="1200" noProof="0" dirty="0" smtClean="0"/>
              <a:t>» pour déterminer l'écart pour chaque domaine entre le score brut et le score basé sur des données imputées.</a:t>
            </a:r>
          </a:p>
          <a:p>
            <a:pPr algn="just"/>
            <a:r>
              <a:rPr lang="fr-FR" sz="1200" b="1" noProof="0" dirty="0" smtClean="0">
                <a:solidFill>
                  <a:srgbClr val="00B050"/>
                </a:solidFill>
              </a:rPr>
              <a:t>6.</a:t>
            </a:r>
            <a:r>
              <a:rPr lang="fr-FR" sz="1200" noProof="0" dirty="0" smtClean="0"/>
              <a:t> «</a:t>
            </a:r>
            <a:r>
              <a:rPr lang="fr-FR" sz="1200" b="1" i="1" noProof="0" dirty="0" smtClean="0"/>
              <a:t>Analyse technique spécifique» </a:t>
            </a:r>
            <a:r>
              <a:rPr lang="fr-FR" sz="1200" noProof="0" dirty="0" smtClean="0"/>
              <a:t>pour la conservation de la biodiversité et des ressources naturelles basée sur les indicateurs des valeurs de l'outil IMET.</a:t>
            </a:r>
          </a:p>
          <a:p>
            <a:pPr algn="just"/>
            <a:r>
              <a:rPr lang="fr-FR" sz="1200" b="1" i="1" noProof="0" dirty="0" smtClean="0">
                <a:solidFill>
                  <a:srgbClr val="00B050"/>
                </a:solidFill>
              </a:rPr>
              <a:t>7.</a:t>
            </a:r>
            <a:r>
              <a:rPr lang="fr-FR" sz="1200" b="1" i="1" noProof="0" dirty="0" smtClean="0"/>
              <a:t> "Visualisation</a:t>
            </a:r>
            <a:r>
              <a:rPr lang="fr-FR" sz="1200" noProof="0" dirty="0" smtClean="0"/>
              <a:t>" présentation et compréhension du système</a:t>
            </a:r>
          </a:p>
          <a:p>
            <a:pPr algn="just"/>
            <a:r>
              <a:rPr lang="fr-FR" sz="1200" b="1" noProof="0" dirty="0" smtClean="0">
                <a:solidFill>
                  <a:srgbClr val="00B050"/>
                </a:solidFill>
              </a:rPr>
              <a:t>8.</a:t>
            </a:r>
            <a:r>
              <a:rPr lang="fr-FR" sz="1200" noProof="0" dirty="0" smtClean="0"/>
              <a:t> «</a:t>
            </a:r>
            <a:r>
              <a:rPr lang="fr-FR" sz="1200" b="1" i="1" noProof="0" dirty="0" smtClean="0"/>
              <a:t>Analyse croisée</a:t>
            </a:r>
            <a:r>
              <a:rPr lang="fr-FR" sz="1200" noProof="0" dirty="0" smtClean="0"/>
              <a:t>», pour établir la cohérence entre les valeurs des indicateurs associés</a:t>
            </a:r>
          </a:p>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3</a:t>
            </a:fld>
            <a:endParaRPr lang="en-US"/>
          </a:p>
        </p:txBody>
      </p:sp>
    </p:spTree>
    <p:extLst>
      <p:ext uri="{BB962C8B-B14F-4D97-AF65-F5344CB8AC3E}">
        <p14:creationId xmlns:p14="http://schemas.microsoft.com/office/powerpoint/2010/main" val="128687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DOPA input to the Aichi Target 11 and 12 country profiles and how they were used in regional CBD workshops to support countries</a:t>
            </a:r>
            <a:endParaRPr lang="en-GB" dirty="0"/>
          </a:p>
        </p:txBody>
      </p:sp>
      <p:sp>
        <p:nvSpPr>
          <p:cNvPr id="4" name="Segnaposto numero diapositiva 3"/>
          <p:cNvSpPr>
            <a:spLocks noGrp="1"/>
          </p:cNvSpPr>
          <p:nvPr>
            <p:ph type="sldNum" sz="quarter" idx="5"/>
          </p:nvPr>
        </p:nvSpPr>
        <p:spPr/>
        <p:txBody>
          <a:bodyPr/>
          <a:lstStyle/>
          <a:p>
            <a:fld id="{094C804A-85CA-C14C-A757-D8CE986E68D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9825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Index = </a:t>
            </a:r>
            <a:r>
              <a:rPr lang="fr-FR" dirty="0" err="1" smtClean="0"/>
              <a:t>average</a:t>
            </a:r>
            <a:r>
              <a:rPr lang="fr-FR" dirty="0" smtClean="0"/>
              <a:t> </a:t>
            </a:r>
            <a:r>
              <a:rPr lang="fr-FR" dirty="0" err="1" smtClean="0"/>
              <a:t>efficiency</a:t>
            </a:r>
            <a:r>
              <a:rPr lang="fr-FR" dirty="0" smtClean="0"/>
              <a:t> of the 6 </a:t>
            </a:r>
            <a:r>
              <a:rPr lang="fr-FR" dirty="0" err="1" smtClean="0"/>
              <a:t>elements</a:t>
            </a:r>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8</a:t>
            </a:fld>
            <a:endParaRPr lang="en-US"/>
          </a:p>
        </p:txBody>
      </p:sp>
    </p:spTree>
    <p:extLst>
      <p:ext uri="{BB962C8B-B14F-4D97-AF65-F5344CB8AC3E}">
        <p14:creationId xmlns:p14="http://schemas.microsoft.com/office/powerpoint/2010/main" val="183434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Nombre</a:t>
            </a:r>
            <a:r>
              <a:rPr lang="en-US" dirty="0" smtClean="0"/>
              <a:t>  des </a:t>
            </a:r>
            <a:r>
              <a:rPr lang="en-US" dirty="0" err="1" smtClean="0"/>
              <a:t>indicateurs</a:t>
            </a:r>
            <a:r>
              <a:rPr lang="en-US" dirty="0" smtClean="0"/>
              <a:t> IMET (sur 41) </a:t>
            </a:r>
            <a:r>
              <a:rPr lang="en-US" dirty="0" err="1" smtClean="0"/>
              <a:t>ayant</a:t>
            </a:r>
            <a:r>
              <a:rPr lang="en-US" dirty="0" smtClean="0"/>
              <a:t> des </a:t>
            </a:r>
            <a:r>
              <a:rPr lang="en-US" dirty="0" err="1" smtClean="0"/>
              <a:t>réponses</a:t>
            </a:r>
            <a:r>
              <a:rPr lang="en-US" dirty="0" smtClean="0"/>
              <a:t> </a:t>
            </a:r>
            <a:r>
              <a:rPr lang="en-US" dirty="0" err="1" smtClean="0"/>
              <a:t>manquantes</a:t>
            </a:r>
            <a:r>
              <a:rPr lang="en-US" dirty="0" smtClean="0"/>
              <a:t>, Nous </a:t>
            </a:r>
            <a:r>
              <a:rPr lang="en-US" dirty="0" err="1" smtClean="0"/>
              <a:t>émettons</a:t>
            </a:r>
            <a:r>
              <a:rPr lang="en-US" dirty="0" smtClean="0"/>
              <a:t> </a:t>
            </a:r>
            <a:r>
              <a:rPr lang="en-US" dirty="0" err="1" smtClean="0"/>
              <a:t>l'hypothèse</a:t>
            </a:r>
            <a:r>
              <a:rPr lang="en-US" dirty="0" smtClean="0"/>
              <a:t> que les </a:t>
            </a:r>
            <a:r>
              <a:rPr lang="en-US" dirty="0" err="1" smtClean="0"/>
              <a:t>aires</a:t>
            </a:r>
            <a:r>
              <a:rPr lang="en-US" dirty="0" smtClean="0"/>
              <a:t> protégées </a:t>
            </a:r>
            <a:r>
              <a:rPr lang="en-US" dirty="0" err="1" smtClean="0"/>
              <a:t>pourraient</a:t>
            </a:r>
            <a:r>
              <a:rPr lang="en-US" dirty="0" smtClean="0"/>
              <a:t> </a:t>
            </a:r>
            <a:r>
              <a:rPr lang="en-US" dirty="0" err="1" smtClean="0"/>
              <a:t>être</a:t>
            </a:r>
            <a:r>
              <a:rPr lang="en-US" dirty="0" smtClean="0"/>
              <a:t> </a:t>
            </a:r>
            <a:r>
              <a:rPr lang="en-US" dirty="0" err="1" smtClean="0"/>
              <a:t>soit</a:t>
            </a:r>
            <a:r>
              <a:rPr lang="en-US" dirty="0" smtClean="0"/>
              <a:t> </a:t>
            </a:r>
            <a:r>
              <a:rPr lang="en-US" dirty="0" err="1" smtClean="0"/>
              <a:t>réticentes</a:t>
            </a:r>
            <a:r>
              <a:rPr lang="en-US" dirty="0" smtClean="0"/>
              <a:t> à </a:t>
            </a:r>
            <a:r>
              <a:rPr lang="en-US" dirty="0" err="1" smtClean="0"/>
              <a:t>fournir</a:t>
            </a:r>
            <a:r>
              <a:rPr lang="en-US" dirty="0" smtClean="0"/>
              <a:t> des </a:t>
            </a:r>
            <a:r>
              <a:rPr lang="en-US" dirty="0" err="1" smtClean="0"/>
              <a:t>informations</a:t>
            </a:r>
            <a:r>
              <a:rPr lang="en-US" dirty="0" smtClean="0"/>
              <a:t> </a:t>
            </a:r>
            <a:r>
              <a:rPr lang="en-US" dirty="0" err="1" smtClean="0"/>
              <a:t>concernant</a:t>
            </a:r>
            <a:r>
              <a:rPr lang="en-US" dirty="0" smtClean="0"/>
              <a:t> les </a:t>
            </a:r>
            <a:r>
              <a:rPr lang="en-US" dirty="0" err="1" smtClean="0"/>
              <a:t>domaines</a:t>
            </a:r>
            <a:r>
              <a:rPr lang="en-US" dirty="0" smtClean="0"/>
              <a:t> </a:t>
            </a:r>
            <a:r>
              <a:rPr lang="en-US" dirty="0" err="1" smtClean="0"/>
              <a:t>où</a:t>
            </a:r>
            <a:r>
              <a:rPr lang="en-US" dirty="0" smtClean="0"/>
              <a:t> </a:t>
            </a:r>
            <a:r>
              <a:rPr lang="en-US" dirty="0" err="1" smtClean="0"/>
              <a:t>elles</a:t>
            </a:r>
            <a:r>
              <a:rPr lang="en-US" dirty="0" smtClean="0"/>
              <a:t> </a:t>
            </a:r>
            <a:r>
              <a:rPr lang="en-US" dirty="0" err="1" smtClean="0"/>
              <a:t>observent</a:t>
            </a:r>
            <a:r>
              <a:rPr lang="en-US" dirty="0" smtClean="0"/>
              <a:t> </a:t>
            </a:r>
            <a:r>
              <a:rPr lang="en-US" dirty="0" err="1" smtClean="0"/>
              <a:t>une</a:t>
            </a:r>
            <a:r>
              <a:rPr lang="en-US" dirty="0" smtClean="0"/>
              <a:t> situation difficile, </a:t>
            </a:r>
            <a:r>
              <a:rPr lang="en-US" dirty="0" err="1" smtClean="0"/>
              <a:t>soit</a:t>
            </a:r>
            <a:r>
              <a:rPr lang="en-US" dirty="0" smtClean="0"/>
              <a:t> </a:t>
            </a:r>
            <a:r>
              <a:rPr lang="en-US" dirty="0" err="1" smtClean="0"/>
              <a:t>manquer</a:t>
            </a:r>
            <a:r>
              <a:rPr lang="en-US" dirty="0" smtClean="0"/>
              <a:t> </a:t>
            </a:r>
            <a:r>
              <a:rPr lang="en-US" dirty="0" err="1" smtClean="0"/>
              <a:t>carrement</a:t>
            </a:r>
            <a:r>
              <a:rPr lang="en-US" dirty="0" smtClean="0"/>
              <a:t> de  </a:t>
            </a:r>
            <a:r>
              <a:rPr lang="en-US" dirty="0" err="1" smtClean="0"/>
              <a:t>l’information</a:t>
            </a:r>
            <a:r>
              <a:rPr lang="en-US" dirty="0" smtClean="0"/>
              <a:t>. </a:t>
            </a:r>
          </a:p>
          <a:p>
            <a:endParaRPr lang="fr-FR" dirty="0" smtClean="0"/>
          </a:p>
          <a:p>
            <a:r>
              <a:rPr lang="en-US" dirty="0" smtClean="0"/>
              <a:t>Nous </a:t>
            </a:r>
            <a:r>
              <a:rPr lang="en-US" dirty="0" err="1" smtClean="0"/>
              <a:t>introduisons</a:t>
            </a:r>
            <a:r>
              <a:rPr lang="en-US" dirty="0" smtClean="0"/>
              <a:t> des </a:t>
            </a:r>
            <a:r>
              <a:rPr lang="en-US" dirty="0" err="1" smtClean="0"/>
              <a:t>valeurs</a:t>
            </a:r>
            <a:r>
              <a:rPr lang="en-US" dirty="0" smtClean="0"/>
              <a:t> </a:t>
            </a:r>
            <a:r>
              <a:rPr lang="en-US" dirty="0" err="1" smtClean="0"/>
              <a:t>imputées</a:t>
            </a:r>
            <a:r>
              <a:rPr lang="en-US" dirty="0" smtClean="0"/>
              <a:t> pour </a:t>
            </a:r>
            <a:r>
              <a:rPr lang="en-US" dirty="0" err="1" smtClean="0"/>
              <a:t>simuler</a:t>
            </a:r>
            <a:r>
              <a:rPr lang="en-US" dirty="0" smtClean="0"/>
              <a:t> le score.</a:t>
            </a:r>
          </a:p>
          <a:p>
            <a:r>
              <a:rPr lang="en-US" dirty="0" err="1" smtClean="0"/>
              <a:t>Différence</a:t>
            </a:r>
            <a:r>
              <a:rPr lang="en-US" dirty="0" smtClean="0"/>
              <a:t> entre le score </a:t>
            </a:r>
            <a:r>
              <a:rPr lang="en-US" dirty="0" err="1" smtClean="0"/>
              <a:t>obtenu</a:t>
            </a:r>
            <a:r>
              <a:rPr lang="en-US" dirty="0" smtClean="0"/>
              <a:t> avec </a:t>
            </a:r>
            <a:r>
              <a:rPr lang="en-US" dirty="0" err="1" smtClean="0"/>
              <a:t>l'utilisation</a:t>
            </a:r>
            <a:r>
              <a:rPr lang="en-US" dirty="0" smtClean="0"/>
              <a:t> de </a:t>
            </a:r>
            <a:r>
              <a:rPr lang="en-US" dirty="0" err="1" smtClean="0"/>
              <a:t>données</a:t>
            </a:r>
            <a:r>
              <a:rPr lang="en-US" dirty="0" smtClean="0"/>
              <a:t> brutes et les </a:t>
            </a:r>
            <a:r>
              <a:rPr lang="en-US" dirty="0" err="1" smtClean="0"/>
              <a:t>données</a:t>
            </a:r>
            <a:r>
              <a:rPr lang="en-US" dirty="0" smtClean="0"/>
              <a:t> </a:t>
            </a:r>
            <a:r>
              <a:rPr lang="en-US" dirty="0" err="1" smtClean="0"/>
              <a:t>imputées</a:t>
            </a:r>
            <a:endParaRPr lang="en-US" dirty="0" smtClean="0"/>
          </a:p>
          <a:p>
            <a:r>
              <a:rPr lang="en-US" dirty="0" smtClean="0"/>
              <a:t>12 AP  </a:t>
            </a:r>
            <a:r>
              <a:rPr lang="en-US" dirty="0" err="1" smtClean="0"/>
              <a:t>affichent</a:t>
            </a:r>
            <a:r>
              <a:rPr lang="en-US" dirty="0" smtClean="0"/>
              <a:t> un score IMET </a:t>
            </a:r>
            <a:r>
              <a:rPr lang="en-US" dirty="0" err="1" smtClean="0"/>
              <a:t>inférieur</a:t>
            </a:r>
            <a:r>
              <a:rPr lang="en-US" dirty="0" smtClean="0"/>
              <a:t> à </a:t>
            </a:r>
            <a:r>
              <a:rPr lang="en-US" dirty="0" err="1" smtClean="0"/>
              <a:t>celui</a:t>
            </a:r>
            <a:r>
              <a:rPr lang="en-US" dirty="0" smtClean="0"/>
              <a:t> initial</a:t>
            </a:r>
          </a:p>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10</a:t>
            </a:fld>
            <a:endParaRPr lang="en-US"/>
          </a:p>
        </p:txBody>
      </p:sp>
    </p:spTree>
    <p:extLst>
      <p:ext uri="{BB962C8B-B14F-4D97-AF65-F5344CB8AC3E}">
        <p14:creationId xmlns:p14="http://schemas.microsoft.com/office/powerpoint/2010/main" val="76003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Une analyse ad hoc pour chacun des aspects suivants peut apporter des informations pertinentes / utiles aux AP, aux agences / services / services pour des lignes d'action / orientations spécifiques. Il est possible d'afficher une indication équivalente pour chaque indicateur. Cependant, certains apportent plus d'informations «opérationnelles» que d'autres:</a:t>
            </a:r>
          </a:p>
          <a:p>
            <a:pPr algn="l"/>
            <a:endParaRPr lang="fr-FR" noProof="0" dirty="0" smtClean="0"/>
          </a:p>
          <a:p>
            <a:pPr algn="l"/>
            <a:r>
              <a:rPr lang="fr-FR" b="1" noProof="0" dirty="0" smtClean="0"/>
              <a:t>C- </a:t>
            </a:r>
            <a:r>
              <a:rPr lang="fr-FR" b="1" i="1" noProof="0" dirty="0" smtClean="0"/>
              <a:t>Espèces</a:t>
            </a:r>
            <a:r>
              <a:rPr lang="fr-FR" i="1" noProof="0" dirty="0" smtClean="0"/>
              <a:t>:</a:t>
            </a:r>
            <a:r>
              <a:rPr lang="fr-FR" noProof="0" dirty="0" smtClean="0"/>
              <a:t> répertorie les espèces animales et végétales clés (en tant qu'indicateur de conservation) qui sont effectivement traitées dans le cadre des processus de gestion, à des fins de gestion ou de conservation. Avec l'analyse des espèces, il sera possible d'identifier dans quelle mesure les processus de gestion des AP répondent aux priorités nationales en matière de conservation des espèces. Une image complète par espèce clé peut facilement être générée pour identifier les lacunes au niveau du système et améliorer la situation actuelle. Lien direct à établir avec les plans de gestion et de suivi. S'appuyer sur des informations sur les tendances de la situation  Le rapport produira le pourcentage d'AP qui traitent des espèces particulières.</a:t>
            </a:r>
          </a:p>
          <a:p>
            <a:pPr algn="l"/>
            <a:endParaRPr lang="fr-FR" noProof="0" dirty="0" smtClean="0"/>
          </a:p>
          <a:p>
            <a:pPr algn="l"/>
            <a:r>
              <a:rPr lang="en-US" b="1" dirty="0" smtClean="0"/>
              <a:t>A complete picture by key species can easily be generated to identify gaps in the system and improve the current situation. Direct link to establish with management and monitoring plans. Drawing on information on trends in the situation  The report will produce the percentage of PAs that deal with particular species.</a:t>
            </a:r>
            <a:endParaRPr lang="fr-FR" noProof="0" dirty="0" smtClean="0"/>
          </a:p>
          <a:p>
            <a:pPr algn="l"/>
            <a:r>
              <a:rPr lang="fr-FR" b="1" i="1" noProof="0" dirty="0" smtClean="0"/>
              <a:t>C - Changement climatique</a:t>
            </a:r>
            <a:r>
              <a:rPr lang="fr-FR" noProof="0" dirty="0" smtClean="0"/>
              <a:t>: indique dans quelle mesure les AP du système prennent en compte les actions liées au CC  Le rapport fournira une liste des éléments clés menacés par le changement climatique.</a:t>
            </a:r>
          </a:p>
          <a:p>
            <a:pPr algn="l"/>
            <a:r>
              <a:rPr lang="fr-FR" noProof="0" dirty="0" smtClean="0"/>
              <a:t>C - </a:t>
            </a:r>
            <a:r>
              <a:rPr lang="fr-FR" b="1" i="1" noProof="0" dirty="0" smtClean="0"/>
              <a:t>Services écosystémiques</a:t>
            </a:r>
            <a:r>
              <a:rPr lang="fr-FR" noProof="0" dirty="0" smtClean="0"/>
              <a:t>: indique quel type de services écosystémiques les AP fournissent et lesquels sont réellement pris en compte dans le processus de gestion par les AP. Le rapport fournira une liste d'éléments mentionnés par les AP. La liste devrait être disponible à tous les niveaux imaginables (macro-région, pays, zone protégée unique)</a:t>
            </a:r>
          </a:p>
          <a:p>
            <a:pPr algn="l"/>
            <a:r>
              <a:rPr lang="fr-FR" noProof="0" dirty="0" smtClean="0"/>
              <a:t>E / I - </a:t>
            </a:r>
            <a:r>
              <a:rPr lang="fr-FR" sz="1200" b="1" i="1" noProof="0" dirty="0" smtClean="0"/>
              <a:t>Qualité de vie des parties prenantes</a:t>
            </a:r>
            <a:r>
              <a:rPr lang="fr-FR" noProof="0" dirty="0" smtClean="0"/>
              <a:t>: donne un aperçu de l’impact des processus de gestion des aires protégées sur la qualité de vie des parties prenantes et des titulaires de droits report Le rapport ajoutera la liste des indications fournies par nos répondants</a:t>
            </a:r>
          </a:p>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11</a:t>
            </a:fld>
            <a:endParaRPr lang="en-US"/>
          </a:p>
        </p:txBody>
      </p:sp>
    </p:spTree>
    <p:extLst>
      <p:ext uri="{BB962C8B-B14F-4D97-AF65-F5344CB8AC3E}">
        <p14:creationId xmlns:p14="http://schemas.microsoft.com/office/powerpoint/2010/main" val="242986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p>
          <a:p>
            <a:pPr marL="342900" indent="-342900" algn="l">
              <a:buFont typeface="Arial" panose="020B0604020202020204" pitchFamily="34" charset="0"/>
              <a:buChar char="•"/>
            </a:pPr>
            <a:r>
              <a:rPr lang="fr-FR" noProof="0" dirty="0" smtClean="0"/>
              <a:t>Priorités aux suggestions opérationnelles</a:t>
            </a:r>
          </a:p>
          <a:p>
            <a:pPr marL="342900" indent="-342900" algn="l">
              <a:buFont typeface="Arial" panose="020B0604020202020204" pitchFamily="34" charset="0"/>
              <a:buChar char="•"/>
            </a:pPr>
            <a:r>
              <a:rPr lang="fr-FR" noProof="0" dirty="0" smtClean="0"/>
              <a:t>Améliorations de la gestion</a:t>
            </a:r>
          </a:p>
          <a:p>
            <a:pPr marL="342900" indent="-342900" algn="l">
              <a:buFont typeface="Arial" panose="020B0604020202020204" pitchFamily="34" charset="0"/>
              <a:buChar char="•"/>
            </a:pPr>
            <a:r>
              <a:rPr lang="fr-FR" noProof="0" dirty="0" smtClean="0"/>
              <a:t>Eléments pour le renforcement des capacités de gestion</a:t>
            </a:r>
          </a:p>
          <a:p>
            <a:pPr marL="342900" indent="-342900" algn="l">
              <a:buFont typeface="Arial" panose="020B0604020202020204" pitchFamily="34" charset="0"/>
              <a:buChar char="•"/>
            </a:pPr>
            <a:r>
              <a:rPr lang="fr-FR" noProof="0" dirty="0" smtClean="0"/>
              <a:t>les menaces à minimiser et les forces et  opportunités à valoriser;</a:t>
            </a:r>
          </a:p>
          <a:p>
            <a:pPr marL="342900" indent="-342900" algn="l">
              <a:buFont typeface="Arial" panose="020B0604020202020204" pitchFamily="34" charset="0"/>
              <a:buChar char="•"/>
            </a:pPr>
            <a:r>
              <a:rPr lang="fr-FR" noProof="0" dirty="0" smtClean="0"/>
              <a:t>indications pour la planification</a:t>
            </a:r>
          </a:p>
          <a:p>
            <a:pPr marL="342900" indent="-342900" algn="l">
              <a:buFont typeface="Arial" panose="020B0604020202020204" pitchFamily="34" charset="0"/>
              <a:buChar char="•"/>
            </a:pPr>
            <a:r>
              <a:rPr lang="fr-FR" noProof="0" dirty="0" smtClean="0"/>
              <a:t>Suggestion d'une éventuelle stratégie nationale de conservation</a:t>
            </a:r>
          </a:p>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13</a:t>
            </a:fld>
            <a:endParaRPr lang="en-US"/>
          </a:p>
        </p:txBody>
      </p:sp>
    </p:spTree>
    <p:extLst>
      <p:ext uri="{BB962C8B-B14F-4D97-AF65-F5344CB8AC3E}">
        <p14:creationId xmlns:p14="http://schemas.microsoft.com/office/powerpoint/2010/main" val="424451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p>
          <a:p>
            <a:pPr marL="342900" indent="-342900" algn="l">
              <a:buFont typeface="Arial" panose="020B0604020202020204" pitchFamily="34" charset="0"/>
              <a:buChar char="•"/>
            </a:pPr>
            <a:r>
              <a:rPr lang="fr-FR" noProof="0" dirty="0" smtClean="0"/>
              <a:t>Priorités aux suggestions opérationnelles</a:t>
            </a:r>
          </a:p>
          <a:p>
            <a:pPr marL="342900" indent="-342900" algn="l">
              <a:buFont typeface="Arial" panose="020B0604020202020204" pitchFamily="34" charset="0"/>
              <a:buChar char="•"/>
            </a:pPr>
            <a:r>
              <a:rPr lang="fr-FR" noProof="0" dirty="0" smtClean="0"/>
              <a:t>Améliorations de la gestion</a:t>
            </a:r>
          </a:p>
          <a:p>
            <a:pPr marL="342900" indent="-342900" algn="l">
              <a:buFont typeface="Arial" panose="020B0604020202020204" pitchFamily="34" charset="0"/>
              <a:buChar char="•"/>
            </a:pPr>
            <a:r>
              <a:rPr lang="fr-FR" noProof="0" dirty="0" smtClean="0"/>
              <a:t>Eléments pour le renforcement des capacités de gestion</a:t>
            </a:r>
          </a:p>
          <a:p>
            <a:pPr marL="342900" indent="-342900" algn="l">
              <a:buFont typeface="Arial" panose="020B0604020202020204" pitchFamily="34" charset="0"/>
              <a:buChar char="•"/>
            </a:pPr>
            <a:r>
              <a:rPr lang="fr-FR" noProof="0" dirty="0" smtClean="0"/>
              <a:t>les menaces à minimiser et les forces et  opportunités à valoriser;</a:t>
            </a:r>
          </a:p>
          <a:p>
            <a:pPr marL="342900" indent="-342900" algn="l">
              <a:buFont typeface="Arial" panose="020B0604020202020204" pitchFamily="34" charset="0"/>
              <a:buChar char="•"/>
            </a:pPr>
            <a:r>
              <a:rPr lang="fr-FR" noProof="0" dirty="0" smtClean="0"/>
              <a:t>indications pour la planification</a:t>
            </a:r>
          </a:p>
          <a:p>
            <a:pPr marL="342900" indent="-342900" algn="l">
              <a:buFont typeface="Arial" panose="020B0604020202020204" pitchFamily="34" charset="0"/>
              <a:buChar char="•"/>
            </a:pPr>
            <a:r>
              <a:rPr lang="fr-FR" noProof="0" dirty="0" smtClean="0"/>
              <a:t>Suggestion d'une éventuelle stratégie nationale de conservation</a:t>
            </a:r>
          </a:p>
          <a:p>
            <a:endParaRPr lang="fr-FR" dirty="0"/>
          </a:p>
        </p:txBody>
      </p:sp>
      <p:sp>
        <p:nvSpPr>
          <p:cNvPr id="4" name="Slide Number Placeholder 3"/>
          <p:cNvSpPr>
            <a:spLocks noGrp="1"/>
          </p:cNvSpPr>
          <p:nvPr>
            <p:ph type="sldNum" sz="quarter" idx="10"/>
          </p:nvPr>
        </p:nvSpPr>
        <p:spPr/>
        <p:txBody>
          <a:bodyPr/>
          <a:lstStyle/>
          <a:p>
            <a:fld id="{094C804A-85CA-C14C-A757-D8CE986E68DD}" type="slidenum">
              <a:rPr lang="en-US" smtClean="0"/>
              <a:t>14</a:t>
            </a:fld>
            <a:endParaRPr lang="en-US"/>
          </a:p>
        </p:txBody>
      </p:sp>
    </p:spTree>
    <p:extLst>
      <p:ext uri="{BB962C8B-B14F-4D97-AF65-F5344CB8AC3E}">
        <p14:creationId xmlns:p14="http://schemas.microsoft.com/office/powerpoint/2010/main" val="4244511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3"/>
            <a:ext cx="12192000" cy="5361191"/>
          </a:xfrm>
        </p:spPr>
        <p:txBody>
          <a:bodyPr/>
          <a:lstStyle/>
          <a:p>
            <a:endParaRPr lang="en-US"/>
          </a:p>
        </p:txBody>
      </p:sp>
      <p:sp>
        <p:nvSpPr>
          <p:cNvPr id="14" name="Rectangle 13"/>
          <p:cNvSpPr/>
          <p:nvPr userDrawn="1"/>
        </p:nvSpPr>
        <p:spPr>
          <a:xfrm>
            <a:off x="2" y="5361193"/>
            <a:ext cx="12207241"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903E55-09EE-5246-BAE3-24704DCA17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5308" y="5619914"/>
            <a:ext cx="3640380" cy="669693"/>
          </a:xfrm>
          <a:prstGeom prst="rect">
            <a:avLst/>
          </a:prstGeom>
        </p:spPr>
      </p:pic>
      <p:sp>
        <p:nvSpPr>
          <p:cNvPr id="8" name="Rectangle 7">
            <a:extLst>
              <a:ext uri="{FF2B5EF4-FFF2-40B4-BE49-F238E27FC236}">
                <a16:creationId xmlns:a16="http://schemas.microsoft.com/office/drawing/2014/main" id="{348E63AB-2ADD-714A-927D-8E762945F563}"/>
              </a:ext>
            </a:extLst>
          </p:cNvPr>
          <p:cNvSpPr/>
          <p:nvPr userDrawn="1"/>
        </p:nvSpPr>
        <p:spPr>
          <a:xfrm>
            <a:off x="4622802" y="1435100"/>
            <a:ext cx="7584441"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B68D7304-1DDB-4440-AB10-DDECB09D77E6}" type="datetime1">
              <a:rPr lang="ro-RO" smtClean="0"/>
              <a:t>06.02.2020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Subtitle 2"/>
          <p:cNvSpPr>
            <a:spLocks noGrp="1"/>
          </p:cNvSpPr>
          <p:nvPr>
            <p:ph type="subTitle" idx="1"/>
          </p:nvPr>
        </p:nvSpPr>
        <p:spPr>
          <a:xfrm>
            <a:off x="5501149" y="2638513"/>
            <a:ext cx="6194322"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501149" y="163840"/>
            <a:ext cx="6194322" cy="2371281"/>
          </a:xfrm>
        </p:spPr>
        <p:txBody>
          <a:bodyPr anchor="b">
            <a:normAutofit/>
          </a:bodyPr>
          <a:lstStyle>
            <a:lvl1pPr algn="l">
              <a:defRPr sz="3600">
                <a:solidFill>
                  <a:schemeClr val="bg1"/>
                </a:solidFill>
              </a:defRPr>
            </a:lvl1pPr>
          </a:lstStyle>
          <a:p>
            <a:r>
              <a:rPr lang="en-US" dirty="0"/>
              <a:t>Click to edit Master title style</a:t>
            </a:r>
          </a:p>
        </p:txBody>
      </p:sp>
      <p:sp>
        <p:nvSpPr>
          <p:cNvPr id="4" name="Rectangle 3"/>
          <p:cNvSpPr/>
          <p:nvPr userDrawn="1"/>
        </p:nvSpPr>
        <p:spPr>
          <a:xfrm>
            <a:off x="789017" y="6360265"/>
            <a:ext cx="3972965" cy="415498"/>
          </a:xfrm>
          <a:prstGeom prst="rect">
            <a:avLst/>
          </a:prstGeom>
        </p:spPr>
        <p:txBody>
          <a:bodyPr wrap="square">
            <a:spAutoFit/>
          </a:bodyPr>
          <a:lstStyle/>
          <a:p>
            <a:pPr algn="ctr"/>
            <a:r>
              <a:rPr lang="ro-RO" sz="1050" b="0" i="0" kern="1200" dirty="0">
                <a:solidFill>
                  <a:srgbClr val="679D97"/>
                </a:solidFill>
                <a:effectLst/>
                <a:latin typeface="Franklin Gothic Book" panose="020B0503020102020204" pitchFamily="34" charset="0"/>
                <a:ea typeface="+mn-ea"/>
                <a:cs typeface="+mn-cs"/>
              </a:rPr>
              <a:t>Une initiative du Groupe des Etats ACP financée par le 11è Fonds européen de développement de l'Union européenne.</a:t>
            </a:r>
            <a:endParaRPr lang="en-US" sz="1050" dirty="0">
              <a:solidFill>
                <a:srgbClr val="679D97"/>
              </a:solidFill>
              <a:latin typeface="Franklin Gothic Book" panose="020B0503020102020204" pitchFamily="34" charset="0"/>
              <a:ea typeface="Franklin Gothic Book" charset="0"/>
              <a:cs typeface="Franklin Gothic Book" charset="0"/>
            </a:endParaRPr>
          </a:p>
        </p:txBody>
      </p:sp>
      <p:pic>
        <p:nvPicPr>
          <p:cNvPr id="6" name="Picture 5">
            <a:extLst>
              <a:ext uri="{FF2B5EF4-FFF2-40B4-BE49-F238E27FC236}">
                <a16:creationId xmlns:a16="http://schemas.microsoft.com/office/drawing/2014/main" id="{D41432D0-A8CF-824D-8A26-5CF466221E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24900" y="5801489"/>
            <a:ext cx="2978150" cy="645613"/>
          </a:xfrm>
          <a:prstGeom prst="rect">
            <a:avLst/>
          </a:prstGeom>
        </p:spPr>
      </p:pic>
    </p:spTree>
    <p:extLst>
      <p:ext uri="{BB962C8B-B14F-4D97-AF65-F5344CB8AC3E}">
        <p14:creationId xmlns:p14="http://schemas.microsoft.com/office/powerpoint/2010/main" val="14307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9" y="987428"/>
            <a:ext cx="6172201"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9" name="Text Placeholder 3"/>
          <p:cNvSpPr>
            <a:spLocks noGrp="1"/>
          </p:cNvSpPr>
          <p:nvPr>
            <p:ph type="body" sz="half" idx="2"/>
          </p:nvPr>
        </p:nvSpPr>
        <p:spPr>
          <a:xfrm>
            <a:off x="836612" y="2587628"/>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23"/>
          <p:cNvSpPr>
            <a:spLocks noGrp="1"/>
          </p:cNvSpPr>
          <p:nvPr>
            <p:ph type="ftr" sz="quarter" idx="1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930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2" y="1006663"/>
            <a:ext cx="6172201"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14" name="Text Placeholder 3"/>
          <p:cNvSpPr>
            <a:spLocks noGrp="1"/>
          </p:cNvSpPr>
          <p:nvPr>
            <p:ph type="body" sz="half" idx="2"/>
          </p:nvPr>
        </p:nvSpPr>
        <p:spPr>
          <a:xfrm>
            <a:off x="836612" y="2587628"/>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23"/>
          <p:cNvSpPr>
            <a:spLocks noGrp="1"/>
          </p:cNvSpPr>
          <p:nvPr>
            <p:ph type="ftr" sz="quarter" idx="1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207894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1" y="2439645"/>
            <a:ext cx="10515599" cy="2408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0"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5283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3"/>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12011" y="3639671"/>
            <a:ext cx="4337212" cy="2162974"/>
          </a:xfrm>
          <a:prstGeom prst="rect">
            <a:avLst/>
          </a:prstGeom>
        </p:spPr>
      </p:pic>
      <p:sp>
        <p:nvSpPr>
          <p:cNvPr id="2" name="Vertical Title 1"/>
          <p:cNvSpPr>
            <a:spLocks noGrp="1"/>
          </p:cNvSpPr>
          <p:nvPr>
            <p:ph type="title" orient="vert"/>
          </p:nvPr>
        </p:nvSpPr>
        <p:spPr>
          <a:xfrm>
            <a:off x="8724900" y="365128"/>
            <a:ext cx="2628900" cy="5228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8"/>
            <a:ext cx="7734300" cy="5228851"/>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9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2" y="20998"/>
            <a:ext cx="12207241" cy="687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583117" y="5936975"/>
            <a:ext cx="5041002" cy="400110"/>
          </a:xfrm>
          <a:prstGeom prst="rect">
            <a:avLst/>
          </a:prstGeom>
        </p:spPr>
        <p:txBody>
          <a:bodyPr wrap="square">
            <a:spAutoFit/>
          </a:bodyPr>
          <a:lstStyle/>
          <a:p>
            <a:pPr algn="ctr"/>
            <a:r>
              <a:rPr lang="ro-RO" sz="1000" b="0" i="0" kern="1200" dirty="0">
                <a:solidFill>
                  <a:srgbClr val="71A6A1"/>
                </a:solidFill>
                <a:effectLst/>
                <a:latin typeface="Franklin Gothic Book" panose="020B0503020102020204" pitchFamily="34" charset="0"/>
                <a:ea typeface="+mn-ea"/>
                <a:cs typeface="+mn-cs"/>
              </a:rPr>
              <a:t>Le programme BIOPAMA est une initiative du Groupe des Etats ACP financée par le 11è Fonds européen de développement de l'Union européenne.</a:t>
            </a:r>
            <a:endParaRPr lang="en-US" sz="1000" dirty="0">
              <a:solidFill>
                <a:srgbClr val="71A6A1"/>
              </a:solidFill>
              <a:latin typeface="Franklin Gothic Book" panose="020B0503020102020204" pitchFamily="34" charset="0"/>
              <a:ea typeface="Franklin Gothic Book" charset="0"/>
              <a:cs typeface="Franklin Gothic Book" charset="0"/>
            </a:endParaRPr>
          </a:p>
        </p:txBody>
      </p:sp>
      <p:pic>
        <p:nvPicPr>
          <p:cNvPr id="3" name="Picture 2">
            <a:extLst>
              <a:ext uri="{FF2B5EF4-FFF2-40B4-BE49-F238E27FC236}">
                <a16:creationId xmlns:a16="http://schemas.microsoft.com/office/drawing/2014/main" id="{22464E47-B260-024F-A6DC-E85ED8ABA70A}"/>
              </a:ext>
            </a:extLst>
          </p:cNvPr>
          <p:cNvPicPr>
            <a:picLocks noChangeAspect="1"/>
          </p:cNvPicPr>
          <p:nvPr userDrawn="1"/>
        </p:nvPicPr>
        <p:blipFill>
          <a:blip r:embed="rId2"/>
          <a:stretch>
            <a:fillRect/>
          </a:stretch>
        </p:blipFill>
        <p:spPr>
          <a:xfrm>
            <a:off x="3041650" y="2260600"/>
            <a:ext cx="6122015" cy="1327150"/>
          </a:xfrm>
          <a:prstGeom prst="rect">
            <a:avLst/>
          </a:prstGeom>
        </p:spPr>
      </p:pic>
      <p:pic>
        <p:nvPicPr>
          <p:cNvPr id="8" name="Picture 7">
            <a:extLst>
              <a:ext uri="{FF2B5EF4-FFF2-40B4-BE49-F238E27FC236}">
                <a16:creationId xmlns:a16="http://schemas.microsoft.com/office/drawing/2014/main" id="{4083E2A0-3D99-5E4D-B434-0EAF0AE467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83553" y="4425521"/>
            <a:ext cx="3038206" cy="854220"/>
          </a:xfrm>
          <a:prstGeom prst="rect">
            <a:avLst/>
          </a:prstGeom>
        </p:spPr>
      </p:pic>
      <p:pic>
        <p:nvPicPr>
          <p:cNvPr id="4" name="Picture 3">
            <a:extLst>
              <a:ext uri="{FF2B5EF4-FFF2-40B4-BE49-F238E27FC236}">
                <a16:creationId xmlns:a16="http://schemas.microsoft.com/office/drawing/2014/main" id="{CB01950D-1A6E-AC4E-BA29-291F9F725E2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21873" y="5445175"/>
            <a:ext cx="3361566" cy="326366"/>
          </a:xfrm>
          <a:prstGeom prst="rect">
            <a:avLst/>
          </a:prstGeom>
        </p:spPr>
      </p:pic>
    </p:spTree>
    <p:extLst>
      <p:ext uri="{BB962C8B-B14F-4D97-AF65-F5344CB8AC3E}">
        <p14:creationId xmlns:p14="http://schemas.microsoft.com/office/powerpoint/2010/main" val="265563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8839A780-A9EB-450B-B3B0-3B795E38E1AC}" type="datetimeFigureOut">
              <a:rPr lang="fr-FR" smtClean="0">
                <a:solidFill>
                  <a:prstClr val="black">
                    <a:tint val="75000"/>
                  </a:prstClr>
                </a:solidFill>
              </a:rPr>
              <a:pPr/>
              <a:t>06/02/2020</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A8B046F-F2E8-4B96-BBE3-07405CF4B157}" type="slidenum">
              <a:rPr lang="fr-FR" smtClean="0">
                <a:solidFill>
                  <a:prstClr val="black">
                    <a:tint val="75000"/>
                  </a:prstClr>
                </a:solidFill>
              </a:rPr>
              <a:pPr/>
              <a:t>‹#›</a:t>
            </a:fld>
            <a:endParaRPr lang="fr-FR" dirty="0">
              <a:solidFill>
                <a:prstClr val="black">
                  <a:tint val="75000"/>
                </a:prstClr>
              </a:solidFill>
            </a:endParaRPr>
          </a:p>
        </p:txBody>
      </p:sp>
    </p:spTree>
    <p:extLst>
      <p:ext uri="{BB962C8B-B14F-4D97-AF65-F5344CB8AC3E}">
        <p14:creationId xmlns:p14="http://schemas.microsoft.com/office/powerpoint/2010/main" val="399894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1" y="10676893"/>
            <a:ext cx="2743200" cy="365125"/>
          </a:xfrm>
          <a:prstGeom prst="rect">
            <a:avLst/>
          </a:prstGeom>
        </p:spPr>
        <p:txBody>
          <a:bodyPr/>
          <a:lstStyle/>
          <a:p>
            <a:fld id="{EEAE0620-6311-40F3-ADCE-7669C40B015C}" type="datetime1">
              <a:rPr lang="ro-RO" smtClean="0"/>
              <a:t>06.02.2020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6"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1" y="2439645"/>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6325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1" y="3811"/>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1" y="508397"/>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15BA75AA-2165-41F1-9C20-0A222A46F366}" type="datetime1">
              <a:rPr lang="ro-RO" smtClean="0"/>
              <a:t>06.02.2020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11" name="Rectangle 10"/>
          <p:cNvSpPr/>
          <p:nvPr userDrawn="1"/>
        </p:nvSpPr>
        <p:spPr>
          <a:xfrm>
            <a:off x="11433" y="5781612"/>
            <a:ext cx="12207241"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p:cNvSpPr txBox="1">
            <a:spLocks/>
          </p:cNvSpPr>
          <p:nvPr userDrawn="1"/>
        </p:nvSpPr>
        <p:spPr>
          <a:xfrm>
            <a:off x="205740" y="441149"/>
            <a:ext cx="895350"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Placeholder 1"/>
          <p:cNvSpPr>
            <a:spLocks noGrp="1"/>
          </p:cNvSpPr>
          <p:nvPr>
            <p:ph type="title"/>
          </p:nvPr>
        </p:nvSpPr>
        <p:spPr>
          <a:xfrm>
            <a:off x="826771" y="1470395"/>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
          </p:nvPr>
        </p:nvSpPr>
        <p:spPr>
          <a:xfrm>
            <a:off x="826771" y="2439645"/>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a:ext>
            </a:extLst>
          </a:blip>
          <a:srcRect t="-27992"/>
          <a:stretch/>
        </p:blipFill>
        <p:spPr>
          <a:xfrm>
            <a:off x="-5255" y="1038061"/>
            <a:ext cx="1839310" cy="46634"/>
          </a:xfrm>
          <a:prstGeom prst="rect">
            <a:avLst/>
          </a:prstGeom>
        </p:spPr>
      </p:pic>
      <p:pic>
        <p:nvPicPr>
          <p:cNvPr id="17" name="Picture 16">
            <a:extLst>
              <a:ext uri="{FF2B5EF4-FFF2-40B4-BE49-F238E27FC236}">
                <a16:creationId xmlns:a16="http://schemas.microsoft.com/office/drawing/2014/main" id="{C8894E86-E3C1-8248-B8EE-6B5F8B37C4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48800" y="6162464"/>
            <a:ext cx="2197100" cy="4762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
            <a:ext cx="12205122" cy="5837129"/>
          </a:xfrm>
          <a:prstGeom prst="rect">
            <a:avLst/>
          </a:prstGeom>
        </p:spPr>
      </p:pic>
      <p:sp>
        <p:nvSpPr>
          <p:cNvPr id="2" name="Title 1"/>
          <p:cNvSpPr>
            <a:spLocks noGrp="1"/>
          </p:cNvSpPr>
          <p:nvPr>
            <p:ph type="title"/>
          </p:nvPr>
        </p:nvSpPr>
        <p:spPr>
          <a:xfrm>
            <a:off x="2457450" y="1726705"/>
            <a:ext cx="7429502" cy="1988047"/>
          </a:xfrm>
        </p:spPr>
        <p:txBody>
          <a:bodyPr anchor="b">
            <a:normAutofit/>
          </a:bodyPr>
          <a:lstStyle>
            <a:lvl1pPr algn="ctr">
              <a:defRPr sz="4800">
                <a:solidFill>
                  <a:srgbClr val="A35B28"/>
                </a:solidFill>
              </a:defRPr>
            </a:lvl1pPr>
          </a:lstStyle>
          <a:p>
            <a:r>
              <a:rPr lang="en-US" dirty="0"/>
              <a:t>Click to edit Master title style</a:t>
            </a:r>
          </a:p>
        </p:txBody>
      </p:sp>
      <p:sp>
        <p:nvSpPr>
          <p:cNvPr id="3" name="Text Placeholder 2"/>
          <p:cNvSpPr>
            <a:spLocks noGrp="1"/>
          </p:cNvSpPr>
          <p:nvPr>
            <p:ph type="body" idx="1"/>
          </p:nvPr>
        </p:nvSpPr>
        <p:spPr>
          <a:xfrm>
            <a:off x="2457450" y="3752850"/>
            <a:ext cx="7429502" cy="1459546"/>
          </a:xfrm>
        </p:spPr>
        <p:txBody>
          <a:bodyPr/>
          <a:lstStyle>
            <a:lvl1pPr marL="0" indent="0" algn="ctr">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45836DB3-E689-41ED-B388-1E5DF12EB456}" type="datetime1">
              <a:rPr lang="ro-RO" smtClean="0"/>
              <a:t>06.02.2020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cxnSp>
        <p:nvCxnSpPr>
          <p:cNvPr id="12" name="Straight Connector 11"/>
          <p:cNvCxnSpPr/>
          <p:nvPr userDrawn="1"/>
        </p:nvCxnSpPr>
        <p:spPr>
          <a:xfrm>
            <a:off x="0" y="5837128"/>
            <a:ext cx="122051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3"/>
            <a:ext cx="12192000" cy="5777345"/>
          </a:xfrm>
        </p:spPr>
        <p:txBody>
          <a:bodyPr/>
          <a:lstStyle/>
          <a:p>
            <a:endParaRPr lang="en-US"/>
          </a:p>
        </p:txBody>
      </p:sp>
      <p:sp>
        <p:nvSpPr>
          <p:cNvPr id="8" name="Rectangle 7">
            <a:extLst>
              <a:ext uri="{FF2B5EF4-FFF2-40B4-BE49-F238E27FC236}">
                <a16:creationId xmlns:a16="http://schemas.microsoft.com/office/drawing/2014/main" id="{155A17F9-AB41-9B44-929B-B8707812EBBB}"/>
              </a:ext>
            </a:extLst>
          </p:cNvPr>
          <p:cNvSpPr/>
          <p:nvPr userDrawn="1"/>
        </p:nvSpPr>
        <p:spPr>
          <a:xfrm>
            <a:off x="2" y="2133601"/>
            <a:ext cx="9321801"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1"/>
          <p:cNvSpPr>
            <a:spLocks noGrp="1"/>
          </p:cNvSpPr>
          <p:nvPr>
            <p:ph type="title"/>
          </p:nvPr>
        </p:nvSpPr>
        <p:spPr>
          <a:xfrm>
            <a:off x="838203" y="2454656"/>
            <a:ext cx="9438377" cy="868032"/>
          </a:xfrm>
        </p:spPr>
        <p:txBody>
          <a:bodyPr anchor="b">
            <a:normAutofit/>
          </a:bodyPr>
          <a:lstStyle>
            <a:lvl1pPr algn="l">
              <a:defRPr sz="2800">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838201" y="10676893"/>
            <a:ext cx="2743200" cy="365125"/>
          </a:xfrm>
          <a:prstGeom prst="rect">
            <a:avLst/>
          </a:prstGeom>
        </p:spPr>
        <p:txBody>
          <a:bodyPr/>
          <a:lstStyle/>
          <a:p>
            <a:fld id="{9198C8D0-4FA3-4B38-A4F3-50398BE96A67}" type="datetime1">
              <a:rPr lang="ro-RO" smtClean="0"/>
              <a:t>06.02.2020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Text Placeholder 2"/>
          <p:cNvSpPr>
            <a:spLocks noGrp="1"/>
          </p:cNvSpPr>
          <p:nvPr>
            <p:ph type="body" idx="1"/>
          </p:nvPr>
        </p:nvSpPr>
        <p:spPr>
          <a:xfrm>
            <a:off x="838199" y="3322688"/>
            <a:ext cx="9438378"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2071459"/>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2071459"/>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838201" y="10676893"/>
            <a:ext cx="2743200" cy="365125"/>
          </a:xfrm>
          <a:prstGeom prst="rect">
            <a:avLst/>
          </a:prstGeom>
        </p:spPr>
        <p:txBody>
          <a:bodyPr/>
          <a:lstStyle/>
          <a:p>
            <a:fld id="{FB056F17-3813-4268-9972-4BB50318179C}" type="datetime1">
              <a:rPr lang="ro-RO" smtClean="0"/>
              <a:t>06.02.2020</a:t>
            </a:fld>
            <a:endParaRPr lang="en-US"/>
          </a:p>
        </p:txBody>
      </p:sp>
      <p:sp>
        <p:nvSpPr>
          <p:cNvPr id="10" name="Slide Number Placeholder 9"/>
          <p:cNvSpPr>
            <a:spLocks noGrp="1"/>
          </p:cNvSpPr>
          <p:nvPr>
            <p:ph type="sldNum" sz="quarter" idx="12"/>
          </p:nvPr>
        </p:nvSpPr>
        <p:spPr/>
        <p:txBody>
          <a:bodyPr/>
          <a:lstStyle/>
          <a:p>
            <a:fld id="{8E6E1215-9133-0E48-AF1B-6BA022E5FB71}" type="slidenum">
              <a:rPr lang="en-US" smtClean="0"/>
              <a:t>‹#›</a:t>
            </a:fld>
            <a:endParaRPr lang="en-US"/>
          </a:p>
        </p:txBody>
      </p:sp>
      <p:sp>
        <p:nvSpPr>
          <p:cNvPr id="13"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5"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65933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3" y="2033357"/>
            <a:ext cx="515778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3" y="2857272"/>
            <a:ext cx="5157787"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033357"/>
            <a:ext cx="5183188"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857272"/>
            <a:ext cx="5183188"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838201" y="10676893"/>
            <a:ext cx="2743200" cy="365125"/>
          </a:xfrm>
          <a:prstGeom prst="rect">
            <a:avLst/>
          </a:prstGeom>
        </p:spPr>
        <p:txBody>
          <a:bodyPr/>
          <a:lstStyle/>
          <a:p>
            <a:fld id="{588278C7-83CC-419B-A20A-2DB6525EDAD4}" type="datetime1">
              <a:rPr lang="ro-RO" smtClean="0"/>
              <a:t>06.02.2020</a:t>
            </a:fld>
            <a:endParaRPr lang="en-US"/>
          </a:p>
        </p:txBody>
      </p:sp>
      <p:sp>
        <p:nvSpPr>
          <p:cNvPr id="13" name="Slide Number Placeholder 12"/>
          <p:cNvSpPr>
            <a:spLocks noGrp="1"/>
          </p:cNvSpPr>
          <p:nvPr>
            <p:ph type="sldNum" sz="quarter" idx="12"/>
          </p:nvPr>
        </p:nvSpPr>
        <p:spPr/>
        <p:txBody>
          <a:bodyPr/>
          <a:lstStyle/>
          <a:p>
            <a:fld id="{8E6E1215-9133-0E48-AF1B-6BA022E5FB71}" type="slidenum">
              <a:rPr lang="en-US" smtClean="0"/>
              <a:t>‹#›</a:t>
            </a:fld>
            <a:endParaRPr lang="en-US"/>
          </a:p>
        </p:txBody>
      </p:sp>
      <p:sp>
        <p:nvSpPr>
          <p:cNvPr id="18" name="Footer Placeholder 23"/>
          <p:cNvSpPr>
            <a:spLocks noGrp="1"/>
          </p:cNvSpPr>
          <p:nvPr>
            <p:ph type="ftr" sz="quarter" idx="1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5002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1" y="10676893"/>
            <a:ext cx="2743200" cy="365125"/>
          </a:xfrm>
          <a:prstGeom prst="rect">
            <a:avLst/>
          </a:prstGeom>
        </p:spPr>
        <p:txBody>
          <a:bodyPr/>
          <a:lstStyle/>
          <a:p>
            <a:fld id="{DC740586-9D83-4886-8E74-2CF0863EB7FE}" type="datetime1">
              <a:rPr lang="ro-RO" smtClean="0"/>
              <a:t>06.02.2020</a:t>
            </a:fld>
            <a:endParaRPr lang="en-US"/>
          </a:p>
        </p:txBody>
      </p:sp>
      <p:sp>
        <p:nvSpPr>
          <p:cNvPr id="8" name="Slide Number Placeholder 7"/>
          <p:cNvSpPr>
            <a:spLocks noGrp="1"/>
          </p:cNvSpPr>
          <p:nvPr>
            <p:ph type="sldNum" sz="quarter" idx="12"/>
          </p:nvPr>
        </p:nvSpPr>
        <p:spPr/>
        <p:txBody>
          <a:bodyPr/>
          <a:lstStyle/>
          <a:p>
            <a:fld id="{8E6E1215-9133-0E48-AF1B-6BA022E5FB71}" type="slidenum">
              <a:rPr lang="en-US" smtClean="0"/>
              <a:t>‹#›</a:t>
            </a:fld>
            <a:endParaRPr lang="en-US"/>
          </a:p>
        </p:txBody>
      </p:sp>
      <p:sp>
        <p:nvSpPr>
          <p:cNvPr id="9"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85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1" y="3811"/>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2" y="5758752"/>
            <a:ext cx="12207241"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55882" y="6085490"/>
            <a:ext cx="2100073" cy="472440"/>
          </a:xfrm>
          <a:prstGeom prst="rect">
            <a:avLst/>
          </a:prstGeom>
        </p:spPr>
      </p:pic>
      <p:sp>
        <p:nvSpPr>
          <p:cNvPr id="13" name="Footer Placeholder 23"/>
          <p:cNvSpPr>
            <a:spLocks noGrp="1"/>
          </p:cNvSpPr>
          <p:nvPr>
            <p:ph type="ftr" sz="quarter" idx="3"/>
          </p:nvPr>
        </p:nvSpPr>
        <p:spPr>
          <a:xfrm>
            <a:off x="826771" y="508397"/>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t="-27992"/>
          <a:stretch/>
        </p:blipFill>
        <p:spPr>
          <a:xfrm>
            <a:off x="-5255" y="1038061"/>
            <a:ext cx="1839310" cy="46634"/>
          </a:xfrm>
          <a:prstGeom prst="rect">
            <a:avLst/>
          </a:prstGeom>
        </p:spPr>
      </p:pic>
    </p:spTree>
    <p:extLst>
      <p:ext uri="{BB962C8B-B14F-4D97-AF65-F5344CB8AC3E}">
        <p14:creationId xmlns:p14="http://schemas.microsoft.com/office/powerpoint/2010/main" val="174642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5257"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19" name="Picture 18"/>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8212011" y="3639671"/>
            <a:ext cx="4337212" cy="2162974"/>
          </a:xfrm>
          <a:prstGeom prst="rect">
            <a:avLst/>
          </a:prstGeom>
        </p:spPr>
      </p:pic>
      <p:sp>
        <p:nvSpPr>
          <p:cNvPr id="14" name="Rectangle 13"/>
          <p:cNvSpPr/>
          <p:nvPr userDrawn="1"/>
        </p:nvSpPr>
        <p:spPr>
          <a:xfrm>
            <a:off x="11433" y="5781612"/>
            <a:ext cx="12207241"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1" y="1470395"/>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2439645"/>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1" y="1067689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t>‹#›</a:t>
            </a:fld>
            <a:endParaRPr lang="en-US"/>
          </a:p>
        </p:txBody>
      </p:sp>
      <p:sp>
        <p:nvSpPr>
          <p:cNvPr id="26" name="Footer Placeholder 23"/>
          <p:cNvSpPr>
            <a:spLocks noGrp="1"/>
          </p:cNvSpPr>
          <p:nvPr>
            <p:ph type="ftr" sz="quarter" idx="3"/>
          </p:nvPr>
        </p:nvSpPr>
        <p:spPr>
          <a:xfrm>
            <a:off x="838201" y="508397"/>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6" name="Picture 15"/>
          <p:cNvPicPr>
            <a:picLocks noChangeAspect="1"/>
          </p:cNvPicPr>
          <p:nvPr userDrawn="1"/>
        </p:nvPicPr>
        <p:blipFill rotWithShape="1">
          <a:blip r:embed="rId18" cstate="email">
            <a:extLst>
              <a:ext uri="{28A0092B-C50C-407E-A947-70E740481C1C}">
                <a14:useLocalDpi xmlns:a14="http://schemas.microsoft.com/office/drawing/2010/main"/>
              </a:ext>
            </a:extLst>
          </a:blip>
          <a:srcRect t="-27992"/>
          <a:stretch/>
        </p:blipFill>
        <p:spPr>
          <a:xfrm>
            <a:off x="-5255" y="1038061"/>
            <a:ext cx="1839310" cy="46634"/>
          </a:xfrm>
          <a:prstGeom prst="rect">
            <a:avLst/>
          </a:prstGeom>
        </p:spPr>
      </p:pic>
      <p:pic>
        <p:nvPicPr>
          <p:cNvPr id="11" name="Picture 10">
            <a:extLst>
              <a:ext uri="{FF2B5EF4-FFF2-40B4-BE49-F238E27FC236}">
                <a16:creationId xmlns:a16="http://schemas.microsoft.com/office/drawing/2014/main" id="{57685887-DD31-C64B-8F9E-A70F40E14E1F}"/>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9448800" y="6162464"/>
            <a:ext cx="2197100" cy="476294"/>
          </a:xfrm>
          <a:prstGeom prst="rect">
            <a:avLst/>
          </a:prstGeom>
        </p:spPr>
      </p:pic>
    </p:spTree>
    <p:extLst>
      <p:ext uri="{BB962C8B-B14F-4D97-AF65-F5344CB8AC3E}">
        <p14:creationId xmlns:p14="http://schemas.microsoft.com/office/powerpoint/2010/main" val="7516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 id="2147483688" r:id="rId15"/>
  </p:sldLayoutIdLst>
  <p:hf sldNum="0" hdr="0" dt="0"/>
  <p:txStyles>
    <p:titleStyle>
      <a:lvl1pPr algn="l" defTabSz="914400" rtl="0" eaLnBrk="1" latinLnBrk="0" hangingPunct="1">
        <a:lnSpc>
          <a:spcPct val="90000"/>
        </a:lnSpc>
        <a:spcBef>
          <a:spcPct val="0"/>
        </a:spcBef>
        <a:buNone/>
        <a:defRPr sz="3600" kern="1200">
          <a:solidFill>
            <a:srgbClr val="A35B28"/>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png"/><Relationship Id="rId1" Type="http://schemas.openxmlformats.org/officeDocument/2006/relationships/slideLayout" Target="../slideLayouts/slideLayout15.xml"/><Relationship Id="rId5" Type="http://schemas.openxmlformats.org/officeDocument/2006/relationships/image" Target="../media/image17.emf"/><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custDataLst>
              <p:tags r:id="rId1"/>
            </p:custDataLst>
          </p:nvPr>
        </p:nvPicPr>
        <p:blipFill>
          <a:blip r:embed="rId7" cstate="email">
            <a:extLst>
              <a:ext uri="{28A0092B-C50C-407E-A947-70E740481C1C}">
                <a14:useLocalDpi xmlns:a14="http://schemas.microsoft.com/office/drawing/2010/main"/>
              </a:ext>
            </a:extLst>
          </a:blip>
          <a:srcRect/>
          <a:stretch>
            <a:fillRect/>
          </a:stretch>
        </p:blipFill>
        <p:spPr>
          <a:noFill/>
        </p:spPr>
      </p:pic>
      <p:sp>
        <p:nvSpPr>
          <p:cNvPr id="2" name="Rectangle 1">
            <a:extLst>
              <a:ext uri="{FF2B5EF4-FFF2-40B4-BE49-F238E27FC236}">
                <a16:creationId xmlns:a16="http://schemas.microsoft.com/office/drawing/2014/main" id="{20568493-EE96-3A44-AF9A-CE74A899BA48}"/>
              </a:ext>
            </a:extLst>
          </p:cNvPr>
          <p:cNvSpPr/>
          <p:nvPr>
            <p:custDataLst>
              <p:tags r:id="rId2"/>
            </p:custDataLst>
          </p:nvPr>
        </p:nvSpPr>
        <p:spPr>
          <a:xfrm>
            <a:off x="4002373" y="0"/>
            <a:ext cx="8189627" cy="3657568"/>
          </a:xfrm>
          <a:prstGeom prst="rect">
            <a:avLst/>
          </a:prstGeom>
          <a:solidFill>
            <a:srgbClr val="679D9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7" name="Rectangle 6">
            <a:extLst>
              <a:ext uri="{FF2B5EF4-FFF2-40B4-BE49-F238E27FC236}">
                <a16:creationId xmlns:a16="http://schemas.microsoft.com/office/drawing/2014/main" id="{4DC19C4E-035C-724C-8C5F-5375444AC87B}"/>
              </a:ext>
            </a:extLst>
          </p:cNvPr>
          <p:cNvSpPr/>
          <p:nvPr>
            <p:custDataLst>
              <p:tags r:id="rId3"/>
            </p:custDataLst>
          </p:nvPr>
        </p:nvSpPr>
        <p:spPr>
          <a:xfrm>
            <a:off x="5017280" y="1203142"/>
            <a:ext cx="319096" cy="2454426"/>
          </a:xfrm>
          <a:prstGeom prst="rect">
            <a:avLst/>
          </a:prstGeom>
          <a:solidFill>
            <a:srgbClr val="90C14E">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8" name="Retângulo 7">
            <a:extLst>
              <a:ext uri="{FF2B5EF4-FFF2-40B4-BE49-F238E27FC236}">
                <a16:creationId xmlns:a16="http://schemas.microsoft.com/office/drawing/2014/main" id="{714E3860-F9FD-2E41-A432-2089C95741C4}"/>
              </a:ext>
            </a:extLst>
          </p:cNvPr>
          <p:cNvSpPr/>
          <p:nvPr/>
        </p:nvSpPr>
        <p:spPr>
          <a:xfrm>
            <a:off x="4002374" y="196803"/>
            <a:ext cx="8212579" cy="584775"/>
          </a:xfrm>
          <a:prstGeom prst="rect">
            <a:avLst/>
          </a:prstGeom>
        </p:spPr>
        <p:txBody>
          <a:bodyPr wrap="square">
            <a:spAutoFit/>
          </a:bodyPr>
          <a:lstStyle/>
          <a:p>
            <a:pPr algn="ctr"/>
            <a:r>
              <a:rPr lang="fr-FR" sz="1400" b="1" dirty="0" smtClean="0"/>
              <a:t>IMET Training, Kigali</a:t>
            </a:r>
            <a:r>
              <a:rPr lang="fr-FR" sz="3600" b="1" dirty="0"/>
              <a:t/>
            </a:r>
            <a:br>
              <a:rPr lang="fr-FR" sz="3600" b="1" dirty="0"/>
            </a:br>
            <a:endParaRPr lang="en-US" dirty="0"/>
          </a:p>
        </p:txBody>
      </p:sp>
      <p:sp>
        <p:nvSpPr>
          <p:cNvPr id="4" name="Title 3"/>
          <p:cNvSpPr>
            <a:spLocks noGrp="1"/>
          </p:cNvSpPr>
          <p:nvPr>
            <p:ph type="ctrTitle"/>
            <p:custDataLst>
              <p:tags r:id="rId4"/>
            </p:custDataLst>
          </p:nvPr>
        </p:nvSpPr>
        <p:spPr>
          <a:xfrm>
            <a:off x="5336375" y="1203142"/>
            <a:ext cx="6194322" cy="1935529"/>
          </a:xfrm>
        </p:spPr>
        <p:txBody>
          <a:bodyPr>
            <a:normAutofit fontScale="90000"/>
          </a:bodyPr>
          <a:lstStyle/>
          <a:p>
            <a:r>
              <a:rPr lang="fr-FR" sz="3200" dirty="0"/>
              <a:t>Session </a:t>
            </a:r>
            <a:r>
              <a:rPr lang="fr-FR" sz="3200" dirty="0" smtClean="0"/>
              <a:t>06: Use of IMET </a:t>
            </a:r>
            <a:r>
              <a:rPr lang="fr-FR" sz="3200" dirty="0" err="1" smtClean="0"/>
              <a:t>Results</a:t>
            </a:r>
            <a:r>
              <a:rPr lang="fr-FR" sz="3200" dirty="0" smtClean="0"/>
              <a:t/>
            </a:r>
            <a:br>
              <a:rPr lang="fr-FR" sz="3200" dirty="0" smtClean="0"/>
            </a:br>
            <a:r>
              <a:rPr lang="fr-FR" sz="3200" dirty="0" smtClean="0"/>
              <a:t>Case of BURUNDI</a:t>
            </a:r>
            <a:r>
              <a:rPr lang="pt-BR" dirty="0" smtClean="0"/>
              <a:t> </a:t>
            </a:r>
            <a:r>
              <a:rPr lang="pt-BR" dirty="0"/>
              <a:t> </a:t>
            </a:r>
            <a:br>
              <a:rPr lang="pt-BR" dirty="0"/>
            </a:br>
            <a:r>
              <a:rPr lang="pt-BR" dirty="0"/>
              <a:t/>
            </a:r>
            <a:br>
              <a:rPr lang="pt-BR" dirty="0"/>
            </a:br>
            <a:r>
              <a:rPr lang="pt-BR" sz="1600" dirty="0"/>
              <a:t>Léonidas NZIGIYIMPA, </a:t>
            </a:r>
            <a:r>
              <a:rPr lang="pt-BR" sz="1600" dirty="0" smtClean="0"/>
              <a:t>Carlo PAOLINI</a:t>
            </a:r>
            <a:r>
              <a:rPr lang="pt-BR" dirty="0"/>
              <a:t/>
            </a:r>
            <a:br>
              <a:rPr lang="pt-BR" dirty="0"/>
            </a:br>
            <a:endParaRPr lang="fr-FR" dirty="0"/>
          </a:p>
        </p:txBody>
      </p:sp>
    </p:spTree>
    <p:extLst>
      <p:ext uri="{BB962C8B-B14F-4D97-AF65-F5344CB8AC3E}">
        <p14:creationId xmlns:p14="http://schemas.microsoft.com/office/powerpoint/2010/main" val="19672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fr-FR" b="1" dirty="0" smtClean="0">
                <a:solidFill>
                  <a:schemeClr val="tx1"/>
                </a:solidFill>
              </a:rPr>
              <a:t>4. </a:t>
            </a:r>
            <a:r>
              <a:rPr lang="fr-FR" b="1" dirty="0" err="1" smtClean="0">
                <a:solidFill>
                  <a:schemeClr val="tx1"/>
                </a:solidFill>
              </a:rPr>
              <a:t>Reliability</a:t>
            </a:r>
            <a:r>
              <a:rPr lang="fr-FR" b="1" dirty="0" smtClean="0">
                <a:solidFill>
                  <a:schemeClr val="tx1"/>
                </a:solidFill>
              </a:rPr>
              <a:t> </a:t>
            </a:r>
            <a:r>
              <a:rPr lang="fr-FR" b="1" dirty="0">
                <a:solidFill>
                  <a:schemeClr val="tx1"/>
                </a:solidFill>
              </a:rPr>
              <a:t>of </a:t>
            </a:r>
            <a:r>
              <a:rPr lang="fr-FR" b="1" dirty="0" err="1">
                <a:solidFill>
                  <a:schemeClr val="tx1"/>
                </a:solidFill>
              </a:rPr>
              <a:t>results</a:t>
            </a:r>
            <a:endParaRPr lang="fr-FR" b="1" dirty="0">
              <a:solidFill>
                <a:schemeClr val="tx1"/>
              </a:solidFill>
            </a:endParaRPr>
          </a:p>
          <a:p>
            <a:r>
              <a:rPr lang="fr-FR" dirty="0"/>
              <a:t/>
            </a:r>
            <a:br>
              <a:rPr lang="fr-FR" dirty="0"/>
            </a:br>
            <a:endParaRPr lang="fr-FR" b="1" noProof="0" dirty="0"/>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052735"/>
            <a:ext cx="6297769" cy="3559693"/>
          </a:xfrm>
          <a:prstGeom prst="rect">
            <a:avLst/>
          </a:prstGeom>
        </p:spPr>
      </p:pic>
      <p:sp>
        <p:nvSpPr>
          <p:cNvPr id="5" name="Rectangle 4"/>
          <p:cNvSpPr/>
          <p:nvPr/>
        </p:nvSpPr>
        <p:spPr>
          <a:xfrm>
            <a:off x="6426200" y="1052735"/>
            <a:ext cx="5765799" cy="2308324"/>
          </a:xfrm>
          <a:prstGeom prst="rect">
            <a:avLst/>
          </a:prstGeom>
        </p:spPr>
        <p:txBody>
          <a:bodyPr wrap="square">
            <a:spAutoFit/>
          </a:bodyPr>
          <a:lstStyle/>
          <a:p>
            <a:r>
              <a:rPr lang="en-US" sz="2400" dirty="0"/>
              <a:t>Number of IMET indicators (out of 41) having missing answers, We hypothesize that protected areas could either be reluctant to provide information concerning the areas where they observe a difficult situation, or simply lack information</a:t>
            </a:r>
            <a:r>
              <a:rPr lang="en-US" sz="2400" dirty="0" smtClean="0"/>
              <a:t>.</a:t>
            </a:r>
            <a:endParaRPr lang="en-US" sz="2400" dirty="0"/>
          </a:p>
        </p:txBody>
      </p:sp>
      <p:pic>
        <p:nvPicPr>
          <p:cNvPr id="6" name="Espace réservé du contenu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2000" y="4037490"/>
            <a:ext cx="5400000" cy="2820510"/>
          </a:xfrm>
          <a:prstGeom prst="rect">
            <a:avLst/>
          </a:prstGeom>
        </p:spPr>
      </p:pic>
      <p:sp>
        <p:nvSpPr>
          <p:cNvPr id="7" name="Rectangle 6"/>
          <p:cNvSpPr/>
          <p:nvPr/>
        </p:nvSpPr>
        <p:spPr>
          <a:xfrm>
            <a:off x="241300" y="5164121"/>
            <a:ext cx="6790565" cy="1569660"/>
          </a:xfrm>
          <a:prstGeom prst="rect">
            <a:avLst/>
          </a:prstGeom>
        </p:spPr>
        <p:txBody>
          <a:bodyPr wrap="square">
            <a:spAutoFit/>
          </a:bodyPr>
          <a:lstStyle/>
          <a:p>
            <a:r>
              <a:rPr lang="en-US" sz="2400" dirty="0"/>
              <a:t>We introduce imputed values ​​to simulate the score.</a:t>
            </a:r>
          </a:p>
          <a:p>
            <a:r>
              <a:rPr lang="en-US" sz="2400" dirty="0"/>
              <a:t>Difference between the score obtained with the use of raw data and the imputed data</a:t>
            </a:r>
          </a:p>
          <a:p>
            <a:r>
              <a:rPr lang="en-US" sz="2400" dirty="0"/>
              <a:t>12 APs have an IMET score lower than the initial one</a:t>
            </a:r>
          </a:p>
        </p:txBody>
      </p:sp>
    </p:spTree>
    <p:extLst>
      <p:ext uri="{BB962C8B-B14F-4D97-AF65-F5344CB8AC3E}">
        <p14:creationId xmlns:p14="http://schemas.microsoft.com/office/powerpoint/2010/main" val="1736521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idx="1"/>
          </p:nvPr>
        </p:nvSpPr>
        <p:spPr>
          <a:xfrm>
            <a:off x="1338715" y="31152"/>
            <a:ext cx="10515600" cy="815871"/>
          </a:xfrm>
        </p:spPr>
        <p:txBody>
          <a:bodyPr>
            <a:normAutofit/>
          </a:bodyPr>
          <a:lstStyle/>
          <a:p>
            <a:pPr marL="0" indent="0" algn="ctr">
              <a:buNone/>
            </a:pPr>
            <a:r>
              <a:rPr lang="en-US" sz="4400" b="1" dirty="0" smtClean="0">
                <a:solidFill>
                  <a:schemeClr val="tx1"/>
                </a:solidFill>
              </a:rPr>
              <a:t>6.Specific </a:t>
            </a:r>
            <a:r>
              <a:rPr lang="en-US" sz="4400" b="1" dirty="0">
                <a:solidFill>
                  <a:schemeClr val="tx1"/>
                </a:solidFill>
              </a:rPr>
              <a:t>technical analysis </a:t>
            </a:r>
            <a:endParaRPr lang="en-US" sz="4400" b="1" dirty="0" smtClean="0">
              <a:solidFill>
                <a:schemeClr val="tx1"/>
              </a:solidFill>
            </a:endParaRPr>
          </a:p>
          <a:p>
            <a:pPr algn="ctr"/>
            <a:endParaRPr lang="en-US" sz="2400" b="1" i="1" noProof="0" dirty="0">
              <a:solidFill>
                <a:srgbClr val="FF0000"/>
              </a:solidFill>
            </a:endParaRPr>
          </a:p>
          <a:p>
            <a:pPr algn="ctr"/>
            <a:endParaRPr lang="fr-FR" sz="2400" noProof="0" dirty="0"/>
          </a:p>
          <a:p>
            <a:pPr algn="ctr"/>
            <a:endParaRPr lang="fr-FR" sz="2400" noProof="0" dirty="0"/>
          </a:p>
        </p:txBody>
      </p:sp>
      <p:sp>
        <p:nvSpPr>
          <p:cNvPr id="4" name="TextBox 3"/>
          <p:cNvSpPr txBox="1"/>
          <p:nvPr/>
        </p:nvSpPr>
        <p:spPr>
          <a:xfrm>
            <a:off x="914400" y="1309036"/>
            <a:ext cx="10645541" cy="5386090"/>
          </a:xfrm>
          <a:prstGeom prst="rect">
            <a:avLst/>
          </a:prstGeom>
          <a:noFill/>
        </p:spPr>
        <p:txBody>
          <a:bodyPr wrap="square" rtlCol="0">
            <a:spAutoFit/>
          </a:bodyPr>
          <a:lstStyle/>
          <a:p>
            <a:r>
              <a:rPr lang="en-US" sz="2400" dirty="0"/>
              <a:t>An ad hoc analysis for each of the following aspects can provide </a:t>
            </a:r>
            <a:r>
              <a:rPr lang="en-US" sz="2400" dirty="0" smtClean="0"/>
              <a:t> </a:t>
            </a:r>
            <a:r>
              <a:rPr lang="en-US" sz="2400" dirty="0"/>
              <a:t>useful information to PAs, </a:t>
            </a:r>
            <a:r>
              <a:rPr lang="en-US" sz="2400" dirty="0" smtClean="0"/>
              <a:t>and their agencies for </a:t>
            </a:r>
            <a:r>
              <a:rPr lang="en-US" sz="2400" dirty="0"/>
              <a:t>specific lines of </a:t>
            </a:r>
            <a:r>
              <a:rPr lang="en-US" sz="2400" dirty="0" smtClean="0"/>
              <a:t>action.</a:t>
            </a:r>
            <a:r>
              <a:rPr lang="en-US" sz="2400" dirty="0"/>
              <a:t> </a:t>
            </a:r>
            <a:endParaRPr lang="en-US" sz="2400" dirty="0" smtClean="0"/>
          </a:p>
          <a:p>
            <a:pPr marL="285750" indent="-285750">
              <a:buFont typeface="Arial" panose="020B0604020202020204" pitchFamily="34" charset="0"/>
              <a:buChar char="•"/>
            </a:pPr>
            <a:r>
              <a:rPr lang="en-US" sz="2400" b="1" dirty="0" smtClean="0">
                <a:solidFill>
                  <a:schemeClr val="accent6"/>
                </a:solidFill>
              </a:rPr>
              <a:t>On </a:t>
            </a:r>
            <a:r>
              <a:rPr lang="en-US" sz="2400" b="1" i="1" dirty="0" smtClean="0">
                <a:solidFill>
                  <a:schemeClr val="accent6"/>
                </a:solidFill>
              </a:rPr>
              <a:t>Species</a:t>
            </a:r>
            <a:r>
              <a:rPr lang="en-US" i="1" dirty="0"/>
              <a:t> </a:t>
            </a:r>
            <a:r>
              <a:rPr lang="en-US" sz="2000" i="1" dirty="0"/>
              <a:t>:</a:t>
            </a:r>
            <a:r>
              <a:rPr lang="en-US" sz="2000" dirty="0"/>
              <a:t> lists the key animal and plant species (as a conservation indicator) that are effectively treated as part of management processes, for management or conservation purposes. </a:t>
            </a:r>
            <a:r>
              <a:rPr lang="en-US" sz="2000" dirty="0" smtClean="0"/>
              <a:t>This analysis will help identify </a:t>
            </a:r>
            <a:r>
              <a:rPr lang="en-US" sz="2000" dirty="0"/>
              <a:t>to what extent the PA management processes respond to national priorities in terms of species conservation. </a:t>
            </a:r>
          </a:p>
          <a:p>
            <a:pPr marL="285750" indent="-285750">
              <a:buFont typeface="Arial" panose="020B0604020202020204" pitchFamily="34" charset="0"/>
              <a:buChar char="•"/>
            </a:pPr>
            <a:r>
              <a:rPr lang="en-US" sz="2400" b="1" dirty="0" smtClean="0">
                <a:solidFill>
                  <a:schemeClr val="accent6"/>
                </a:solidFill>
              </a:rPr>
              <a:t>On </a:t>
            </a:r>
            <a:r>
              <a:rPr lang="en-US" sz="2400" b="1" i="1" dirty="0" smtClean="0">
                <a:solidFill>
                  <a:schemeClr val="accent6"/>
                </a:solidFill>
              </a:rPr>
              <a:t>Climate </a:t>
            </a:r>
            <a:r>
              <a:rPr lang="en-US" sz="2400" b="1" i="1" dirty="0">
                <a:solidFill>
                  <a:schemeClr val="accent6"/>
                </a:solidFill>
              </a:rPr>
              <a:t>change</a:t>
            </a:r>
            <a:r>
              <a:rPr lang="en-US" sz="2400" b="1" dirty="0"/>
              <a:t> </a:t>
            </a:r>
            <a:r>
              <a:rPr lang="en-US" sz="2000" dirty="0"/>
              <a:t>: indicates to what extent the PAs in the system take into account actions linked to </a:t>
            </a:r>
            <a:r>
              <a:rPr lang="en-US" sz="2000" dirty="0" smtClean="0"/>
              <a:t>CC. The </a:t>
            </a:r>
            <a:r>
              <a:rPr lang="en-US" sz="2000" dirty="0"/>
              <a:t>report will provide a list of the key elements threatened by climate change.</a:t>
            </a:r>
          </a:p>
          <a:p>
            <a:pPr marL="285750" indent="-285750">
              <a:buFont typeface="Arial" panose="020B0604020202020204" pitchFamily="34" charset="0"/>
              <a:buChar char="•"/>
            </a:pPr>
            <a:r>
              <a:rPr lang="en-US" sz="2400" b="1" dirty="0" smtClean="0">
                <a:solidFill>
                  <a:schemeClr val="accent6"/>
                </a:solidFill>
              </a:rPr>
              <a:t>On </a:t>
            </a:r>
            <a:r>
              <a:rPr lang="en-US" sz="2400" b="1" i="1" dirty="0" smtClean="0">
                <a:solidFill>
                  <a:schemeClr val="accent6"/>
                </a:solidFill>
              </a:rPr>
              <a:t>Ecosystem </a:t>
            </a:r>
            <a:r>
              <a:rPr lang="en-US" sz="2400" b="1" i="1" dirty="0">
                <a:solidFill>
                  <a:schemeClr val="accent6"/>
                </a:solidFill>
              </a:rPr>
              <a:t>services</a:t>
            </a:r>
            <a:r>
              <a:rPr lang="en-US" sz="2000" dirty="0">
                <a:solidFill>
                  <a:schemeClr val="accent6"/>
                </a:solidFill>
              </a:rPr>
              <a:t> </a:t>
            </a:r>
            <a:r>
              <a:rPr lang="en-US" sz="2000" dirty="0"/>
              <a:t>: indicates what type of ecosystem services the PAs provide and which are actually taken into account in the PA management process. The report will provide a list of items mentioned by the PAs. The list should be available at every level imaginable (macro-region, country, single protected area)</a:t>
            </a:r>
          </a:p>
          <a:p>
            <a:pPr marL="285750" indent="-285750">
              <a:buFont typeface="Arial" panose="020B0604020202020204" pitchFamily="34" charset="0"/>
              <a:buChar char="•"/>
            </a:pPr>
            <a:r>
              <a:rPr lang="en-US" sz="2400" b="1" dirty="0" smtClean="0">
                <a:solidFill>
                  <a:schemeClr val="accent6"/>
                </a:solidFill>
              </a:rPr>
              <a:t>On the </a:t>
            </a:r>
            <a:r>
              <a:rPr lang="en-US" sz="2400" b="1" i="1" dirty="0" smtClean="0">
                <a:solidFill>
                  <a:schemeClr val="accent6"/>
                </a:solidFill>
              </a:rPr>
              <a:t>Quality </a:t>
            </a:r>
            <a:r>
              <a:rPr lang="en-US" sz="2400" b="1" i="1" dirty="0">
                <a:solidFill>
                  <a:schemeClr val="accent6"/>
                </a:solidFill>
              </a:rPr>
              <a:t>of life of stakeholders</a:t>
            </a:r>
            <a:r>
              <a:rPr lang="en-US" sz="2400" b="1" dirty="0">
                <a:solidFill>
                  <a:schemeClr val="accent6"/>
                </a:solidFill>
              </a:rPr>
              <a:t> </a:t>
            </a:r>
            <a:r>
              <a:rPr lang="en-US" sz="2000" dirty="0"/>
              <a:t>: gives an overview of the impact of protected area management processes on the quality of life of stakeholders and rights holders report The report will add the list of indications provided by our respondents</a:t>
            </a:r>
          </a:p>
          <a:p>
            <a:endParaRPr lang="fr-FR" sz="2000" dirty="0"/>
          </a:p>
        </p:txBody>
      </p:sp>
    </p:spTree>
    <p:extLst>
      <p:ext uri="{BB962C8B-B14F-4D97-AF65-F5344CB8AC3E}">
        <p14:creationId xmlns:p14="http://schemas.microsoft.com/office/powerpoint/2010/main" val="1430504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0"/>
            <a:ext cx="9144000" cy="5257800"/>
          </a:xfrm>
        </p:spPr>
        <p:txBody>
          <a:bodyPr/>
          <a:lstStyle/>
          <a:p>
            <a:r>
              <a:rPr lang="fr-FR" b="1" noProof="0" dirty="0" smtClean="0">
                <a:solidFill>
                  <a:schemeClr val="tx1"/>
                </a:solidFill>
              </a:rPr>
              <a:t>7. Cross - </a:t>
            </a:r>
            <a:r>
              <a:rPr lang="fr-FR" b="1" noProof="0" dirty="0" err="1" smtClean="0">
                <a:solidFill>
                  <a:schemeClr val="tx1"/>
                </a:solidFill>
              </a:rPr>
              <a:t>analysis</a:t>
            </a:r>
            <a:endParaRPr lang="fr-FR" b="1" noProof="0" dirty="0">
              <a:solidFill>
                <a:schemeClr val="tx1"/>
              </a:solidFill>
            </a:endParaRPr>
          </a:p>
          <a:p>
            <a:pPr algn="l"/>
            <a:endParaRPr lang="fr-FR" noProof="0"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27465"/>
            <a:ext cx="4139952" cy="3471319"/>
          </a:xfrm>
          <a:prstGeom prst="rect">
            <a:avLst/>
          </a:prstGeom>
        </p:spPr>
      </p:pic>
      <p:pic>
        <p:nvPicPr>
          <p:cNvPr id="5" name="Image 4"/>
          <p:cNvPicPr/>
          <p:nvPr/>
        </p:nvPicPr>
        <p:blipFill rotWithShape="1">
          <a:blip r:embed="rId3" cstate="email">
            <a:extLst>
              <a:ext uri="{28A0092B-C50C-407E-A947-70E740481C1C}">
                <a14:useLocalDpi xmlns:a14="http://schemas.microsoft.com/office/drawing/2010/main"/>
              </a:ext>
            </a:extLst>
          </a:blip>
          <a:srcRect t="18630"/>
          <a:stretch/>
        </p:blipFill>
        <p:spPr bwMode="auto">
          <a:xfrm>
            <a:off x="6096000" y="1027465"/>
            <a:ext cx="4233545" cy="2561590"/>
          </a:xfrm>
          <a:prstGeom prst="rect">
            <a:avLst/>
          </a:prstGeom>
          <a:noFill/>
          <a:ln>
            <a:noFill/>
          </a:ln>
          <a:extLst>
            <a:ext uri="{53640926-AAD7-44D8-BBD7-CCE9431645EC}">
              <a14:shadowObscured xmlns:a14="http://schemas.microsoft.com/office/drawing/2010/main"/>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311" y="4713312"/>
            <a:ext cx="3125972" cy="216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0045" b="9231"/>
          <a:stretch/>
        </p:blipFill>
        <p:spPr bwMode="auto">
          <a:xfrm>
            <a:off x="6096000" y="4101732"/>
            <a:ext cx="5004048"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736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90500"/>
            <a:ext cx="12192000" cy="927100"/>
          </a:xfrm>
        </p:spPr>
        <p:txBody>
          <a:bodyPr>
            <a:normAutofit/>
          </a:bodyPr>
          <a:lstStyle/>
          <a:p>
            <a:r>
              <a:rPr lang="en-US" sz="3600" b="1" dirty="0">
                <a:solidFill>
                  <a:schemeClr val="tx1"/>
                </a:solidFill>
              </a:rPr>
              <a:t>General analysis of </a:t>
            </a:r>
            <a:r>
              <a:rPr lang="en-US" sz="3600" b="1" dirty="0" smtClean="0">
                <a:solidFill>
                  <a:schemeClr val="tx1"/>
                </a:solidFill>
              </a:rPr>
              <a:t>Burundi PA framework</a:t>
            </a:r>
          </a:p>
        </p:txBody>
      </p:sp>
      <p:sp>
        <p:nvSpPr>
          <p:cNvPr id="2" name="Rectangle 1"/>
          <p:cNvSpPr/>
          <p:nvPr/>
        </p:nvSpPr>
        <p:spPr>
          <a:xfrm>
            <a:off x="889000" y="1929537"/>
            <a:ext cx="9918700" cy="4093428"/>
          </a:xfrm>
          <a:prstGeom prst="rect">
            <a:avLst/>
          </a:prstGeom>
        </p:spPr>
        <p:txBody>
          <a:bodyPr wrap="square">
            <a:spAutoFit/>
          </a:bodyPr>
          <a:lstStyle/>
          <a:p>
            <a:r>
              <a:rPr lang="en-US" sz="3200" dirty="0" smtClean="0"/>
              <a:t>These different analyses have helped:</a:t>
            </a:r>
          </a:p>
          <a:p>
            <a:endParaRPr lang="en-US" sz="3200" dirty="0" smtClean="0"/>
          </a:p>
          <a:p>
            <a:pPr marL="285750" indent="-285750">
              <a:buFont typeface="Arial" panose="020B0604020202020204" pitchFamily="34" charset="0"/>
              <a:buChar char="•"/>
            </a:pPr>
            <a:r>
              <a:rPr lang="en-US" sz="2800" dirty="0" smtClean="0"/>
              <a:t>Identify priorities </a:t>
            </a:r>
            <a:r>
              <a:rPr lang="en-US" sz="2800" dirty="0"/>
              <a:t>for operational suggestions</a:t>
            </a:r>
          </a:p>
          <a:p>
            <a:pPr marL="285750" indent="-285750">
              <a:buFont typeface="Arial" panose="020B0604020202020204" pitchFamily="34" charset="0"/>
              <a:buChar char="•"/>
            </a:pPr>
            <a:r>
              <a:rPr lang="en-US" sz="2800" dirty="0" smtClean="0"/>
              <a:t>Guide improvements in site-level management</a:t>
            </a:r>
            <a:endParaRPr lang="en-US" sz="2800" dirty="0"/>
          </a:p>
          <a:p>
            <a:pPr marL="285750" indent="-285750">
              <a:buFont typeface="Arial" panose="020B0604020202020204" pitchFamily="34" charset="0"/>
              <a:buChar char="•"/>
            </a:pPr>
            <a:r>
              <a:rPr lang="en-US" sz="2800" dirty="0" smtClean="0"/>
              <a:t>Identify elements </a:t>
            </a:r>
            <a:r>
              <a:rPr lang="en-US" sz="2800" dirty="0"/>
              <a:t>for strengthening management capacities</a:t>
            </a:r>
          </a:p>
          <a:p>
            <a:pPr marL="285750" indent="-285750">
              <a:buFont typeface="Arial" panose="020B0604020202020204" pitchFamily="34" charset="0"/>
              <a:buChar char="•"/>
            </a:pPr>
            <a:r>
              <a:rPr lang="en-US" sz="2800" dirty="0" smtClean="0"/>
              <a:t>Better recognize threats, strengths </a:t>
            </a:r>
            <a:r>
              <a:rPr lang="en-US" sz="2800" dirty="0"/>
              <a:t>and </a:t>
            </a:r>
            <a:r>
              <a:rPr lang="en-US" sz="2800" dirty="0" smtClean="0"/>
              <a:t>opportunities</a:t>
            </a:r>
            <a:endParaRPr lang="en-US" sz="2800" dirty="0"/>
          </a:p>
          <a:p>
            <a:pPr marL="285750" indent="-285750">
              <a:buFont typeface="Arial" panose="020B0604020202020204" pitchFamily="34" charset="0"/>
              <a:buChar char="•"/>
            </a:pPr>
            <a:r>
              <a:rPr lang="en-US" sz="2800" dirty="0" smtClean="0"/>
              <a:t>Provide guidelines for planning</a:t>
            </a:r>
            <a:endParaRPr lang="en-US" sz="2800" dirty="0"/>
          </a:p>
          <a:p>
            <a:pPr marL="285750" indent="-285750">
              <a:buFont typeface="Arial" panose="020B0604020202020204" pitchFamily="34" charset="0"/>
              <a:buChar char="•"/>
            </a:pPr>
            <a:r>
              <a:rPr lang="en-US" sz="2800" dirty="0" smtClean="0"/>
              <a:t>Support the development of a </a:t>
            </a:r>
            <a:r>
              <a:rPr lang="en-US" sz="2800" dirty="0"/>
              <a:t>possible national conservation strategy</a:t>
            </a:r>
          </a:p>
        </p:txBody>
      </p:sp>
    </p:spTree>
    <p:extLst>
      <p:ext uri="{BB962C8B-B14F-4D97-AF65-F5344CB8AC3E}">
        <p14:creationId xmlns:p14="http://schemas.microsoft.com/office/powerpoint/2010/main" val="2633233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190500"/>
            <a:ext cx="12192000" cy="927100"/>
          </a:xfrm>
        </p:spPr>
        <p:txBody>
          <a:bodyPr>
            <a:normAutofit/>
          </a:bodyPr>
          <a:lstStyle/>
          <a:p>
            <a:r>
              <a:rPr lang="en-US" sz="3600" b="1" dirty="0">
                <a:solidFill>
                  <a:schemeClr val="tx1"/>
                </a:solidFill>
              </a:rPr>
              <a:t>General analysis of </a:t>
            </a:r>
            <a:r>
              <a:rPr lang="en-US" sz="3600" b="1" dirty="0" smtClean="0">
                <a:solidFill>
                  <a:schemeClr val="tx1"/>
                </a:solidFill>
              </a:rPr>
              <a:t>Burundi PA framework</a:t>
            </a:r>
          </a:p>
        </p:txBody>
      </p:sp>
      <p:sp>
        <p:nvSpPr>
          <p:cNvPr id="2" name="Rectangle 1"/>
          <p:cNvSpPr/>
          <p:nvPr/>
        </p:nvSpPr>
        <p:spPr>
          <a:xfrm>
            <a:off x="571500" y="1281837"/>
            <a:ext cx="9918700" cy="4524315"/>
          </a:xfrm>
          <a:prstGeom prst="rect">
            <a:avLst/>
          </a:prstGeom>
        </p:spPr>
        <p:txBody>
          <a:bodyPr wrap="square">
            <a:spAutoFit/>
          </a:bodyPr>
          <a:lstStyle/>
          <a:p>
            <a:r>
              <a:rPr lang="en-US" sz="3200" dirty="0" smtClean="0"/>
              <a:t>These different analyses have helped:</a:t>
            </a:r>
          </a:p>
          <a:p>
            <a:endParaRPr lang="en-US" sz="3200" dirty="0" smtClean="0"/>
          </a:p>
          <a:p>
            <a:pPr marL="285750" indent="-285750">
              <a:buFont typeface="Arial" panose="020B0604020202020204" pitchFamily="34" charset="0"/>
              <a:buChar char="•"/>
            </a:pPr>
            <a:r>
              <a:rPr lang="en-US" sz="2800" dirty="0" smtClean="0"/>
              <a:t>Identify priorities </a:t>
            </a:r>
            <a:r>
              <a:rPr lang="en-US" sz="2800" dirty="0"/>
              <a:t>for operational </a:t>
            </a:r>
            <a:r>
              <a:rPr lang="en-US" sz="2800" dirty="0" smtClean="0"/>
              <a:t>suggestions of each of the 6 elements of the Management Effectiveness Framework</a:t>
            </a:r>
            <a:endParaRPr lang="en-US" sz="2800" dirty="0"/>
          </a:p>
          <a:p>
            <a:pPr marL="285750" indent="-285750">
              <a:buFont typeface="Arial" panose="020B0604020202020204" pitchFamily="34" charset="0"/>
              <a:buChar char="•"/>
            </a:pPr>
            <a:r>
              <a:rPr lang="en-US" sz="2800" dirty="0" smtClean="0"/>
              <a:t>Guide improvements in site-level management</a:t>
            </a:r>
            <a:endParaRPr lang="en-US" sz="2800" dirty="0"/>
          </a:p>
          <a:p>
            <a:pPr marL="285750" indent="-285750">
              <a:buFont typeface="Arial" panose="020B0604020202020204" pitchFamily="34" charset="0"/>
              <a:buChar char="•"/>
            </a:pPr>
            <a:r>
              <a:rPr lang="en-US" sz="2800" dirty="0" smtClean="0"/>
              <a:t>Identify elements </a:t>
            </a:r>
            <a:r>
              <a:rPr lang="en-US" sz="2800" dirty="0"/>
              <a:t>for strengthening management capacities</a:t>
            </a:r>
          </a:p>
          <a:p>
            <a:pPr marL="285750" indent="-285750">
              <a:buFont typeface="Arial" panose="020B0604020202020204" pitchFamily="34" charset="0"/>
              <a:buChar char="•"/>
            </a:pPr>
            <a:r>
              <a:rPr lang="en-US" sz="2800" dirty="0" smtClean="0"/>
              <a:t>Better recognize threats, strengths </a:t>
            </a:r>
            <a:r>
              <a:rPr lang="en-US" sz="2800" dirty="0"/>
              <a:t>and </a:t>
            </a:r>
            <a:r>
              <a:rPr lang="en-US" sz="2800" dirty="0" smtClean="0"/>
              <a:t>opportunities</a:t>
            </a:r>
            <a:endParaRPr lang="en-US" sz="2800" dirty="0"/>
          </a:p>
          <a:p>
            <a:pPr marL="285750" indent="-285750">
              <a:buFont typeface="Arial" panose="020B0604020202020204" pitchFamily="34" charset="0"/>
              <a:buChar char="•"/>
            </a:pPr>
            <a:r>
              <a:rPr lang="en-US" sz="2800" dirty="0" smtClean="0"/>
              <a:t>Provide guidelines for planning</a:t>
            </a:r>
            <a:endParaRPr lang="en-US" sz="2800" dirty="0"/>
          </a:p>
          <a:p>
            <a:pPr marL="285750" indent="-285750">
              <a:buFont typeface="Arial" panose="020B0604020202020204" pitchFamily="34" charset="0"/>
              <a:buChar char="•"/>
            </a:pPr>
            <a:r>
              <a:rPr lang="en-US" sz="2800" dirty="0" smtClean="0"/>
              <a:t>Support the development of a </a:t>
            </a:r>
            <a:r>
              <a:rPr lang="en-US" sz="2800" dirty="0"/>
              <a:t>possible national conservation strategy</a:t>
            </a:r>
          </a:p>
        </p:txBody>
      </p:sp>
    </p:spTree>
    <p:extLst>
      <p:ext uri="{BB962C8B-B14F-4D97-AF65-F5344CB8AC3E}">
        <p14:creationId xmlns:p14="http://schemas.microsoft.com/office/powerpoint/2010/main" val="1685322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0668000" cy="6858000"/>
          </a:xfrm>
        </p:spPr>
        <p:txBody>
          <a:bodyPr>
            <a:normAutofit/>
          </a:bodyPr>
          <a:lstStyle/>
          <a:p>
            <a:r>
              <a:rPr lang="fr-FR" b="1" noProof="0" dirty="0" smtClean="0">
                <a:solidFill>
                  <a:schemeClr val="tx1"/>
                </a:solidFill>
              </a:rPr>
              <a:t>General </a:t>
            </a:r>
            <a:r>
              <a:rPr lang="fr-FR" b="1" noProof="0" dirty="0" err="1" smtClean="0">
                <a:solidFill>
                  <a:schemeClr val="tx1"/>
                </a:solidFill>
              </a:rPr>
              <a:t>Analysis</a:t>
            </a:r>
            <a:r>
              <a:rPr lang="fr-FR" b="1" noProof="0" dirty="0" smtClean="0">
                <a:solidFill>
                  <a:schemeClr val="tx1"/>
                </a:solidFill>
              </a:rPr>
              <a:t> at national </a:t>
            </a:r>
            <a:r>
              <a:rPr lang="fr-FR" b="1" noProof="0" dirty="0" err="1" smtClean="0">
                <a:solidFill>
                  <a:schemeClr val="tx1"/>
                </a:solidFill>
              </a:rPr>
              <a:t>level</a:t>
            </a:r>
            <a:endParaRPr lang="fr-FR" b="1" noProof="0" dirty="0" smtClean="0">
              <a:solidFill>
                <a:schemeClr val="tx1"/>
              </a:solidFill>
            </a:endParaRPr>
          </a:p>
          <a:p>
            <a:r>
              <a:rPr lang="fr-FR" b="1" noProof="0" dirty="0" err="1" smtClean="0">
                <a:solidFill>
                  <a:schemeClr val="tx1"/>
                </a:solidFill>
              </a:rPr>
              <a:t>Recommendations</a:t>
            </a:r>
            <a:endParaRPr lang="fr-FR" b="1" noProof="0" dirty="0">
              <a:solidFill>
                <a:schemeClr val="tx1"/>
              </a:solidFill>
            </a:endParaRPr>
          </a:p>
        </p:txBody>
      </p:sp>
      <p:sp>
        <p:nvSpPr>
          <p:cNvPr id="2" name="Rectangle 1"/>
          <p:cNvSpPr/>
          <p:nvPr/>
        </p:nvSpPr>
        <p:spPr>
          <a:xfrm>
            <a:off x="419100" y="1465640"/>
            <a:ext cx="10375900" cy="4401205"/>
          </a:xfrm>
          <a:prstGeom prst="rect">
            <a:avLst/>
          </a:prstGeom>
        </p:spPr>
        <p:txBody>
          <a:bodyPr wrap="square">
            <a:spAutoFit/>
          </a:bodyPr>
          <a:lstStyle/>
          <a:p>
            <a:pPr marL="457200" indent="-457200">
              <a:buFont typeface="Arial" panose="020B0604020202020204" pitchFamily="34" charset="0"/>
              <a:buChar char="•"/>
            </a:pPr>
            <a:r>
              <a:rPr lang="en-US" sz="2800" dirty="0"/>
              <a:t>Improve or adopt better management and work </a:t>
            </a:r>
            <a:r>
              <a:rPr lang="en-US" sz="2800" b="1" dirty="0"/>
              <a:t>plans</a:t>
            </a:r>
          </a:p>
          <a:p>
            <a:pPr marL="457200" indent="-457200">
              <a:buFont typeface="Arial" panose="020B0604020202020204" pitchFamily="34" charset="0"/>
              <a:buChar char="•"/>
            </a:pPr>
            <a:r>
              <a:rPr lang="en-US" sz="2800" dirty="0"/>
              <a:t>Develop the management of </a:t>
            </a:r>
            <a:r>
              <a:rPr lang="en-US" sz="2800" b="1" dirty="0"/>
              <a:t>ecosystem services</a:t>
            </a:r>
          </a:p>
          <a:p>
            <a:pPr marL="457200" indent="-457200">
              <a:buFont typeface="Arial" panose="020B0604020202020204" pitchFamily="34" charset="0"/>
              <a:buChar char="•"/>
            </a:pPr>
            <a:r>
              <a:rPr lang="en-US" sz="2800" b="1" dirty="0"/>
              <a:t>Extend governance </a:t>
            </a:r>
            <a:r>
              <a:rPr lang="en-US" sz="2800" dirty="0"/>
              <a:t>to other stakeholders</a:t>
            </a:r>
          </a:p>
          <a:p>
            <a:pPr marL="457200" indent="-457200">
              <a:buFont typeface="Arial" panose="020B0604020202020204" pitchFamily="34" charset="0"/>
              <a:buChar char="•"/>
            </a:pPr>
            <a:r>
              <a:rPr lang="en-US" sz="2800" dirty="0"/>
              <a:t>Improve </a:t>
            </a:r>
            <a:r>
              <a:rPr lang="en-US" sz="2800" b="1" dirty="0"/>
              <a:t>management capacities </a:t>
            </a:r>
            <a:r>
              <a:rPr lang="en-US" sz="2800" dirty="0"/>
              <a:t>based on insufficient available resources</a:t>
            </a:r>
          </a:p>
          <a:p>
            <a:pPr marL="457200" indent="-457200">
              <a:buFont typeface="Arial" panose="020B0604020202020204" pitchFamily="34" charset="0"/>
              <a:buChar char="•"/>
            </a:pPr>
            <a:r>
              <a:rPr lang="en-US" sz="2800" dirty="0"/>
              <a:t>Invest in a </a:t>
            </a:r>
            <a:r>
              <a:rPr lang="en-US" sz="2800" b="1" dirty="0"/>
              <a:t>long-term intervention </a:t>
            </a:r>
            <a:r>
              <a:rPr lang="en-US" sz="2800" b="1" dirty="0" smtClean="0"/>
              <a:t>on capacity </a:t>
            </a:r>
            <a:r>
              <a:rPr lang="en-US" sz="2800" b="1" dirty="0"/>
              <a:t>building</a:t>
            </a:r>
            <a:r>
              <a:rPr lang="en-US" sz="2800" dirty="0"/>
              <a:t>, mainly through action training</a:t>
            </a:r>
          </a:p>
          <a:p>
            <a:pPr marL="457200" indent="-457200">
              <a:buFont typeface="Arial" panose="020B0604020202020204" pitchFamily="34" charset="0"/>
              <a:buChar char="•"/>
            </a:pPr>
            <a:r>
              <a:rPr lang="en-US" sz="2800" dirty="0"/>
              <a:t>Develop a </a:t>
            </a:r>
            <a:r>
              <a:rPr lang="en-US" sz="2800" b="1" dirty="0"/>
              <a:t>national strategy </a:t>
            </a:r>
            <a:r>
              <a:rPr lang="en-US" sz="2800" dirty="0"/>
              <a:t>with the definition of well-defined objectives and funds for the mobilization of funds based on the conservation of ecosystem services for human well-being.</a:t>
            </a:r>
          </a:p>
        </p:txBody>
      </p:sp>
    </p:spTree>
    <p:extLst>
      <p:ext uri="{BB962C8B-B14F-4D97-AF65-F5344CB8AC3E}">
        <p14:creationId xmlns:p14="http://schemas.microsoft.com/office/powerpoint/2010/main" val="1509177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703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en-US" sz="3200" b="1" dirty="0">
                <a:solidFill>
                  <a:schemeClr val="tx1"/>
                </a:solidFill>
              </a:rPr>
              <a:t>Network of Protected Areas in Burundi</a:t>
            </a:r>
          </a:p>
          <a:p>
            <a:endParaRPr lang="fr-FR" b="1" noProof="0" dirty="0"/>
          </a:p>
        </p:txBody>
      </p:sp>
      <p:pic>
        <p:nvPicPr>
          <p:cNvPr id="4" name="Picture 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16474" y="777773"/>
            <a:ext cx="5551912" cy="531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2042" y="1257299"/>
            <a:ext cx="3618720" cy="299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5128" y="1588168"/>
            <a:ext cx="1815960" cy="830997"/>
          </a:xfrm>
          <a:prstGeom prst="rect">
            <a:avLst/>
          </a:prstGeom>
          <a:noFill/>
        </p:spPr>
        <p:txBody>
          <a:bodyPr wrap="square" rtlCol="0">
            <a:spAutoFit/>
          </a:bodyPr>
          <a:lstStyle/>
          <a:p>
            <a:r>
              <a:rPr lang="fr-FR" sz="2400" dirty="0" smtClean="0"/>
              <a:t>14 </a:t>
            </a:r>
            <a:r>
              <a:rPr lang="fr-FR" sz="2400" dirty="0" err="1" smtClean="0"/>
              <a:t>protected</a:t>
            </a:r>
            <a:r>
              <a:rPr lang="fr-FR" sz="2400" dirty="0" smtClean="0"/>
              <a:t> areas</a:t>
            </a:r>
            <a:endParaRPr lang="fr-FR" sz="2400" dirty="0"/>
          </a:p>
        </p:txBody>
      </p:sp>
    </p:spTree>
    <p:extLst>
      <p:ext uri="{BB962C8B-B14F-4D97-AF65-F5344CB8AC3E}">
        <p14:creationId xmlns:p14="http://schemas.microsoft.com/office/powerpoint/2010/main" val="539226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9939" y="344980"/>
            <a:ext cx="10515600" cy="562965"/>
          </a:xfrm>
        </p:spPr>
        <p:txBody>
          <a:bodyPr>
            <a:normAutofit fontScale="90000"/>
          </a:bodyPr>
          <a:lstStyle/>
          <a:p>
            <a:r>
              <a:rPr lang="en-US" b="1" dirty="0" smtClean="0"/>
              <a:t>Analysis at national level</a:t>
            </a:r>
            <a:endParaRPr lang="fr-FR" dirty="0"/>
          </a:p>
        </p:txBody>
      </p:sp>
      <p:sp>
        <p:nvSpPr>
          <p:cNvPr id="3" name="Sous-titre 2"/>
          <p:cNvSpPr>
            <a:spLocks noGrp="1"/>
          </p:cNvSpPr>
          <p:nvPr>
            <p:ph idx="1"/>
          </p:nvPr>
        </p:nvSpPr>
        <p:spPr>
          <a:xfrm>
            <a:off x="838201" y="1292772"/>
            <a:ext cx="10515600" cy="5090443"/>
          </a:xfrm>
        </p:spPr>
        <p:txBody>
          <a:bodyPr>
            <a:normAutofit/>
          </a:bodyPr>
          <a:lstStyle/>
          <a:p>
            <a:pPr marL="0" indent="0">
              <a:buNone/>
            </a:pPr>
            <a:r>
              <a:rPr lang="en-US" sz="2000" b="1" dirty="0"/>
              <a:t>General analysis of the PA framework: </a:t>
            </a:r>
            <a:r>
              <a:rPr lang="en-US" sz="2000" b="1" i="1" dirty="0"/>
              <a:t>8 typologies of analysis</a:t>
            </a:r>
            <a:endParaRPr lang="en-US" sz="2000" b="1" dirty="0"/>
          </a:p>
          <a:p>
            <a:r>
              <a:rPr lang="en-US" sz="2000" b="1" i="1" dirty="0"/>
              <a:t>1. “</a:t>
            </a:r>
            <a:r>
              <a:rPr lang="en-US" sz="2000" b="1" i="1" dirty="0">
                <a:solidFill>
                  <a:srgbClr val="FF0000"/>
                </a:solidFill>
              </a:rPr>
              <a:t>Grouping</a:t>
            </a:r>
            <a:r>
              <a:rPr lang="en-US" sz="2000" b="1" i="1" dirty="0"/>
              <a:t>”</a:t>
            </a:r>
            <a:r>
              <a:rPr lang="en-US" sz="2000" b="1" dirty="0"/>
              <a:t> of PAs with “sufficiently” similar (homogeneous) scores for the 6 different elements of the management cycle.</a:t>
            </a:r>
          </a:p>
          <a:p>
            <a:r>
              <a:rPr lang="en-US" sz="2000" b="1" i="1" dirty="0"/>
              <a:t>2. “</a:t>
            </a:r>
            <a:r>
              <a:rPr lang="en-US" sz="2000" b="1" i="1" dirty="0">
                <a:solidFill>
                  <a:srgbClr val="FF0000"/>
                </a:solidFill>
              </a:rPr>
              <a:t>Ranking</a:t>
            </a:r>
            <a:r>
              <a:rPr lang="en-US" sz="2000" b="1" i="1" dirty="0"/>
              <a:t>”,</a:t>
            </a:r>
            <a:r>
              <a:rPr lang="en-US" sz="2000" b="1" dirty="0"/>
              <a:t> to identify targeted benchmarks, which should be reached or exceeded by PAs in specific indicators.</a:t>
            </a:r>
          </a:p>
          <a:p>
            <a:r>
              <a:rPr lang="en-US" sz="2000" b="1" dirty="0"/>
              <a:t>3. " </a:t>
            </a:r>
            <a:r>
              <a:rPr lang="en-US" sz="2000" b="1" i="1" dirty="0">
                <a:solidFill>
                  <a:srgbClr val="FF0000"/>
                </a:solidFill>
              </a:rPr>
              <a:t>IMET index</a:t>
            </a:r>
            <a:r>
              <a:rPr lang="en-US" sz="2000" b="1" dirty="0"/>
              <a:t> " as average efficiency in the six elements of the management cycle</a:t>
            </a:r>
          </a:p>
          <a:p>
            <a:r>
              <a:rPr lang="en-US" sz="2000" b="1" i="1" dirty="0"/>
              <a:t>4. "</a:t>
            </a:r>
            <a:r>
              <a:rPr lang="en-US" sz="2000" b="1" i="1" dirty="0">
                <a:solidFill>
                  <a:srgbClr val="FF0000"/>
                </a:solidFill>
              </a:rPr>
              <a:t>Average</a:t>
            </a:r>
            <a:r>
              <a:rPr lang="en-US" sz="2000" b="1" dirty="0"/>
              <a:t> ", to define for each PA system the "average" of the system on IMET scores</a:t>
            </a:r>
          </a:p>
          <a:p>
            <a:r>
              <a:rPr lang="en-US" sz="2000" b="1" dirty="0"/>
              <a:t>5. " </a:t>
            </a:r>
            <a:r>
              <a:rPr lang="en-US" sz="2000" b="1" i="1" dirty="0">
                <a:solidFill>
                  <a:srgbClr val="FF0000"/>
                </a:solidFill>
              </a:rPr>
              <a:t>Non-response indicators</a:t>
            </a:r>
            <a:r>
              <a:rPr lang="en-US" sz="2000" b="1" dirty="0">
                <a:solidFill>
                  <a:srgbClr val="FF0000"/>
                </a:solidFill>
              </a:rPr>
              <a:t> </a:t>
            </a:r>
            <a:r>
              <a:rPr lang="en-US" sz="2000" b="1" dirty="0"/>
              <a:t>" to determine the difference for each domain between the raw score and the score based on imputed data.</a:t>
            </a:r>
          </a:p>
          <a:p>
            <a:r>
              <a:rPr lang="en-US" sz="2000" b="1" dirty="0"/>
              <a:t>6. “ </a:t>
            </a:r>
            <a:r>
              <a:rPr lang="en-US" sz="2000" b="1" i="1" dirty="0">
                <a:solidFill>
                  <a:srgbClr val="FF0000"/>
                </a:solidFill>
              </a:rPr>
              <a:t>Specific technical analysis</a:t>
            </a:r>
            <a:r>
              <a:rPr lang="en-US" sz="2000" b="1" i="1" dirty="0"/>
              <a:t>”</a:t>
            </a:r>
            <a:r>
              <a:rPr lang="en-US" sz="2000" b="1" dirty="0"/>
              <a:t> for the conservation of biodiversity and natural resources based on the value indicators of the IMET tool.</a:t>
            </a:r>
          </a:p>
          <a:p>
            <a:r>
              <a:rPr lang="en-US" sz="2000" b="1" i="1" dirty="0"/>
              <a:t>7. "</a:t>
            </a:r>
            <a:r>
              <a:rPr lang="en-US" sz="2000" b="1" i="1" dirty="0">
                <a:solidFill>
                  <a:srgbClr val="FF0000"/>
                </a:solidFill>
              </a:rPr>
              <a:t>Visualization</a:t>
            </a:r>
            <a:r>
              <a:rPr lang="en-US" sz="2000" b="1" dirty="0"/>
              <a:t> " presentation and understanding of the system</a:t>
            </a:r>
          </a:p>
          <a:p>
            <a:r>
              <a:rPr lang="en-US" sz="2000" b="1" dirty="0"/>
              <a:t>8. " </a:t>
            </a:r>
            <a:r>
              <a:rPr lang="en-US" sz="2000" b="1" i="1" dirty="0">
                <a:solidFill>
                  <a:srgbClr val="FF0000"/>
                </a:solidFill>
              </a:rPr>
              <a:t>Cross analysis</a:t>
            </a:r>
            <a:r>
              <a:rPr lang="en-US" sz="2000" b="1" dirty="0">
                <a:solidFill>
                  <a:srgbClr val="FF0000"/>
                </a:solidFill>
              </a:rPr>
              <a:t> </a:t>
            </a:r>
            <a:r>
              <a:rPr lang="en-US" sz="2000" b="1" dirty="0"/>
              <a:t>", to establish consistency between the values ​​of the associated indicators</a:t>
            </a:r>
          </a:p>
        </p:txBody>
      </p:sp>
    </p:spTree>
    <p:extLst>
      <p:ext uri="{BB962C8B-B14F-4D97-AF65-F5344CB8AC3E}">
        <p14:creationId xmlns:p14="http://schemas.microsoft.com/office/powerpoint/2010/main" val="1255433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fr-FR" b="1" noProof="0" dirty="0" smtClean="0">
                <a:solidFill>
                  <a:schemeClr val="tx1"/>
                </a:solidFill>
              </a:rPr>
              <a:t>1. </a:t>
            </a:r>
            <a:r>
              <a:rPr lang="fr-FR" b="1" noProof="0" dirty="0" err="1" smtClean="0">
                <a:solidFill>
                  <a:schemeClr val="tx1"/>
                </a:solidFill>
              </a:rPr>
              <a:t>Grouping</a:t>
            </a:r>
            <a:endParaRPr lang="fr-FR" b="1" noProof="0" dirty="0">
              <a:solidFill>
                <a:schemeClr val="tx1"/>
              </a:solidFill>
            </a:endParaRPr>
          </a:p>
          <a:p>
            <a:endParaRPr lang="fr-FR" noProof="0"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398" y="965262"/>
            <a:ext cx="6781877" cy="5761838"/>
          </a:xfrm>
          <a:prstGeom prst="rect">
            <a:avLst/>
          </a:prstGeom>
        </p:spPr>
      </p:pic>
      <p:sp>
        <p:nvSpPr>
          <p:cNvPr id="5" name="Text Placeholder 9">
            <a:extLst>
              <a:ext uri="{FF2B5EF4-FFF2-40B4-BE49-F238E27FC236}">
                <a16:creationId xmlns:a16="http://schemas.microsoft.com/office/drawing/2014/main" id="{EFAD9D58-DA68-4D00-ACD4-77C80F0AD2D5}"/>
              </a:ext>
            </a:extLst>
          </p:cNvPr>
          <p:cNvSpPr txBox="1">
            <a:spLocks/>
          </p:cNvSpPr>
          <p:nvPr/>
        </p:nvSpPr>
        <p:spPr>
          <a:xfrm>
            <a:off x="8102363" y="965262"/>
            <a:ext cx="3175474" cy="188951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800" b="1" dirty="0">
                <a:solidFill>
                  <a:srgbClr val="44546A"/>
                </a:solidFill>
                <a:latin typeface="Calibri Body"/>
              </a:rPr>
              <a:t>Grouping – Burundi</a:t>
            </a:r>
          </a:p>
          <a:p>
            <a:pPr>
              <a:buFont typeface="Wingdings" panose="05000000000000000000" pitchFamily="2" charset="2"/>
              <a:buChar char="ü"/>
            </a:pPr>
            <a:r>
              <a:rPr lang="en-US" sz="2800" dirty="0">
                <a:solidFill>
                  <a:srgbClr val="44546A"/>
                </a:solidFill>
                <a:latin typeface="Calibri Body"/>
              </a:rPr>
              <a:t>Strategic actions to be undertaken</a:t>
            </a:r>
          </a:p>
          <a:p>
            <a:pPr>
              <a:buFont typeface="Wingdings" panose="05000000000000000000" pitchFamily="2" charset="2"/>
              <a:buChar char="ü"/>
            </a:pPr>
            <a:r>
              <a:rPr lang="en-US" sz="2800" dirty="0">
                <a:solidFill>
                  <a:srgbClr val="44546A"/>
                </a:solidFill>
                <a:latin typeface="Calibri Body"/>
              </a:rPr>
              <a:t>Reference points for development </a:t>
            </a:r>
          </a:p>
        </p:txBody>
      </p:sp>
    </p:spTree>
    <p:extLst>
      <p:ext uri="{BB962C8B-B14F-4D97-AF65-F5344CB8AC3E}">
        <p14:creationId xmlns:p14="http://schemas.microsoft.com/office/powerpoint/2010/main" val="3450825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lstStyle/>
          <a:p>
            <a:r>
              <a:rPr lang="fr-FR" b="1" noProof="0" dirty="0" smtClean="0">
                <a:solidFill>
                  <a:schemeClr val="tx1"/>
                </a:solidFill>
              </a:rPr>
              <a:t>1. </a:t>
            </a:r>
            <a:r>
              <a:rPr lang="fr-FR" b="1" noProof="0" dirty="0" err="1" smtClean="0">
                <a:solidFill>
                  <a:schemeClr val="tx1"/>
                </a:solidFill>
              </a:rPr>
              <a:t>Grouping</a:t>
            </a:r>
            <a:endParaRPr lang="fr-FR" b="1" noProof="0" dirty="0">
              <a:solidFill>
                <a:schemeClr val="tx1"/>
              </a:solidFill>
            </a:endParaRPr>
          </a:p>
          <a:p>
            <a:endParaRPr lang="fr-FR" noProof="0" dirty="0"/>
          </a:p>
        </p:txBody>
      </p:sp>
      <p:sp>
        <p:nvSpPr>
          <p:cNvPr id="5" name="Text Placeholder 9">
            <a:extLst>
              <a:ext uri="{FF2B5EF4-FFF2-40B4-BE49-F238E27FC236}">
                <a16:creationId xmlns:a16="http://schemas.microsoft.com/office/drawing/2014/main" id="{EFAD9D58-DA68-4D00-ACD4-77C80F0AD2D5}"/>
              </a:ext>
            </a:extLst>
          </p:cNvPr>
          <p:cNvSpPr txBox="1">
            <a:spLocks/>
          </p:cNvSpPr>
          <p:nvPr/>
        </p:nvSpPr>
        <p:spPr>
          <a:xfrm>
            <a:off x="8102363" y="965262"/>
            <a:ext cx="3175474" cy="188951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800" b="1" dirty="0">
                <a:solidFill>
                  <a:srgbClr val="44546A"/>
                </a:solidFill>
                <a:latin typeface="Calibri Body"/>
              </a:rPr>
              <a:t>Grouping – Burundi</a:t>
            </a:r>
          </a:p>
          <a:p>
            <a:pPr>
              <a:buFont typeface="Wingdings" panose="05000000000000000000" pitchFamily="2" charset="2"/>
              <a:buChar char="ü"/>
            </a:pPr>
            <a:r>
              <a:rPr lang="en-US" sz="2800" dirty="0">
                <a:solidFill>
                  <a:srgbClr val="44546A"/>
                </a:solidFill>
                <a:latin typeface="Calibri Body"/>
              </a:rPr>
              <a:t>Strategic actions to be undertaken</a:t>
            </a:r>
          </a:p>
          <a:p>
            <a:pPr>
              <a:buFont typeface="Wingdings" panose="05000000000000000000" pitchFamily="2" charset="2"/>
              <a:buChar char="ü"/>
            </a:pPr>
            <a:r>
              <a:rPr lang="en-US" sz="2800" dirty="0">
                <a:solidFill>
                  <a:srgbClr val="44546A"/>
                </a:solidFill>
                <a:latin typeface="Calibri Body"/>
              </a:rPr>
              <a:t>Reference points for development </a:t>
            </a:r>
          </a:p>
        </p:txBody>
      </p:sp>
      <p:pic>
        <p:nvPicPr>
          <p:cNvPr id="6"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580" y="965262"/>
            <a:ext cx="6949440" cy="5827055"/>
          </a:xfrm>
          <a:prstGeom prst="rect">
            <a:avLst/>
          </a:prstGeom>
        </p:spPr>
      </p:pic>
    </p:spTree>
    <p:extLst>
      <p:ext uri="{BB962C8B-B14F-4D97-AF65-F5344CB8AC3E}">
        <p14:creationId xmlns:p14="http://schemas.microsoft.com/office/powerpoint/2010/main" val="2782875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141668"/>
            <a:ext cx="9144000" cy="5116132"/>
          </a:xfrm>
        </p:spPr>
        <p:txBody>
          <a:bodyPr/>
          <a:lstStyle/>
          <a:p>
            <a:r>
              <a:rPr lang="fr-FR" b="1" dirty="0" smtClean="0">
                <a:solidFill>
                  <a:schemeClr val="tx1"/>
                </a:solidFill>
              </a:rPr>
              <a:t>2. </a:t>
            </a:r>
            <a:r>
              <a:rPr lang="fr-FR" b="1" dirty="0" err="1" smtClean="0">
                <a:solidFill>
                  <a:schemeClr val="tx1"/>
                </a:solidFill>
              </a:rPr>
              <a:t>Ranking</a:t>
            </a:r>
            <a:endParaRPr lang="fr-FR" b="1" noProof="0" dirty="0">
              <a:solidFill>
                <a:schemeClr val="tx1"/>
              </a:solidFill>
            </a:endParaRPr>
          </a:p>
          <a:p>
            <a:endParaRPr lang="fr-FR" noProof="0" dirty="0"/>
          </a:p>
        </p:txBody>
      </p:sp>
      <p:pic>
        <p:nvPicPr>
          <p:cNvPr id="4" name="Image 30"/>
          <p:cNvPicPr/>
          <p:nvPr/>
        </p:nvPicPr>
        <p:blipFill>
          <a:blip r:embed="rId2" cstate="email">
            <a:extLst>
              <a:ext uri="{28A0092B-C50C-407E-A947-70E740481C1C}">
                <a14:useLocalDpi xmlns:a14="http://schemas.microsoft.com/office/drawing/2010/main"/>
              </a:ext>
            </a:extLst>
          </a:blip>
          <a:stretch>
            <a:fillRect/>
          </a:stretch>
        </p:blipFill>
        <p:spPr>
          <a:xfrm>
            <a:off x="3975342" y="1093307"/>
            <a:ext cx="6934054" cy="5116132"/>
          </a:xfrm>
          <a:prstGeom prst="rect">
            <a:avLst/>
          </a:prstGeom>
        </p:spPr>
      </p:pic>
      <p:sp>
        <p:nvSpPr>
          <p:cNvPr id="5" name="Text Placeholder 9">
            <a:extLst>
              <a:ext uri="{FF2B5EF4-FFF2-40B4-BE49-F238E27FC236}">
                <a16:creationId xmlns:a16="http://schemas.microsoft.com/office/drawing/2014/main" id="{EFAD9D58-DA68-4D00-ACD4-77C80F0AD2D5}"/>
              </a:ext>
            </a:extLst>
          </p:cNvPr>
          <p:cNvSpPr txBox="1">
            <a:spLocks/>
          </p:cNvSpPr>
          <p:nvPr/>
        </p:nvSpPr>
        <p:spPr>
          <a:xfrm>
            <a:off x="483974" y="1238499"/>
            <a:ext cx="2816652" cy="4381003"/>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000" b="1" dirty="0">
                <a:solidFill>
                  <a:srgbClr val="44546A"/>
                </a:solidFill>
                <a:latin typeface="Calibri Body"/>
              </a:rPr>
              <a:t>Ranking – Burundi</a:t>
            </a:r>
          </a:p>
          <a:p>
            <a:pPr>
              <a:buFont typeface="Wingdings" panose="05000000000000000000" pitchFamily="2" charset="2"/>
              <a:buChar char="ü"/>
            </a:pPr>
            <a:r>
              <a:rPr lang="en-US" sz="2000" dirty="0">
                <a:solidFill>
                  <a:srgbClr val="44546A"/>
                </a:solidFill>
                <a:latin typeface="Calibri Body"/>
              </a:rPr>
              <a:t>One clear leader (outperforming other PAs in all dimensions) </a:t>
            </a:r>
          </a:p>
          <a:p>
            <a:pPr>
              <a:buFont typeface="Wingdings" panose="05000000000000000000" pitchFamily="2" charset="2"/>
              <a:buChar char="ü"/>
            </a:pPr>
            <a:r>
              <a:rPr lang="en-US" sz="2000" dirty="0">
                <a:solidFill>
                  <a:srgbClr val="44546A"/>
                </a:solidFill>
                <a:latin typeface="Calibri Body"/>
              </a:rPr>
              <a:t>Challenges particularly in Inputs, Planning and Processes</a:t>
            </a:r>
          </a:p>
          <a:p>
            <a:pPr>
              <a:buFont typeface="Wingdings" panose="05000000000000000000" pitchFamily="2" charset="2"/>
              <a:buChar char="ü"/>
            </a:pPr>
            <a:r>
              <a:rPr lang="en-US" sz="2000" dirty="0">
                <a:solidFill>
                  <a:srgbClr val="44546A"/>
                </a:solidFill>
                <a:latin typeface="Calibri Body"/>
              </a:rPr>
              <a:t>Outcomes not always highly correlated with the context </a:t>
            </a:r>
          </a:p>
        </p:txBody>
      </p:sp>
    </p:spTree>
    <p:extLst>
      <p:ext uri="{BB962C8B-B14F-4D97-AF65-F5344CB8AC3E}">
        <p14:creationId xmlns:p14="http://schemas.microsoft.com/office/powerpoint/2010/main" val="1304344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63349" y="1404234"/>
            <a:ext cx="3114171" cy="2308324"/>
          </a:xfrm>
          <a:prstGeom prst="rect">
            <a:avLst/>
          </a:prstGeom>
        </p:spPr>
        <p:txBody>
          <a:bodyPr wrap="square">
            <a:spAutoFit/>
          </a:bodyPr>
          <a:lstStyle/>
          <a:p>
            <a:pPr algn="ctr"/>
            <a:r>
              <a:rPr lang="en-GB" sz="3600" b="1" dirty="0">
                <a:solidFill>
                  <a:srgbClr val="44546A"/>
                </a:solidFill>
                <a:latin typeface="Calibri Body"/>
              </a:rPr>
              <a:t>IMET</a:t>
            </a:r>
          </a:p>
          <a:p>
            <a:pPr algn="ctr"/>
            <a:r>
              <a:rPr lang="en-GB" sz="3600" b="1" dirty="0">
                <a:solidFill>
                  <a:srgbClr val="44546A"/>
                </a:solidFill>
                <a:latin typeface="Calibri Body"/>
              </a:rPr>
              <a:t>– </a:t>
            </a:r>
          </a:p>
          <a:p>
            <a:pPr algn="ctr"/>
            <a:r>
              <a:rPr lang="en-GB" sz="3600" b="1" dirty="0">
                <a:solidFill>
                  <a:srgbClr val="44546A"/>
                </a:solidFill>
                <a:latin typeface="Calibri Body"/>
              </a:rPr>
              <a:t>Grouping vs ranking </a:t>
            </a:r>
          </a:p>
        </p:txBody>
      </p:sp>
      <p:sp>
        <p:nvSpPr>
          <p:cNvPr id="20" name="Rettangolo 15">
            <a:extLst>
              <a:ext uri="{FF2B5EF4-FFF2-40B4-BE49-F238E27FC236}">
                <a16:creationId xmlns:a16="http://schemas.microsoft.com/office/drawing/2014/main" id="{BB6BF110-2FAF-4E9A-91F7-65E090C00FE5}"/>
              </a:ext>
            </a:extLst>
          </p:cNvPr>
          <p:cNvSpPr/>
          <p:nvPr>
            <p:custDataLst>
              <p:tags r:id="rId1"/>
            </p:custDataLst>
          </p:nvPr>
        </p:nvSpPr>
        <p:spPr>
          <a:xfrm>
            <a:off x="248815" y="368936"/>
            <a:ext cx="11514794" cy="369332"/>
          </a:xfrm>
          <a:prstGeom prst="rect">
            <a:avLst/>
          </a:prstGeom>
        </p:spPr>
        <p:txBody>
          <a:bodyPr wrap="square">
            <a:spAutoFit/>
          </a:bodyPr>
          <a:lstStyle/>
          <a:p>
            <a:r>
              <a:rPr lang="en-US" b="1" dirty="0">
                <a:solidFill>
                  <a:srgbClr val="70AD47"/>
                </a:solidFill>
                <a:latin typeface="Calibri Body"/>
                <a:cs typeface="Calibri" panose="020F0502020204030204" pitchFamily="34" charset="0"/>
              </a:rPr>
              <a:t>BIOPAMA – IMET, Protected areas framework analysis, Aggregation of results, challenges and solutions</a:t>
            </a:r>
          </a:p>
        </p:txBody>
      </p:sp>
      <p:graphicFrame>
        <p:nvGraphicFramePr>
          <p:cNvPr id="6" name="Espace réservé du contenu 5"/>
          <p:cNvGraphicFramePr>
            <a:graphicFrameLocks/>
          </p:cNvGraphicFramePr>
          <p:nvPr>
            <p:extLst>
              <p:ext uri="{D42A27DB-BD31-4B8C-83A1-F6EECF244321}">
                <p14:modId xmlns:p14="http://schemas.microsoft.com/office/powerpoint/2010/main" val="3940317203"/>
              </p:ext>
            </p:extLst>
          </p:nvPr>
        </p:nvGraphicFramePr>
        <p:xfrm>
          <a:off x="3884529" y="1155904"/>
          <a:ext cx="7879080" cy="5475861"/>
        </p:xfrm>
        <a:graphic>
          <a:graphicData uri="http://schemas.openxmlformats.org/drawingml/2006/table">
            <a:tbl>
              <a:tblPr firstRow="1" bandRow="1">
                <a:tableStyleId>{5C22544A-7EE6-4342-B048-85BDC9FD1C3A}</a:tableStyleId>
              </a:tblPr>
              <a:tblGrid>
                <a:gridCol w="3939540">
                  <a:extLst>
                    <a:ext uri="{9D8B030D-6E8A-4147-A177-3AD203B41FA5}">
                      <a16:colId xmlns:a16="http://schemas.microsoft.com/office/drawing/2014/main" val="20000"/>
                    </a:ext>
                  </a:extLst>
                </a:gridCol>
                <a:gridCol w="3939540">
                  <a:extLst>
                    <a:ext uri="{9D8B030D-6E8A-4147-A177-3AD203B41FA5}">
                      <a16:colId xmlns:a16="http://schemas.microsoft.com/office/drawing/2014/main" val="20001"/>
                    </a:ext>
                  </a:extLst>
                </a:gridCol>
              </a:tblGrid>
              <a:tr h="485269">
                <a:tc>
                  <a:txBody>
                    <a:bodyPr/>
                    <a:lstStyle/>
                    <a:p>
                      <a:pPr marL="0" indent="0" algn="ctr" defTabSz="914400" rtl="0" eaLnBrk="1" latinLnBrk="0" hangingPunct="1">
                        <a:lnSpc>
                          <a:spcPct val="90000"/>
                        </a:lnSpc>
                        <a:spcBef>
                          <a:spcPts val="1000"/>
                        </a:spcBef>
                        <a:buFont typeface="Arial"/>
                        <a:buNone/>
                      </a:pPr>
                      <a:r>
                        <a:rPr lang="en-GB" sz="2400" b="1" kern="1200" noProof="0" dirty="0">
                          <a:solidFill>
                            <a:srgbClr val="44546A"/>
                          </a:solidFill>
                          <a:latin typeface="Calibri Body"/>
                          <a:ea typeface="Franklin Gothic Book" charset="0"/>
                          <a:cs typeface="Franklin Gothic Book" charset="0"/>
                        </a:rPr>
                        <a:t>Advantages of grouping</a:t>
                      </a:r>
                    </a:p>
                  </a:txBody>
                  <a:tcPr>
                    <a:solidFill>
                      <a:schemeClr val="accent6">
                        <a:lumMod val="20000"/>
                        <a:lumOff val="80000"/>
                      </a:schemeClr>
                    </a:solidFill>
                  </a:tcPr>
                </a:tc>
                <a:tc>
                  <a:txBody>
                    <a:bodyPr/>
                    <a:lstStyle/>
                    <a:p>
                      <a:pPr marL="0" indent="0" algn="ctr" defTabSz="914400" rtl="0" eaLnBrk="1" latinLnBrk="0" hangingPunct="1">
                        <a:lnSpc>
                          <a:spcPct val="90000"/>
                        </a:lnSpc>
                        <a:spcBef>
                          <a:spcPts val="1000"/>
                        </a:spcBef>
                        <a:buFont typeface="Arial"/>
                        <a:buNone/>
                      </a:pPr>
                      <a:r>
                        <a:rPr lang="en-GB" sz="2400" b="1" kern="1200" noProof="0" dirty="0">
                          <a:solidFill>
                            <a:srgbClr val="44546A"/>
                          </a:solidFill>
                          <a:latin typeface="Calibri Body"/>
                          <a:ea typeface="Franklin Gothic Book" charset="0"/>
                          <a:cs typeface="Franklin Gothic Book" charset="0"/>
                        </a:rPr>
                        <a:t>Advantages of ranking</a:t>
                      </a:r>
                    </a:p>
                  </a:txBody>
                  <a:tcPr>
                    <a:solidFill>
                      <a:schemeClr val="accent1">
                        <a:lumMod val="20000"/>
                        <a:lumOff val="80000"/>
                      </a:schemeClr>
                    </a:solidFill>
                  </a:tcPr>
                </a:tc>
                <a:extLst>
                  <a:ext uri="{0D108BD9-81ED-4DB2-BD59-A6C34878D82A}">
                    <a16:rowId xmlns:a16="http://schemas.microsoft.com/office/drawing/2014/main" val="10000"/>
                  </a:ext>
                </a:extLst>
              </a:tr>
              <a:tr h="4759626">
                <a:tc>
                  <a:txBody>
                    <a:bodyPr/>
                    <a:lstStyle/>
                    <a:p>
                      <a:pPr marL="228600" indent="-228600" algn="l" defTabSz="914400" rtl="0" eaLnBrk="1" latinLnBrk="0" hangingPunct="1">
                        <a:lnSpc>
                          <a:spcPct val="90000"/>
                        </a:lnSpc>
                        <a:spcBef>
                          <a:spcPts val="1000"/>
                        </a:spcBef>
                        <a:buFont typeface="Wingdings" panose="05000000000000000000" pitchFamily="2" charset="2"/>
                        <a:buChar char="ü"/>
                      </a:pPr>
                      <a:r>
                        <a:rPr lang="en-GB" sz="2400" kern="1200" noProof="0" dirty="0">
                          <a:solidFill>
                            <a:srgbClr val="44546A"/>
                          </a:solidFill>
                          <a:latin typeface="Calibri Body"/>
                          <a:ea typeface="Franklin Gothic Book" charset="0"/>
                          <a:cs typeface="Franklin Gothic Book" charset="0"/>
                        </a:rPr>
                        <a:t>It helps to identify closest neighbours – PAs in similar situation</a:t>
                      </a:r>
                    </a:p>
                    <a:p>
                      <a:pPr marL="228600" indent="-228600" algn="l" defTabSz="914400" rtl="0" eaLnBrk="1" latinLnBrk="0" hangingPunct="1">
                        <a:lnSpc>
                          <a:spcPct val="90000"/>
                        </a:lnSpc>
                        <a:spcBef>
                          <a:spcPts val="1000"/>
                        </a:spcBef>
                        <a:buFont typeface="Wingdings" panose="05000000000000000000" pitchFamily="2" charset="2"/>
                        <a:buChar char="ü"/>
                      </a:pPr>
                      <a:r>
                        <a:rPr lang="en-GB" sz="2400" kern="1200" noProof="0" dirty="0">
                          <a:solidFill>
                            <a:srgbClr val="44546A"/>
                          </a:solidFill>
                          <a:latin typeface="Calibri Body"/>
                          <a:ea typeface="Franklin Gothic Book" charset="0"/>
                          <a:cs typeface="Franklin Gothic Book" charset="0"/>
                        </a:rPr>
                        <a:t>It provides help in determining potential strategic actions to be undertaken</a:t>
                      </a:r>
                    </a:p>
                    <a:p>
                      <a:pPr marL="228600" indent="-228600" algn="l" defTabSz="914400" rtl="0" eaLnBrk="1" latinLnBrk="0" hangingPunct="1">
                        <a:lnSpc>
                          <a:spcPct val="90000"/>
                        </a:lnSpc>
                        <a:spcBef>
                          <a:spcPts val="1000"/>
                        </a:spcBef>
                        <a:buFont typeface="Wingdings" panose="05000000000000000000" pitchFamily="2" charset="2"/>
                        <a:buChar char="ü"/>
                      </a:pPr>
                      <a:r>
                        <a:rPr lang="en-GB" sz="2400" kern="1200" noProof="0" dirty="0">
                          <a:solidFill>
                            <a:srgbClr val="44546A"/>
                          </a:solidFill>
                          <a:latin typeface="Calibri Body"/>
                          <a:ea typeface="Franklin Gothic Book" charset="0"/>
                          <a:cs typeface="Franklin Gothic Book" charset="0"/>
                        </a:rPr>
                        <a:t>It allows to understand what are the reference points for development and how the goals for development should be set </a:t>
                      </a:r>
                    </a:p>
                    <a:p>
                      <a:endParaRPr lang="en-GB" sz="2400" noProof="0" dirty="0"/>
                    </a:p>
                  </a:txBody>
                  <a:tcPr>
                    <a:solidFill>
                      <a:schemeClr val="accent6">
                        <a:lumMod val="20000"/>
                        <a:lumOff val="80000"/>
                      </a:schemeClr>
                    </a:solidFill>
                  </a:tcPr>
                </a:tc>
                <a:tc>
                  <a:txBody>
                    <a:bodyPr/>
                    <a:lstStyle/>
                    <a:p>
                      <a:pPr marL="228600" indent="-228600" algn="l" defTabSz="914400" rtl="0" eaLnBrk="1" latinLnBrk="0" hangingPunct="1">
                        <a:lnSpc>
                          <a:spcPct val="90000"/>
                        </a:lnSpc>
                        <a:spcBef>
                          <a:spcPts val="1000"/>
                        </a:spcBef>
                        <a:buFont typeface="Wingdings" panose="05000000000000000000" pitchFamily="2" charset="2"/>
                        <a:buChar char="ü"/>
                      </a:pPr>
                      <a:r>
                        <a:rPr lang="en-GB" sz="2400" kern="1200" noProof="0" dirty="0">
                          <a:solidFill>
                            <a:srgbClr val="44546A"/>
                          </a:solidFill>
                          <a:latin typeface="Calibri Body"/>
                          <a:ea typeface="Franklin Gothic Book" charset="0"/>
                          <a:cs typeface="Franklin Gothic Book" charset="0"/>
                        </a:rPr>
                        <a:t>It is simple – no assumptions are needed</a:t>
                      </a:r>
                    </a:p>
                    <a:p>
                      <a:pPr marL="228600" indent="-228600" algn="l" defTabSz="914400" rtl="0" eaLnBrk="1" latinLnBrk="0" hangingPunct="1">
                        <a:lnSpc>
                          <a:spcPct val="90000"/>
                        </a:lnSpc>
                        <a:spcBef>
                          <a:spcPts val="1000"/>
                        </a:spcBef>
                        <a:buFont typeface="Wingdings" panose="05000000000000000000" pitchFamily="2" charset="2"/>
                        <a:buChar char="ü"/>
                      </a:pPr>
                      <a:r>
                        <a:rPr lang="en-GB" sz="2400" kern="1200" noProof="0" dirty="0">
                          <a:solidFill>
                            <a:srgbClr val="44546A"/>
                          </a:solidFill>
                          <a:latin typeface="Calibri Body"/>
                          <a:ea typeface="Franklin Gothic Book" charset="0"/>
                          <a:cs typeface="Franklin Gothic Book" charset="0"/>
                        </a:rPr>
                        <a:t>It is easy to do a ranking and computations are always feasible</a:t>
                      </a:r>
                    </a:p>
                    <a:p>
                      <a:pPr marL="228600" indent="-228600" algn="l" defTabSz="914400" rtl="0" eaLnBrk="1" latinLnBrk="0" hangingPunct="1">
                        <a:lnSpc>
                          <a:spcPct val="90000"/>
                        </a:lnSpc>
                        <a:spcBef>
                          <a:spcPts val="1000"/>
                        </a:spcBef>
                        <a:buFont typeface="Wingdings" panose="05000000000000000000" pitchFamily="2" charset="2"/>
                        <a:buChar char="ü"/>
                      </a:pPr>
                      <a:r>
                        <a:rPr lang="en-GB" sz="2400" kern="1200" noProof="0" dirty="0">
                          <a:solidFill>
                            <a:srgbClr val="44546A"/>
                          </a:solidFill>
                          <a:latin typeface="Calibri Body"/>
                          <a:ea typeface="Franklin Gothic Book" charset="0"/>
                          <a:cs typeface="Franklin Gothic Book" charset="0"/>
                        </a:rPr>
                        <a:t>Each protected area is clearly positioned in terms of management effectiveness and</a:t>
                      </a:r>
                      <a:r>
                        <a:rPr lang="pl-PL" sz="2400" kern="1200" noProof="0" dirty="0">
                          <a:solidFill>
                            <a:srgbClr val="44546A"/>
                          </a:solidFill>
                          <a:latin typeface="Calibri Body"/>
                          <a:ea typeface="Franklin Gothic Book" charset="0"/>
                          <a:cs typeface="Franklin Gothic Book" charset="0"/>
                        </a:rPr>
                        <a:t> there is</a:t>
                      </a:r>
                      <a:r>
                        <a:rPr lang="en-GB" sz="2400" kern="1200" noProof="0" dirty="0">
                          <a:solidFill>
                            <a:srgbClr val="44546A"/>
                          </a:solidFill>
                          <a:latin typeface="Calibri Body"/>
                          <a:ea typeface="Franklin Gothic Book" charset="0"/>
                          <a:cs typeface="Franklin Gothic Book" charset="0"/>
                        </a:rPr>
                        <a:t> no ambiguity</a:t>
                      </a:r>
                    </a:p>
                    <a:p>
                      <a:pPr marL="228600" indent="-228600" algn="l" defTabSz="914400" rtl="0" eaLnBrk="1" latinLnBrk="0" hangingPunct="1">
                        <a:lnSpc>
                          <a:spcPct val="90000"/>
                        </a:lnSpc>
                        <a:spcBef>
                          <a:spcPts val="1000"/>
                        </a:spcBef>
                        <a:buFont typeface="Wingdings" panose="05000000000000000000" pitchFamily="2" charset="2"/>
                        <a:buChar char="ü"/>
                      </a:pPr>
                      <a:endParaRPr lang="en-GB" sz="2400" kern="1200" noProof="0" dirty="0">
                        <a:solidFill>
                          <a:srgbClr val="44546A"/>
                        </a:solidFill>
                        <a:latin typeface="Calibri Body"/>
                        <a:ea typeface="Franklin Gothic Book" charset="0"/>
                        <a:cs typeface="Franklin Gothic Book" charset="0"/>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67895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0"/>
            <a:ext cx="9144000" cy="5257800"/>
          </a:xfrm>
        </p:spPr>
        <p:txBody>
          <a:bodyPr/>
          <a:lstStyle/>
          <a:p>
            <a:r>
              <a:rPr lang="fr-FR" b="1" noProof="0" dirty="0" smtClean="0">
                <a:solidFill>
                  <a:schemeClr val="tx1"/>
                </a:solidFill>
              </a:rPr>
              <a:t>3. Index </a:t>
            </a:r>
            <a:endParaRPr lang="fr-FR" b="1" noProof="0" dirty="0">
              <a:solidFill>
                <a:schemeClr val="tx1"/>
              </a:solidFill>
            </a:endParaRPr>
          </a:p>
          <a:p>
            <a:endParaRPr lang="fr-FR" noProof="0" dirty="0"/>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0045" b="9231"/>
          <a:stretch/>
        </p:blipFill>
        <p:spPr bwMode="auto">
          <a:xfrm>
            <a:off x="2576204" y="688781"/>
            <a:ext cx="9020792"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9694985" y="545123"/>
            <a:ext cx="879230" cy="8704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87904" y="2913724"/>
            <a:ext cx="2048600" cy="1200329"/>
          </a:xfrm>
          <a:prstGeom prst="rect">
            <a:avLst/>
          </a:prstGeom>
        </p:spPr>
        <p:txBody>
          <a:bodyPr wrap="square">
            <a:spAutoFit/>
          </a:bodyPr>
          <a:lstStyle/>
          <a:p>
            <a:r>
              <a:rPr lang="fr-FR" sz="2400" b="1" dirty="0"/>
              <a:t>Index = </a:t>
            </a:r>
            <a:r>
              <a:rPr lang="fr-FR" sz="2400" dirty="0" err="1"/>
              <a:t>average</a:t>
            </a:r>
            <a:r>
              <a:rPr lang="fr-FR" sz="2400" dirty="0"/>
              <a:t> </a:t>
            </a:r>
            <a:r>
              <a:rPr lang="fr-FR" sz="2400" dirty="0" smtClean="0"/>
              <a:t>of </a:t>
            </a:r>
            <a:r>
              <a:rPr lang="fr-FR" sz="2400" dirty="0"/>
              <a:t>the 6 </a:t>
            </a:r>
            <a:r>
              <a:rPr lang="fr-FR" sz="2400" dirty="0" err="1"/>
              <a:t>elements</a:t>
            </a:r>
            <a:endParaRPr lang="fr-FR" sz="2400" dirty="0"/>
          </a:p>
        </p:txBody>
      </p:sp>
    </p:spTree>
    <p:extLst>
      <p:ext uri="{BB962C8B-B14F-4D97-AF65-F5344CB8AC3E}">
        <p14:creationId xmlns:p14="http://schemas.microsoft.com/office/powerpoint/2010/main" val="2201829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12192000" cy="6858000"/>
          </a:xfrm>
        </p:spPr>
        <p:txBody>
          <a:bodyPr>
            <a:normAutofit/>
          </a:bodyPr>
          <a:lstStyle/>
          <a:p>
            <a:r>
              <a:rPr lang="fr-FR" b="1" noProof="0" dirty="0" smtClean="0">
                <a:solidFill>
                  <a:schemeClr val="tx1"/>
                </a:solidFill>
              </a:rPr>
              <a:t>4. </a:t>
            </a:r>
            <a:r>
              <a:rPr lang="fr-FR" b="1" noProof="0" dirty="0" err="1" smtClean="0">
                <a:solidFill>
                  <a:schemeClr val="tx1"/>
                </a:solidFill>
              </a:rPr>
              <a:t>Average</a:t>
            </a:r>
            <a:endParaRPr lang="fr-FR" b="1" noProof="0" dirty="0">
              <a:solidFill>
                <a:schemeClr val="tx1"/>
              </a:solidFill>
            </a:endParaRPr>
          </a:p>
          <a:p>
            <a:endParaRPr lang="fr-FR" noProof="0" dirty="0"/>
          </a:p>
          <a:p>
            <a:endParaRPr lang="fr-FR" noProof="0" dirty="0"/>
          </a:p>
          <a:p>
            <a:endParaRPr lang="fr-FR" noProof="0" dirty="0"/>
          </a:p>
          <a:p>
            <a:endParaRPr lang="fr-FR" noProof="0" dirty="0"/>
          </a:p>
          <a:p>
            <a:endParaRPr lang="fr-FR" noProof="0" dirty="0"/>
          </a:p>
          <a:p>
            <a:endParaRPr lang="fr-FR" noProof="0" dirty="0"/>
          </a:p>
          <a:p>
            <a:endParaRPr lang="fr-FR" noProof="0" dirty="0"/>
          </a:p>
          <a:p>
            <a:pPr algn="l"/>
            <a:r>
              <a:rPr lang="en-US" b="1" dirty="0" smtClean="0">
                <a:solidFill>
                  <a:schemeClr val="tx1"/>
                </a:solidFill>
              </a:rPr>
              <a:t>Context </a:t>
            </a:r>
            <a:r>
              <a:rPr lang="en-US" b="1" dirty="0">
                <a:solidFill>
                  <a:schemeClr val="tx1"/>
                </a:solidFill>
              </a:rPr>
              <a:t>has the best score of 60.3 and deviations from the average are not high</a:t>
            </a:r>
          </a:p>
          <a:p>
            <a:pPr algn="l"/>
            <a:r>
              <a:rPr lang="en-US" b="1" dirty="0">
                <a:solidFill>
                  <a:schemeClr val="tx1"/>
                </a:solidFill>
              </a:rPr>
              <a:t>Surprisingly, </a:t>
            </a:r>
            <a:r>
              <a:rPr lang="en-US" b="1" dirty="0" smtClean="0">
                <a:solidFill>
                  <a:schemeClr val="tx1"/>
                </a:solidFill>
              </a:rPr>
              <a:t>outcomes are </a:t>
            </a:r>
            <a:r>
              <a:rPr lang="en-US" b="1" dirty="0">
                <a:solidFill>
                  <a:schemeClr val="tx1"/>
                </a:solidFill>
              </a:rPr>
              <a:t>obtained.</a:t>
            </a:r>
          </a:p>
          <a:p>
            <a:pPr algn="l"/>
            <a:r>
              <a:rPr lang="en-US" b="1" dirty="0">
                <a:solidFill>
                  <a:schemeClr val="tx1"/>
                </a:solidFill>
              </a:rPr>
              <a:t>Planning is associated with great variability</a:t>
            </a:r>
          </a:p>
          <a:p>
            <a:pPr algn="l"/>
            <a:r>
              <a:rPr lang="en-US" b="1" dirty="0">
                <a:solidFill>
                  <a:schemeClr val="tx1"/>
                </a:solidFill>
              </a:rPr>
              <a:t>T</a:t>
            </a:r>
            <a:r>
              <a:rPr lang="en-US" b="1" dirty="0" smtClean="0">
                <a:solidFill>
                  <a:schemeClr val="tx1"/>
                </a:solidFill>
              </a:rPr>
              <a:t>he </a:t>
            </a:r>
            <a:r>
              <a:rPr lang="en-US" b="1" dirty="0">
                <a:solidFill>
                  <a:schemeClr val="tx1"/>
                </a:solidFill>
              </a:rPr>
              <a:t>most serious is the lack of performance observed in terms of inputs</a:t>
            </a:r>
          </a:p>
          <a:p>
            <a:pPr algn="just"/>
            <a:endParaRPr lang="fr-FR" noProof="0" dirty="0"/>
          </a:p>
        </p:txBody>
      </p:sp>
      <p:pic>
        <p:nvPicPr>
          <p:cNvPr id="4" name="Image 34"/>
          <p:cNvPicPr/>
          <p:nvPr/>
        </p:nvPicPr>
        <p:blipFill rotWithShape="1">
          <a:blip r:embed="rId2" cstate="email">
            <a:extLst>
              <a:ext uri="{28A0092B-C50C-407E-A947-70E740481C1C}">
                <a14:useLocalDpi xmlns:a14="http://schemas.microsoft.com/office/drawing/2010/main"/>
              </a:ext>
            </a:extLst>
          </a:blip>
          <a:srcRect t="18630"/>
          <a:stretch/>
        </p:blipFill>
        <p:spPr bwMode="auto">
          <a:xfrm>
            <a:off x="2472744" y="469258"/>
            <a:ext cx="5433081" cy="34201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91259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6476</TotalTime>
  <Words>1704</Words>
  <Application>Microsoft Office PowerPoint</Application>
  <PresentationFormat>Widescreen</PresentationFormat>
  <Paragraphs>139</Paragraphs>
  <Slides>16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Body</vt:lpstr>
      <vt:lpstr>Franklin Gothic Book</vt:lpstr>
      <vt:lpstr>Franklin Gothic Demi</vt:lpstr>
      <vt:lpstr>Times New Roman</vt:lpstr>
      <vt:lpstr>Wingdings</vt:lpstr>
      <vt:lpstr>Office Theme</vt:lpstr>
      <vt:lpstr>Session 06: Use of IMET Results Case of BURUNDI    Léonidas NZIGIYIMPA, Carlo PAOLINI </vt:lpstr>
      <vt:lpstr>PowerPoint Presentation</vt:lpstr>
      <vt:lpstr>Analysis at national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Romania</dc:title>
  <dc:creator>Microsoft Office User</dc:creator>
  <cp:lastModifiedBy>BUCIOACA Roxana</cp:lastModifiedBy>
  <cp:revision>115</cp:revision>
  <cp:lastPrinted>2019-05-19T22:40:10Z</cp:lastPrinted>
  <dcterms:created xsi:type="dcterms:W3CDTF">2016-03-29T08:17:27Z</dcterms:created>
  <dcterms:modified xsi:type="dcterms:W3CDTF">2020-02-06T08:46:04Z</dcterms:modified>
</cp:coreProperties>
</file>