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00" r:id="rId2"/>
    <p:sldId id="322" r:id="rId3"/>
    <p:sldId id="302" r:id="rId4"/>
    <p:sldId id="372" r:id="rId5"/>
    <p:sldId id="373" r:id="rId6"/>
    <p:sldId id="374" r:id="rId7"/>
    <p:sldId id="375" r:id="rId8"/>
    <p:sldId id="376" r:id="rId9"/>
    <p:sldId id="377" r:id="rId10"/>
    <p:sldId id="378" r:id="rId11"/>
    <p:sldId id="28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 Reghintovschi" initials="ER" lastIdx="1" clrIdx="0">
    <p:extLst/>
  </p:cmAuthor>
  <p:cmAuthor id="2" name="Elena Reghintovschi" initials="ER [2]" lastIdx="1" clrIdx="1">
    <p:extLst/>
  </p:cmAuthor>
  <p:cmAuthor id="3" name="Elena Reghintovschi" initials="ER [2] [2]" lastIdx="1" clrIdx="2">
    <p:extLst/>
  </p:cmAuthor>
  <p:cmAuthor id="4" name="Elena Reghintovschi" initials="ER [3]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66CC"/>
    <a:srgbClr val="CF785E"/>
    <a:srgbClr val="90C14E"/>
    <a:srgbClr val="A35B28"/>
    <a:srgbClr val="679D97"/>
    <a:srgbClr val="71A6A1"/>
    <a:srgbClr val="41AD53"/>
    <a:srgbClr val="A7D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42"/>
    <p:restoredTop sz="90360" autoAdjust="0"/>
  </p:normalViewPr>
  <p:slideViewPr>
    <p:cSldViewPr snapToGrid="0" snapToObjects="1">
      <p:cViewPr varScale="1">
        <p:scale>
          <a:sx n="104" d="100"/>
          <a:sy n="104" d="100"/>
        </p:scale>
        <p:origin x="105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2" d="100"/>
          <a:sy n="122" d="100"/>
        </p:scale>
        <p:origin x="507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D4885-4B97-4B45-98CD-C3ACF0C5B91C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59412-5F2F-1240-90A8-4A7B14A5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53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A6422-749E-8F49-8D3D-B359BB48063B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C804A-85CA-C14C-A757-D8CE986E6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C804A-85CA-C14C-A757-D8CE986E68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9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C804A-85CA-C14C-A757-D8CE986E68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361191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5361191"/>
            <a:ext cx="12207240" cy="1500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E0089D0-0E04-754B-9E50-A88FBAEC36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4900" y="5811546"/>
            <a:ext cx="2970570" cy="662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48E63AB-2ADD-714A-927D-8E762945F563}"/>
              </a:ext>
            </a:extLst>
          </p:cNvPr>
          <p:cNvSpPr/>
          <p:nvPr userDrawn="1"/>
        </p:nvSpPr>
        <p:spPr>
          <a:xfrm>
            <a:off x="4622800" y="1435100"/>
            <a:ext cx="7584440" cy="2044700"/>
          </a:xfrm>
          <a:prstGeom prst="rect">
            <a:avLst/>
          </a:prstGeom>
          <a:solidFill>
            <a:srgbClr val="90C14E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B68D7304-1DDB-4440-AB10-DDECB09D77E6}" type="datetime1">
              <a:rPr lang="ro-RO" smtClean="0"/>
              <a:t>06.02.2020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1148" y="2638510"/>
            <a:ext cx="6194322" cy="164444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1148" y="163837"/>
            <a:ext cx="6194322" cy="237128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49" y="5522715"/>
            <a:ext cx="5451299" cy="86735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789015" y="6360264"/>
            <a:ext cx="39729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71A6A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An initiative of the ACP Group of States financed by the European Union's 11</a:t>
            </a:r>
            <a:r>
              <a:rPr lang="en-US" sz="1050" baseline="30000" dirty="0">
                <a:solidFill>
                  <a:srgbClr val="71A6A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th</a:t>
            </a:r>
            <a:r>
              <a:rPr lang="en-US" sz="1050" dirty="0">
                <a:solidFill>
                  <a:srgbClr val="71A6A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EDF.</a:t>
            </a:r>
          </a:p>
        </p:txBody>
      </p:sp>
    </p:spTree>
    <p:extLst>
      <p:ext uri="{BB962C8B-B14F-4D97-AF65-F5344CB8AC3E}">
        <p14:creationId xmlns:p14="http://schemas.microsoft.com/office/powerpoint/2010/main" val="143077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606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6612" y="1591186"/>
            <a:ext cx="4116388" cy="8581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2587625"/>
            <a:ext cx="4116388" cy="30063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2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1006663"/>
            <a:ext cx="6172200" cy="4587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6612" y="1591186"/>
            <a:ext cx="4116388" cy="8581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2587625"/>
            <a:ext cx="4116388" cy="30063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43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439642"/>
            <a:ext cx="10515599" cy="24084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2837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58026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010" y="3639671"/>
            <a:ext cx="4337212" cy="216297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228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28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997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207240" cy="687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517C63-20A5-5041-820D-9C8111AB51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1648" y="2261214"/>
            <a:ext cx="6122015" cy="136628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583118" y="5936975"/>
            <a:ext cx="50410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rgbClr val="71A6A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The Biodiversity</a:t>
            </a:r>
            <a:r>
              <a:rPr lang="en-US" sz="1000" baseline="0" dirty="0">
                <a:solidFill>
                  <a:srgbClr val="71A6A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and Protected Areas Management Programme (BIOPAMA) is a</a:t>
            </a:r>
            <a:r>
              <a:rPr lang="en-US" sz="1000" dirty="0">
                <a:solidFill>
                  <a:srgbClr val="71A6A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n initiative of the ACP Group of States financed by the European Union's 11</a:t>
            </a:r>
            <a:r>
              <a:rPr lang="en-US" sz="1000" baseline="30000" dirty="0">
                <a:solidFill>
                  <a:srgbClr val="71A6A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th</a:t>
            </a:r>
            <a:r>
              <a:rPr lang="en-US" sz="1000" dirty="0">
                <a:solidFill>
                  <a:srgbClr val="71A6A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EDF.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4956AE-496E-0A4E-81CE-713B3CC39D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184" y="4470978"/>
            <a:ext cx="3070942" cy="9494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49E99A-CC84-A445-82B0-875ACDFD96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117" y="5530847"/>
            <a:ext cx="3046009" cy="29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3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EEAE0620-6311-40F3-ADCE-7669C40B015C}" type="datetime1">
              <a:rPr lang="ro-RO" smtClean="0"/>
              <a:t>06.02.2020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838200" y="2439642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" y="3810"/>
            <a:ext cx="12192000" cy="6858000"/>
          </a:xfrm>
          <a:prstGeom prst="rect">
            <a:avLst/>
          </a:prstGeom>
          <a:solidFill>
            <a:srgbClr val="90C14E"/>
          </a:solidFill>
          <a:ln>
            <a:solidFill>
              <a:srgbClr val="90C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sp>
        <p:nvSpPr>
          <p:cNvPr id="16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2677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15BA75AA-2165-41F1-9C20-0A222A46F366}" type="datetime1">
              <a:rPr lang="ro-RO" smtClean="0"/>
              <a:t>06.02.2020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430" y="5781609"/>
            <a:ext cx="12207240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3"/>
          <p:cNvSpPr txBox="1">
            <a:spLocks/>
          </p:cNvSpPr>
          <p:nvPr userDrawn="1"/>
        </p:nvSpPr>
        <p:spPr>
          <a:xfrm>
            <a:off x="205740" y="441149"/>
            <a:ext cx="89535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4000" b="1" kern="120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2677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"/>
          </p:nvPr>
        </p:nvSpPr>
        <p:spPr>
          <a:xfrm>
            <a:off x="826770" y="2439642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992"/>
          <a:stretch/>
        </p:blipFill>
        <p:spPr>
          <a:xfrm>
            <a:off x="-5256" y="1038061"/>
            <a:ext cx="1839309" cy="466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D8C4A5-E0F4-7546-93EC-A5662A4189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1" y="6149795"/>
            <a:ext cx="2197100" cy="49034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5122" cy="5837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450" y="1726702"/>
            <a:ext cx="7429501" cy="1988047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A35B2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7449" y="3752850"/>
            <a:ext cx="7429502" cy="145954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45836DB3-E689-41ED-B388-1E5DF12EB456}" type="datetime1">
              <a:rPr lang="ro-RO" smtClean="0"/>
              <a:t>06.02.2020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5837128"/>
            <a:ext cx="1220512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4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77734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5A17F9-AB41-9B44-929B-B8707812EBBB}"/>
              </a:ext>
            </a:extLst>
          </p:cNvPr>
          <p:cNvSpPr/>
          <p:nvPr userDrawn="1"/>
        </p:nvSpPr>
        <p:spPr>
          <a:xfrm>
            <a:off x="0" y="2133600"/>
            <a:ext cx="9321800" cy="2044700"/>
          </a:xfrm>
          <a:prstGeom prst="rect">
            <a:avLst/>
          </a:prstGeom>
          <a:solidFill>
            <a:srgbClr val="90C14E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54656"/>
            <a:ext cx="9438377" cy="868032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9198C8D0-4FA3-4B38-A4F3-50398BE96A67}" type="datetime1">
              <a:rPr lang="ro-RO" smtClean="0"/>
              <a:t>06.02.2020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322688"/>
            <a:ext cx="9438378" cy="43958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71457"/>
            <a:ext cx="5181600" cy="354829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71457"/>
            <a:ext cx="5181600" cy="354829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6F17-3813-4268-9972-4BB50318179C}" type="datetime1">
              <a:rPr lang="ro-RO" smtClean="0"/>
              <a:t>06.02.2020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A35B2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933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3357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857269"/>
            <a:ext cx="5157787" cy="292304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2033357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2857269"/>
            <a:ext cx="5183188" cy="292304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588278C7-83CC-419B-A20A-2DB6525EDAD4}" type="datetime1">
              <a:rPr lang="ro-RO" smtClean="0"/>
              <a:t>06.02.2020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A35B2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0299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DC740586-9D83-4886-8E74-2CF0863EB7FE}" type="datetime1">
              <a:rPr lang="ro-RO" smtClean="0"/>
              <a:t>06.02.2020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8596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240" y="3810"/>
            <a:ext cx="12192000" cy="6858000"/>
          </a:xfrm>
          <a:prstGeom prst="rect">
            <a:avLst/>
          </a:prstGeom>
          <a:solidFill>
            <a:srgbClr val="90C14E"/>
          </a:solidFill>
          <a:ln>
            <a:solidFill>
              <a:srgbClr val="90C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5758749"/>
            <a:ext cx="12207240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880" y="6085489"/>
            <a:ext cx="2100072" cy="472440"/>
          </a:xfrm>
          <a:prstGeom prst="rect">
            <a:avLst/>
          </a:prstGeom>
        </p:spPr>
      </p:pic>
      <p:sp>
        <p:nvSpPr>
          <p:cNvPr id="13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2677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992"/>
          <a:stretch/>
        </p:blipFill>
        <p:spPr>
          <a:xfrm>
            <a:off x="-5256" y="1038061"/>
            <a:ext cx="1839309" cy="4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2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5256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1430" y="5781609"/>
            <a:ext cx="12207240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795CC9-3177-B34E-92EB-531721CE644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1" y="6149795"/>
            <a:ext cx="2197100" cy="4903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010" y="3639671"/>
            <a:ext cx="4337212" cy="21629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9642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0676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992"/>
          <a:stretch/>
        </p:blipFill>
        <p:spPr>
          <a:xfrm>
            <a:off x="-5256" y="1038061"/>
            <a:ext cx="1839309" cy="4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4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6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A35B28"/>
          </a:solidFill>
          <a:latin typeface="Franklin Gothic Demi" charset="0"/>
          <a:ea typeface="Franklin Gothic Demi" charset="0"/>
          <a:cs typeface="Franklin Gothic Dem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1" Type="http://schemas.openxmlformats.org/officeDocument/2006/relationships/image" Target="../media/image3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1" Type="http://schemas.openxmlformats.org/officeDocument/2006/relationships/image" Target="../media/image3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tanya.Merceron@iucn.or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ue.snyman@iucn.org" TargetMode="External"/></Relationships>
</file>

<file path=ppt/slides/_rels/slide7.xml.rels><?xml version="1.0" encoding="UTF-8" standalone="yes"?>
<Relationships xmlns="http://schemas.openxmlformats.org/package/2006/relationships"><Relationship Id="rId21" Type="http://schemas.openxmlformats.org/officeDocument/2006/relationships/image" Target="../media/image3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5"/>
            <a:ext cx="12192000" cy="5361191"/>
          </a:xfr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0568493-EE96-3A44-AF9A-CE74A899BA48}"/>
              </a:ext>
            </a:extLst>
          </p:cNvPr>
          <p:cNvSpPr/>
          <p:nvPr/>
        </p:nvSpPr>
        <p:spPr>
          <a:xfrm>
            <a:off x="314198" y="885267"/>
            <a:ext cx="7195930" cy="1828800"/>
          </a:xfrm>
          <a:prstGeom prst="rect">
            <a:avLst/>
          </a:prstGeom>
          <a:solidFill>
            <a:srgbClr val="679D97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502" y="2018828"/>
            <a:ext cx="6194322" cy="16444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Kigali, Feb 2020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89284" y="-352453"/>
            <a:ext cx="6977062" cy="237128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Integrated Management Effectiveness Tool (IMET) Training</a:t>
            </a:r>
            <a:endParaRPr lang="en-US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C19C4E-035C-724C-8C5F-5375444AC87B}"/>
              </a:ext>
            </a:extLst>
          </p:cNvPr>
          <p:cNvSpPr/>
          <p:nvPr/>
        </p:nvSpPr>
        <p:spPr>
          <a:xfrm>
            <a:off x="0" y="833188"/>
            <a:ext cx="331304" cy="1828800"/>
          </a:xfrm>
          <a:prstGeom prst="rect">
            <a:avLst/>
          </a:prstGeom>
          <a:solidFill>
            <a:srgbClr val="90C14E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568493-EE96-3A44-AF9A-CE74A899BA48}"/>
              </a:ext>
            </a:extLst>
          </p:cNvPr>
          <p:cNvSpPr/>
          <p:nvPr/>
        </p:nvSpPr>
        <p:spPr>
          <a:xfrm>
            <a:off x="331304" y="4743933"/>
            <a:ext cx="4445000" cy="629133"/>
          </a:xfrm>
          <a:prstGeom prst="rect">
            <a:avLst/>
          </a:prstGeom>
          <a:solidFill>
            <a:srgbClr val="CF785E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 smtClean="0"/>
              <a:t>Domoina </a:t>
            </a:r>
            <a:r>
              <a:rPr lang="fr-FR" sz="2400" dirty="0" err="1" smtClean="0"/>
              <a:t>Rakotobe</a:t>
            </a: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1967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9412"/>
            <a:ext cx="10515600" cy="562965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Next</a:t>
            </a:r>
            <a:r>
              <a:rPr lang="fr-FR" dirty="0" smtClean="0"/>
              <a:t> </a:t>
            </a:r>
            <a:r>
              <a:rPr lang="fr-FR" dirty="0" err="1" smtClean="0"/>
              <a:t>steps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394" y="1237891"/>
            <a:ext cx="6462445" cy="4209908"/>
          </a:xfrm>
        </p:spPr>
        <p:txBody>
          <a:bodyPr>
            <a:normAutofit fontScale="92500"/>
          </a:bodyPr>
          <a:lstStyle/>
          <a:p>
            <a:r>
              <a:rPr lang="fr-FR" b="1" dirty="0" err="1" smtClean="0"/>
              <a:t>Need</a:t>
            </a:r>
            <a:r>
              <a:rPr lang="fr-FR" b="1" dirty="0" smtClean="0"/>
              <a:t> people (and </a:t>
            </a:r>
            <a:r>
              <a:rPr lang="fr-FR" b="1" dirty="0" err="1" smtClean="0"/>
              <a:t>supporting</a:t>
            </a:r>
            <a:r>
              <a:rPr lang="fr-FR" b="1" dirty="0" smtClean="0"/>
              <a:t> institutions) to drive the </a:t>
            </a:r>
            <a:r>
              <a:rPr lang="fr-FR" b="1" dirty="0" err="1" smtClean="0"/>
              <a:t>next</a:t>
            </a:r>
            <a:r>
              <a:rPr lang="fr-FR" b="1" dirty="0" smtClean="0"/>
              <a:t> </a:t>
            </a:r>
            <a:r>
              <a:rPr lang="fr-FR" b="1" dirty="0" err="1" smtClean="0"/>
              <a:t>steps</a:t>
            </a:r>
            <a:endParaRPr lang="fr-FR" b="1" dirty="0" smtClean="0"/>
          </a:p>
          <a:p>
            <a:pPr lvl="1"/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analytical</a:t>
            </a:r>
            <a:r>
              <a:rPr lang="fr-FR" dirty="0" smtClean="0"/>
              <a:t> </a:t>
            </a:r>
            <a:r>
              <a:rPr lang="fr-FR" dirty="0" err="1" smtClean="0"/>
              <a:t>skills</a:t>
            </a:r>
            <a:endParaRPr lang="fr-FR" dirty="0" smtClean="0"/>
          </a:p>
          <a:p>
            <a:pPr lvl="1"/>
            <a:r>
              <a:rPr lang="fr-FR" dirty="0" err="1" smtClean="0"/>
              <a:t>Passionate</a:t>
            </a:r>
            <a:r>
              <a:rPr lang="fr-FR" dirty="0" smtClean="0"/>
              <a:t> about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</a:p>
          <a:p>
            <a:r>
              <a:rPr lang="fr-FR" dirty="0" smtClean="0"/>
              <a:t>At site-</a:t>
            </a:r>
            <a:r>
              <a:rPr lang="fr-FR" dirty="0" err="1" smtClean="0"/>
              <a:t>level</a:t>
            </a:r>
            <a:r>
              <a:rPr lang="fr-FR" dirty="0" smtClean="0"/>
              <a:t> : challenges to </a:t>
            </a:r>
            <a:r>
              <a:rPr lang="fr-FR" dirty="0" err="1" smtClean="0"/>
              <a:t>integrate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Planning, Monitoring and Evaluation </a:t>
            </a:r>
            <a:r>
              <a:rPr lang="fr-FR" dirty="0" err="1" smtClean="0"/>
              <a:t>systems</a:t>
            </a:r>
            <a:endParaRPr lang="fr-FR" dirty="0"/>
          </a:p>
          <a:p>
            <a:r>
              <a:rPr lang="fr-FR" dirty="0" smtClean="0"/>
              <a:t>At </a:t>
            </a:r>
            <a:r>
              <a:rPr lang="fr-FR" dirty="0" err="1" smtClean="0"/>
              <a:t>institutional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: </a:t>
            </a:r>
            <a:r>
              <a:rPr lang="fr-FR" dirty="0" err="1" smtClean="0"/>
              <a:t>strategic</a:t>
            </a:r>
            <a:r>
              <a:rPr lang="fr-FR" dirty="0" smtClean="0"/>
              <a:t> discussions</a:t>
            </a:r>
          </a:p>
          <a:p>
            <a:r>
              <a:rPr lang="fr-FR" dirty="0" smtClean="0"/>
              <a:t>At national </a:t>
            </a:r>
            <a:r>
              <a:rPr lang="fr-FR" dirty="0" err="1" smtClean="0"/>
              <a:t>level</a:t>
            </a:r>
            <a:r>
              <a:rPr lang="fr-FR" dirty="0" smtClean="0"/>
              <a:t>: </a:t>
            </a:r>
            <a:r>
              <a:rPr lang="fr-FR" dirty="0" err="1" smtClean="0"/>
              <a:t>policy</a:t>
            </a:r>
            <a:r>
              <a:rPr lang="fr-FR" dirty="0" smtClean="0"/>
              <a:t> discussions and </a:t>
            </a:r>
            <a:r>
              <a:rPr lang="fr-FR" dirty="0" err="1" smtClean="0"/>
              <a:t>developement</a:t>
            </a:r>
            <a:endParaRPr lang="fr-FR" dirty="0"/>
          </a:p>
        </p:txBody>
      </p:sp>
      <p:sp>
        <p:nvSpPr>
          <p:cNvPr id="5" name="Oval 4"/>
          <p:cNvSpPr/>
          <p:nvPr/>
        </p:nvSpPr>
        <p:spPr>
          <a:xfrm>
            <a:off x="483839" y="2696632"/>
            <a:ext cx="1827294" cy="15662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ysClr val="windowText" lastClr="000000"/>
                </a:solidFill>
              </a:rPr>
              <a:t>Integration</a:t>
            </a:r>
            <a:r>
              <a:rPr lang="fr-FR" dirty="0" smtClean="0">
                <a:solidFill>
                  <a:sysClr val="windowText" lastClr="000000"/>
                </a:solidFill>
              </a:rPr>
              <a:t> in Planning &amp; Monitoring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3839" y="4413451"/>
            <a:ext cx="1972906" cy="156625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National conservation </a:t>
            </a:r>
            <a:r>
              <a:rPr lang="fr-FR" dirty="0" err="1" smtClean="0">
                <a:solidFill>
                  <a:schemeClr val="bg1"/>
                </a:solidFill>
              </a:rPr>
              <a:t>strategy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83496" y="1116598"/>
            <a:ext cx="1827294" cy="15662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ysClr val="windowText" lastClr="000000"/>
                </a:solidFill>
              </a:rPr>
              <a:t>Additional</a:t>
            </a:r>
            <a:r>
              <a:rPr lang="fr-FR" dirty="0" smtClean="0">
                <a:solidFill>
                  <a:sysClr val="windowText" lastClr="000000"/>
                </a:solidFill>
              </a:rPr>
              <a:t> </a:t>
            </a:r>
            <a:r>
              <a:rPr lang="fr-FR" dirty="0" err="1" smtClean="0">
                <a:solidFill>
                  <a:sysClr val="windowText" lastClr="000000"/>
                </a:solidFill>
              </a:rPr>
              <a:t>analysis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18841" y="3479757"/>
            <a:ext cx="2864057" cy="267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231036" y="309412"/>
            <a:ext cx="5575609" cy="2554805"/>
            <a:chOff x="6307289" y="309412"/>
            <a:chExt cx="5575609" cy="2554805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841" y="309412"/>
              <a:ext cx="2864057" cy="2373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Gráfico 94" descr="Vaqueiro">
              <a:extLst>
                <a:ext uri="{FF2B5EF4-FFF2-40B4-BE49-F238E27FC236}">
                  <a16:creationId xmlns:a16="http://schemas.microsoft.com/office/drawing/2014/main" id="{8C54DB45-4046-5E49-B264-CA6874340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307289" y="2037541"/>
              <a:ext cx="790322" cy="8266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855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7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029200" y="892277"/>
            <a:ext cx="6526570" cy="2371281"/>
          </a:xfrm>
        </p:spPr>
        <p:txBody>
          <a:bodyPr/>
          <a:lstStyle/>
          <a:p>
            <a:r>
              <a:rPr lang="en-US" b="1" dirty="0"/>
              <a:t>SESSION </a:t>
            </a:r>
            <a:r>
              <a:rPr lang="en-US" b="1" dirty="0" smtClean="0"/>
              <a:t>8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b="1" dirty="0"/>
              <a:t>Organizing an IMET assessment/ campaign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608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Objectives of the session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At the end of the session, participants will be able to:</a:t>
            </a:r>
            <a:endParaRPr lang="fr-FR" dirty="0"/>
          </a:p>
          <a:p>
            <a:pPr lvl="0"/>
            <a:r>
              <a:rPr lang="en-US" dirty="0"/>
              <a:t>Identify key steps and requirements to implement an IMET assessment or a campaign</a:t>
            </a:r>
            <a:endParaRPr lang="fr-FR" dirty="0"/>
          </a:p>
          <a:p>
            <a:r>
              <a:rPr lang="en-US" dirty="0"/>
              <a:t>Understand roles of coaches, IUCN and national stakeholders in an IMET campaign</a:t>
            </a:r>
            <a:endParaRPr lang="en-GB" dirty="0"/>
          </a:p>
        </p:txBody>
      </p:sp>
      <p:sp>
        <p:nvSpPr>
          <p:cNvPr id="2" name="AutoShape 2" descr="Résultat de recherche d'images pour &quot;Victoria Fall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ésultat de recherche d'images pour &quot;Victoria Fall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389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612" y="302495"/>
            <a:ext cx="10515600" cy="562965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Implementing</a:t>
            </a:r>
            <a:r>
              <a:rPr lang="fr-FR" dirty="0" smtClean="0"/>
              <a:t> an IMET </a:t>
            </a:r>
            <a:r>
              <a:rPr lang="fr-FR" dirty="0" err="1" smtClean="0"/>
              <a:t>assessment</a:t>
            </a:r>
            <a:r>
              <a:rPr lang="fr-FR" dirty="0" smtClean="0"/>
              <a:t> / </a:t>
            </a:r>
            <a:r>
              <a:rPr lang="fr-FR" dirty="0" err="1" smtClean="0"/>
              <a:t>campaign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5395"/>
            <a:ext cx="10515600" cy="2408493"/>
          </a:xfrm>
        </p:spPr>
        <p:txBody>
          <a:bodyPr/>
          <a:lstStyle/>
          <a:p>
            <a:r>
              <a:rPr lang="en-US" dirty="0" smtClean="0"/>
              <a:t>What is the difference of an assessment and a campaign?</a:t>
            </a:r>
          </a:p>
          <a:p>
            <a:r>
              <a:rPr lang="en-US" dirty="0" smtClean="0"/>
              <a:t>How </a:t>
            </a:r>
            <a:r>
              <a:rPr lang="en-US" dirty="0"/>
              <a:t>does it work? how long it takes? </a:t>
            </a:r>
            <a:r>
              <a:rPr lang="fr-FR" dirty="0"/>
              <a:t>How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costs</a:t>
            </a:r>
            <a:r>
              <a:rPr lang="fr-FR" dirty="0" smtClean="0"/>
              <a:t>?</a:t>
            </a:r>
          </a:p>
          <a:p>
            <a:r>
              <a:rPr lang="en-US" dirty="0"/>
              <a:t>What and How could a country asks or implement an IMET campaign</a:t>
            </a:r>
            <a:endParaRPr lang="fr-FR" dirty="0"/>
          </a:p>
          <a:p>
            <a:r>
              <a:rPr lang="en-US" dirty="0"/>
              <a:t>The coaching mission: what is a coach? What does he do?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95901" y="4191856"/>
            <a:ext cx="9914562" cy="8835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err="1" smtClean="0">
                <a:solidFill>
                  <a:schemeClr val="tx1"/>
                </a:solidFill>
              </a:rPr>
              <a:t>Experiences</a:t>
            </a:r>
            <a:r>
              <a:rPr lang="fr-FR" sz="3200" dirty="0" smtClean="0">
                <a:solidFill>
                  <a:schemeClr val="tx1"/>
                </a:solidFill>
              </a:rPr>
              <a:t> </a:t>
            </a:r>
            <a:r>
              <a:rPr lang="fr-FR" sz="3200" dirty="0" err="1" smtClean="0">
                <a:solidFill>
                  <a:schemeClr val="tx1"/>
                </a:solidFill>
              </a:rPr>
              <a:t>from</a:t>
            </a:r>
            <a:r>
              <a:rPr lang="fr-FR" sz="3200" dirty="0" smtClean="0">
                <a:solidFill>
                  <a:schemeClr val="tx1"/>
                </a:solidFill>
              </a:rPr>
              <a:t> Central and West </a:t>
            </a:r>
            <a:r>
              <a:rPr lang="fr-FR" sz="3200" dirty="0" err="1" smtClean="0">
                <a:solidFill>
                  <a:schemeClr val="tx1"/>
                </a:solidFill>
              </a:rPr>
              <a:t>Africa</a:t>
            </a:r>
            <a:endParaRPr lang="fr-F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6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5334"/>
            <a:ext cx="10515600" cy="56296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IMET </a:t>
            </a:r>
            <a:r>
              <a:rPr lang="fr-FR" dirty="0" err="1" smtClean="0"/>
              <a:t>assessment</a:t>
            </a:r>
            <a:r>
              <a:rPr lang="fr-FR" dirty="0" smtClean="0"/>
              <a:t> / </a:t>
            </a:r>
            <a:r>
              <a:rPr lang="fr-FR" dirty="0" err="1" smtClean="0"/>
              <a:t>campaign</a:t>
            </a:r>
            <a:endParaRPr lang="fr-FR" dirty="0"/>
          </a:p>
        </p:txBody>
      </p:sp>
      <p:sp>
        <p:nvSpPr>
          <p:cNvPr id="5" name="Oval 4"/>
          <p:cNvSpPr/>
          <p:nvPr/>
        </p:nvSpPr>
        <p:spPr>
          <a:xfrm>
            <a:off x="3911095" y="1184496"/>
            <a:ext cx="1991763" cy="1683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PA site-</a:t>
            </a:r>
            <a:r>
              <a:rPr lang="fr-FR" dirty="0" err="1" smtClean="0"/>
              <a:t>level</a:t>
            </a:r>
            <a:endParaRPr lang="fr-FR" dirty="0" smtClean="0"/>
          </a:p>
          <a:p>
            <a:pPr algn="ctr"/>
            <a:r>
              <a:rPr lang="fr-FR" dirty="0" smtClean="0"/>
              <a:t>IMET </a:t>
            </a:r>
            <a:r>
              <a:rPr lang="fr-FR" dirty="0" err="1" smtClean="0"/>
              <a:t>assessment</a:t>
            </a:r>
            <a:endParaRPr lang="fr-FR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838200" y="1285593"/>
            <a:ext cx="1926880" cy="1273519"/>
          </a:xfrm>
          <a:prstGeom prst="wedgeRoundRectCallou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Information &amp; </a:t>
            </a:r>
            <a:r>
              <a:rPr lang="fr-FR" b="1" dirty="0" err="1" smtClean="0">
                <a:solidFill>
                  <a:schemeClr val="bg1"/>
                </a:solidFill>
              </a:rPr>
              <a:t>Interests</a:t>
            </a:r>
            <a:r>
              <a:rPr lang="fr-FR" b="1" dirty="0" smtClean="0">
                <a:solidFill>
                  <a:schemeClr val="bg1"/>
                </a:solidFill>
              </a:rPr>
              <a:t> on IMET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67894" y="3404103"/>
            <a:ext cx="1951022" cy="14938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ysClr val="windowText" lastClr="000000"/>
                </a:solidFill>
              </a:rPr>
              <a:t>Coach Training</a:t>
            </a:r>
            <a:endParaRPr lang="fr-FR" sz="2000" dirty="0">
              <a:solidFill>
                <a:sysClr val="windowText" lastClr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509033" y="2444436"/>
            <a:ext cx="1587373" cy="1327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PA </a:t>
            </a:r>
            <a:r>
              <a:rPr lang="fr-FR" sz="1400" dirty="0" err="1" smtClean="0"/>
              <a:t>assessment</a:t>
            </a:r>
            <a:endParaRPr lang="fr-FR" sz="1400" dirty="0"/>
          </a:p>
        </p:txBody>
      </p:sp>
      <p:pic>
        <p:nvPicPr>
          <p:cNvPr id="11" name="Gráfico 94" descr="Vaqueiro">
            <a:extLst>
              <a:ext uri="{FF2B5EF4-FFF2-40B4-BE49-F238E27FC236}">
                <a16:creationId xmlns:a16="http://schemas.microsoft.com/office/drawing/2014/main" id="{8C54DB45-4046-5E49-B264-CA6874340C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660791" y="4151014"/>
            <a:ext cx="790322" cy="826676"/>
          </a:xfrm>
          <a:prstGeom prst="rect">
            <a:avLst/>
          </a:prstGeom>
        </p:spPr>
      </p:pic>
      <p:sp>
        <p:nvSpPr>
          <p:cNvPr id="12" name="CaixaDeTexto 92">
            <a:extLst>
              <a:ext uri="{FF2B5EF4-FFF2-40B4-BE49-F238E27FC236}">
                <a16:creationId xmlns:a16="http://schemas.microsoft.com/office/drawing/2014/main" id="{FB651BD4-C548-6D4E-8071-75CBB7688646}"/>
              </a:ext>
            </a:extLst>
          </p:cNvPr>
          <p:cNvSpPr txBox="1"/>
          <p:nvPr/>
        </p:nvSpPr>
        <p:spPr>
          <a:xfrm>
            <a:off x="3708083" y="4907508"/>
            <a:ext cx="695737" cy="276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COACH</a:t>
            </a:r>
            <a:endParaRPr lang="en-US" sz="1200" b="1" dirty="0"/>
          </a:p>
        </p:txBody>
      </p:sp>
      <p:sp>
        <p:nvSpPr>
          <p:cNvPr id="13" name="Oval 12"/>
          <p:cNvSpPr/>
          <p:nvPr/>
        </p:nvSpPr>
        <p:spPr>
          <a:xfrm>
            <a:off x="5661432" y="1116598"/>
            <a:ext cx="1587373" cy="1327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PA </a:t>
            </a:r>
            <a:r>
              <a:rPr lang="fr-FR" sz="1400" dirty="0" err="1" smtClean="0"/>
              <a:t>assessment</a:t>
            </a:r>
            <a:endParaRPr lang="fr-FR" sz="1400" dirty="0"/>
          </a:p>
        </p:txBody>
      </p:sp>
      <p:sp>
        <p:nvSpPr>
          <p:cNvPr id="14" name="Oval 13"/>
          <p:cNvSpPr/>
          <p:nvPr/>
        </p:nvSpPr>
        <p:spPr>
          <a:xfrm>
            <a:off x="6530566" y="1895193"/>
            <a:ext cx="1587373" cy="1327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PA </a:t>
            </a:r>
            <a:r>
              <a:rPr lang="fr-FR" sz="1400" dirty="0" err="1" smtClean="0"/>
              <a:t>assessment</a:t>
            </a:r>
            <a:endParaRPr lang="fr-FR" sz="1400" dirty="0"/>
          </a:p>
        </p:txBody>
      </p:sp>
      <p:sp>
        <p:nvSpPr>
          <p:cNvPr id="15" name="Oval 14"/>
          <p:cNvSpPr/>
          <p:nvPr/>
        </p:nvSpPr>
        <p:spPr>
          <a:xfrm>
            <a:off x="6679944" y="3479757"/>
            <a:ext cx="1827294" cy="156625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Validation &amp; </a:t>
            </a:r>
            <a:r>
              <a:rPr lang="fr-FR" dirty="0" err="1" smtClean="0">
                <a:solidFill>
                  <a:sysClr val="windowText" lastClr="000000"/>
                </a:solidFill>
              </a:rPr>
              <a:t>peer</a:t>
            </a:r>
            <a:r>
              <a:rPr lang="fr-FR" dirty="0" smtClean="0">
                <a:solidFill>
                  <a:sysClr val="windowText" lastClr="000000"/>
                </a:solidFill>
              </a:rPr>
              <a:t> </a:t>
            </a:r>
            <a:r>
              <a:rPr lang="fr-FR" dirty="0" err="1" smtClean="0">
                <a:solidFill>
                  <a:sysClr val="windowText" lastClr="000000"/>
                </a:solidFill>
              </a:rPr>
              <a:t>reviewed</a:t>
            </a:r>
            <a:r>
              <a:rPr lang="fr-FR" dirty="0" smtClean="0">
                <a:solidFill>
                  <a:sysClr val="windowText" lastClr="000000"/>
                </a:solidFill>
              </a:rPr>
              <a:t> workshop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9905241" y="1913507"/>
            <a:ext cx="1827294" cy="15662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ysClr val="windowText" lastClr="000000"/>
                </a:solidFill>
              </a:rPr>
              <a:t>Integration</a:t>
            </a:r>
            <a:r>
              <a:rPr lang="fr-FR" dirty="0" smtClean="0">
                <a:solidFill>
                  <a:sysClr val="windowText" lastClr="000000"/>
                </a:solidFill>
              </a:rPr>
              <a:t> in Planning &amp; Monitoring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9905241" y="3630326"/>
            <a:ext cx="1972906" cy="156625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National conservation </a:t>
            </a:r>
            <a:r>
              <a:rPr lang="fr-FR" dirty="0" err="1" smtClean="0">
                <a:solidFill>
                  <a:schemeClr val="bg1"/>
                </a:solidFill>
              </a:rPr>
              <a:t>strategy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9804898" y="333473"/>
            <a:ext cx="1827294" cy="15662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ysClr val="windowText" lastClr="000000"/>
                </a:solidFill>
              </a:rPr>
              <a:t>Additional</a:t>
            </a:r>
            <a:r>
              <a:rPr lang="fr-FR" dirty="0" smtClean="0">
                <a:solidFill>
                  <a:sysClr val="windowText" lastClr="000000"/>
                </a:solidFill>
              </a:rPr>
              <a:t> </a:t>
            </a:r>
            <a:r>
              <a:rPr lang="fr-FR" dirty="0" err="1" smtClean="0">
                <a:solidFill>
                  <a:sysClr val="windowText" lastClr="000000"/>
                </a:solidFill>
              </a:rPr>
              <a:t>analysis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869949" y="2127565"/>
            <a:ext cx="93250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107949" y="2868441"/>
            <a:ext cx="466253" cy="68957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911096" y="2868442"/>
            <a:ext cx="492724" cy="61131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970352" y="3041964"/>
            <a:ext cx="1709592" cy="15223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470616" y="3055544"/>
            <a:ext cx="122975" cy="57478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826311" y="3342935"/>
            <a:ext cx="422494" cy="4293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8030424" y="2625505"/>
            <a:ext cx="1774474" cy="100482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9932399" y="1702807"/>
            <a:ext cx="0" cy="233126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Gráfico 94" descr="Vaqueiro">
            <a:extLst>
              <a:ext uri="{FF2B5EF4-FFF2-40B4-BE49-F238E27FC236}">
                <a16:creationId xmlns:a16="http://schemas.microsoft.com/office/drawing/2014/main" id="{8C54DB45-4046-5E49-B264-CA6874340C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515935" y="2145774"/>
            <a:ext cx="790322" cy="826676"/>
          </a:xfrm>
          <a:prstGeom prst="rect">
            <a:avLst/>
          </a:prstGeom>
        </p:spPr>
      </p:pic>
      <p:cxnSp>
        <p:nvCxnSpPr>
          <p:cNvPr id="43" name="Straight Arrow Connector 42"/>
          <p:cNvCxnSpPr/>
          <p:nvPr/>
        </p:nvCxnSpPr>
        <p:spPr>
          <a:xfrm flipV="1">
            <a:off x="9614780" y="1517963"/>
            <a:ext cx="190118" cy="104114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Gráfico 94" descr="Vaqueiro">
            <a:extLst>
              <a:ext uri="{FF2B5EF4-FFF2-40B4-BE49-F238E27FC236}">
                <a16:creationId xmlns:a16="http://schemas.microsoft.com/office/drawing/2014/main" id="{8C54DB45-4046-5E49-B264-CA6874340C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113872" y="3003360"/>
            <a:ext cx="790322" cy="826676"/>
          </a:xfrm>
          <a:prstGeom prst="rect">
            <a:avLst/>
          </a:prstGeom>
        </p:spPr>
      </p:pic>
      <p:pic>
        <p:nvPicPr>
          <p:cNvPr id="49" name="Gráfico 94" descr="Vaqueiro">
            <a:extLst>
              <a:ext uri="{FF2B5EF4-FFF2-40B4-BE49-F238E27FC236}">
                <a16:creationId xmlns:a16="http://schemas.microsoft.com/office/drawing/2014/main" id="{8C54DB45-4046-5E49-B264-CA6874340C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889622" y="4222879"/>
            <a:ext cx="790322" cy="826676"/>
          </a:xfrm>
          <a:prstGeom prst="rect">
            <a:avLst/>
          </a:prstGeom>
        </p:spPr>
      </p:pic>
      <p:pic>
        <p:nvPicPr>
          <p:cNvPr id="50" name="Gráfico 94" descr="Vaqueiro">
            <a:extLst>
              <a:ext uri="{FF2B5EF4-FFF2-40B4-BE49-F238E27FC236}">
                <a16:creationId xmlns:a16="http://schemas.microsoft.com/office/drawing/2014/main" id="{8C54DB45-4046-5E49-B264-CA6874340C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055359" y="691287"/>
            <a:ext cx="790322" cy="826676"/>
          </a:xfrm>
          <a:prstGeom prst="rect">
            <a:avLst/>
          </a:prstGeom>
        </p:spPr>
      </p:pic>
      <p:pic>
        <p:nvPicPr>
          <p:cNvPr id="51" name="Gráfico 94" descr="Vaqueiro">
            <a:extLst>
              <a:ext uri="{FF2B5EF4-FFF2-40B4-BE49-F238E27FC236}">
                <a16:creationId xmlns:a16="http://schemas.microsoft.com/office/drawing/2014/main" id="{8C54DB45-4046-5E49-B264-CA6874340C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824458" y="1625199"/>
            <a:ext cx="790322" cy="826676"/>
          </a:xfrm>
          <a:prstGeom prst="rect">
            <a:avLst/>
          </a:prstGeom>
        </p:spPr>
      </p:pic>
      <p:pic>
        <p:nvPicPr>
          <p:cNvPr id="52" name="Gráfico 94" descr="Vaqueiro">
            <a:extLst>
              <a:ext uri="{FF2B5EF4-FFF2-40B4-BE49-F238E27FC236}">
                <a16:creationId xmlns:a16="http://schemas.microsoft.com/office/drawing/2014/main" id="{8C54DB45-4046-5E49-B264-CA6874340C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114919" y="2786652"/>
            <a:ext cx="790322" cy="82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1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5334"/>
            <a:ext cx="10515600" cy="562965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Expressing</a:t>
            </a:r>
            <a:r>
              <a:rPr lang="fr-FR" dirty="0" smtClean="0"/>
              <a:t> </a:t>
            </a:r>
            <a:r>
              <a:rPr lang="fr-FR" dirty="0" err="1" smtClean="0"/>
              <a:t>interests</a:t>
            </a:r>
            <a:endParaRPr lang="fr-FR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838200" y="1285593"/>
            <a:ext cx="1926880" cy="1273519"/>
          </a:xfrm>
          <a:prstGeom prst="wedgeRoundRectCallou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Information &amp; </a:t>
            </a:r>
            <a:r>
              <a:rPr lang="fr-FR" dirty="0" err="1" smtClean="0"/>
              <a:t>Interests</a:t>
            </a:r>
            <a:r>
              <a:rPr lang="fr-FR" dirty="0" smtClean="0"/>
              <a:t> on IMET</a:t>
            </a:r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3633186" y="1039013"/>
            <a:ext cx="78040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/>
              <a:t>Can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expressed</a:t>
            </a:r>
            <a:r>
              <a:rPr lang="fr-FR" sz="2800" dirty="0" smtClean="0"/>
              <a:t> by an </a:t>
            </a:r>
            <a:r>
              <a:rPr lang="fr-FR" sz="2800" dirty="0" err="1" smtClean="0"/>
              <a:t>individual</a:t>
            </a:r>
            <a:r>
              <a:rPr lang="fr-FR" sz="2800" dirty="0" smtClean="0"/>
              <a:t> or an institution for a PA, national </a:t>
            </a:r>
            <a:r>
              <a:rPr lang="fr-FR" sz="2800" dirty="0" err="1" smtClean="0"/>
              <a:t>agency</a:t>
            </a:r>
            <a:r>
              <a:rPr lang="fr-FR" sz="2800" dirty="0" smtClean="0"/>
              <a:t> or NGO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/>
              <a:t>No strict </a:t>
            </a:r>
            <a:r>
              <a:rPr lang="fr-FR" sz="2800" dirty="0" err="1" smtClean="0"/>
              <a:t>procedures</a:t>
            </a:r>
            <a:r>
              <a:rPr lang="fr-FR" sz="2800" dirty="0" smtClean="0"/>
              <a:t> ….but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/>
              <a:t>BIOPAMA </a:t>
            </a:r>
            <a:r>
              <a:rPr lang="fr-FR" sz="2800" dirty="0" err="1" smtClean="0"/>
              <a:t>wants</a:t>
            </a:r>
            <a:r>
              <a:rPr lang="fr-FR" sz="2800" dirty="0" smtClean="0"/>
              <a:t> to know </a:t>
            </a:r>
            <a:r>
              <a:rPr lang="fr-FR" sz="2800" dirty="0" err="1" smtClean="0"/>
              <a:t>where</a:t>
            </a:r>
            <a:r>
              <a:rPr lang="fr-FR" sz="2800" dirty="0" smtClean="0"/>
              <a:t> IMET </a:t>
            </a:r>
            <a:r>
              <a:rPr lang="fr-FR" sz="2800" dirty="0" err="1" smtClean="0"/>
              <a:t>assessments</a:t>
            </a:r>
            <a:r>
              <a:rPr lang="fr-FR" sz="2800" dirty="0" smtClean="0"/>
              <a:t> are </a:t>
            </a:r>
            <a:r>
              <a:rPr lang="fr-FR" sz="2800" dirty="0" err="1" smtClean="0"/>
              <a:t>done</a:t>
            </a:r>
            <a:endParaRPr lang="fr-FR" sz="2800" dirty="0" smtClean="0"/>
          </a:p>
          <a:p>
            <a:endParaRPr lang="fr-FR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206" y="3393009"/>
            <a:ext cx="4177703" cy="257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01465" y="3472665"/>
            <a:ext cx="6135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For West and Central </a:t>
            </a:r>
            <a:r>
              <a:rPr lang="fr-FR" sz="2400" b="1" dirty="0" err="1" smtClean="0">
                <a:solidFill>
                  <a:schemeClr val="accent6">
                    <a:lumMod val="75000"/>
                  </a:schemeClr>
                </a:solidFill>
              </a:rPr>
              <a:t>Africa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fr-FR" sz="2400" dirty="0"/>
              <a:t>Tanya Merceron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tanya.Merceron@iucn.org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endParaRPr lang="fr-FR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For </a:t>
            </a:r>
            <a:r>
              <a:rPr lang="fr-FR" sz="2400" b="1" dirty="0" err="1" smtClean="0">
                <a:solidFill>
                  <a:schemeClr val="accent6">
                    <a:lumMod val="75000"/>
                  </a:schemeClr>
                </a:solidFill>
              </a:rPr>
              <a:t>Eastern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fr-FR" sz="2400" b="1" dirty="0" err="1" smtClean="0">
                <a:solidFill>
                  <a:schemeClr val="accent6">
                    <a:lumMod val="75000"/>
                  </a:schemeClr>
                </a:solidFill>
              </a:rPr>
              <a:t>Southern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400" b="1" dirty="0" err="1" smtClean="0">
                <a:solidFill>
                  <a:schemeClr val="accent6">
                    <a:lumMod val="75000"/>
                  </a:schemeClr>
                </a:solidFill>
              </a:rPr>
              <a:t>Africa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fr-FR" sz="2400" dirty="0" smtClean="0"/>
              <a:t>Sue </a:t>
            </a:r>
            <a:r>
              <a:rPr lang="fr-FR" sz="2400" dirty="0" err="1" smtClean="0"/>
              <a:t>Snyman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sue.snyman@iucn.org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fr-FR" sz="2400" dirty="0" smtClean="0"/>
              <a:t>Leo </a:t>
            </a:r>
            <a:r>
              <a:rPr lang="fr-FR" sz="2400" dirty="0" err="1" smtClean="0"/>
              <a:t>Niskanen</a:t>
            </a:r>
            <a:r>
              <a:rPr lang="fr-FR" sz="2400" dirty="0"/>
              <a:t> 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leo.niskanen@iucn.org 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69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558" y="320602"/>
            <a:ext cx="10515600" cy="56296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Coach &amp; coach training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1024" y="1113576"/>
            <a:ext cx="6994493" cy="5204222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smtClean="0"/>
              <a:t>Coach</a:t>
            </a:r>
            <a:r>
              <a:rPr lang="fr-FR" dirty="0" smtClean="0"/>
              <a:t>: a PA expert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receives</a:t>
            </a:r>
            <a:r>
              <a:rPr lang="fr-FR" dirty="0" smtClean="0"/>
              <a:t> an intensive training on IMET, </a:t>
            </a:r>
            <a:r>
              <a:rPr lang="fr-FR" dirty="0" err="1" smtClean="0"/>
              <a:t>especially</a:t>
            </a:r>
            <a:r>
              <a:rPr lang="fr-FR" dirty="0" smtClean="0"/>
              <a:t> on the </a:t>
            </a:r>
            <a:r>
              <a:rPr lang="fr-FR" dirty="0" err="1" smtClean="0"/>
              <a:t>analysis</a:t>
            </a:r>
            <a:r>
              <a:rPr lang="fr-FR" dirty="0" smtClean="0"/>
              <a:t> aspects</a:t>
            </a:r>
          </a:p>
          <a:p>
            <a:r>
              <a:rPr lang="fr-FR" b="1" dirty="0" err="1" smtClean="0">
                <a:solidFill>
                  <a:srgbClr val="C00000"/>
                </a:solidFill>
              </a:rPr>
              <a:t>Roles</a:t>
            </a:r>
            <a:endParaRPr lang="fr-FR" b="1" dirty="0" smtClean="0">
              <a:solidFill>
                <a:srgbClr val="C00000"/>
              </a:solidFill>
            </a:endParaRPr>
          </a:p>
          <a:p>
            <a:pPr lvl="1"/>
            <a:r>
              <a:rPr lang="fr-FR" dirty="0" err="1" smtClean="0"/>
              <a:t>Introduce</a:t>
            </a:r>
            <a:r>
              <a:rPr lang="fr-FR" dirty="0" smtClean="0"/>
              <a:t> IMET to national </a:t>
            </a:r>
            <a:r>
              <a:rPr lang="fr-FR" dirty="0" err="1" smtClean="0"/>
              <a:t>agencies</a:t>
            </a:r>
            <a:r>
              <a:rPr lang="fr-FR" dirty="0" smtClean="0"/>
              <a:t> and </a:t>
            </a:r>
            <a:r>
              <a:rPr lang="fr-FR" dirty="0" err="1" smtClean="0"/>
              <a:t>interested</a:t>
            </a:r>
            <a:r>
              <a:rPr lang="fr-FR" dirty="0" smtClean="0"/>
              <a:t> organisations</a:t>
            </a:r>
          </a:p>
          <a:p>
            <a:pPr lvl="1"/>
            <a:r>
              <a:rPr lang="fr-FR" dirty="0" smtClean="0"/>
              <a:t>Lead national IMET training workshops</a:t>
            </a:r>
          </a:p>
          <a:p>
            <a:pPr lvl="1"/>
            <a:r>
              <a:rPr lang="fr-FR" dirty="0" smtClean="0"/>
              <a:t>At PA-</a:t>
            </a:r>
            <a:r>
              <a:rPr lang="fr-FR" dirty="0" err="1" smtClean="0"/>
              <a:t>level</a:t>
            </a:r>
            <a:r>
              <a:rPr lang="fr-FR" dirty="0" smtClean="0"/>
              <a:t>, </a:t>
            </a:r>
            <a:r>
              <a:rPr lang="fr-FR" dirty="0" err="1" smtClean="0"/>
              <a:t>aid</a:t>
            </a:r>
            <a:r>
              <a:rPr lang="fr-FR" dirty="0" smtClean="0"/>
              <a:t> management teams to use IMET and analyse the </a:t>
            </a:r>
            <a:r>
              <a:rPr lang="fr-FR" dirty="0" err="1" smtClean="0"/>
              <a:t>results</a:t>
            </a:r>
            <a:endParaRPr lang="fr-FR" dirty="0" smtClean="0"/>
          </a:p>
          <a:p>
            <a:pPr lvl="1"/>
            <a:r>
              <a:rPr lang="fr-FR" dirty="0" smtClean="0"/>
              <a:t>Help management teams and host institutions to </a:t>
            </a:r>
            <a:r>
              <a:rPr lang="fr-FR" dirty="0" err="1" smtClean="0"/>
              <a:t>draw</a:t>
            </a:r>
            <a:r>
              <a:rPr lang="fr-FR" dirty="0" smtClean="0"/>
              <a:t> up </a:t>
            </a:r>
            <a:r>
              <a:rPr lang="fr-FR" dirty="0" err="1" smtClean="0"/>
              <a:t>proposals</a:t>
            </a:r>
            <a:r>
              <a:rPr lang="fr-FR" dirty="0" smtClean="0"/>
              <a:t> for </a:t>
            </a:r>
            <a:r>
              <a:rPr lang="fr-FR" dirty="0" err="1" smtClean="0"/>
              <a:t>improving</a:t>
            </a:r>
            <a:r>
              <a:rPr lang="fr-FR" dirty="0" smtClean="0"/>
              <a:t> management, monitoring and planning</a:t>
            </a:r>
          </a:p>
          <a:p>
            <a:pPr lvl="1"/>
            <a:r>
              <a:rPr lang="fr-FR" dirty="0" err="1" smtClean="0"/>
              <a:t>Ensure</a:t>
            </a:r>
            <a:r>
              <a:rPr lang="fr-FR" dirty="0" smtClean="0"/>
              <a:t> </a:t>
            </a:r>
            <a:r>
              <a:rPr lang="fr-FR" dirty="0" err="1" smtClean="0"/>
              <a:t>proper</a:t>
            </a:r>
            <a:r>
              <a:rPr lang="fr-FR" dirty="0" smtClean="0"/>
              <a:t> </a:t>
            </a:r>
            <a:r>
              <a:rPr lang="fr-FR" dirty="0" err="1" smtClean="0"/>
              <a:t>reporting</a:t>
            </a:r>
            <a:r>
              <a:rPr lang="fr-FR" dirty="0" smtClean="0"/>
              <a:t> of the </a:t>
            </a:r>
            <a:r>
              <a:rPr lang="fr-FR" dirty="0" err="1" smtClean="0"/>
              <a:t>process</a:t>
            </a:r>
            <a:endParaRPr lang="fr-FR" dirty="0" smtClean="0"/>
          </a:p>
          <a:p>
            <a:pPr lvl="1"/>
            <a:r>
              <a:rPr lang="fr-FR" dirty="0" smtClean="0"/>
              <a:t>Share </a:t>
            </a:r>
            <a:r>
              <a:rPr lang="fr-FR" dirty="0" err="1" smtClean="0"/>
              <a:t>experiences</a:t>
            </a:r>
            <a:r>
              <a:rPr lang="fr-FR" dirty="0" smtClean="0"/>
              <a:t> and best practices to the IMET </a:t>
            </a:r>
            <a:r>
              <a:rPr lang="fr-FR" dirty="0" err="1" smtClean="0"/>
              <a:t>community</a:t>
            </a:r>
            <a:r>
              <a:rPr lang="fr-FR" dirty="0" smtClean="0"/>
              <a:t> of practices</a:t>
            </a:r>
            <a:endParaRPr lang="fr-FR" dirty="0"/>
          </a:p>
        </p:txBody>
      </p:sp>
      <p:sp>
        <p:nvSpPr>
          <p:cNvPr id="5" name="Oval 4"/>
          <p:cNvSpPr/>
          <p:nvPr/>
        </p:nvSpPr>
        <p:spPr>
          <a:xfrm>
            <a:off x="873660" y="1113576"/>
            <a:ext cx="1951022" cy="14938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ysClr val="windowText" lastClr="000000"/>
                </a:solidFill>
              </a:rPr>
              <a:t>Coach Training</a:t>
            </a:r>
            <a:endParaRPr lang="fr-FR" sz="2000" dirty="0">
              <a:solidFill>
                <a:sysClr val="windowText" lastClr="000000"/>
              </a:solidFill>
            </a:endParaRPr>
          </a:p>
        </p:txBody>
      </p:sp>
      <p:pic>
        <p:nvPicPr>
          <p:cNvPr id="6" name="Gráfico 94" descr="Vaqueiro">
            <a:extLst>
              <a:ext uri="{FF2B5EF4-FFF2-40B4-BE49-F238E27FC236}">
                <a16:creationId xmlns:a16="http://schemas.microsoft.com/office/drawing/2014/main" id="{8C54DB45-4046-5E49-B264-CA6874340C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266557" y="1860487"/>
            <a:ext cx="790322" cy="826676"/>
          </a:xfrm>
          <a:prstGeom prst="rect">
            <a:avLst/>
          </a:prstGeom>
        </p:spPr>
      </p:pic>
      <p:sp>
        <p:nvSpPr>
          <p:cNvPr id="7" name="CaixaDeTexto 92">
            <a:extLst>
              <a:ext uri="{FF2B5EF4-FFF2-40B4-BE49-F238E27FC236}">
                <a16:creationId xmlns:a16="http://schemas.microsoft.com/office/drawing/2014/main" id="{FB651BD4-C548-6D4E-8071-75CBB7688646}"/>
              </a:ext>
            </a:extLst>
          </p:cNvPr>
          <p:cNvSpPr txBox="1"/>
          <p:nvPr/>
        </p:nvSpPr>
        <p:spPr>
          <a:xfrm>
            <a:off x="2313849" y="2616981"/>
            <a:ext cx="695737" cy="276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COACH</a:t>
            </a:r>
            <a:endParaRPr lang="en-US" sz="1200" b="1" dirty="0"/>
          </a:p>
        </p:txBody>
      </p:sp>
      <p:pic>
        <p:nvPicPr>
          <p:cNvPr id="5122" name="Picture 2" descr="D:\BIOPAMA 2015\2- Mallette pédagogique\Fichiers USB\Photos de la formation\DSC_0317.JPG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846" y="3267014"/>
            <a:ext cx="3915421" cy="2072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65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58" y="327392"/>
            <a:ext cx="10515600" cy="56296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Site-</a:t>
            </a:r>
            <a:r>
              <a:rPr lang="fr-FR" dirty="0" err="1" smtClean="0"/>
              <a:t>level</a:t>
            </a:r>
            <a:r>
              <a:rPr lang="fr-FR" dirty="0" smtClean="0"/>
              <a:t> PA </a:t>
            </a:r>
            <a:r>
              <a:rPr lang="fr-FR" dirty="0" err="1" smtClean="0"/>
              <a:t>assessment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0458" y="904054"/>
            <a:ext cx="7950200" cy="3462462"/>
          </a:xfrm>
        </p:spPr>
        <p:txBody>
          <a:bodyPr>
            <a:normAutofit/>
          </a:bodyPr>
          <a:lstStyle/>
          <a:p>
            <a:r>
              <a:rPr lang="fr-FR" dirty="0" err="1"/>
              <a:t>Preparation</a:t>
            </a:r>
            <a:r>
              <a:rPr lang="fr-FR" dirty="0"/>
              <a:t> &amp; </a:t>
            </a:r>
            <a:r>
              <a:rPr lang="fr-FR" dirty="0" smtClean="0"/>
              <a:t>communication : </a:t>
            </a:r>
            <a:r>
              <a:rPr lang="fr-FR" sz="2400" dirty="0" smtClean="0"/>
              <a:t>site </a:t>
            </a:r>
            <a:r>
              <a:rPr lang="fr-FR" sz="2400" dirty="0" err="1" smtClean="0"/>
              <a:t>selection</a:t>
            </a:r>
            <a:r>
              <a:rPr lang="fr-FR" sz="2400" dirty="0" smtClean="0"/>
              <a:t>, </a:t>
            </a:r>
            <a:r>
              <a:rPr lang="fr-FR" sz="2400" dirty="0" err="1" smtClean="0"/>
              <a:t>collect</a:t>
            </a:r>
            <a:r>
              <a:rPr lang="fr-FR" sz="2400" dirty="0" smtClean="0"/>
              <a:t> information, arrange </a:t>
            </a:r>
            <a:r>
              <a:rPr lang="fr-FR" sz="2400" dirty="0" err="1" smtClean="0"/>
              <a:t>logistics</a:t>
            </a:r>
            <a:r>
              <a:rPr lang="fr-FR" sz="2400" dirty="0" smtClean="0"/>
              <a:t>, administrative </a:t>
            </a:r>
            <a:r>
              <a:rPr lang="fr-FR" sz="2400" dirty="0" err="1" smtClean="0"/>
              <a:t>procedures</a:t>
            </a:r>
            <a:r>
              <a:rPr lang="fr-FR" sz="2400" dirty="0" smtClean="0"/>
              <a:t>, </a:t>
            </a:r>
            <a:r>
              <a:rPr lang="fr-FR" sz="2400" dirty="0" err="1" smtClean="0"/>
              <a:t>finding</a:t>
            </a:r>
            <a:r>
              <a:rPr lang="fr-FR" sz="2400" dirty="0" smtClean="0"/>
              <a:t> </a:t>
            </a:r>
            <a:r>
              <a:rPr lang="fr-FR" sz="2400" dirty="0" err="1" smtClean="0"/>
              <a:t>partners</a:t>
            </a:r>
            <a:endParaRPr lang="fr-FR" sz="2400" dirty="0"/>
          </a:p>
          <a:p>
            <a:r>
              <a:rPr lang="fr-FR" dirty="0" smtClean="0"/>
              <a:t>Duration: </a:t>
            </a:r>
            <a:r>
              <a:rPr lang="fr-FR" sz="2400" dirty="0" smtClean="0"/>
              <a:t>3-4 </a:t>
            </a:r>
            <a:r>
              <a:rPr lang="fr-FR" sz="2400" dirty="0" err="1" smtClean="0"/>
              <a:t>days</a:t>
            </a:r>
            <a:endParaRPr lang="fr-FR" dirty="0" smtClean="0"/>
          </a:p>
          <a:p>
            <a:r>
              <a:rPr lang="fr-FR" dirty="0" err="1" smtClean="0"/>
              <a:t>When</a:t>
            </a:r>
            <a:r>
              <a:rPr lang="fr-FR" dirty="0" smtClean="0"/>
              <a:t> / Time: </a:t>
            </a:r>
            <a:r>
              <a:rPr lang="fr-FR" dirty="0" err="1" smtClean="0"/>
              <a:t>depend</a:t>
            </a:r>
            <a:r>
              <a:rPr lang="fr-FR" dirty="0" smtClean="0"/>
              <a:t> on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factors</a:t>
            </a:r>
            <a:endParaRPr lang="fr-FR" dirty="0" smtClean="0"/>
          </a:p>
          <a:p>
            <a:r>
              <a:rPr lang="fr-FR" dirty="0" err="1" smtClean="0"/>
              <a:t>Logistics</a:t>
            </a:r>
            <a:r>
              <a:rPr lang="fr-FR" dirty="0" smtClean="0"/>
              <a:t>: </a:t>
            </a:r>
            <a:r>
              <a:rPr lang="fr-FR" sz="2400" dirty="0" smtClean="0"/>
              <a:t>workshop, computers (2 at least), </a:t>
            </a:r>
            <a:r>
              <a:rPr lang="fr-FR" sz="2400" dirty="0" err="1" smtClean="0"/>
              <a:t>projector</a:t>
            </a:r>
            <a:endParaRPr lang="fr-FR" dirty="0" smtClean="0"/>
          </a:p>
          <a:p>
            <a:r>
              <a:rPr lang="fr-FR" dirty="0" smtClean="0"/>
              <a:t>Budget</a:t>
            </a:r>
          </a:p>
          <a:p>
            <a:endParaRPr lang="fr-FR" dirty="0" smtClean="0"/>
          </a:p>
        </p:txBody>
      </p:sp>
      <p:sp>
        <p:nvSpPr>
          <p:cNvPr id="5" name="Oval 4"/>
          <p:cNvSpPr/>
          <p:nvPr/>
        </p:nvSpPr>
        <p:spPr>
          <a:xfrm>
            <a:off x="838200" y="1273396"/>
            <a:ext cx="1991763" cy="1683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PA site-</a:t>
            </a:r>
            <a:r>
              <a:rPr lang="fr-FR" dirty="0" err="1" smtClean="0"/>
              <a:t>level</a:t>
            </a:r>
            <a:endParaRPr lang="fr-FR" dirty="0" smtClean="0"/>
          </a:p>
          <a:p>
            <a:pPr algn="ctr"/>
            <a:r>
              <a:rPr lang="fr-FR" dirty="0" smtClean="0"/>
              <a:t>IMET </a:t>
            </a:r>
            <a:r>
              <a:rPr lang="fr-FR" dirty="0" err="1" smtClean="0"/>
              <a:t>assessment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6537" y="4214210"/>
            <a:ext cx="3757613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D:\4-Archives Domoina\2017 02 27 BIOPAMA 2015\5- Missions de coaching\Pays\RAMPAO\Senegal\Remplissage IMET\cayar\IMG_09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3931" y="4214210"/>
            <a:ext cx="2726266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SC0470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484" y="4366516"/>
            <a:ext cx="3873962" cy="237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52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90"/>
            <a:ext cx="10515600" cy="56296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Restitution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2423" y="1208346"/>
            <a:ext cx="8255182" cy="2408493"/>
          </a:xfrm>
        </p:spPr>
        <p:txBody>
          <a:bodyPr/>
          <a:lstStyle/>
          <a:p>
            <a:r>
              <a:rPr lang="fr-FR" dirty="0" smtClean="0"/>
              <a:t>For </a:t>
            </a:r>
            <a:r>
              <a:rPr lang="fr-FR" dirty="0" err="1" smtClean="0"/>
              <a:t>accountability</a:t>
            </a:r>
            <a:r>
              <a:rPr lang="fr-FR" dirty="0" smtClean="0"/>
              <a:t> and </a:t>
            </a:r>
            <a:r>
              <a:rPr lang="fr-FR" dirty="0" err="1" smtClean="0"/>
              <a:t>transparency</a:t>
            </a:r>
            <a:r>
              <a:rPr lang="fr-FR" dirty="0" smtClean="0"/>
              <a:t> </a:t>
            </a:r>
            <a:r>
              <a:rPr lang="fr-FR" dirty="0" err="1" smtClean="0"/>
              <a:t>process</a:t>
            </a:r>
            <a:endParaRPr lang="fr-FR" dirty="0" smtClean="0"/>
          </a:p>
          <a:p>
            <a:r>
              <a:rPr lang="fr-FR" dirty="0" smtClean="0"/>
              <a:t>To </a:t>
            </a:r>
            <a:r>
              <a:rPr lang="fr-FR" dirty="0" err="1" smtClean="0"/>
              <a:t>promote</a:t>
            </a:r>
            <a:r>
              <a:rPr lang="fr-FR" dirty="0" smtClean="0"/>
              <a:t> </a:t>
            </a:r>
            <a:r>
              <a:rPr lang="fr-FR" dirty="0" err="1" smtClean="0"/>
              <a:t>further</a:t>
            </a:r>
            <a:r>
              <a:rPr lang="fr-FR" dirty="0" smtClean="0"/>
              <a:t> discussions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head</a:t>
            </a:r>
            <a:r>
              <a:rPr lang="fr-FR" dirty="0" smtClean="0"/>
              <a:t> of institutions, </a:t>
            </a:r>
            <a:r>
              <a:rPr lang="fr-FR" dirty="0" err="1" smtClean="0"/>
              <a:t>technical</a:t>
            </a:r>
            <a:r>
              <a:rPr lang="fr-FR" dirty="0" smtClean="0"/>
              <a:t> and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partners</a:t>
            </a:r>
            <a:endParaRPr lang="fr-FR" dirty="0"/>
          </a:p>
        </p:txBody>
      </p:sp>
      <p:sp>
        <p:nvSpPr>
          <p:cNvPr id="5" name="Oval 4"/>
          <p:cNvSpPr/>
          <p:nvPr/>
        </p:nvSpPr>
        <p:spPr>
          <a:xfrm>
            <a:off x="695115" y="1383829"/>
            <a:ext cx="1827294" cy="156625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Validation &amp; </a:t>
            </a:r>
            <a:r>
              <a:rPr lang="fr-FR" dirty="0" err="1" smtClean="0">
                <a:solidFill>
                  <a:sysClr val="windowText" lastClr="000000"/>
                </a:solidFill>
              </a:rPr>
              <a:t>peer-reviewed</a:t>
            </a:r>
            <a:r>
              <a:rPr lang="fr-FR" dirty="0" smtClean="0">
                <a:solidFill>
                  <a:sysClr val="windowText" lastClr="000000"/>
                </a:solidFill>
              </a:rPr>
              <a:t> workshop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2423" y="2619910"/>
            <a:ext cx="73202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b="1" dirty="0" err="1">
                <a:solidFill>
                  <a:schemeClr val="accent4">
                    <a:lumMod val="75000"/>
                  </a:schemeClr>
                </a:solidFill>
              </a:rPr>
              <a:t>What’s</a:t>
            </a:r>
            <a:r>
              <a:rPr lang="fr-FR" sz="2800" b="1" dirty="0">
                <a:solidFill>
                  <a:schemeClr val="accent4">
                    <a:lumMod val="75000"/>
                  </a:schemeClr>
                </a:solidFill>
              </a:rPr>
              <a:t> the </a:t>
            </a:r>
            <a:r>
              <a:rPr lang="fr-FR" sz="2800" b="1" dirty="0" err="1">
                <a:solidFill>
                  <a:schemeClr val="accent4">
                    <a:lumMod val="75000"/>
                  </a:schemeClr>
                </a:solidFill>
              </a:rPr>
              <a:t>next</a:t>
            </a:r>
            <a:r>
              <a:rPr lang="fr-FR" sz="28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sz="2800" b="1" dirty="0" err="1">
                <a:solidFill>
                  <a:schemeClr val="accent4">
                    <a:lumMod val="75000"/>
                  </a:schemeClr>
                </a:solidFill>
              </a:rPr>
              <a:t>steps</a:t>
            </a:r>
            <a:r>
              <a:rPr lang="fr-FR" sz="28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sz="2800" b="1" dirty="0" err="1">
                <a:solidFill>
                  <a:schemeClr val="accent4">
                    <a:lumMod val="75000"/>
                  </a:schemeClr>
                </a:solidFill>
              </a:rPr>
              <a:t>after</a:t>
            </a:r>
            <a:r>
              <a:rPr lang="fr-FR" sz="2800" b="1" dirty="0">
                <a:solidFill>
                  <a:schemeClr val="accent4">
                    <a:lumMod val="75000"/>
                  </a:schemeClr>
                </a:solidFill>
              </a:rPr>
              <a:t> the </a:t>
            </a:r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</a:rPr>
              <a:t>validation workshop?</a:t>
            </a:r>
            <a:endParaRPr lang="fr-FR" sz="28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b="1" dirty="0" err="1" smtClean="0">
                <a:solidFill>
                  <a:schemeClr val="accent4">
                    <a:lumMod val="75000"/>
                  </a:schemeClr>
                </a:solidFill>
              </a:rPr>
              <a:t>Who</a:t>
            </a:r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</a:rPr>
              <a:t> to invite?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b="1" dirty="0" err="1" smtClean="0">
                <a:solidFill>
                  <a:schemeClr val="accent4">
                    <a:lumMod val="75000"/>
                  </a:schemeClr>
                </a:solidFill>
              </a:rPr>
              <a:t>What’s</a:t>
            </a:r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</a:rPr>
              <a:t> the message?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b="1" dirty="0" err="1" smtClean="0">
                <a:solidFill>
                  <a:schemeClr val="accent4">
                    <a:lumMod val="75000"/>
                  </a:schemeClr>
                </a:solidFill>
              </a:rPr>
              <a:t>When</a:t>
            </a:r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</a:rPr>
              <a:t> to do </a:t>
            </a:r>
            <a:r>
              <a:rPr lang="fr-FR" sz="2800" b="1" dirty="0" err="1" smtClean="0">
                <a:solidFill>
                  <a:schemeClr val="accent4">
                    <a:lumMod val="75000"/>
                  </a:schemeClr>
                </a:solidFill>
              </a:rPr>
              <a:t>it</a:t>
            </a:r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33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7274</TotalTime>
  <Words>467</Words>
  <Application>Microsoft Office PowerPoint</Application>
  <PresentationFormat>Widescreen</PresentationFormat>
  <Paragraphs>75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Franklin Gothic Book</vt:lpstr>
      <vt:lpstr>Franklin Gothic Demi</vt:lpstr>
      <vt:lpstr>Wingdings</vt:lpstr>
      <vt:lpstr>Office Theme</vt:lpstr>
      <vt:lpstr>Integrated Management Effectiveness Tool (IMET) Training</vt:lpstr>
      <vt:lpstr>SESSION 8 - Organizing an IMET assessment/ campaign</vt:lpstr>
      <vt:lpstr>Objectives of the session</vt:lpstr>
      <vt:lpstr>Implementing an IMET assessment / campaign</vt:lpstr>
      <vt:lpstr>IMET assessment / campaign</vt:lpstr>
      <vt:lpstr>Expressing interests</vt:lpstr>
      <vt:lpstr>Coach &amp; coach training</vt:lpstr>
      <vt:lpstr>Site-level PA assessment</vt:lpstr>
      <vt:lpstr>Restitution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to Romania</dc:title>
  <dc:creator>Microsoft Office User</dc:creator>
  <cp:lastModifiedBy>BUCIOACA Roxana</cp:lastModifiedBy>
  <cp:revision>243</cp:revision>
  <dcterms:created xsi:type="dcterms:W3CDTF">2016-03-29T08:17:27Z</dcterms:created>
  <dcterms:modified xsi:type="dcterms:W3CDTF">2020-02-06T11:23:50Z</dcterms:modified>
</cp:coreProperties>
</file>