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00" r:id="rId2"/>
    <p:sldId id="322" r:id="rId3"/>
    <p:sldId id="302" r:id="rId4"/>
    <p:sldId id="341" r:id="rId5"/>
    <p:sldId id="351" r:id="rId6"/>
    <p:sldId id="373" r:id="rId7"/>
    <p:sldId id="350" r:id="rId8"/>
    <p:sldId id="372" r:id="rId9"/>
    <p:sldId id="352" r:id="rId10"/>
    <p:sldId id="353" r:id="rId11"/>
    <p:sldId id="354" r:id="rId12"/>
    <p:sldId id="355" r:id="rId13"/>
    <p:sldId id="360" r:id="rId14"/>
    <p:sldId id="358" r:id="rId15"/>
    <p:sldId id="361" r:id="rId16"/>
    <p:sldId id="362" r:id="rId17"/>
    <p:sldId id="364" r:id="rId18"/>
    <p:sldId id="365" r:id="rId19"/>
    <p:sldId id="367" r:id="rId20"/>
    <p:sldId id="368" r:id="rId21"/>
    <p:sldId id="369" r:id="rId22"/>
    <p:sldId id="370" r:id="rId23"/>
    <p:sldId id="371"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extLst/>
  </p:cmAuthor>
  <p:cmAuthor id="2" name="Elena Reghintovschi" initials="ER [2]" lastIdx="1" clrIdx="1">
    <p:extLst/>
  </p:cmAuthor>
  <p:cmAuthor id="3" name="Elena Reghintovschi" initials="ER [2] [2]" lastIdx="1" clrIdx="2">
    <p:extLst/>
  </p:cmAuthor>
  <p:cmAuthor id="4" name="Elena Reghintovschi" initials="ER [3]"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CF785E"/>
    <a:srgbClr val="90C14E"/>
    <a:srgbClr val="A35B28"/>
    <a:srgbClr val="679D97"/>
    <a:srgbClr val="71A6A1"/>
    <a:srgbClr val="41AD53"/>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2"/>
    <p:restoredTop sz="90360" autoAdjust="0"/>
  </p:normalViewPr>
  <p:slideViewPr>
    <p:cSldViewPr snapToGrid="0" snapToObjects="1">
      <p:cViewPr varScale="1">
        <p:scale>
          <a:sx n="104" d="100"/>
          <a:sy n="104" d="100"/>
        </p:scale>
        <p:origin x="1056" y="12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a:t>
            </a:fld>
            <a:endParaRPr lang="en-US"/>
          </a:p>
        </p:txBody>
      </p:sp>
    </p:spTree>
    <p:extLst>
      <p:ext uri="{BB962C8B-B14F-4D97-AF65-F5344CB8AC3E}">
        <p14:creationId xmlns:p14="http://schemas.microsoft.com/office/powerpoint/2010/main" val="21724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3</a:t>
            </a:fld>
            <a:endParaRPr lang="en-US"/>
          </a:p>
        </p:txBody>
      </p:sp>
    </p:spTree>
    <p:extLst>
      <p:ext uri="{BB962C8B-B14F-4D97-AF65-F5344CB8AC3E}">
        <p14:creationId xmlns:p14="http://schemas.microsoft.com/office/powerpoint/2010/main" val="347300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a:p>
            <a:pPr marL="0" indent="0">
              <a:buFontTx/>
              <a:buNone/>
            </a:pPr>
            <a:r>
              <a:rPr lang="en-US" dirty="0" smtClean="0"/>
              <a:t/>
            </a:r>
            <a:br>
              <a:rPr lang="en-US" dirty="0" smtClean="0"/>
            </a:b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4</a:t>
            </a:fld>
            <a:endParaRPr lang="en-US"/>
          </a:p>
        </p:txBody>
      </p:sp>
    </p:spTree>
    <p:extLst>
      <p:ext uri="{BB962C8B-B14F-4D97-AF65-F5344CB8AC3E}">
        <p14:creationId xmlns:p14="http://schemas.microsoft.com/office/powerpoint/2010/main" val="384797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r>
              <a:rPr lang="fr-FR" dirty="0" smtClean="0"/>
              <a:t>4. </a:t>
            </a:r>
            <a:r>
              <a:rPr lang="en-US" sz="1200" b="0" i="0" kern="1200" dirty="0" smtClean="0">
                <a:solidFill>
                  <a:schemeClr val="tx1"/>
                </a:solidFill>
                <a:effectLst/>
                <a:latin typeface="+mn-lt"/>
                <a:ea typeface="+mn-ea"/>
                <a:cs typeface="+mn-cs"/>
              </a:rPr>
              <a:t>The Basic Necessities Survey (BNS) is a method of measuring poverty that is:</a:t>
            </a:r>
          </a:p>
          <a:p>
            <a:r>
              <a:rPr lang="en-US" sz="1200" b="0" i="0" kern="1200" dirty="0" smtClean="0">
                <a:solidFill>
                  <a:schemeClr val="tx1"/>
                </a:solidFill>
                <a:effectLst/>
                <a:latin typeface="+mn-lt"/>
                <a:ea typeface="+mn-ea"/>
                <a:cs typeface="+mn-cs"/>
              </a:rPr>
              <a:t>Simple to design and implement. The results are easy to </a:t>
            </a:r>
            <a:r>
              <a:rPr lang="en-US" sz="1200" b="0" i="0" kern="1200" dirty="0" err="1" smtClean="0">
                <a:solidFill>
                  <a:schemeClr val="tx1"/>
                </a:solidFill>
                <a:effectLst/>
                <a:latin typeface="+mn-lt"/>
                <a:ea typeface="+mn-ea"/>
                <a:cs typeface="+mn-cs"/>
              </a:rPr>
              <a:t>analyse</a:t>
            </a:r>
            <a:r>
              <a:rPr lang="en-US" sz="1200" b="0" i="0" kern="1200" dirty="0" smtClean="0">
                <a:solidFill>
                  <a:schemeClr val="tx1"/>
                </a:solidFill>
                <a:effectLst/>
                <a:latin typeface="+mn-lt"/>
                <a:ea typeface="+mn-ea"/>
                <a:cs typeface="+mn-cs"/>
              </a:rPr>
              <a:t> and to communicate to others</a:t>
            </a:r>
          </a:p>
          <a:p>
            <a:r>
              <a:rPr lang="en-US" sz="1200" b="0" i="0" kern="1200" dirty="0" smtClean="0">
                <a:solidFill>
                  <a:schemeClr val="tx1"/>
                </a:solidFill>
                <a:effectLst/>
                <a:latin typeface="+mn-lt"/>
                <a:ea typeface="+mn-ea"/>
                <a:cs typeface="+mn-cs"/>
              </a:rPr>
              <a:t>Democratic in the way that it identifies what constitutes poverty and who is poor</a:t>
            </a:r>
          </a:p>
          <a:p>
            <a:r>
              <a:rPr lang="en-US" sz="1200" b="0" i="0" kern="1200" dirty="0" smtClean="0">
                <a:solidFill>
                  <a:schemeClr val="tx1"/>
                </a:solidFill>
                <a:effectLst/>
                <a:latin typeface="+mn-lt"/>
                <a:ea typeface="+mn-ea"/>
                <a:cs typeface="+mn-cs"/>
              </a:rPr>
              <a:t>Rights-based, in its emphasis on entitlement</a:t>
            </a:r>
          </a:p>
          <a:p>
            <a:endParaRPr lang="fr-FR" dirty="0" smtClean="0"/>
          </a:p>
          <a:p>
            <a:r>
              <a:rPr lang="fr-FR" dirty="0" smtClean="0"/>
              <a:t>5. </a:t>
            </a:r>
            <a:r>
              <a:rPr lang="en-US" sz="1200" b="0" i="0" kern="1200" dirty="0" smtClean="0">
                <a:solidFill>
                  <a:schemeClr val="tx1"/>
                </a:solidFill>
                <a:effectLst/>
                <a:latin typeface="+mn-lt"/>
                <a:ea typeface="+mn-ea"/>
                <a:cs typeface="+mn-cs"/>
              </a:rPr>
              <a:t>To measure threats on the ground, the conservation community has increasingly begun to deploy standardized data collection during park ranger or community eco-guard patrols. Recently a consortium of conservation NGOs developed the SMART (Spatial Monitoring and Reporting Tool) approach to standardize patrol planning and reporting. Using SMART we generate the evidence that targeted patrol effort reduces direct threats to wildlife and their habitat.</a:t>
            </a: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9</a:t>
            </a:fld>
            <a:endParaRPr lang="en-US"/>
          </a:p>
        </p:txBody>
      </p:sp>
    </p:spTree>
    <p:extLst>
      <p:ext uri="{BB962C8B-B14F-4D97-AF65-F5344CB8AC3E}">
        <p14:creationId xmlns:p14="http://schemas.microsoft.com/office/powerpoint/2010/main" val="192627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14</a:t>
            </a:fld>
            <a:endParaRPr lang="en-US"/>
          </a:p>
        </p:txBody>
      </p:sp>
    </p:spTree>
    <p:extLst>
      <p:ext uri="{BB962C8B-B14F-4D97-AF65-F5344CB8AC3E}">
        <p14:creationId xmlns:p14="http://schemas.microsoft.com/office/powerpoint/2010/main" val="38285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23</a:t>
            </a:fld>
            <a:endParaRPr lang="en-US"/>
          </a:p>
        </p:txBody>
      </p:sp>
    </p:spTree>
    <p:extLst>
      <p:ext uri="{BB962C8B-B14F-4D97-AF65-F5344CB8AC3E}">
        <p14:creationId xmlns:p14="http://schemas.microsoft.com/office/powerpoint/2010/main" val="151522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E0089D0-0E04-754B-9E50-A88FBAEC36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4900" y="5811546"/>
            <a:ext cx="2970570" cy="662960"/>
          </a:xfrm>
          <a:prstGeom prst="rect">
            <a:avLst/>
          </a:prstGeom>
        </p:spPr>
      </p:pic>
      <p:sp>
        <p:nvSpPr>
          <p:cNvPr id="8" name="Rectangle 7">
            <a:extLst>
              <a:ext uri="{FF2B5EF4-FFF2-40B4-BE49-F238E27FC236}">
                <a16:creationId xmlns:a16="http://schemas.microsoft.com/office/drawing/2014/main" id="{348E63AB-2ADD-714A-927D-8E762945F563}"/>
              </a:ext>
            </a:extLst>
          </p:cNvPr>
          <p:cNvSpPr/>
          <p:nvPr userDrawn="1"/>
        </p:nvSpPr>
        <p:spPr>
          <a:xfrm>
            <a:off x="4622800" y="1435100"/>
            <a:ext cx="758444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Subtitle 2"/>
          <p:cNvSpPr>
            <a:spLocks noGrp="1"/>
          </p:cNvSpPr>
          <p:nvPr>
            <p:ph type="subTitle" idx="1"/>
          </p:nvPr>
        </p:nvSpPr>
        <p:spPr>
          <a:xfrm>
            <a:off x="5501148" y="26385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8" y="163837"/>
            <a:ext cx="6194322" cy="2371281"/>
          </a:xfrm>
        </p:spPr>
        <p:txBody>
          <a:bodyPr anchor="b">
            <a:normAutofit/>
          </a:bodyPr>
          <a:lstStyle>
            <a:lvl1pPr algn="l">
              <a:defRPr sz="3600">
                <a:solidFill>
                  <a:schemeClr val="bg1"/>
                </a:solidFill>
              </a:defRPr>
            </a:lvl1pPr>
          </a:lstStyle>
          <a:p>
            <a:r>
              <a:rPr lang="en-US" dirty="0"/>
              <a:t>Click to edit Master title style</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9849" y="5522715"/>
            <a:ext cx="5451299" cy="867357"/>
          </a:xfrm>
          <a:prstGeom prst="rect">
            <a:avLst/>
          </a:prstGeom>
        </p:spPr>
      </p:pic>
      <p:sp>
        <p:nvSpPr>
          <p:cNvPr id="4" name="Rectangle 3"/>
          <p:cNvSpPr/>
          <p:nvPr userDrawn="1"/>
        </p:nvSpPr>
        <p:spPr>
          <a:xfrm>
            <a:off x="789015" y="6360264"/>
            <a:ext cx="3972965" cy="430887"/>
          </a:xfrm>
          <a:prstGeom prst="rect">
            <a:avLst/>
          </a:prstGeom>
        </p:spPr>
        <p:txBody>
          <a:bodyPr wrap="square">
            <a:spAutoFit/>
          </a:bodyPr>
          <a:lstStyle/>
          <a:p>
            <a:pPr algn="ctr"/>
            <a:r>
              <a:rPr lang="en-US" sz="1050" dirty="0">
                <a:solidFill>
                  <a:srgbClr val="71A6A1"/>
                </a:solidFill>
                <a:latin typeface="Franklin Gothic Book" charset="0"/>
                <a:ea typeface="Franklin Gothic Book" charset="0"/>
                <a:cs typeface="Franklin Gothic Book" charset="0"/>
              </a:rPr>
              <a:t>An initiative of the ACP Group of States financed by the European Union's 11</a:t>
            </a:r>
            <a:r>
              <a:rPr lang="en-US" sz="1050" baseline="30000" dirty="0">
                <a:solidFill>
                  <a:srgbClr val="71A6A1"/>
                </a:solidFill>
                <a:latin typeface="Franklin Gothic Book" charset="0"/>
                <a:ea typeface="Franklin Gothic Book" charset="0"/>
                <a:cs typeface="Franklin Gothic Book" charset="0"/>
              </a:rPr>
              <a:t>th</a:t>
            </a:r>
            <a:r>
              <a:rPr lang="en-US" sz="1050" dirty="0">
                <a:solidFill>
                  <a:srgbClr val="71A6A1"/>
                </a:solidFill>
                <a:latin typeface="Franklin Gothic Book" charset="0"/>
                <a:ea typeface="Franklin Gothic Book" charset="0"/>
                <a:cs typeface="Franklin Gothic Book" charset="0"/>
              </a:rPr>
              <a:t> EDF.</a:t>
            </a:r>
          </a:p>
        </p:txBody>
      </p:sp>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1220724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517C63-20A5-5041-820D-9C8111AB51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1648" y="2261214"/>
            <a:ext cx="6122015" cy="1366287"/>
          </a:xfrm>
          <a:prstGeom prst="rect">
            <a:avLst/>
          </a:prstGeom>
        </p:spPr>
      </p:pic>
      <p:sp>
        <p:nvSpPr>
          <p:cNvPr id="9" name="Rectangle 8"/>
          <p:cNvSpPr/>
          <p:nvPr userDrawn="1"/>
        </p:nvSpPr>
        <p:spPr>
          <a:xfrm>
            <a:off x="3583118" y="5936975"/>
            <a:ext cx="5041002" cy="400110"/>
          </a:xfrm>
          <a:prstGeom prst="rect">
            <a:avLst/>
          </a:prstGeom>
        </p:spPr>
        <p:txBody>
          <a:bodyPr wrap="square">
            <a:spAutoFit/>
          </a:bodyPr>
          <a:lstStyle/>
          <a:p>
            <a:pPr algn="ctr"/>
            <a:r>
              <a:rPr lang="en-US" sz="1000" dirty="0">
                <a:solidFill>
                  <a:srgbClr val="71A6A1"/>
                </a:solidFill>
                <a:latin typeface="Franklin Gothic Book" charset="0"/>
                <a:ea typeface="Franklin Gothic Book" charset="0"/>
                <a:cs typeface="Franklin Gothic Book" charset="0"/>
              </a:rPr>
              <a:t>The Biodiversity</a:t>
            </a:r>
            <a:r>
              <a:rPr lang="en-US" sz="1000" baseline="0" dirty="0">
                <a:solidFill>
                  <a:srgbClr val="71A6A1"/>
                </a:solidFill>
                <a:latin typeface="Franklin Gothic Book" charset="0"/>
                <a:ea typeface="Franklin Gothic Book" charset="0"/>
                <a:cs typeface="Franklin Gothic Book" charset="0"/>
              </a:rPr>
              <a:t> and Protected Areas Management Programme (BIOPAMA) is a</a:t>
            </a:r>
            <a:r>
              <a:rPr lang="en-US" sz="1000" dirty="0">
                <a:solidFill>
                  <a:srgbClr val="71A6A1"/>
                </a:solidFill>
                <a:latin typeface="Franklin Gothic Book" charset="0"/>
                <a:ea typeface="Franklin Gothic Book" charset="0"/>
                <a:cs typeface="Franklin Gothic Book" charset="0"/>
              </a:rPr>
              <a:t>n initiative of the ACP Group of States financed by the European Union's 11</a:t>
            </a:r>
            <a:r>
              <a:rPr lang="en-US" sz="1000" baseline="30000" dirty="0">
                <a:solidFill>
                  <a:srgbClr val="71A6A1"/>
                </a:solidFill>
                <a:latin typeface="Franklin Gothic Book" charset="0"/>
                <a:ea typeface="Franklin Gothic Book" charset="0"/>
                <a:cs typeface="Franklin Gothic Book" charset="0"/>
              </a:rPr>
              <a:t>th</a:t>
            </a:r>
            <a:r>
              <a:rPr lang="en-US" sz="1000" dirty="0">
                <a:solidFill>
                  <a:srgbClr val="71A6A1"/>
                </a:solidFill>
                <a:latin typeface="Franklin Gothic Book" charset="0"/>
                <a:ea typeface="Franklin Gothic Book" charset="0"/>
                <a:cs typeface="Franklin Gothic Book" charset="0"/>
              </a:rPr>
              <a:t> EDF.</a:t>
            </a:r>
          </a:p>
        </p:txBody>
      </p:sp>
      <p:pic>
        <p:nvPicPr>
          <p:cNvPr id="12" name="Picture 11">
            <a:extLst>
              <a:ext uri="{FF2B5EF4-FFF2-40B4-BE49-F238E27FC236}">
                <a16:creationId xmlns:a16="http://schemas.microsoft.com/office/drawing/2014/main" id="{914956AE-496E-0A4E-81CE-713B3CC39D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67184" y="4470978"/>
            <a:ext cx="3070942" cy="949470"/>
          </a:xfrm>
          <a:prstGeom prst="rect">
            <a:avLst/>
          </a:prstGeom>
        </p:spPr>
      </p:pic>
      <p:pic>
        <p:nvPicPr>
          <p:cNvPr id="3" name="Picture 2">
            <a:extLst>
              <a:ext uri="{FF2B5EF4-FFF2-40B4-BE49-F238E27FC236}">
                <a16:creationId xmlns:a16="http://schemas.microsoft.com/office/drawing/2014/main" id="{3E49E99A-CC84-A445-82B0-875ACDFD961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92117" y="5530847"/>
            <a:ext cx="3046009" cy="295729"/>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pic>
        <p:nvPicPr>
          <p:cNvPr id="18" name="Picture 17">
            <a:extLst>
              <a:ext uri="{FF2B5EF4-FFF2-40B4-BE49-F238E27FC236}">
                <a16:creationId xmlns:a16="http://schemas.microsoft.com/office/drawing/2014/main" id="{58D8C4A5-E0F4-7546-93EC-A5662A4189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61501" y="6149795"/>
            <a:ext cx="2197100" cy="49034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8" name="Rectangle 7">
            <a:extLst>
              <a:ext uri="{FF2B5EF4-FFF2-40B4-BE49-F238E27FC236}">
                <a16:creationId xmlns:a16="http://schemas.microsoft.com/office/drawing/2014/main" id="{155A17F9-AB41-9B44-929B-B8707812EBBB}"/>
              </a:ext>
            </a:extLst>
          </p:cNvPr>
          <p:cNvSpPr/>
          <p:nvPr userDrawn="1"/>
        </p:nvSpPr>
        <p:spPr>
          <a:xfrm>
            <a:off x="0" y="2133600"/>
            <a:ext cx="932180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t>06.02.2020</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a:t>
            </a:fld>
            <a:endParaRPr lang="en-US"/>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2857269"/>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69"/>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t>06.02.2020</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a:t>
            </a:fld>
            <a:endParaRPr lang="en-US"/>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t>06.02.2020</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a:t>
            </a:fld>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795CC9-3177-B34E-92EB-531721CE6448}"/>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461501" y="6149795"/>
            <a:ext cx="2197100" cy="490340"/>
          </a:xfrm>
          <a:prstGeom prst="rect">
            <a:avLst/>
          </a:prstGeom>
        </p:spPr>
      </p:pic>
      <p:pic>
        <p:nvPicPr>
          <p:cNvPr id="19" name="Picture 1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a:t>
            </a:fld>
            <a:endParaRPr lang="en-US"/>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8"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ucn.my.salesforce.com/sfc/p/#24000000e5iR/a/1o0000005kM6/tFf7d8BgjDRxUKyujmm7DdgrfPz77RzGkQizYNb_dm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protectedplanet.net/"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jpe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jpe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jpe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5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53.png"/><Relationship Id="rId2" Type="http://schemas.openxmlformats.org/officeDocument/2006/relationships/image" Target="../media/image33.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51.png"/><Relationship Id="rId10" Type="http://schemas.openxmlformats.org/officeDocument/2006/relationships/image" Target="../media/image41.png"/><Relationship Id="rId19" Type="http://schemas.openxmlformats.org/officeDocument/2006/relationships/image" Target="../media/image55.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5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53.png"/><Relationship Id="rId2" Type="http://schemas.openxmlformats.org/officeDocument/2006/relationships/image" Target="../media/image33.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51.png"/><Relationship Id="rId10" Type="http://schemas.openxmlformats.org/officeDocument/2006/relationships/image" Target="../media/image41.png"/><Relationship Id="rId19" Type="http://schemas.openxmlformats.org/officeDocument/2006/relationships/image" Target="../media/image55.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52.png"/><Relationship Id="rId2" Type="http://schemas.openxmlformats.org/officeDocument/2006/relationships/notesSlide" Target="../notesSlides/notesSlide6.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54.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hyperlink" Target="http://wcmc.io/METT3_Englis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ied.org/assessing-social-impacts-protected-conserved-areas-sap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ande.co.uk/special-issues/the-basic-necessities-survey/" TargetMode="External"/><Relationship Id="rId5" Type="http://schemas.openxmlformats.org/officeDocument/2006/relationships/hyperlink" Target="https://wwf.panda.org/?174401/PABAT" TargetMode="External"/><Relationship Id="rId4" Type="http://schemas.openxmlformats.org/officeDocument/2006/relationships/hyperlink" Target="https://www.iied.org/assessing-governance-protected-conserved-areas-ga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1875"/>
            <a:ext cx="12192000" cy="5361191"/>
          </a:xfrm>
          <a:noFill/>
        </p:spPr>
      </p:pic>
      <p:sp>
        <p:nvSpPr>
          <p:cNvPr id="2" name="Rectangle 1">
            <a:extLst>
              <a:ext uri="{FF2B5EF4-FFF2-40B4-BE49-F238E27FC236}">
                <a16:creationId xmlns:a16="http://schemas.microsoft.com/office/drawing/2014/main" id="{20568493-EE96-3A44-AF9A-CE74A899BA48}"/>
              </a:ext>
            </a:extLst>
          </p:cNvPr>
          <p:cNvSpPr/>
          <p:nvPr/>
        </p:nvSpPr>
        <p:spPr>
          <a:xfrm>
            <a:off x="314198" y="885267"/>
            <a:ext cx="7195930" cy="1828800"/>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2400" dirty="0"/>
          </a:p>
        </p:txBody>
      </p:sp>
      <p:sp>
        <p:nvSpPr>
          <p:cNvPr id="3" name="Subtitle 2"/>
          <p:cNvSpPr>
            <a:spLocks noGrp="1"/>
          </p:cNvSpPr>
          <p:nvPr>
            <p:ph type="subTitle" idx="1"/>
          </p:nvPr>
        </p:nvSpPr>
        <p:spPr>
          <a:xfrm>
            <a:off x="645502" y="2018828"/>
            <a:ext cx="6194322" cy="1644445"/>
          </a:xfrm>
        </p:spPr>
        <p:txBody>
          <a:bodyPr>
            <a:normAutofit/>
          </a:bodyPr>
          <a:lstStyle/>
          <a:p>
            <a:r>
              <a:rPr lang="en-US" sz="2000" dirty="0" smtClean="0"/>
              <a:t>Kigali, Feb 2020</a:t>
            </a:r>
            <a:endParaRPr lang="en-US" sz="2000" dirty="0"/>
          </a:p>
        </p:txBody>
      </p:sp>
      <p:sp>
        <p:nvSpPr>
          <p:cNvPr id="4" name="Title 3"/>
          <p:cNvSpPr>
            <a:spLocks noGrp="1"/>
          </p:cNvSpPr>
          <p:nvPr>
            <p:ph type="ctrTitle"/>
          </p:nvPr>
        </p:nvSpPr>
        <p:spPr>
          <a:xfrm>
            <a:off x="589284" y="-352453"/>
            <a:ext cx="6977062" cy="2371281"/>
          </a:xfrm>
        </p:spPr>
        <p:txBody>
          <a:bodyPr>
            <a:normAutofit/>
          </a:bodyPr>
          <a:lstStyle/>
          <a:p>
            <a:r>
              <a:rPr lang="en-US" sz="3200" dirty="0" smtClean="0"/>
              <a:t>Integrated Management Effectiveness Tool (IMET) Training</a:t>
            </a:r>
            <a:endParaRPr lang="en-US" sz="3200" dirty="0"/>
          </a:p>
        </p:txBody>
      </p:sp>
      <p:sp>
        <p:nvSpPr>
          <p:cNvPr id="7" name="Rectangle 6">
            <a:extLst>
              <a:ext uri="{FF2B5EF4-FFF2-40B4-BE49-F238E27FC236}">
                <a16:creationId xmlns:a16="http://schemas.microsoft.com/office/drawing/2014/main" id="{4DC19C4E-035C-724C-8C5F-5375444AC87B}"/>
              </a:ext>
            </a:extLst>
          </p:cNvPr>
          <p:cNvSpPr/>
          <p:nvPr/>
        </p:nvSpPr>
        <p:spPr>
          <a:xfrm>
            <a:off x="0" y="833188"/>
            <a:ext cx="331304" cy="1828800"/>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8" name="Rectangle 7">
            <a:extLst>
              <a:ext uri="{FF2B5EF4-FFF2-40B4-BE49-F238E27FC236}">
                <a16:creationId xmlns:a16="http://schemas.microsoft.com/office/drawing/2014/main" id="{20568493-EE96-3A44-AF9A-CE74A899BA48}"/>
              </a:ext>
            </a:extLst>
          </p:cNvPr>
          <p:cNvSpPr/>
          <p:nvPr/>
        </p:nvSpPr>
        <p:spPr>
          <a:xfrm>
            <a:off x="331304" y="4743933"/>
            <a:ext cx="4445000" cy="629133"/>
          </a:xfrm>
          <a:prstGeom prst="rect">
            <a:avLst/>
          </a:prstGeom>
          <a:solidFill>
            <a:srgbClr val="CF78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t>Domoina </a:t>
            </a:r>
            <a:r>
              <a:rPr lang="fr-FR" sz="2400" dirty="0" err="1" smtClean="0"/>
              <a:t>Rakotobe</a:t>
            </a:r>
            <a:endParaRPr lang="fr-FR" sz="2400" dirty="0" smtClean="0"/>
          </a:p>
        </p:txBody>
      </p:sp>
    </p:spTree>
    <p:extLst>
      <p:ext uri="{BB962C8B-B14F-4D97-AF65-F5344CB8AC3E}">
        <p14:creationId xmlns:p14="http://schemas.microsoft.com/office/powerpoint/2010/main" val="1967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itle 4"/>
          <p:cNvSpPr>
            <a:spLocks noGrp="1"/>
          </p:cNvSpPr>
          <p:nvPr>
            <p:ph type="title"/>
          </p:nvPr>
        </p:nvSpPr>
        <p:spPr>
          <a:xfrm>
            <a:off x="2753623" y="1678310"/>
            <a:ext cx="9438377" cy="868032"/>
          </a:xfrm>
        </p:spPr>
        <p:txBody>
          <a:bodyPr>
            <a:normAutofit/>
          </a:bodyPr>
          <a:lstStyle/>
          <a:p>
            <a:r>
              <a:rPr lang="fr-FR" sz="4000" dirty="0" smtClean="0"/>
              <a:t>IMET AND THE </a:t>
            </a:r>
            <a:r>
              <a:rPr lang="fr-FR" sz="4000" dirty="0" smtClean="0">
                <a:solidFill>
                  <a:srgbClr val="FFFF00"/>
                </a:solidFill>
              </a:rPr>
              <a:t>GREEN LIST </a:t>
            </a:r>
            <a:r>
              <a:rPr lang="fr-FR" sz="4000" dirty="0" smtClean="0"/>
              <a:t>STANDARDS</a:t>
            </a:r>
            <a:endParaRPr lang="fr-FR" sz="4000" dirty="0"/>
          </a:p>
        </p:txBody>
      </p:sp>
    </p:spTree>
    <p:extLst>
      <p:ext uri="{BB962C8B-B14F-4D97-AF65-F5344CB8AC3E}">
        <p14:creationId xmlns:p14="http://schemas.microsoft.com/office/powerpoint/2010/main" val="76827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56447"/>
            <a:ext cx="10515600" cy="562965"/>
          </a:xfrm>
        </p:spPr>
        <p:txBody>
          <a:bodyPr>
            <a:normAutofit fontScale="90000"/>
          </a:bodyPr>
          <a:lstStyle/>
          <a:p>
            <a:r>
              <a:rPr lang="fr-FR" dirty="0" smtClean="0"/>
              <a:t>PAME and Standards </a:t>
            </a:r>
            <a:endParaRPr lang="fr-FR" dirty="0"/>
          </a:p>
        </p:txBody>
      </p:sp>
      <p:sp>
        <p:nvSpPr>
          <p:cNvPr id="6" name="Content Placeholder 5"/>
          <p:cNvSpPr>
            <a:spLocks noGrp="1"/>
          </p:cNvSpPr>
          <p:nvPr>
            <p:ph idx="1"/>
          </p:nvPr>
        </p:nvSpPr>
        <p:spPr>
          <a:xfrm>
            <a:off x="664779" y="1099573"/>
            <a:ext cx="10515600" cy="5080510"/>
          </a:xfrm>
        </p:spPr>
        <p:txBody>
          <a:bodyPr>
            <a:noAutofit/>
          </a:bodyPr>
          <a:lstStyle/>
          <a:p>
            <a:r>
              <a:rPr lang="en-US" b="1" dirty="0"/>
              <a:t>Assessment </a:t>
            </a:r>
            <a:r>
              <a:rPr lang="en-US" b="1" dirty="0" smtClean="0"/>
              <a:t>focus</a:t>
            </a:r>
          </a:p>
          <a:p>
            <a:pPr lvl="1"/>
            <a:r>
              <a:rPr lang="en-US" dirty="0" smtClean="0"/>
              <a:t>PAME </a:t>
            </a:r>
            <a:r>
              <a:rPr lang="en-US" dirty="0"/>
              <a:t>assesses management against a site’s individual goals and </a:t>
            </a:r>
            <a:r>
              <a:rPr lang="en-US" dirty="0" smtClean="0"/>
              <a:t>objectives</a:t>
            </a:r>
            <a:endParaRPr lang="en-US" dirty="0"/>
          </a:p>
          <a:p>
            <a:pPr lvl="1"/>
            <a:r>
              <a:rPr lang="en-US" dirty="0" smtClean="0"/>
              <a:t>Standards </a:t>
            </a:r>
            <a:r>
              <a:rPr lang="en-US" dirty="0"/>
              <a:t>evaluate a site’s management against peer reviewed best practices </a:t>
            </a:r>
            <a:endParaRPr lang="en-US" dirty="0" smtClean="0"/>
          </a:p>
          <a:p>
            <a:r>
              <a:rPr lang="fr-FR" b="1" dirty="0" err="1"/>
              <a:t>Verification</a:t>
            </a:r>
            <a:r>
              <a:rPr lang="fr-FR" b="1" dirty="0"/>
              <a:t> </a:t>
            </a:r>
            <a:r>
              <a:rPr lang="fr-FR" b="1" dirty="0" err="1"/>
              <a:t>process</a:t>
            </a:r>
            <a:r>
              <a:rPr lang="fr-FR" dirty="0"/>
              <a:t> </a:t>
            </a:r>
            <a:endParaRPr lang="fr-FR" dirty="0" smtClean="0"/>
          </a:p>
          <a:p>
            <a:pPr lvl="1"/>
            <a:r>
              <a:rPr lang="fr-FR" dirty="0"/>
              <a:t>A</a:t>
            </a:r>
            <a:r>
              <a:rPr lang="en-US" dirty="0" err="1" smtClean="0"/>
              <a:t>lthough</a:t>
            </a:r>
            <a:r>
              <a:rPr lang="en-US" dirty="0" smtClean="0"/>
              <a:t> </a:t>
            </a:r>
            <a:r>
              <a:rPr lang="en-US" dirty="0"/>
              <a:t>processes vary, most PAME systems are </a:t>
            </a:r>
            <a:r>
              <a:rPr lang="en-US" b="1" u="sng" dirty="0">
                <a:solidFill>
                  <a:schemeClr val="accent2">
                    <a:lumMod val="75000"/>
                  </a:schemeClr>
                </a:solidFill>
              </a:rPr>
              <a:t>self-assessments; </a:t>
            </a:r>
            <a:r>
              <a:rPr lang="en-US" dirty="0" smtClean="0"/>
              <a:t>where they </a:t>
            </a:r>
            <a:r>
              <a:rPr lang="en-US" dirty="0"/>
              <a:t>exist verification processes tend to be project based and do not </a:t>
            </a:r>
            <a:r>
              <a:rPr lang="en-US" dirty="0" smtClean="0"/>
              <a:t>involve accreditation </a:t>
            </a:r>
            <a:r>
              <a:rPr lang="en-US" dirty="0"/>
              <a:t>or </a:t>
            </a:r>
            <a:r>
              <a:rPr lang="en-US" dirty="0" smtClean="0"/>
              <a:t>certification</a:t>
            </a:r>
            <a:endParaRPr lang="en-US" dirty="0"/>
          </a:p>
          <a:p>
            <a:pPr lvl="1"/>
            <a:r>
              <a:rPr lang="en-US" dirty="0" smtClean="0"/>
              <a:t>Standards </a:t>
            </a:r>
            <a:r>
              <a:rPr lang="en-US" dirty="0"/>
              <a:t>usually involve some kind of </a:t>
            </a:r>
            <a:r>
              <a:rPr lang="en-US" b="1" u="sng" dirty="0" smtClean="0">
                <a:solidFill>
                  <a:schemeClr val="accent6"/>
                </a:solidFill>
              </a:rPr>
              <a:t>formal accreditation/ certification </a:t>
            </a:r>
            <a:r>
              <a:rPr lang="en-US" dirty="0" smtClean="0"/>
              <a:t>process </a:t>
            </a:r>
            <a:r>
              <a:rPr lang="en-US" dirty="0"/>
              <a:t>with multiple steps to ensure compliance to the standards. </a:t>
            </a:r>
            <a:r>
              <a:rPr lang="en-US" dirty="0" smtClean="0"/>
              <a:t>Processes are </a:t>
            </a:r>
            <a:r>
              <a:rPr lang="en-US" dirty="0"/>
              <a:t>encouraged to be based on international best practices </a:t>
            </a:r>
            <a:br>
              <a:rPr lang="en-US" dirty="0"/>
            </a:br>
            <a:r>
              <a:rPr lang="en-US" dirty="0"/>
              <a:t/>
            </a:r>
            <a:br>
              <a:rPr lang="en-US" dirty="0"/>
            </a:br>
            <a:endParaRPr lang="fr-FR" dirty="0"/>
          </a:p>
        </p:txBody>
      </p:sp>
    </p:spTree>
    <p:extLst>
      <p:ext uri="{BB962C8B-B14F-4D97-AF65-F5344CB8AC3E}">
        <p14:creationId xmlns:p14="http://schemas.microsoft.com/office/powerpoint/2010/main" val="1102879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56" y="287978"/>
            <a:ext cx="10515600" cy="562965"/>
          </a:xfrm>
        </p:spPr>
        <p:txBody>
          <a:bodyPr>
            <a:normAutofit fontScale="90000"/>
          </a:bodyPr>
          <a:lstStyle/>
          <a:p>
            <a:r>
              <a:rPr lang="fr-FR" dirty="0" smtClean="0"/>
              <a:t>Green List Standards</a:t>
            </a:r>
            <a:endParaRPr lang="fr-FR" dirty="0"/>
          </a:p>
        </p:txBody>
      </p:sp>
      <p:sp>
        <p:nvSpPr>
          <p:cNvPr id="3" name="Content Placeholder 2"/>
          <p:cNvSpPr>
            <a:spLocks noGrp="1"/>
          </p:cNvSpPr>
          <p:nvPr>
            <p:ph idx="1"/>
          </p:nvPr>
        </p:nvSpPr>
        <p:spPr>
          <a:xfrm>
            <a:off x="538656" y="1871330"/>
            <a:ext cx="5032804" cy="4231758"/>
          </a:xfrm>
        </p:spPr>
        <p:txBody>
          <a:bodyPr>
            <a:noAutofit/>
          </a:bodyPr>
          <a:lstStyle/>
          <a:p>
            <a:pPr marL="0" indent="0">
              <a:lnSpc>
                <a:spcPct val="100000"/>
              </a:lnSpc>
              <a:buNone/>
            </a:pPr>
            <a:r>
              <a:rPr lang="en-US" sz="2400" dirty="0"/>
              <a:t>The objective of the Standard is to </a:t>
            </a:r>
            <a:r>
              <a:rPr lang="en-US" sz="2400" b="1" dirty="0">
                <a:solidFill>
                  <a:schemeClr val="accent1">
                    <a:lumMod val="75000"/>
                  </a:schemeClr>
                </a:solidFill>
              </a:rPr>
              <a:t>"encourage protected and conserved areas to measure, improve and maintain their performance</a:t>
            </a:r>
            <a:r>
              <a:rPr lang="en-US" sz="2400" dirty="0">
                <a:solidFill>
                  <a:schemeClr val="accent1">
                    <a:lumMod val="75000"/>
                  </a:schemeClr>
                </a:solidFill>
              </a:rPr>
              <a:t> </a:t>
            </a:r>
            <a:r>
              <a:rPr lang="en-US" sz="2400" dirty="0"/>
              <a:t>through globally consistent criteria that benchmark good governance, sound design and planning, effective management, and successful conservation outcomes</a:t>
            </a:r>
            <a:r>
              <a:rPr lang="en-US" sz="2400" i="1" dirty="0"/>
              <a:t>."</a:t>
            </a:r>
            <a:endParaRPr lang="fr-FR" sz="24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3957" y="2009553"/>
            <a:ext cx="6182076" cy="309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042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56" y="287978"/>
            <a:ext cx="10515600" cy="562965"/>
          </a:xfrm>
        </p:spPr>
        <p:txBody>
          <a:bodyPr>
            <a:normAutofit fontScale="90000"/>
          </a:bodyPr>
          <a:lstStyle/>
          <a:p>
            <a:r>
              <a:rPr lang="fr-FR" dirty="0" smtClean="0"/>
              <a:t>Green List Standards</a:t>
            </a:r>
            <a:endParaRPr lang="fr-FR" dirty="0"/>
          </a:p>
        </p:txBody>
      </p:sp>
      <p:sp>
        <p:nvSpPr>
          <p:cNvPr id="3" name="Content Placeholder 2"/>
          <p:cNvSpPr>
            <a:spLocks noGrp="1"/>
          </p:cNvSpPr>
          <p:nvPr>
            <p:ph idx="1"/>
          </p:nvPr>
        </p:nvSpPr>
        <p:spPr>
          <a:xfrm>
            <a:off x="5250711" y="1180214"/>
            <a:ext cx="6391939" cy="5411086"/>
          </a:xfrm>
        </p:spPr>
        <p:txBody>
          <a:bodyPr>
            <a:noAutofit/>
          </a:bodyPr>
          <a:lstStyle/>
          <a:p>
            <a:pPr marL="0" indent="0">
              <a:buNone/>
            </a:pPr>
            <a:r>
              <a:rPr lang="en-US" dirty="0"/>
              <a:t>The </a:t>
            </a:r>
            <a:r>
              <a:rPr lang="en-US" dirty="0">
                <a:hlinkClick r:id="rId2"/>
              </a:rPr>
              <a:t>IUCN Green List Standard</a:t>
            </a:r>
            <a:r>
              <a:rPr lang="en-US" dirty="0"/>
              <a:t> is </a:t>
            </a:r>
            <a:r>
              <a:rPr lang="en-US" dirty="0" err="1"/>
              <a:t>organised</a:t>
            </a:r>
            <a:r>
              <a:rPr lang="en-US" dirty="0"/>
              <a:t> into four components of successful nature conservation in protected and conserved areas. The baseline components concern:</a:t>
            </a:r>
          </a:p>
          <a:p>
            <a:pPr marL="457200" lvl="1" indent="0">
              <a:buNone/>
            </a:pPr>
            <a:r>
              <a:rPr lang="en-US" sz="2000" dirty="0"/>
              <a:t>•</a:t>
            </a:r>
            <a:r>
              <a:rPr lang="en-US" sz="2000" b="1" dirty="0"/>
              <a:t> Good Governance</a:t>
            </a:r>
            <a:endParaRPr lang="en-US" sz="2000" dirty="0"/>
          </a:p>
          <a:p>
            <a:pPr marL="457200" lvl="1" indent="0">
              <a:buNone/>
            </a:pPr>
            <a:r>
              <a:rPr lang="en-US" sz="2000" dirty="0"/>
              <a:t>• </a:t>
            </a:r>
            <a:r>
              <a:rPr lang="en-US" sz="2000" b="1" dirty="0"/>
              <a:t>Sound Design and Planning</a:t>
            </a:r>
            <a:endParaRPr lang="en-US" sz="2000" dirty="0"/>
          </a:p>
          <a:p>
            <a:pPr marL="457200" lvl="1" indent="0">
              <a:buNone/>
            </a:pPr>
            <a:r>
              <a:rPr lang="en-US" sz="2000" dirty="0"/>
              <a:t>• </a:t>
            </a:r>
            <a:r>
              <a:rPr lang="en-US" sz="2000" b="1" dirty="0"/>
              <a:t>Effective </a:t>
            </a:r>
            <a:r>
              <a:rPr lang="en-US" sz="2000" b="1" dirty="0" smtClean="0"/>
              <a:t>Management</a:t>
            </a:r>
            <a:endParaRPr lang="en-US" sz="2000" dirty="0"/>
          </a:p>
          <a:p>
            <a:pPr lvl="1"/>
            <a:r>
              <a:rPr lang="en-US" sz="2000" dirty="0" smtClean="0"/>
              <a:t>Together</a:t>
            </a:r>
            <a:r>
              <a:rPr lang="en-US" sz="2000" dirty="0"/>
              <a:t>, these support the component on</a:t>
            </a:r>
            <a:r>
              <a:rPr lang="en-US" sz="2000" b="1" dirty="0"/>
              <a:t> Successful Conservation Outcomes </a:t>
            </a:r>
            <a:r>
              <a:rPr lang="en-US" sz="2000" dirty="0"/>
              <a:t>attesting to the successful achievement of an area’s goals and objectives. Each component has a set of criteria and each criterion has a set of indicators to measure achievement.</a:t>
            </a:r>
          </a:p>
          <a:p>
            <a:endParaRPr lang="fr-FR"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050" y="1588304"/>
            <a:ext cx="4555608" cy="459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484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object 87"/>
          <p:cNvGrpSpPr/>
          <p:nvPr/>
        </p:nvGrpSpPr>
        <p:grpSpPr>
          <a:xfrm>
            <a:off x="2663964" y="182134"/>
            <a:ext cx="466725" cy="793750"/>
            <a:chOff x="3315245" y="256000"/>
            <a:chExt cx="466725" cy="793750"/>
          </a:xfrm>
        </p:grpSpPr>
        <p:sp>
          <p:nvSpPr>
            <p:cNvPr id="88" name="object 88"/>
            <p:cNvSpPr/>
            <p:nvPr/>
          </p:nvSpPr>
          <p:spPr>
            <a:xfrm>
              <a:off x="3315245" y="256000"/>
              <a:ext cx="466725" cy="793750"/>
            </a:xfrm>
            <a:custGeom>
              <a:avLst/>
              <a:gdLst/>
              <a:ahLst/>
              <a:cxnLst/>
              <a:rect l="l" t="t" r="r" b="b"/>
              <a:pathLst>
                <a:path w="466725" h="793750">
                  <a:moveTo>
                    <a:pt x="397218" y="0"/>
                  </a:moveTo>
                  <a:lnTo>
                    <a:pt x="328257" y="6000"/>
                  </a:lnTo>
                  <a:lnTo>
                    <a:pt x="283050" y="16675"/>
                  </a:lnTo>
                  <a:lnTo>
                    <a:pt x="240281" y="32140"/>
                  </a:lnTo>
                  <a:lnTo>
                    <a:pt x="200194" y="52052"/>
                  </a:lnTo>
                  <a:lnTo>
                    <a:pt x="163029" y="76064"/>
                  </a:lnTo>
                  <a:lnTo>
                    <a:pt x="129030" y="103833"/>
                  </a:lnTo>
                  <a:lnTo>
                    <a:pt x="98437" y="135013"/>
                  </a:lnTo>
                  <a:lnTo>
                    <a:pt x="71495" y="169259"/>
                  </a:lnTo>
                  <a:lnTo>
                    <a:pt x="48444" y="206226"/>
                  </a:lnTo>
                  <a:lnTo>
                    <a:pt x="29527" y="245570"/>
                  </a:lnTo>
                  <a:lnTo>
                    <a:pt x="14986" y="286946"/>
                  </a:lnTo>
                  <a:lnTo>
                    <a:pt x="5062" y="330009"/>
                  </a:lnTo>
                  <a:lnTo>
                    <a:pt x="0" y="374413"/>
                  </a:lnTo>
                  <a:lnTo>
                    <a:pt x="39" y="419814"/>
                  </a:lnTo>
                  <a:lnTo>
                    <a:pt x="5423" y="465867"/>
                  </a:lnTo>
                  <a:lnTo>
                    <a:pt x="16104" y="510995"/>
                  </a:lnTo>
                  <a:lnTo>
                    <a:pt x="31586" y="553688"/>
                  </a:lnTo>
                  <a:lnTo>
                    <a:pt x="51525" y="593705"/>
                  </a:lnTo>
                  <a:lnTo>
                    <a:pt x="75574" y="630803"/>
                  </a:lnTo>
                  <a:lnTo>
                    <a:pt x="103390" y="664741"/>
                  </a:lnTo>
                  <a:lnTo>
                    <a:pt x="134625" y="695277"/>
                  </a:lnTo>
                  <a:lnTo>
                    <a:pt x="168936" y="722169"/>
                  </a:lnTo>
                  <a:lnTo>
                    <a:pt x="205975" y="745175"/>
                  </a:lnTo>
                  <a:lnTo>
                    <a:pt x="245398" y="764054"/>
                  </a:lnTo>
                  <a:lnTo>
                    <a:pt x="286860" y="778563"/>
                  </a:lnTo>
                  <a:lnTo>
                    <a:pt x="330014" y="788461"/>
                  </a:lnTo>
                  <a:lnTo>
                    <a:pt x="374515" y="793505"/>
                  </a:lnTo>
                  <a:lnTo>
                    <a:pt x="420019" y="793454"/>
                  </a:lnTo>
                  <a:lnTo>
                    <a:pt x="466179" y="788066"/>
                  </a:lnTo>
                  <a:lnTo>
                    <a:pt x="466179" y="6000"/>
                  </a:lnTo>
                  <a:lnTo>
                    <a:pt x="431806" y="1500"/>
                  </a:lnTo>
                  <a:lnTo>
                    <a:pt x="397218" y="0"/>
                  </a:lnTo>
                  <a:close/>
                </a:path>
              </a:pathLst>
            </a:custGeom>
            <a:solidFill>
              <a:srgbClr val="D2DEEE"/>
            </a:solidFill>
          </p:spPr>
          <p:txBody>
            <a:bodyPr wrap="square" lIns="0" tIns="0" rIns="0" bIns="0" rtlCol="0"/>
            <a:lstStyle/>
            <a:p>
              <a:endParaRPr/>
            </a:p>
          </p:txBody>
        </p:sp>
        <p:sp>
          <p:nvSpPr>
            <p:cNvPr id="89" name="object 89"/>
            <p:cNvSpPr/>
            <p:nvPr/>
          </p:nvSpPr>
          <p:spPr>
            <a:xfrm>
              <a:off x="3438016" y="335279"/>
              <a:ext cx="275590" cy="318135"/>
            </a:xfrm>
            <a:custGeom>
              <a:avLst/>
              <a:gdLst/>
              <a:ahLst/>
              <a:cxnLst/>
              <a:rect l="l" t="t" r="r" b="b"/>
              <a:pathLst>
                <a:path w="275589" h="318134">
                  <a:moveTo>
                    <a:pt x="275209" y="0"/>
                  </a:moveTo>
                  <a:lnTo>
                    <a:pt x="227193" y="3642"/>
                  </a:lnTo>
                  <a:lnTo>
                    <a:pt x="180926" y="14302"/>
                  </a:lnTo>
                  <a:lnTo>
                    <a:pt x="137099" y="31580"/>
                  </a:lnTo>
                  <a:lnTo>
                    <a:pt x="96401" y="55077"/>
                  </a:lnTo>
                  <a:lnTo>
                    <a:pt x="59525" y="84392"/>
                  </a:lnTo>
                  <a:lnTo>
                    <a:pt x="27161" y="119125"/>
                  </a:lnTo>
                  <a:lnTo>
                    <a:pt x="0" y="158877"/>
                  </a:lnTo>
                  <a:lnTo>
                    <a:pt x="275209" y="317754"/>
                  </a:lnTo>
                  <a:lnTo>
                    <a:pt x="275209" y="0"/>
                  </a:lnTo>
                  <a:close/>
                </a:path>
              </a:pathLst>
            </a:custGeom>
            <a:solidFill>
              <a:srgbClr val="C5DFB4"/>
            </a:solidFill>
          </p:spPr>
          <p:txBody>
            <a:bodyPr wrap="square" lIns="0" tIns="0" rIns="0" bIns="0" rtlCol="0"/>
            <a:lstStyle/>
            <a:p>
              <a:endParaRPr/>
            </a:p>
          </p:txBody>
        </p:sp>
        <p:sp>
          <p:nvSpPr>
            <p:cNvPr id="90" name="object 90"/>
            <p:cNvSpPr/>
            <p:nvPr/>
          </p:nvSpPr>
          <p:spPr>
            <a:xfrm>
              <a:off x="3438016" y="335279"/>
              <a:ext cx="275590" cy="318135"/>
            </a:xfrm>
            <a:custGeom>
              <a:avLst/>
              <a:gdLst/>
              <a:ahLst/>
              <a:cxnLst/>
              <a:rect l="l" t="t" r="r" b="b"/>
              <a:pathLst>
                <a:path w="275589" h="318134">
                  <a:moveTo>
                    <a:pt x="0" y="158877"/>
                  </a:moveTo>
                  <a:lnTo>
                    <a:pt x="27161" y="119125"/>
                  </a:lnTo>
                  <a:lnTo>
                    <a:pt x="59525" y="84392"/>
                  </a:lnTo>
                  <a:lnTo>
                    <a:pt x="96401" y="55077"/>
                  </a:lnTo>
                  <a:lnTo>
                    <a:pt x="137099" y="31580"/>
                  </a:lnTo>
                  <a:lnTo>
                    <a:pt x="180926" y="14302"/>
                  </a:lnTo>
                  <a:lnTo>
                    <a:pt x="227193" y="3642"/>
                  </a:lnTo>
                  <a:lnTo>
                    <a:pt x="275209" y="0"/>
                  </a:lnTo>
                  <a:lnTo>
                    <a:pt x="275209" y="317754"/>
                  </a:lnTo>
                  <a:lnTo>
                    <a:pt x="0" y="158877"/>
                  </a:lnTo>
                  <a:close/>
                </a:path>
              </a:pathLst>
            </a:custGeom>
            <a:ln w="12192">
              <a:solidFill>
                <a:srgbClr val="5B9BD4"/>
              </a:solidFill>
            </a:ln>
          </p:spPr>
          <p:txBody>
            <a:bodyPr wrap="square" lIns="0" tIns="0" rIns="0" bIns="0" rtlCol="0"/>
            <a:lstStyle/>
            <a:p>
              <a:endParaRPr/>
            </a:p>
          </p:txBody>
        </p:sp>
      </p:grpSp>
      <p:sp>
        <p:nvSpPr>
          <p:cNvPr id="91" name="object 91"/>
          <p:cNvSpPr/>
          <p:nvPr/>
        </p:nvSpPr>
        <p:spPr>
          <a:xfrm>
            <a:off x="2661189" y="1049750"/>
            <a:ext cx="477520" cy="4941145"/>
          </a:xfrm>
          <a:custGeom>
            <a:avLst/>
            <a:gdLst/>
            <a:ahLst/>
            <a:cxnLst/>
            <a:rect l="l" t="t" r="r" b="b"/>
            <a:pathLst>
              <a:path w="477520" h="2304415">
                <a:moveTo>
                  <a:pt x="477012" y="0"/>
                </a:moveTo>
                <a:lnTo>
                  <a:pt x="0" y="0"/>
                </a:lnTo>
                <a:lnTo>
                  <a:pt x="0" y="2304288"/>
                </a:lnTo>
                <a:lnTo>
                  <a:pt x="477012" y="2304288"/>
                </a:lnTo>
                <a:lnTo>
                  <a:pt x="477012" y="0"/>
                </a:lnTo>
                <a:close/>
              </a:path>
            </a:pathLst>
          </a:custGeom>
          <a:solidFill>
            <a:srgbClr val="C5DFB4"/>
          </a:solidFill>
        </p:spPr>
        <p:txBody>
          <a:bodyPr wrap="square" lIns="0" tIns="0" rIns="0" bIns="0" rtlCol="0"/>
          <a:lstStyle/>
          <a:p>
            <a:endParaRPr/>
          </a:p>
        </p:txBody>
      </p:sp>
      <p:sp>
        <p:nvSpPr>
          <p:cNvPr id="92" name="object 92"/>
          <p:cNvSpPr txBox="1"/>
          <p:nvPr/>
        </p:nvSpPr>
        <p:spPr>
          <a:xfrm>
            <a:off x="2695930" y="1091439"/>
            <a:ext cx="423193" cy="4899456"/>
          </a:xfrm>
          <a:prstGeom prst="rect">
            <a:avLst/>
          </a:prstGeom>
        </p:spPr>
        <p:txBody>
          <a:bodyPr vert="vert270" wrap="square" lIns="0" tIns="0" rIns="0" bIns="0" rtlCol="0">
            <a:spAutoFit/>
          </a:bodyPr>
          <a:lstStyle/>
          <a:p>
            <a:pPr marL="12700">
              <a:lnSpc>
                <a:spcPts val="3329"/>
              </a:lnSpc>
            </a:pPr>
            <a:r>
              <a:rPr sz="2800" dirty="0">
                <a:latin typeface="Carlito"/>
                <a:cs typeface="Carlito"/>
              </a:rPr>
              <a:t>APPL</a:t>
            </a:r>
            <a:r>
              <a:rPr sz="2800" spc="-15" dirty="0">
                <a:latin typeface="Carlito"/>
                <a:cs typeface="Carlito"/>
              </a:rPr>
              <a:t>I</a:t>
            </a:r>
            <a:r>
              <a:rPr sz="2800" spc="-5" dirty="0">
                <a:latin typeface="Carlito"/>
                <a:cs typeface="Carlito"/>
              </a:rPr>
              <a:t>CANT</a:t>
            </a:r>
            <a:endParaRPr sz="2800" dirty="0">
              <a:latin typeface="Carlito"/>
              <a:cs typeface="Carlito"/>
            </a:endParaRPr>
          </a:p>
        </p:txBody>
      </p:sp>
      <p:sp>
        <p:nvSpPr>
          <p:cNvPr id="93" name="object 93"/>
          <p:cNvSpPr/>
          <p:nvPr/>
        </p:nvSpPr>
        <p:spPr>
          <a:xfrm>
            <a:off x="3353688" y="230122"/>
            <a:ext cx="1851357" cy="5760774"/>
          </a:xfrm>
          <a:custGeom>
            <a:avLst/>
            <a:gdLst/>
            <a:ahLst/>
            <a:cxnLst/>
            <a:rect l="l" t="t" r="r" b="b"/>
            <a:pathLst>
              <a:path w="1590039" h="3179445">
                <a:moveTo>
                  <a:pt x="1589532" y="0"/>
                </a:moveTo>
                <a:lnTo>
                  <a:pt x="0" y="0"/>
                </a:lnTo>
                <a:lnTo>
                  <a:pt x="0" y="3179063"/>
                </a:lnTo>
                <a:lnTo>
                  <a:pt x="1589532" y="3179063"/>
                </a:lnTo>
                <a:lnTo>
                  <a:pt x="1589532" y="0"/>
                </a:lnTo>
                <a:close/>
              </a:path>
            </a:pathLst>
          </a:custGeom>
          <a:solidFill>
            <a:srgbClr val="E1EFD9"/>
          </a:solidFill>
        </p:spPr>
        <p:txBody>
          <a:bodyPr wrap="square" lIns="0" tIns="0" rIns="0" bIns="0" rtlCol="0"/>
          <a:lstStyle/>
          <a:p>
            <a:endParaRPr/>
          </a:p>
        </p:txBody>
      </p:sp>
      <p:sp>
        <p:nvSpPr>
          <p:cNvPr id="94" name="object 94"/>
          <p:cNvSpPr txBox="1"/>
          <p:nvPr/>
        </p:nvSpPr>
        <p:spPr>
          <a:xfrm>
            <a:off x="3436999" y="182134"/>
            <a:ext cx="1768046" cy="4853060"/>
          </a:xfrm>
          <a:prstGeom prst="rect">
            <a:avLst/>
          </a:prstGeom>
        </p:spPr>
        <p:txBody>
          <a:bodyPr vert="horz" wrap="square" lIns="0" tIns="54610" rIns="0" bIns="0" rtlCol="0">
            <a:spAutoFit/>
          </a:bodyPr>
          <a:lstStyle/>
          <a:p>
            <a:pPr marL="12700">
              <a:lnSpc>
                <a:spcPct val="100000"/>
              </a:lnSpc>
              <a:spcBef>
                <a:spcPts val="430"/>
              </a:spcBef>
            </a:pPr>
            <a:r>
              <a:rPr b="1" spc="-5" dirty="0">
                <a:latin typeface="Carlito"/>
                <a:cs typeface="Carlito"/>
              </a:rPr>
              <a:t>5</a:t>
            </a:r>
            <a:r>
              <a:rPr b="1" spc="-10" dirty="0">
                <a:latin typeface="Carlito"/>
                <a:cs typeface="Carlito"/>
              </a:rPr>
              <a:t> </a:t>
            </a:r>
            <a:r>
              <a:rPr b="1" spc="-5" dirty="0">
                <a:latin typeface="Carlito"/>
                <a:cs typeface="Carlito"/>
              </a:rPr>
              <a:t>INDICATORS</a:t>
            </a:r>
            <a:endParaRPr dirty="0">
              <a:latin typeface="Carlito"/>
              <a:cs typeface="Carlito"/>
            </a:endParaRPr>
          </a:p>
          <a:p>
            <a:pPr marL="12700" marR="107950">
              <a:lnSpc>
                <a:spcPct val="91500"/>
              </a:lnSpc>
              <a:spcBef>
                <a:spcPts val="425"/>
              </a:spcBef>
            </a:pPr>
            <a:r>
              <a:rPr sz="1600" spc="-5" dirty="0">
                <a:latin typeface="Carlito"/>
                <a:cs typeface="Carlito"/>
              </a:rPr>
              <a:t>Applicant provides evidence  against context-setting  indicators.</a:t>
            </a:r>
            <a:endParaRPr sz="1600" dirty="0">
              <a:latin typeface="Carlito"/>
              <a:cs typeface="Carlito"/>
            </a:endParaRPr>
          </a:p>
          <a:p>
            <a:pPr marL="12700" marR="73025">
              <a:lnSpc>
                <a:spcPct val="91300"/>
              </a:lnSpc>
              <a:spcBef>
                <a:spcPts val="440"/>
              </a:spcBef>
            </a:pPr>
            <a:r>
              <a:rPr sz="1600" spc="-10" dirty="0">
                <a:latin typeface="Carlito"/>
                <a:cs typeface="Carlito"/>
              </a:rPr>
              <a:t>Successful </a:t>
            </a:r>
            <a:r>
              <a:rPr sz="1600" spc="-5" dirty="0">
                <a:latin typeface="Carlito"/>
                <a:cs typeface="Carlito"/>
              </a:rPr>
              <a:t>completeness  check by </a:t>
            </a:r>
            <a:r>
              <a:rPr sz="1600" dirty="0">
                <a:latin typeface="Carlito"/>
                <a:cs typeface="Carlito"/>
              </a:rPr>
              <a:t>an </a:t>
            </a:r>
            <a:r>
              <a:rPr sz="1600" spc="-5" dirty="0">
                <a:latin typeface="Carlito"/>
                <a:cs typeface="Carlito"/>
              </a:rPr>
              <a:t>EAGL  representative admits site to  Candidate</a:t>
            </a:r>
            <a:r>
              <a:rPr sz="1600" spc="-10" dirty="0">
                <a:latin typeface="Carlito"/>
                <a:cs typeface="Carlito"/>
              </a:rPr>
              <a:t> </a:t>
            </a:r>
            <a:r>
              <a:rPr sz="1600" spc="-5" dirty="0">
                <a:latin typeface="Carlito"/>
                <a:cs typeface="Carlito"/>
              </a:rPr>
              <a:t>Phase.</a:t>
            </a:r>
            <a:endParaRPr sz="1600" dirty="0">
              <a:latin typeface="Carlito"/>
              <a:cs typeface="Carlito"/>
            </a:endParaRPr>
          </a:p>
          <a:p>
            <a:pPr marL="12700" marR="5080">
              <a:lnSpc>
                <a:spcPct val="91700"/>
              </a:lnSpc>
              <a:spcBef>
                <a:spcPts val="430"/>
              </a:spcBef>
            </a:pPr>
            <a:r>
              <a:rPr sz="1600" spc="-5" dirty="0">
                <a:latin typeface="Carlito"/>
                <a:cs typeface="Carlito"/>
              </a:rPr>
              <a:t>New Candidates are provided  a log-in to </a:t>
            </a:r>
            <a:r>
              <a:rPr sz="1600" spc="-10" dirty="0">
                <a:latin typeface="Carlito"/>
                <a:cs typeface="Carlito"/>
              </a:rPr>
              <a:t>COMPASS, </a:t>
            </a:r>
            <a:r>
              <a:rPr sz="1600" spc="-5" dirty="0">
                <a:latin typeface="Carlito"/>
                <a:cs typeface="Carlito"/>
              </a:rPr>
              <a:t>the data  management </a:t>
            </a:r>
            <a:r>
              <a:rPr sz="1600" spc="-10" dirty="0">
                <a:latin typeface="Carlito"/>
                <a:cs typeface="Carlito"/>
              </a:rPr>
              <a:t>system </a:t>
            </a:r>
            <a:r>
              <a:rPr sz="1600" spc="-5" dirty="0">
                <a:latin typeface="Carlito"/>
                <a:cs typeface="Carlito"/>
              </a:rPr>
              <a:t>for the  IUCN Green</a:t>
            </a:r>
            <a:r>
              <a:rPr sz="1600" spc="20" dirty="0">
                <a:latin typeface="Carlito"/>
                <a:cs typeface="Carlito"/>
              </a:rPr>
              <a:t> </a:t>
            </a:r>
            <a:r>
              <a:rPr sz="1600" spc="-10" dirty="0">
                <a:latin typeface="Carlito"/>
                <a:cs typeface="Carlito"/>
              </a:rPr>
              <a:t>List.</a:t>
            </a:r>
            <a:endParaRPr sz="1600" dirty="0">
              <a:latin typeface="Carlito"/>
              <a:cs typeface="Carlito"/>
            </a:endParaRPr>
          </a:p>
          <a:p>
            <a:pPr marL="12700">
              <a:lnSpc>
                <a:spcPct val="100000"/>
              </a:lnSpc>
              <a:spcBef>
                <a:spcPts val="320"/>
              </a:spcBef>
            </a:pPr>
            <a:r>
              <a:rPr sz="1600" spc="-10" dirty="0">
                <a:latin typeface="Carlito"/>
                <a:cs typeface="Carlito"/>
              </a:rPr>
              <a:t>The </a:t>
            </a:r>
            <a:r>
              <a:rPr sz="1600" spc="-5" dirty="0">
                <a:latin typeface="Carlito"/>
                <a:cs typeface="Carlito"/>
              </a:rPr>
              <a:t>site is ready to</a:t>
            </a:r>
            <a:r>
              <a:rPr sz="1600" spc="15" dirty="0">
                <a:latin typeface="Carlito"/>
                <a:cs typeface="Carlito"/>
              </a:rPr>
              <a:t> </a:t>
            </a:r>
            <a:r>
              <a:rPr sz="1600" spc="-5" dirty="0">
                <a:latin typeface="Carlito"/>
                <a:cs typeface="Carlito"/>
              </a:rPr>
              <a:t>begin!</a:t>
            </a:r>
            <a:endParaRPr sz="1600" dirty="0">
              <a:latin typeface="Carlito"/>
              <a:cs typeface="Carlito"/>
            </a:endParaRPr>
          </a:p>
        </p:txBody>
      </p:sp>
      <p:grpSp>
        <p:nvGrpSpPr>
          <p:cNvPr id="95" name="object 95"/>
          <p:cNvGrpSpPr/>
          <p:nvPr/>
        </p:nvGrpSpPr>
        <p:grpSpPr>
          <a:xfrm>
            <a:off x="5480050" y="182673"/>
            <a:ext cx="465455" cy="793750"/>
            <a:chOff x="5794771" y="256000"/>
            <a:chExt cx="465455" cy="793750"/>
          </a:xfrm>
        </p:grpSpPr>
        <p:sp>
          <p:nvSpPr>
            <p:cNvPr id="96" name="object 96"/>
            <p:cNvSpPr/>
            <p:nvPr/>
          </p:nvSpPr>
          <p:spPr>
            <a:xfrm>
              <a:off x="5794771" y="256000"/>
              <a:ext cx="465455" cy="793750"/>
            </a:xfrm>
            <a:custGeom>
              <a:avLst/>
              <a:gdLst/>
              <a:ahLst/>
              <a:cxnLst/>
              <a:rect l="l" t="t" r="r" b="b"/>
              <a:pathLst>
                <a:path w="465454" h="793750">
                  <a:moveTo>
                    <a:pt x="396478" y="0"/>
                  </a:moveTo>
                  <a:lnTo>
                    <a:pt x="327517" y="6000"/>
                  </a:lnTo>
                  <a:lnTo>
                    <a:pt x="282392" y="16677"/>
                  </a:lnTo>
                  <a:lnTo>
                    <a:pt x="239704" y="32147"/>
                  </a:lnTo>
                  <a:lnTo>
                    <a:pt x="199695" y="52067"/>
                  </a:lnTo>
                  <a:lnTo>
                    <a:pt x="162607" y="76089"/>
                  </a:lnTo>
                  <a:lnTo>
                    <a:pt x="128681" y="103870"/>
                  </a:lnTo>
                  <a:lnTo>
                    <a:pt x="98158" y="135063"/>
                  </a:lnTo>
                  <a:lnTo>
                    <a:pt x="71279" y="169322"/>
                  </a:lnTo>
                  <a:lnTo>
                    <a:pt x="48286" y="206303"/>
                  </a:lnTo>
                  <a:lnTo>
                    <a:pt x="29421" y="245660"/>
                  </a:lnTo>
                  <a:lnTo>
                    <a:pt x="14923" y="287048"/>
                  </a:lnTo>
                  <a:lnTo>
                    <a:pt x="5036" y="330121"/>
                  </a:lnTo>
                  <a:lnTo>
                    <a:pt x="0" y="374533"/>
                  </a:lnTo>
                  <a:lnTo>
                    <a:pt x="56" y="419939"/>
                  </a:lnTo>
                  <a:lnTo>
                    <a:pt x="5445" y="465994"/>
                  </a:lnTo>
                  <a:lnTo>
                    <a:pt x="16122" y="511120"/>
                  </a:lnTo>
                  <a:lnTo>
                    <a:pt x="31593" y="553808"/>
                  </a:lnTo>
                  <a:lnTo>
                    <a:pt x="51512" y="593817"/>
                  </a:lnTo>
                  <a:lnTo>
                    <a:pt x="75535" y="630905"/>
                  </a:lnTo>
                  <a:lnTo>
                    <a:pt x="103315" y="664831"/>
                  </a:lnTo>
                  <a:lnTo>
                    <a:pt x="134508" y="695354"/>
                  </a:lnTo>
                  <a:lnTo>
                    <a:pt x="168767" y="722233"/>
                  </a:lnTo>
                  <a:lnTo>
                    <a:pt x="205748" y="745225"/>
                  </a:lnTo>
                  <a:lnTo>
                    <a:pt x="245105" y="764091"/>
                  </a:lnTo>
                  <a:lnTo>
                    <a:pt x="286493" y="778588"/>
                  </a:lnTo>
                  <a:lnTo>
                    <a:pt x="329566" y="788476"/>
                  </a:lnTo>
                  <a:lnTo>
                    <a:pt x="373978" y="793512"/>
                  </a:lnTo>
                  <a:lnTo>
                    <a:pt x="419384" y="793456"/>
                  </a:lnTo>
                  <a:lnTo>
                    <a:pt x="465439" y="788066"/>
                  </a:lnTo>
                  <a:lnTo>
                    <a:pt x="465439" y="6000"/>
                  </a:lnTo>
                  <a:lnTo>
                    <a:pt x="431066" y="1500"/>
                  </a:lnTo>
                  <a:lnTo>
                    <a:pt x="396478" y="0"/>
                  </a:lnTo>
                  <a:close/>
                </a:path>
              </a:pathLst>
            </a:custGeom>
            <a:solidFill>
              <a:srgbClr val="D2DEEE"/>
            </a:solidFill>
          </p:spPr>
          <p:txBody>
            <a:bodyPr wrap="square" lIns="0" tIns="0" rIns="0" bIns="0" rtlCol="0"/>
            <a:lstStyle/>
            <a:p>
              <a:endParaRPr/>
            </a:p>
          </p:txBody>
        </p:sp>
        <p:sp>
          <p:nvSpPr>
            <p:cNvPr id="97" name="object 97"/>
            <p:cNvSpPr/>
            <p:nvPr/>
          </p:nvSpPr>
          <p:spPr>
            <a:xfrm>
              <a:off x="5873857" y="335279"/>
              <a:ext cx="317500" cy="476884"/>
            </a:xfrm>
            <a:custGeom>
              <a:avLst/>
              <a:gdLst/>
              <a:ahLst/>
              <a:cxnLst/>
              <a:rect l="l" t="t" r="r" b="b"/>
              <a:pathLst>
                <a:path w="317500" h="476884">
                  <a:moveTo>
                    <a:pt x="317392" y="0"/>
                  </a:moveTo>
                  <a:lnTo>
                    <a:pt x="275834" y="2736"/>
                  </a:lnTo>
                  <a:lnTo>
                    <a:pt x="235144" y="10842"/>
                  </a:lnTo>
                  <a:lnTo>
                    <a:pt x="195859" y="24163"/>
                  </a:lnTo>
                  <a:lnTo>
                    <a:pt x="158515" y="42545"/>
                  </a:lnTo>
                  <a:lnTo>
                    <a:pt x="119564" y="69008"/>
                  </a:lnTo>
                  <a:lnTo>
                    <a:pt x="85748" y="100085"/>
                  </a:lnTo>
                  <a:lnTo>
                    <a:pt x="57248" y="135103"/>
                  </a:lnTo>
                  <a:lnTo>
                    <a:pt x="34243" y="173391"/>
                  </a:lnTo>
                  <a:lnTo>
                    <a:pt x="16914" y="214280"/>
                  </a:lnTo>
                  <a:lnTo>
                    <a:pt x="5439" y="257097"/>
                  </a:lnTo>
                  <a:lnTo>
                    <a:pt x="0" y="301172"/>
                  </a:lnTo>
                  <a:lnTo>
                    <a:pt x="774" y="345834"/>
                  </a:lnTo>
                  <a:lnTo>
                    <a:pt x="7943" y="390412"/>
                  </a:lnTo>
                  <a:lnTo>
                    <a:pt x="21686" y="434234"/>
                  </a:lnTo>
                  <a:lnTo>
                    <a:pt x="42183" y="476631"/>
                  </a:lnTo>
                  <a:lnTo>
                    <a:pt x="317392" y="317754"/>
                  </a:lnTo>
                  <a:lnTo>
                    <a:pt x="317392" y="0"/>
                  </a:lnTo>
                  <a:close/>
                </a:path>
              </a:pathLst>
            </a:custGeom>
            <a:solidFill>
              <a:srgbClr val="6FAC46"/>
            </a:solidFill>
          </p:spPr>
          <p:txBody>
            <a:bodyPr wrap="square" lIns="0" tIns="0" rIns="0" bIns="0" rtlCol="0"/>
            <a:lstStyle/>
            <a:p>
              <a:endParaRPr/>
            </a:p>
          </p:txBody>
        </p:sp>
        <p:sp>
          <p:nvSpPr>
            <p:cNvPr id="98" name="object 98"/>
            <p:cNvSpPr/>
            <p:nvPr/>
          </p:nvSpPr>
          <p:spPr>
            <a:xfrm>
              <a:off x="5873857" y="335279"/>
              <a:ext cx="317500" cy="476884"/>
            </a:xfrm>
            <a:custGeom>
              <a:avLst/>
              <a:gdLst/>
              <a:ahLst/>
              <a:cxnLst/>
              <a:rect l="l" t="t" r="r" b="b"/>
              <a:pathLst>
                <a:path w="317500" h="476884">
                  <a:moveTo>
                    <a:pt x="42183" y="476631"/>
                  </a:moveTo>
                  <a:lnTo>
                    <a:pt x="21686" y="434234"/>
                  </a:lnTo>
                  <a:lnTo>
                    <a:pt x="7943" y="390412"/>
                  </a:lnTo>
                  <a:lnTo>
                    <a:pt x="774" y="345834"/>
                  </a:lnTo>
                  <a:lnTo>
                    <a:pt x="0" y="301172"/>
                  </a:lnTo>
                  <a:lnTo>
                    <a:pt x="5439" y="257097"/>
                  </a:lnTo>
                  <a:lnTo>
                    <a:pt x="16914" y="214280"/>
                  </a:lnTo>
                  <a:lnTo>
                    <a:pt x="34243" y="173391"/>
                  </a:lnTo>
                  <a:lnTo>
                    <a:pt x="57248" y="135103"/>
                  </a:lnTo>
                  <a:lnTo>
                    <a:pt x="85748" y="100085"/>
                  </a:lnTo>
                  <a:lnTo>
                    <a:pt x="119564" y="69008"/>
                  </a:lnTo>
                  <a:lnTo>
                    <a:pt x="158515" y="42545"/>
                  </a:lnTo>
                  <a:lnTo>
                    <a:pt x="195859" y="24163"/>
                  </a:lnTo>
                  <a:lnTo>
                    <a:pt x="235144" y="10842"/>
                  </a:lnTo>
                  <a:lnTo>
                    <a:pt x="275834" y="2736"/>
                  </a:lnTo>
                  <a:lnTo>
                    <a:pt x="317392" y="0"/>
                  </a:lnTo>
                  <a:lnTo>
                    <a:pt x="317392" y="317754"/>
                  </a:lnTo>
                  <a:lnTo>
                    <a:pt x="42183" y="476631"/>
                  </a:lnTo>
                  <a:close/>
                </a:path>
              </a:pathLst>
            </a:custGeom>
            <a:ln w="12192">
              <a:solidFill>
                <a:srgbClr val="5B9BD4"/>
              </a:solidFill>
            </a:ln>
          </p:spPr>
          <p:txBody>
            <a:bodyPr wrap="square" lIns="0" tIns="0" rIns="0" bIns="0" rtlCol="0"/>
            <a:lstStyle/>
            <a:p>
              <a:endParaRPr/>
            </a:p>
          </p:txBody>
        </p:sp>
      </p:grpSp>
      <p:sp>
        <p:nvSpPr>
          <p:cNvPr id="99" name="object 99"/>
          <p:cNvSpPr/>
          <p:nvPr/>
        </p:nvSpPr>
        <p:spPr>
          <a:xfrm>
            <a:off x="5493437" y="1127377"/>
            <a:ext cx="475615" cy="4863518"/>
          </a:xfrm>
          <a:custGeom>
            <a:avLst/>
            <a:gdLst/>
            <a:ahLst/>
            <a:cxnLst/>
            <a:rect l="l" t="t" r="r" b="b"/>
            <a:pathLst>
              <a:path w="475614" h="2304415">
                <a:moveTo>
                  <a:pt x="475488" y="0"/>
                </a:moveTo>
                <a:lnTo>
                  <a:pt x="0" y="0"/>
                </a:lnTo>
                <a:lnTo>
                  <a:pt x="0" y="2304288"/>
                </a:lnTo>
                <a:lnTo>
                  <a:pt x="475488" y="2304288"/>
                </a:lnTo>
                <a:lnTo>
                  <a:pt x="475488" y="0"/>
                </a:lnTo>
                <a:close/>
              </a:path>
            </a:pathLst>
          </a:custGeom>
          <a:solidFill>
            <a:srgbClr val="6FAC46"/>
          </a:solidFill>
        </p:spPr>
        <p:txBody>
          <a:bodyPr wrap="square" lIns="0" tIns="0" rIns="0" bIns="0" rtlCol="0"/>
          <a:lstStyle/>
          <a:p>
            <a:endParaRPr/>
          </a:p>
        </p:txBody>
      </p:sp>
      <p:sp>
        <p:nvSpPr>
          <p:cNvPr id="100" name="object 100"/>
          <p:cNvSpPr txBox="1"/>
          <p:nvPr/>
        </p:nvSpPr>
        <p:spPr>
          <a:xfrm>
            <a:off x="5559136" y="1175161"/>
            <a:ext cx="423193" cy="4815733"/>
          </a:xfrm>
          <a:prstGeom prst="rect">
            <a:avLst/>
          </a:prstGeom>
        </p:spPr>
        <p:txBody>
          <a:bodyPr vert="vert270" wrap="square" lIns="0" tIns="0" rIns="0" bIns="0" rtlCol="0">
            <a:spAutoFit/>
          </a:bodyPr>
          <a:lstStyle/>
          <a:p>
            <a:pPr marL="12700">
              <a:lnSpc>
                <a:spcPts val="3325"/>
              </a:lnSpc>
            </a:pPr>
            <a:r>
              <a:rPr sz="2800" spc="-45" dirty="0">
                <a:latin typeface="Carlito"/>
                <a:cs typeface="Carlito"/>
              </a:rPr>
              <a:t>CANDIDATE</a:t>
            </a:r>
            <a:endParaRPr sz="2800" dirty="0">
              <a:latin typeface="Carlito"/>
              <a:cs typeface="Carlito"/>
            </a:endParaRPr>
          </a:p>
        </p:txBody>
      </p:sp>
      <p:sp>
        <p:nvSpPr>
          <p:cNvPr id="101" name="object 101"/>
          <p:cNvSpPr/>
          <p:nvPr/>
        </p:nvSpPr>
        <p:spPr>
          <a:xfrm>
            <a:off x="6129528" y="256030"/>
            <a:ext cx="1973948" cy="5734865"/>
          </a:xfrm>
          <a:custGeom>
            <a:avLst/>
            <a:gdLst/>
            <a:ahLst/>
            <a:cxnLst/>
            <a:rect l="l" t="t" r="r" b="b"/>
            <a:pathLst>
              <a:path w="1588134" h="3179445">
                <a:moveTo>
                  <a:pt x="1588008" y="0"/>
                </a:moveTo>
                <a:lnTo>
                  <a:pt x="0" y="0"/>
                </a:lnTo>
                <a:lnTo>
                  <a:pt x="0" y="3179063"/>
                </a:lnTo>
                <a:lnTo>
                  <a:pt x="1588008" y="3179063"/>
                </a:lnTo>
                <a:lnTo>
                  <a:pt x="1588008" y="0"/>
                </a:lnTo>
                <a:close/>
              </a:path>
            </a:pathLst>
          </a:custGeom>
          <a:solidFill>
            <a:srgbClr val="C5DFB4"/>
          </a:solidFill>
        </p:spPr>
        <p:txBody>
          <a:bodyPr wrap="square" lIns="0" tIns="0" rIns="0" bIns="0" rtlCol="0"/>
          <a:lstStyle/>
          <a:p>
            <a:endParaRPr/>
          </a:p>
        </p:txBody>
      </p:sp>
      <p:sp>
        <p:nvSpPr>
          <p:cNvPr id="102" name="object 102"/>
          <p:cNvSpPr txBox="1"/>
          <p:nvPr/>
        </p:nvSpPr>
        <p:spPr>
          <a:xfrm>
            <a:off x="6127495" y="296356"/>
            <a:ext cx="2144775" cy="5603201"/>
          </a:xfrm>
          <a:prstGeom prst="rect">
            <a:avLst/>
          </a:prstGeom>
        </p:spPr>
        <p:txBody>
          <a:bodyPr vert="horz" wrap="square" lIns="0" tIns="54610" rIns="0" bIns="0" rtlCol="0">
            <a:spAutoFit/>
          </a:bodyPr>
          <a:lstStyle/>
          <a:p>
            <a:pPr marL="12700">
              <a:lnSpc>
                <a:spcPct val="100000"/>
              </a:lnSpc>
              <a:spcBef>
                <a:spcPts val="430"/>
              </a:spcBef>
            </a:pPr>
            <a:r>
              <a:rPr sz="2000" b="1" spc="-5" dirty="0">
                <a:cs typeface="Carlito"/>
              </a:rPr>
              <a:t>+45</a:t>
            </a:r>
            <a:r>
              <a:rPr sz="2000" b="1" dirty="0">
                <a:cs typeface="Carlito"/>
              </a:rPr>
              <a:t> </a:t>
            </a:r>
            <a:r>
              <a:rPr sz="2000" b="1" spc="-5" dirty="0">
                <a:cs typeface="Carlito"/>
              </a:rPr>
              <a:t>INDICATORS</a:t>
            </a:r>
            <a:endParaRPr sz="2000" dirty="0">
              <a:cs typeface="Carlito"/>
            </a:endParaRPr>
          </a:p>
          <a:p>
            <a:pPr marL="12700" marR="81280">
              <a:lnSpc>
                <a:spcPct val="91700"/>
              </a:lnSpc>
              <a:spcBef>
                <a:spcPts val="425"/>
              </a:spcBef>
            </a:pPr>
            <a:r>
              <a:rPr sz="1600" spc="-5" dirty="0">
                <a:cs typeface="Carlito"/>
              </a:rPr>
              <a:t>Candidates prepare evidence  against all Green </a:t>
            </a:r>
            <a:r>
              <a:rPr sz="1600" spc="-10" dirty="0">
                <a:cs typeface="Carlito"/>
              </a:rPr>
              <a:t>List  </a:t>
            </a:r>
            <a:r>
              <a:rPr sz="1600" spc="-5" dirty="0">
                <a:cs typeface="Carlito"/>
              </a:rPr>
              <a:t>indicators, with good  </a:t>
            </a:r>
            <a:r>
              <a:rPr lang="fr-FR" sz="1600" spc="-5" dirty="0" smtClean="0">
                <a:cs typeface="Carlito"/>
              </a:rPr>
              <a:t>s</a:t>
            </a:r>
            <a:r>
              <a:rPr sz="1600" spc="-5" dirty="0" err="1" smtClean="0">
                <a:cs typeface="Carlito"/>
              </a:rPr>
              <a:t>takeholder</a:t>
            </a:r>
            <a:r>
              <a:rPr sz="1600" spc="5" dirty="0" smtClean="0">
                <a:cs typeface="Carlito"/>
              </a:rPr>
              <a:t> </a:t>
            </a:r>
            <a:r>
              <a:rPr sz="1600" spc="-5" dirty="0">
                <a:cs typeface="Carlito"/>
              </a:rPr>
              <a:t>inputs.</a:t>
            </a:r>
            <a:endParaRPr sz="1600" dirty="0">
              <a:cs typeface="Carlito"/>
            </a:endParaRPr>
          </a:p>
          <a:p>
            <a:pPr marL="12700" marR="258445" algn="just">
              <a:lnSpc>
                <a:spcPct val="91500"/>
              </a:lnSpc>
              <a:spcBef>
                <a:spcPts val="425"/>
              </a:spcBef>
            </a:pPr>
            <a:r>
              <a:rPr sz="1600" spc="-5" dirty="0">
                <a:cs typeface="Carlito"/>
              </a:rPr>
              <a:t>Candidate is evaluated by  Expert </a:t>
            </a:r>
            <a:r>
              <a:rPr sz="1600" spc="-10" dirty="0">
                <a:cs typeface="Carlito"/>
              </a:rPr>
              <a:t>Assessment </a:t>
            </a:r>
            <a:r>
              <a:rPr sz="1600" spc="-5" dirty="0">
                <a:cs typeface="Carlito"/>
              </a:rPr>
              <a:t>Group  </a:t>
            </a:r>
            <a:r>
              <a:rPr sz="1600" spc="-10" dirty="0">
                <a:cs typeface="Carlito"/>
              </a:rPr>
              <a:t>(EAGL).</a:t>
            </a:r>
            <a:endParaRPr sz="1600" dirty="0">
              <a:cs typeface="Carlito"/>
            </a:endParaRPr>
          </a:p>
          <a:p>
            <a:pPr marL="12700" marR="46990">
              <a:lnSpc>
                <a:spcPct val="91500"/>
              </a:lnSpc>
              <a:spcBef>
                <a:spcPts val="430"/>
              </a:spcBef>
            </a:pPr>
            <a:r>
              <a:rPr sz="1600" spc="-5" dirty="0">
                <a:cs typeface="Carlito"/>
              </a:rPr>
              <a:t>An EAGL site </a:t>
            </a:r>
            <a:r>
              <a:rPr sz="1600" spc="-10" dirty="0">
                <a:cs typeface="Carlito"/>
              </a:rPr>
              <a:t>visit </a:t>
            </a:r>
            <a:r>
              <a:rPr sz="1600" spc="-5" dirty="0">
                <a:cs typeface="Carlito"/>
              </a:rPr>
              <a:t>helps to  verify evidence &amp; stakeholder  support.</a:t>
            </a:r>
            <a:endParaRPr sz="1600" dirty="0">
              <a:cs typeface="Carlito"/>
            </a:endParaRPr>
          </a:p>
          <a:p>
            <a:pPr marL="12700" marR="108585">
              <a:lnSpc>
                <a:spcPct val="91700"/>
              </a:lnSpc>
              <a:spcBef>
                <a:spcPts val="420"/>
              </a:spcBef>
            </a:pPr>
            <a:r>
              <a:rPr sz="1600" spc="-5" dirty="0">
                <a:cs typeface="Carlito"/>
              </a:rPr>
              <a:t>Once the EAGL agree that all  indicators are achieved, the  site is recommended for the  Green</a:t>
            </a:r>
            <a:r>
              <a:rPr sz="1600" spc="10" dirty="0">
                <a:cs typeface="Carlito"/>
              </a:rPr>
              <a:t> </a:t>
            </a:r>
            <a:r>
              <a:rPr sz="1600" spc="-10" dirty="0">
                <a:cs typeface="Carlito"/>
              </a:rPr>
              <a:t>List.</a:t>
            </a:r>
            <a:endParaRPr sz="1600" dirty="0">
              <a:cs typeface="Carlito"/>
            </a:endParaRPr>
          </a:p>
          <a:p>
            <a:pPr marL="12700" marR="5080">
              <a:lnSpc>
                <a:spcPct val="91700"/>
              </a:lnSpc>
              <a:spcBef>
                <a:spcPts val="425"/>
              </a:spcBef>
            </a:pPr>
            <a:r>
              <a:rPr sz="1600" spc="-5" dirty="0">
                <a:cs typeface="Carlito"/>
              </a:rPr>
              <a:t>Until then, the Candidate  continues improve, compiling  better evidence, and engaging  stakeholders for their support.</a:t>
            </a:r>
            <a:endParaRPr sz="1600" dirty="0">
              <a:cs typeface="Carlito"/>
            </a:endParaRPr>
          </a:p>
        </p:txBody>
      </p:sp>
      <p:grpSp>
        <p:nvGrpSpPr>
          <p:cNvPr id="103" name="object 103"/>
          <p:cNvGrpSpPr/>
          <p:nvPr/>
        </p:nvGrpSpPr>
        <p:grpSpPr>
          <a:xfrm>
            <a:off x="8297036" y="242950"/>
            <a:ext cx="465455" cy="793750"/>
            <a:chOff x="8272795" y="256000"/>
            <a:chExt cx="465455" cy="793750"/>
          </a:xfrm>
        </p:grpSpPr>
        <p:sp>
          <p:nvSpPr>
            <p:cNvPr id="104" name="object 104"/>
            <p:cNvSpPr/>
            <p:nvPr/>
          </p:nvSpPr>
          <p:spPr>
            <a:xfrm>
              <a:off x="8272795" y="256000"/>
              <a:ext cx="465455" cy="793750"/>
            </a:xfrm>
            <a:custGeom>
              <a:avLst/>
              <a:gdLst/>
              <a:ahLst/>
              <a:cxnLst/>
              <a:rect l="l" t="t" r="r" b="b"/>
              <a:pathLst>
                <a:path w="465454" h="793750">
                  <a:moveTo>
                    <a:pt x="396478" y="0"/>
                  </a:moveTo>
                  <a:lnTo>
                    <a:pt x="327517" y="6000"/>
                  </a:lnTo>
                  <a:lnTo>
                    <a:pt x="282392" y="16677"/>
                  </a:lnTo>
                  <a:lnTo>
                    <a:pt x="239704" y="32147"/>
                  </a:lnTo>
                  <a:lnTo>
                    <a:pt x="199695" y="52067"/>
                  </a:lnTo>
                  <a:lnTo>
                    <a:pt x="162607" y="76089"/>
                  </a:lnTo>
                  <a:lnTo>
                    <a:pt x="128681" y="103870"/>
                  </a:lnTo>
                  <a:lnTo>
                    <a:pt x="98158" y="135063"/>
                  </a:lnTo>
                  <a:lnTo>
                    <a:pt x="71279" y="169322"/>
                  </a:lnTo>
                  <a:lnTo>
                    <a:pt x="48286" y="206303"/>
                  </a:lnTo>
                  <a:lnTo>
                    <a:pt x="29421" y="245660"/>
                  </a:lnTo>
                  <a:lnTo>
                    <a:pt x="14923" y="287048"/>
                  </a:lnTo>
                  <a:lnTo>
                    <a:pt x="5036" y="330121"/>
                  </a:lnTo>
                  <a:lnTo>
                    <a:pt x="0" y="374533"/>
                  </a:lnTo>
                  <a:lnTo>
                    <a:pt x="56" y="419939"/>
                  </a:lnTo>
                  <a:lnTo>
                    <a:pt x="5445" y="465994"/>
                  </a:lnTo>
                  <a:lnTo>
                    <a:pt x="16122" y="511120"/>
                  </a:lnTo>
                  <a:lnTo>
                    <a:pt x="31593" y="553808"/>
                  </a:lnTo>
                  <a:lnTo>
                    <a:pt x="51512" y="593817"/>
                  </a:lnTo>
                  <a:lnTo>
                    <a:pt x="75535" y="630905"/>
                  </a:lnTo>
                  <a:lnTo>
                    <a:pt x="103315" y="664831"/>
                  </a:lnTo>
                  <a:lnTo>
                    <a:pt x="134508" y="695354"/>
                  </a:lnTo>
                  <a:lnTo>
                    <a:pt x="168767" y="722233"/>
                  </a:lnTo>
                  <a:lnTo>
                    <a:pt x="205748" y="745225"/>
                  </a:lnTo>
                  <a:lnTo>
                    <a:pt x="245105" y="764091"/>
                  </a:lnTo>
                  <a:lnTo>
                    <a:pt x="286493" y="778588"/>
                  </a:lnTo>
                  <a:lnTo>
                    <a:pt x="329566" y="788476"/>
                  </a:lnTo>
                  <a:lnTo>
                    <a:pt x="373978" y="793512"/>
                  </a:lnTo>
                  <a:lnTo>
                    <a:pt x="419384" y="793456"/>
                  </a:lnTo>
                  <a:lnTo>
                    <a:pt x="465439" y="788066"/>
                  </a:lnTo>
                  <a:lnTo>
                    <a:pt x="465439" y="6000"/>
                  </a:lnTo>
                  <a:lnTo>
                    <a:pt x="431066" y="1500"/>
                  </a:lnTo>
                  <a:lnTo>
                    <a:pt x="396478" y="0"/>
                  </a:lnTo>
                  <a:close/>
                </a:path>
              </a:pathLst>
            </a:custGeom>
            <a:solidFill>
              <a:srgbClr val="D2DEEE"/>
            </a:solidFill>
          </p:spPr>
          <p:txBody>
            <a:bodyPr wrap="square" lIns="0" tIns="0" rIns="0" bIns="0" rtlCol="0"/>
            <a:lstStyle/>
            <a:p>
              <a:endParaRPr/>
            </a:p>
          </p:txBody>
        </p:sp>
        <p:sp>
          <p:nvSpPr>
            <p:cNvPr id="105" name="object 105"/>
            <p:cNvSpPr/>
            <p:nvPr/>
          </p:nvSpPr>
          <p:spPr>
            <a:xfrm>
              <a:off x="8351519" y="335279"/>
              <a:ext cx="318135" cy="635635"/>
            </a:xfrm>
            <a:custGeom>
              <a:avLst/>
              <a:gdLst/>
              <a:ahLst/>
              <a:cxnLst/>
              <a:rect l="l" t="t" r="r" b="b"/>
              <a:pathLst>
                <a:path w="318134" h="635635">
                  <a:moveTo>
                    <a:pt x="317753" y="0"/>
                  </a:moveTo>
                  <a:lnTo>
                    <a:pt x="270793" y="3444"/>
                  </a:lnTo>
                  <a:lnTo>
                    <a:pt x="225973" y="13451"/>
                  </a:lnTo>
                  <a:lnTo>
                    <a:pt x="183786" y="29529"/>
                  </a:lnTo>
                  <a:lnTo>
                    <a:pt x="144723" y="51186"/>
                  </a:lnTo>
                  <a:lnTo>
                    <a:pt x="109274" y="77931"/>
                  </a:lnTo>
                  <a:lnTo>
                    <a:pt x="77931" y="109274"/>
                  </a:lnTo>
                  <a:lnTo>
                    <a:pt x="51186" y="144723"/>
                  </a:lnTo>
                  <a:lnTo>
                    <a:pt x="29529" y="183786"/>
                  </a:lnTo>
                  <a:lnTo>
                    <a:pt x="13451" y="225973"/>
                  </a:lnTo>
                  <a:lnTo>
                    <a:pt x="3444" y="270793"/>
                  </a:lnTo>
                  <a:lnTo>
                    <a:pt x="0" y="317754"/>
                  </a:lnTo>
                  <a:lnTo>
                    <a:pt x="3444" y="364714"/>
                  </a:lnTo>
                  <a:lnTo>
                    <a:pt x="13451" y="409534"/>
                  </a:lnTo>
                  <a:lnTo>
                    <a:pt x="29529" y="451721"/>
                  </a:lnTo>
                  <a:lnTo>
                    <a:pt x="51186" y="490784"/>
                  </a:lnTo>
                  <a:lnTo>
                    <a:pt x="77931" y="526233"/>
                  </a:lnTo>
                  <a:lnTo>
                    <a:pt x="109274" y="557576"/>
                  </a:lnTo>
                  <a:lnTo>
                    <a:pt x="144723" y="584321"/>
                  </a:lnTo>
                  <a:lnTo>
                    <a:pt x="183786" y="605978"/>
                  </a:lnTo>
                  <a:lnTo>
                    <a:pt x="225973" y="622056"/>
                  </a:lnTo>
                  <a:lnTo>
                    <a:pt x="270793" y="632063"/>
                  </a:lnTo>
                  <a:lnTo>
                    <a:pt x="317753" y="635508"/>
                  </a:lnTo>
                  <a:lnTo>
                    <a:pt x="317753" y="0"/>
                  </a:lnTo>
                  <a:close/>
                </a:path>
              </a:pathLst>
            </a:custGeom>
            <a:solidFill>
              <a:srgbClr val="008080"/>
            </a:solidFill>
          </p:spPr>
          <p:txBody>
            <a:bodyPr wrap="square" lIns="0" tIns="0" rIns="0" bIns="0" rtlCol="0"/>
            <a:lstStyle/>
            <a:p>
              <a:endParaRPr/>
            </a:p>
          </p:txBody>
        </p:sp>
        <p:sp>
          <p:nvSpPr>
            <p:cNvPr id="106" name="object 106"/>
            <p:cNvSpPr/>
            <p:nvPr/>
          </p:nvSpPr>
          <p:spPr>
            <a:xfrm>
              <a:off x="8351519" y="335279"/>
              <a:ext cx="318135" cy="635635"/>
            </a:xfrm>
            <a:custGeom>
              <a:avLst/>
              <a:gdLst/>
              <a:ahLst/>
              <a:cxnLst/>
              <a:rect l="l" t="t" r="r" b="b"/>
              <a:pathLst>
                <a:path w="318134" h="635635">
                  <a:moveTo>
                    <a:pt x="317753" y="635508"/>
                  </a:moveTo>
                  <a:lnTo>
                    <a:pt x="270793" y="632063"/>
                  </a:lnTo>
                  <a:lnTo>
                    <a:pt x="225973" y="622056"/>
                  </a:lnTo>
                  <a:lnTo>
                    <a:pt x="183786" y="605978"/>
                  </a:lnTo>
                  <a:lnTo>
                    <a:pt x="144723" y="584321"/>
                  </a:lnTo>
                  <a:lnTo>
                    <a:pt x="109274" y="557576"/>
                  </a:lnTo>
                  <a:lnTo>
                    <a:pt x="77931" y="526233"/>
                  </a:lnTo>
                  <a:lnTo>
                    <a:pt x="51186" y="490784"/>
                  </a:lnTo>
                  <a:lnTo>
                    <a:pt x="29529" y="451721"/>
                  </a:lnTo>
                  <a:lnTo>
                    <a:pt x="13451" y="409534"/>
                  </a:lnTo>
                  <a:lnTo>
                    <a:pt x="3444" y="364714"/>
                  </a:lnTo>
                  <a:lnTo>
                    <a:pt x="0" y="317754"/>
                  </a:lnTo>
                  <a:lnTo>
                    <a:pt x="3444" y="270793"/>
                  </a:lnTo>
                  <a:lnTo>
                    <a:pt x="13451" y="225973"/>
                  </a:lnTo>
                  <a:lnTo>
                    <a:pt x="29529" y="183786"/>
                  </a:lnTo>
                  <a:lnTo>
                    <a:pt x="51186" y="144723"/>
                  </a:lnTo>
                  <a:lnTo>
                    <a:pt x="77931" y="109274"/>
                  </a:lnTo>
                  <a:lnTo>
                    <a:pt x="109274" y="77931"/>
                  </a:lnTo>
                  <a:lnTo>
                    <a:pt x="144723" y="51186"/>
                  </a:lnTo>
                  <a:lnTo>
                    <a:pt x="183786" y="29529"/>
                  </a:lnTo>
                  <a:lnTo>
                    <a:pt x="225973" y="13451"/>
                  </a:lnTo>
                  <a:lnTo>
                    <a:pt x="270793" y="3444"/>
                  </a:lnTo>
                  <a:lnTo>
                    <a:pt x="317753" y="0"/>
                  </a:lnTo>
                  <a:lnTo>
                    <a:pt x="317753" y="317754"/>
                  </a:lnTo>
                  <a:lnTo>
                    <a:pt x="317753" y="635508"/>
                  </a:lnTo>
                  <a:close/>
                </a:path>
              </a:pathLst>
            </a:custGeom>
            <a:ln w="12192">
              <a:solidFill>
                <a:srgbClr val="5B9BD4"/>
              </a:solidFill>
            </a:ln>
          </p:spPr>
          <p:txBody>
            <a:bodyPr wrap="square" lIns="0" tIns="0" rIns="0" bIns="0" rtlCol="0"/>
            <a:lstStyle/>
            <a:p>
              <a:endParaRPr/>
            </a:p>
          </p:txBody>
        </p:sp>
      </p:grpSp>
      <p:sp>
        <p:nvSpPr>
          <p:cNvPr id="107" name="object 107"/>
          <p:cNvSpPr/>
          <p:nvPr/>
        </p:nvSpPr>
        <p:spPr>
          <a:xfrm>
            <a:off x="8272271" y="1130808"/>
            <a:ext cx="475615" cy="4860088"/>
          </a:xfrm>
          <a:custGeom>
            <a:avLst/>
            <a:gdLst/>
            <a:ahLst/>
            <a:cxnLst/>
            <a:rect l="l" t="t" r="r" b="b"/>
            <a:pathLst>
              <a:path w="475615" h="2304415">
                <a:moveTo>
                  <a:pt x="475487" y="0"/>
                </a:moveTo>
                <a:lnTo>
                  <a:pt x="0" y="0"/>
                </a:lnTo>
                <a:lnTo>
                  <a:pt x="0" y="2304288"/>
                </a:lnTo>
                <a:lnTo>
                  <a:pt x="475487" y="2304288"/>
                </a:lnTo>
                <a:lnTo>
                  <a:pt x="475487" y="0"/>
                </a:lnTo>
                <a:close/>
              </a:path>
            </a:pathLst>
          </a:custGeom>
          <a:solidFill>
            <a:srgbClr val="008080"/>
          </a:solidFill>
        </p:spPr>
        <p:txBody>
          <a:bodyPr wrap="square" lIns="0" tIns="0" rIns="0" bIns="0" rtlCol="0"/>
          <a:lstStyle/>
          <a:p>
            <a:endParaRPr dirty="0"/>
          </a:p>
        </p:txBody>
      </p:sp>
      <p:sp>
        <p:nvSpPr>
          <p:cNvPr id="108" name="object 108"/>
          <p:cNvSpPr txBox="1"/>
          <p:nvPr/>
        </p:nvSpPr>
        <p:spPr>
          <a:xfrm>
            <a:off x="8297036" y="1175162"/>
            <a:ext cx="423193" cy="4815734"/>
          </a:xfrm>
          <a:prstGeom prst="rect">
            <a:avLst/>
          </a:prstGeom>
        </p:spPr>
        <p:txBody>
          <a:bodyPr vert="vert270" wrap="square" lIns="0" tIns="0" rIns="0" bIns="0" rtlCol="0">
            <a:spAutoFit/>
          </a:bodyPr>
          <a:lstStyle/>
          <a:p>
            <a:pPr marL="12700">
              <a:lnSpc>
                <a:spcPts val="3325"/>
              </a:lnSpc>
            </a:pPr>
            <a:r>
              <a:rPr sz="2800" spc="-5" dirty="0">
                <a:solidFill>
                  <a:schemeClr val="bg1"/>
                </a:solidFill>
                <a:latin typeface="Carlito"/>
                <a:cs typeface="Carlito"/>
              </a:rPr>
              <a:t>GREEN</a:t>
            </a:r>
            <a:r>
              <a:rPr sz="2800" spc="-70" dirty="0">
                <a:solidFill>
                  <a:schemeClr val="bg1"/>
                </a:solidFill>
                <a:latin typeface="Carlito"/>
                <a:cs typeface="Carlito"/>
              </a:rPr>
              <a:t> </a:t>
            </a:r>
            <a:r>
              <a:rPr sz="2800" spc="-10" dirty="0">
                <a:solidFill>
                  <a:schemeClr val="bg1"/>
                </a:solidFill>
                <a:latin typeface="Carlito"/>
                <a:cs typeface="Carlito"/>
              </a:rPr>
              <a:t>LIST</a:t>
            </a:r>
            <a:endParaRPr sz="2800" dirty="0">
              <a:solidFill>
                <a:schemeClr val="bg1"/>
              </a:solidFill>
              <a:latin typeface="Carlito"/>
              <a:cs typeface="Carlito"/>
            </a:endParaRPr>
          </a:p>
        </p:txBody>
      </p:sp>
      <p:grpSp>
        <p:nvGrpSpPr>
          <p:cNvPr id="109" name="object 109"/>
          <p:cNvGrpSpPr/>
          <p:nvPr/>
        </p:nvGrpSpPr>
        <p:grpSpPr>
          <a:xfrm>
            <a:off x="8971430" y="279645"/>
            <a:ext cx="2726584" cy="5711251"/>
            <a:chOff x="8827896" y="256031"/>
            <a:chExt cx="1590675" cy="3179445"/>
          </a:xfrm>
        </p:grpSpPr>
        <p:sp>
          <p:nvSpPr>
            <p:cNvPr id="110" name="object 110"/>
            <p:cNvSpPr/>
            <p:nvPr/>
          </p:nvSpPr>
          <p:spPr>
            <a:xfrm>
              <a:off x="8828531" y="256031"/>
              <a:ext cx="1590040" cy="3179445"/>
            </a:xfrm>
            <a:custGeom>
              <a:avLst/>
              <a:gdLst/>
              <a:ahLst/>
              <a:cxnLst/>
              <a:rect l="l" t="t" r="r" b="b"/>
              <a:pathLst>
                <a:path w="1590040" h="3179445">
                  <a:moveTo>
                    <a:pt x="1589531" y="0"/>
                  </a:moveTo>
                  <a:lnTo>
                    <a:pt x="0" y="0"/>
                  </a:lnTo>
                  <a:lnTo>
                    <a:pt x="0" y="3179063"/>
                  </a:lnTo>
                  <a:lnTo>
                    <a:pt x="1589531" y="3179063"/>
                  </a:lnTo>
                  <a:lnTo>
                    <a:pt x="1589531" y="0"/>
                  </a:lnTo>
                  <a:close/>
                </a:path>
              </a:pathLst>
            </a:custGeom>
            <a:solidFill>
              <a:srgbClr val="92D050"/>
            </a:solidFill>
          </p:spPr>
          <p:txBody>
            <a:bodyPr wrap="square" lIns="0" tIns="0" rIns="0" bIns="0" rtlCol="0"/>
            <a:lstStyle/>
            <a:p>
              <a:endParaRPr/>
            </a:p>
          </p:txBody>
        </p:sp>
        <p:sp>
          <p:nvSpPr>
            <p:cNvPr id="111" name="object 111"/>
            <p:cNvSpPr/>
            <p:nvPr/>
          </p:nvSpPr>
          <p:spPr>
            <a:xfrm>
              <a:off x="8827896" y="3072383"/>
              <a:ext cx="327660" cy="7620"/>
            </a:xfrm>
            <a:custGeom>
              <a:avLst/>
              <a:gdLst/>
              <a:ahLst/>
              <a:cxnLst/>
              <a:rect l="l" t="t" r="r" b="b"/>
              <a:pathLst>
                <a:path w="327659" h="7619">
                  <a:moveTo>
                    <a:pt x="327659" y="0"/>
                  </a:moveTo>
                  <a:lnTo>
                    <a:pt x="0" y="0"/>
                  </a:lnTo>
                  <a:lnTo>
                    <a:pt x="0" y="7620"/>
                  </a:lnTo>
                  <a:lnTo>
                    <a:pt x="327659" y="7620"/>
                  </a:lnTo>
                  <a:lnTo>
                    <a:pt x="327659" y="0"/>
                  </a:lnTo>
                  <a:close/>
                </a:path>
              </a:pathLst>
            </a:custGeom>
            <a:solidFill>
              <a:srgbClr val="0462C1"/>
            </a:solidFill>
          </p:spPr>
          <p:txBody>
            <a:bodyPr wrap="square" lIns="0" tIns="0" rIns="0" bIns="0" rtlCol="0"/>
            <a:lstStyle/>
            <a:p>
              <a:endParaRPr/>
            </a:p>
          </p:txBody>
        </p:sp>
      </p:grpSp>
      <p:sp>
        <p:nvSpPr>
          <p:cNvPr id="130" name="object 130"/>
          <p:cNvSpPr/>
          <p:nvPr/>
        </p:nvSpPr>
        <p:spPr>
          <a:xfrm>
            <a:off x="908670" y="-18469"/>
            <a:ext cx="1084261" cy="148925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1" name="object 131"/>
          <p:cNvSpPr txBox="1"/>
          <p:nvPr/>
        </p:nvSpPr>
        <p:spPr>
          <a:xfrm>
            <a:off x="928728" y="1940669"/>
            <a:ext cx="1494793" cy="505908"/>
          </a:xfrm>
          <a:prstGeom prst="rect">
            <a:avLst/>
          </a:prstGeom>
        </p:spPr>
        <p:txBody>
          <a:bodyPr vert="horz" wrap="square" lIns="0" tIns="13335" rIns="0" bIns="0" rtlCol="0">
            <a:spAutoFit/>
          </a:bodyPr>
          <a:lstStyle/>
          <a:p>
            <a:pPr marL="12700" marR="5080">
              <a:lnSpc>
                <a:spcPct val="100000"/>
              </a:lnSpc>
              <a:spcBef>
                <a:spcPts val="105"/>
              </a:spcBef>
            </a:pPr>
            <a:r>
              <a:rPr sz="1600" b="1" spc="-5" dirty="0">
                <a:solidFill>
                  <a:srgbClr val="008080"/>
                </a:solidFill>
                <a:latin typeface="Carlito"/>
                <a:cs typeface="Carlito"/>
              </a:rPr>
              <a:t>PHASES</a:t>
            </a:r>
            <a:r>
              <a:rPr sz="1600" b="1" spc="-85" dirty="0">
                <a:solidFill>
                  <a:srgbClr val="008080"/>
                </a:solidFill>
                <a:latin typeface="Carlito"/>
                <a:cs typeface="Carlito"/>
              </a:rPr>
              <a:t> </a:t>
            </a:r>
            <a:r>
              <a:rPr sz="1600" b="1" dirty="0">
                <a:solidFill>
                  <a:srgbClr val="008080"/>
                </a:solidFill>
                <a:latin typeface="Carlito"/>
                <a:cs typeface="Carlito"/>
              </a:rPr>
              <a:t>AND  E</a:t>
            </a:r>
            <a:r>
              <a:rPr sz="1600" b="1" spc="-75" dirty="0">
                <a:solidFill>
                  <a:srgbClr val="008080"/>
                </a:solidFill>
                <a:latin typeface="Carlito"/>
                <a:cs typeface="Carlito"/>
              </a:rPr>
              <a:t>V</a:t>
            </a:r>
            <a:r>
              <a:rPr sz="1600" b="1" dirty="0">
                <a:solidFill>
                  <a:srgbClr val="008080"/>
                </a:solidFill>
                <a:latin typeface="Carlito"/>
                <a:cs typeface="Carlito"/>
              </a:rPr>
              <a:t>A</a:t>
            </a:r>
            <a:r>
              <a:rPr sz="1600" b="1" spc="-45" dirty="0">
                <a:solidFill>
                  <a:srgbClr val="008080"/>
                </a:solidFill>
                <a:latin typeface="Carlito"/>
                <a:cs typeface="Carlito"/>
              </a:rPr>
              <a:t>LU</a:t>
            </a:r>
            <a:r>
              <a:rPr sz="1600" b="1" spc="-110" dirty="0">
                <a:solidFill>
                  <a:srgbClr val="008080"/>
                </a:solidFill>
                <a:latin typeface="Carlito"/>
                <a:cs typeface="Carlito"/>
              </a:rPr>
              <a:t>A</a:t>
            </a:r>
            <a:r>
              <a:rPr sz="1600" b="1" spc="-5" dirty="0">
                <a:solidFill>
                  <a:srgbClr val="008080"/>
                </a:solidFill>
                <a:latin typeface="Carlito"/>
                <a:cs typeface="Carlito"/>
              </a:rPr>
              <a:t>TION</a:t>
            </a:r>
            <a:endParaRPr sz="1600" dirty="0">
              <a:latin typeface="Carlito"/>
              <a:cs typeface="Carlito"/>
            </a:endParaRPr>
          </a:p>
        </p:txBody>
      </p:sp>
      <p:grpSp>
        <p:nvGrpSpPr>
          <p:cNvPr id="147" name="Group 146"/>
          <p:cNvGrpSpPr/>
          <p:nvPr/>
        </p:nvGrpSpPr>
        <p:grpSpPr>
          <a:xfrm>
            <a:off x="2290297" y="393842"/>
            <a:ext cx="178307" cy="185167"/>
            <a:chOff x="1598675" y="1815845"/>
            <a:chExt cx="178307" cy="185167"/>
          </a:xfrm>
        </p:grpSpPr>
        <p:sp>
          <p:nvSpPr>
            <p:cNvPr id="133" name="object 133"/>
            <p:cNvSpPr/>
            <p:nvPr/>
          </p:nvSpPr>
          <p:spPr>
            <a:xfrm>
              <a:off x="1598675" y="1822704"/>
              <a:ext cx="178307" cy="17830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4" name="object 134"/>
            <p:cNvSpPr txBox="1"/>
            <p:nvPr/>
          </p:nvSpPr>
          <p:spPr>
            <a:xfrm>
              <a:off x="1642364" y="1815845"/>
              <a:ext cx="8953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Carlito"/>
                  <a:cs typeface="Carlito"/>
                </a:rPr>
                <a:t>1</a:t>
              </a:r>
              <a:endParaRPr sz="1000">
                <a:latin typeface="Carlito"/>
                <a:cs typeface="Carlito"/>
              </a:endParaRPr>
            </a:p>
          </p:txBody>
        </p:sp>
      </p:grpSp>
      <p:sp>
        <p:nvSpPr>
          <p:cNvPr id="136" name="object 136"/>
          <p:cNvSpPr txBox="1"/>
          <p:nvPr/>
        </p:nvSpPr>
        <p:spPr>
          <a:xfrm>
            <a:off x="3120644" y="550925"/>
            <a:ext cx="8953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Carlito"/>
                <a:cs typeface="Carlito"/>
              </a:rPr>
              <a:t>1</a:t>
            </a:r>
            <a:endParaRPr sz="1000" dirty="0">
              <a:latin typeface="Carlito"/>
              <a:cs typeface="Carlito"/>
            </a:endParaRPr>
          </a:p>
        </p:txBody>
      </p:sp>
      <p:sp>
        <p:nvSpPr>
          <p:cNvPr id="142" name="object 142"/>
          <p:cNvSpPr txBox="1"/>
          <p:nvPr/>
        </p:nvSpPr>
        <p:spPr>
          <a:xfrm>
            <a:off x="1642364" y="4688840"/>
            <a:ext cx="8953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Carlito"/>
                <a:cs typeface="Carlito"/>
              </a:rPr>
              <a:t>3</a:t>
            </a:r>
            <a:endParaRPr sz="1000">
              <a:latin typeface="Carlito"/>
              <a:cs typeface="Carlito"/>
            </a:endParaRPr>
          </a:p>
        </p:txBody>
      </p:sp>
      <p:sp>
        <p:nvSpPr>
          <p:cNvPr id="135" name="Rectangle 134"/>
          <p:cNvSpPr/>
          <p:nvPr/>
        </p:nvSpPr>
        <p:spPr>
          <a:xfrm>
            <a:off x="8972518" y="550925"/>
            <a:ext cx="2725496" cy="5683607"/>
          </a:xfrm>
          <a:prstGeom prst="rect">
            <a:avLst/>
          </a:prstGeom>
        </p:spPr>
        <p:txBody>
          <a:bodyPr wrap="square">
            <a:spAutoFit/>
          </a:bodyPr>
          <a:lstStyle/>
          <a:p>
            <a:r>
              <a:rPr lang="en-US" b="1" spc="-10" dirty="0" smtClean="0">
                <a:latin typeface="Carlito"/>
                <a:cs typeface="Carlito"/>
              </a:rPr>
              <a:t>EVALUATION</a:t>
            </a:r>
          </a:p>
          <a:p>
            <a:r>
              <a:rPr lang="en-US" dirty="0" smtClean="0"/>
              <a:t>The </a:t>
            </a:r>
            <a:r>
              <a:rPr lang="en-US" dirty="0"/>
              <a:t>EAGL recommendation is  submitted to the IUCN Green  List Committee</a:t>
            </a:r>
            <a:endParaRPr lang="fr-FR" dirty="0"/>
          </a:p>
          <a:p>
            <a:r>
              <a:rPr lang="en-US" dirty="0"/>
              <a:t>The Reviewer reports on  compliance with process.</a:t>
            </a:r>
            <a:endParaRPr lang="fr-FR" dirty="0"/>
          </a:p>
          <a:p>
            <a:r>
              <a:rPr lang="en-US" dirty="0"/>
              <a:t>The IUCN Green List  Committee consider approval  based on the EAGL and  Reviewer recommendations.</a:t>
            </a:r>
            <a:endParaRPr lang="fr-FR" dirty="0"/>
          </a:p>
          <a:p>
            <a:r>
              <a:rPr lang="en-US" dirty="0"/>
              <a:t>Successful sites added to the  ‘Green List’.</a:t>
            </a:r>
            <a:endParaRPr lang="fr-FR" dirty="0"/>
          </a:p>
          <a:p>
            <a:r>
              <a:rPr lang="en-US" dirty="0"/>
              <a:t>All Green List sites undergo  periodic review in order to  maintain their status.</a:t>
            </a:r>
            <a:endParaRPr lang="fr-FR" dirty="0"/>
          </a:p>
          <a:p>
            <a:r>
              <a:rPr lang="en-US" dirty="0"/>
              <a:t>Candidate profile is also  </a:t>
            </a:r>
            <a:r>
              <a:rPr lang="en-US" u="sng" dirty="0">
                <a:hlinkClick r:id="rId5"/>
              </a:rPr>
              <a:t>reflected on Protected  Planet®.</a:t>
            </a:r>
            <a:endParaRPr lang="fr-FR" dirty="0"/>
          </a:p>
          <a:p>
            <a:pPr marL="12700">
              <a:lnSpc>
                <a:spcPct val="100000"/>
              </a:lnSpc>
              <a:spcBef>
                <a:spcPts val="430"/>
              </a:spcBef>
            </a:pPr>
            <a:endParaRPr lang="en-US" dirty="0">
              <a:latin typeface="Carlito"/>
              <a:cs typeface="Carlito"/>
            </a:endParaRPr>
          </a:p>
        </p:txBody>
      </p:sp>
      <p:sp>
        <p:nvSpPr>
          <p:cNvPr id="35" name="object 12"/>
          <p:cNvSpPr/>
          <p:nvPr/>
        </p:nvSpPr>
        <p:spPr>
          <a:xfrm>
            <a:off x="261075" y="2608664"/>
            <a:ext cx="2379450" cy="359066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681113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17064" y="185801"/>
            <a:ext cx="2441448" cy="51828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2891027" y="688720"/>
            <a:ext cx="1506220" cy="394335"/>
            <a:chOff x="2891027" y="688720"/>
            <a:chExt cx="1506220" cy="394335"/>
          </a:xfrm>
        </p:grpSpPr>
        <p:sp>
          <p:nvSpPr>
            <p:cNvPr id="4" name="object 4"/>
            <p:cNvSpPr/>
            <p:nvPr/>
          </p:nvSpPr>
          <p:spPr>
            <a:xfrm>
              <a:off x="2891027" y="958623"/>
              <a:ext cx="1446211" cy="12419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2895853" y="688720"/>
              <a:ext cx="1501012" cy="3191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6" name="object 6"/>
          <p:cNvGrpSpPr/>
          <p:nvPr/>
        </p:nvGrpSpPr>
        <p:grpSpPr>
          <a:xfrm>
            <a:off x="5297423" y="167131"/>
            <a:ext cx="2650490" cy="1021715"/>
            <a:chOff x="5297423" y="167131"/>
            <a:chExt cx="2650490" cy="1021715"/>
          </a:xfrm>
        </p:grpSpPr>
        <p:sp>
          <p:nvSpPr>
            <p:cNvPr id="7" name="object 7"/>
            <p:cNvSpPr/>
            <p:nvPr/>
          </p:nvSpPr>
          <p:spPr>
            <a:xfrm>
              <a:off x="5297423" y="167131"/>
              <a:ext cx="2650235" cy="51714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5305043" y="669925"/>
              <a:ext cx="2622804" cy="51879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9" name="object 9"/>
          <p:cNvGrpSpPr/>
          <p:nvPr/>
        </p:nvGrpSpPr>
        <p:grpSpPr>
          <a:xfrm>
            <a:off x="2960877" y="185801"/>
            <a:ext cx="7917815" cy="6415405"/>
            <a:chOff x="2960877" y="185801"/>
            <a:chExt cx="7917815" cy="6415405"/>
          </a:xfrm>
        </p:grpSpPr>
        <p:sp>
          <p:nvSpPr>
            <p:cNvPr id="10" name="object 10"/>
            <p:cNvSpPr/>
            <p:nvPr/>
          </p:nvSpPr>
          <p:spPr>
            <a:xfrm>
              <a:off x="8173212" y="185801"/>
              <a:ext cx="2705100" cy="51828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781287" y="688720"/>
              <a:ext cx="1517903" cy="51828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2967227" y="1243584"/>
              <a:ext cx="7091680" cy="2407920"/>
            </a:xfrm>
            <a:custGeom>
              <a:avLst/>
              <a:gdLst/>
              <a:ahLst/>
              <a:cxnLst/>
              <a:rect l="l" t="t" r="r" b="b"/>
              <a:pathLst>
                <a:path w="7091680" h="2407920">
                  <a:moveTo>
                    <a:pt x="6850380" y="0"/>
                  </a:moveTo>
                  <a:lnTo>
                    <a:pt x="240792" y="0"/>
                  </a:lnTo>
                  <a:lnTo>
                    <a:pt x="192268" y="4892"/>
                  </a:lnTo>
                  <a:lnTo>
                    <a:pt x="147071" y="18924"/>
                  </a:lnTo>
                  <a:lnTo>
                    <a:pt x="106170" y="41127"/>
                  </a:lnTo>
                  <a:lnTo>
                    <a:pt x="70532" y="70532"/>
                  </a:lnTo>
                  <a:lnTo>
                    <a:pt x="41127" y="106170"/>
                  </a:lnTo>
                  <a:lnTo>
                    <a:pt x="18924" y="147071"/>
                  </a:lnTo>
                  <a:lnTo>
                    <a:pt x="4892" y="192268"/>
                  </a:lnTo>
                  <a:lnTo>
                    <a:pt x="0" y="240791"/>
                  </a:lnTo>
                  <a:lnTo>
                    <a:pt x="0" y="2167128"/>
                  </a:lnTo>
                  <a:lnTo>
                    <a:pt x="4892" y="2215651"/>
                  </a:lnTo>
                  <a:lnTo>
                    <a:pt x="18924" y="2260848"/>
                  </a:lnTo>
                  <a:lnTo>
                    <a:pt x="41127" y="2301749"/>
                  </a:lnTo>
                  <a:lnTo>
                    <a:pt x="70532" y="2337387"/>
                  </a:lnTo>
                  <a:lnTo>
                    <a:pt x="106170" y="2366792"/>
                  </a:lnTo>
                  <a:lnTo>
                    <a:pt x="147071" y="2388995"/>
                  </a:lnTo>
                  <a:lnTo>
                    <a:pt x="192268" y="2403027"/>
                  </a:lnTo>
                  <a:lnTo>
                    <a:pt x="240792" y="2407920"/>
                  </a:lnTo>
                  <a:lnTo>
                    <a:pt x="6850380" y="2407920"/>
                  </a:lnTo>
                  <a:lnTo>
                    <a:pt x="6898903" y="2403027"/>
                  </a:lnTo>
                  <a:lnTo>
                    <a:pt x="6944100" y="2388995"/>
                  </a:lnTo>
                  <a:lnTo>
                    <a:pt x="6985001" y="2366792"/>
                  </a:lnTo>
                  <a:lnTo>
                    <a:pt x="7020639" y="2337387"/>
                  </a:lnTo>
                  <a:lnTo>
                    <a:pt x="7050044" y="2301749"/>
                  </a:lnTo>
                  <a:lnTo>
                    <a:pt x="7072247" y="2260848"/>
                  </a:lnTo>
                  <a:lnTo>
                    <a:pt x="7086279" y="2215651"/>
                  </a:lnTo>
                  <a:lnTo>
                    <a:pt x="7091172" y="2167128"/>
                  </a:lnTo>
                  <a:lnTo>
                    <a:pt x="7091172" y="240791"/>
                  </a:lnTo>
                  <a:lnTo>
                    <a:pt x="7086279" y="192268"/>
                  </a:lnTo>
                  <a:lnTo>
                    <a:pt x="7072247" y="147071"/>
                  </a:lnTo>
                  <a:lnTo>
                    <a:pt x="7050044" y="106170"/>
                  </a:lnTo>
                  <a:lnTo>
                    <a:pt x="7020639" y="70532"/>
                  </a:lnTo>
                  <a:lnTo>
                    <a:pt x="6985001" y="41127"/>
                  </a:lnTo>
                  <a:lnTo>
                    <a:pt x="6944100" y="18924"/>
                  </a:lnTo>
                  <a:lnTo>
                    <a:pt x="6898903" y="4892"/>
                  </a:lnTo>
                  <a:lnTo>
                    <a:pt x="6850380" y="0"/>
                  </a:lnTo>
                  <a:close/>
                </a:path>
              </a:pathLst>
            </a:custGeom>
            <a:solidFill>
              <a:srgbClr val="D2DEEE">
                <a:alpha val="90194"/>
              </a:srgbClr>
            </a:solidFill>
          </p:spPr>
          <p:txBody>
            <a:bodyPr wrap="square" lIns="0" tIns="0" rIns="0" bIns="0" rtlCol="0"/>
            <a:lstStyle/>
            <a:p>
              <a:endParaRPr/>
            </a:p>
          </p:txBody>
        </p:sp>
        <p:sp>
          <p:nvSpPr>
            <p:cNvPr id="13" name="object 13"/>
            <p:cNvSpPr/>
            <p:nvPr/>
          </p:nvSpPr>
          <p:spPr>
            <a:xfrm>
              <a:off x="2967227" y="1243584"/>
              <a:ext cx="7091680" cy="2407920"/>
            </a:xfrm>
            <a:custGeom>
              <a:avLst/>
              <a:gdLst/>
              <a:ahLst/>
              <a:cxnLst/>
              <a:rect l="l" t="t" r="r" b="b"/>
              <a:pathLst>
                <a:path w="7091680" h="2407920">
                  <a:moveTo>
                    <a:pt x="0" y="240791"/>
                  </a:moveTo>
                  <a:lnTo>
                    <a:pt x="4892" y="192268"/>
                  </a:lnTo>
                  <a:lnTo>
                    <a:pt x="18924" y="147071"/>
                  </a:lnTo>
                  <a:lnTo>
                    <a:pt x="41127" y="106170"/>
                  </a:lnTo>
                  <a:lnTo>
                    <a:pt x="70532" y="70532"/>
                  </a:lnTo>
                  <a:lnTo>
                    <a:pt x="106170" y="41127"/>
                  </a:lnTo>
                  <a:lnTo>
                    <a:pt x="147071" y="18924"/>
                  </a:lnTo>
                  <a:lnTo>
                    <a:pt x="192268" y="4892"/>
                  </a:lnTo>
                  <a:lnTo>
                    <a:pt x="240792" y="0"/>
                  </a:lnTo>
                  <a:lnTo>
                    <a:pt x="6850380" y="0"/>
                  </a:lnTo>
                  <a:lnTo>
                    <a:pt x="6898903" y="4892"/>
                  </a:lnTo>
                  <a:lnTo>
                    <a:pt x="6944100" y="18924"/>
                  </a:lnTo>
                  <a:lnTo>
                    <a:pt x="6985001" y="41127"/>
                  </a:lnTo>
                  <a:lnTo>
                    <a:pt x="7020639" y="70532"/>
                  </a:lnTo>
                  <a:lnTo>
                    <a:pt x="7050044" y="106170"/>
                  </a:lnTo>
                  <a:lnTo>
                    <a:pt x="7072247" y="147071"/>
                  </a:lnTo>
                  <a:lnTo>
                    <a:pt x="7086279" y="192268"/>
                  </a:lnTo>
                  <a:lnTo>
                    <a:pt x="7091172" y="240791"/>
                  </a:lnTo>
                  <a:lnTo>
                    <a:pt x="7091172" y="2167128"/>
                  </a:lnTo>
                  <a:lnTo>
                    <a:pt x="7086279" y="2215651"/>
                  </a:lnTo>
                  <a:lnTo>
                    <a:pt x="7072247" y="2260848"/>
                  </a:lnTo>
                  <a:lnTo>
                    <a:pt x="7050044" y="2301749"/>
                  </a:lnTo>
                  <a:lnTo>
                    <a:pt x="7020639" y="2337387"/>
                  </a:lnTo>
                  <a:lnTo>
                    <a:pt x="6985001" y="2366792"/>
                  </a:lnTo>
                  <a:lnTo>
                    <a:pt x="6944100" y="2388995"/>
                  </a:lnTo>
                  <a:lnTo>
                    <a:pt x="6898903" y="2403027"/>
                  </a:lnTo>
                  <a:lnTo>
                    <a:pt x="6850380" y="2407920"/>
                  </a:lnTo>
                  <a:lnTo>
                    <a:pt x="240792" y="2407920"/>
                  </a:lnTo>
                  <a:lnTo>
                    <a:pt x="192268" y="2403027"/>
                  </a:lnTo>
                  <a:lnTo>
                    <a:pt x="147071" y="2388995"/>
                  </a:lnTo>
                  <a:lnTo>
                    <a:pt x="106170" y="2366792"/>
                  </a:lnTo>
                  <a:lnTo>
                    <a:pt x="70532" y="2337387"/>
                  </a:lnTo>
                  <a:lnTo>
                    <a:pt x="41127" y="2301749"/>
                  </a:lnTo>
                  <a:lnTo>
                    <a:pt x="18924" y="2260848"/>
                  </a:lnTo>
                  <a:lnTo>
                    <a:pt x="4892" y="2215651"/>
                  </a:lnTo>
                  <a:lnTo>
                    <a:pt x="0" y="2167128"/>
                  </a:lnTo>
                  <a:lnTo>
                    <a:pt x="0" y="240791"/>
                  </a:lnTo>
                  <a:close/>
                </a:path>
              </a:pathLst>
            </a:custGeom>
            <a:ln w="12192">
              <a:solidFill>
                <a:srgbClr val="D2DEEE"/>
              </a:solidFill>
            </a:ln>
          </p:spPr>
          <p:txBody>
            <a:bodyPr wrap="square" lIns="0" tIns="0" rIns="0" bIns="0" rtlCol="0"/>
            <a:lstStyle/>
            <a:p>
              <a:endParaRPr/>
            </a:p>
          </p:txBody>
        </p:sp>
        <p:sp>
          <p:nvSpPr>
            <p:cNvPr id="14" name="object 14"/>
            <p:cNvSpPr/>
            <p:nvPr/>
          </p:nvSpPr>
          <p:spPr>
            <a:xfrm>
              <a:off x="3182111" y="1453895"/>
              <a:ext cx="1548384" cy="1987295"/>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3182111" y="1453895"/>
              <a:ext cx="1548765" cy="1987550"/>
            </a:xfrm>
            <a:custGeom>
              <a:avLst/>
              <a:gdLst/>
              <a:ahLst/>
              <a:cxnLst/>
              <a:rect l="l" t="t" r="r" b="b"/>
              <a:pathLst>
                <a:path w="1548764" h="1987550">
                  <a:moveTo>
                    <a:pt x="0" y="154812"/>
                  </a:moveTo>
                  <a:lnTo>
                    <a:pt x="7895" y="105891"/>
                  </a:lnTo>
                  <a:lnTo>
                    <a:pt x="29878" y="63395"/>
                  </a:lnTo>
                  <a:lnTo>
                    <a:pt x="63395" y="29878"/>
                  </a:lnTo>
                  <a:lnTo>
                    <a:pt x="105891" y="7895"/>
                  </a:lnTo>
                  <a:lnTo>
                    <a:pt x="154812" y="0"/>
                  </a:lnTo>
                  <a:lnTo>
                    <a:pt x="1393571" y="0"/>
                  </a:lnTo>
                  <a:lnTo>
                    <a:pt x="1442492" y="7895"/>
                  </a:lnTo>
                  <a:lnTo>
                    <a:pt x="1484988" y="29878"/>
                  </a:lnTo>
                  <a:lnTo>
                    <a:pt x="1518505" y="63395"/>
                  </a:lnTo>
                  <a:lnTo>
                    <a:pt x="1540488" y="105891"/>
                  </a:lnTo>
                  <a:lnTo>
                    <a:pt x="1548384" y="154812"/>
                  </a:lnTo>
                  <a:lnTo>
                    <a:pt x="1548384" y="1832482"/>
                  </a:lnTo>
                  <a:lnTo>
                    <a:pt x="1540488" y="1881404"/>
                  </a:lnTo>
                  <a:lnTo>
                    <a:pt x="1518505" y="1923900"/>
                  </a:lnTo>
                  <a:lnTo>
                    <a:pt x="1484988" y="1957417"/>
                  </a:lnTo>
                  <a:lnTo>
                    <a:pt x="1442492" y="1979400"/>
                  </a:lnTo>
                  <a:lnTo>
                    <a:pt x="1393571" y="1987295"/>
                  </a:lnTo>
                  <a:lnTo>
                    <a:pt x="154812" y="1987295"/>
                  </a:lnTo>
                  <a:lnTo>
                    <a:pt x="105891" y="1979400"/>
                  </a:lnTo>
                  <a:lnTo>
                    <a:pt x="63395" y="1957417"/>
                  </a:lnTo>
                  <a:lnTo>
                    <a:pt x="29878" y="1923900"/>
                  </a:lnTo>
                  <a:lnTo>
                    <a:pt x="7895" y="1881404"/>
                  </a:lnTo>
                  <a:lnTo>
                    <a:pt x="0" y="1832482"/>
                  </a:lnTo>
                  <a:lnTo>
                    <a:pt x="0" y="154812"/>
                  </a:lnTo>
                  <a:close/>
                </a:path>
              </a:pathLst>
            </a:custGeom>
            <a:ln w="12192">
              <a:solidFill>
                <a:srgbClr val="FFFFFF"/>
              </a:solidFill>
            </a:ln>
          </p:spPr>
          <p:txBody>
            <a:bodyPr wrap="square" lIns="0" tIns="0" rIns="0" bIns="0" rtlCol="0"/>
            <a:lstStyle/>
            <a:p>
              <a:endParaRPr/>
            </a:p>
          </p:txBody>
        </p:sp>
        <p:sp>
          <p:nvSpPr>
            <p:cNvPr id="16" name="object 16"/>
            <p:cNvSpPr/>
            <p:nvPr/>
          </p:nvSpPr>
          <p:spPr>
            <a:xfrm>
              <a:off x="3182111" y="3651504"/>
              <a:ext cx="1548765" cy="2943225"/>
            </a:xfrm>
            <a:custGeom>
              <a:avLst/>
              <a:gdLst/>
              <a:ahLst/>
              <a:cxnLst/>
              <a:rect l="l" t="t" r="r" b="b"/>
              <a:pathLst>
                <a:path w="1548764" h="2943225">
                  <a:moveTo>
                    <a:pt x="1548384" y="0"/>
                  </a:moveTo>
                  <a:lnTo>
                    <a:pt x="0" y="0"/>
                  </a:lnTo>
                  <a:lnTo>
                    <a:pt x="0" y="2780258"/>
                  </a:lnTo>
                  <a:lnTo>
                    <a:pt x="5806" y="2823478"/>
                  </a:lnTo>
                  <a:lnTo>
                    <a:pt x="22192" y="2862316"/>
                  </a:lnTo>
                  <a:lnTo>
                    <a:pt x="47609" y="2895222"/>
                  </a:lnTo>
                  <a:lnTo>
                    <a:pt x="80508" y="2920645"/>
                  </a:lnTo>
                  <a:lnTo>
                    <a:pt x="119341" y="2937035"/>
                  </a:lnTo>
                  <a:lnTo>
                    <a:pt x="162560" y="2942844"/>
                  </a:lnTo>
                  <a:lnTo>
                    <a:pt x="1385824" y="2942844"/>
                  </a:lnTo>
                  <a:lnTo>
                    <a:pt x="1429042" y="2937035"/>
                  </a:lnTo>
                  <a:lnTo>
                    <a:pt x="1467875" y="2920645"/>
                  </a:lnTo>
                  <a:lnTo>
                    <a:pt x="1500774" y="2895222"/>
                  </a:lnTo>
                  <a:lnTo>
                    <a:pt x="1526191" y="2862316"/>
                  </a:lnTo>
                  <a:lnTo>
                    <a:pt x="1542577" y="2823478"/>
                  </a:lnTo>
                  <a:lnTo>
                    <a:pt x="1548384" y="2780258"/>
                  </a:lnTo>
                  <a:lnTo>
                    <a:pt x="1548384" y="0"/>
                  </a:lnTo>
                  <a:close/>
                </a:path>
              </a:pathLst>
            </a:custGeom>
            <a:solidFill>
              <a:srgbClr val="7B7B7B"/>
            </a:solidFill>
          </p:spPr>
          <p:txBody>
            <a:bodyPr wrap="square" lIns="0" tIns="0" rIns="0" bIns="0" rtlCol="0"/>
            <a:lstStyle/>
            <a:p>
              <a:endParaRPr/>
            </a:p>
          </p:txBody>
        </p:sp>
        <p:sp>
          <p:nvSpPr>
            <p:cNvPr id="17" name="object 17"/>
            <p:cNvSpPr/>
            <p:nvPr/>
          </p:nvSpPr>
          <p:spPr>
            <a:xfrm>
              <a:off x="3182111" y="3651504"/>
              <a:ext cx="1548765" cy="2943225"/>
            </a:xfrm>
            <a:custGeom>
              <a:avLst/>
              <a:gdLst/>
              <a:ahLst/>
              <a:cxnLst/>
              <a:rect l="l" t="t" r="r" b="b"/>
              <a:pathLst>
                <a:path w="1548764" h="2943225">
                  <a:moveTo>
                    <a:pt x="1385824" y="2942844"/>
                  </a:moveTo>
                  <a:lnTo>
                    <a:pt x="162560" y="2942844"/>
                  </a:lnTo>
                  <a:lnTo>
                    <a:pt x="119341" y="2937035"/>
                  </a:lnTo>
                  <a:lnTo>
                    <a:pt x="80508" y="2920645"/>
                  </a:lnTo>
                  <a:lnTo>
                    <a:pt x="47609" y="2895222"/>
                  </a:lnTo>
                  <a:lnTo>
                    <a:pt x="22192" y="2862316"/>
                  </a:lnTo>
                  <a:lnTo>
                    <a:pt x="5806" y="2823478"/>
                  </a:lnTo>
                  <a:lnTo>
                    <a:pt x="0" y="2780258"/>
                  </a:lnTo>
                  <a:lnTo>
                    <a:pt x="0" y="0"/>
                  </a:lnTo>
                  <a:lnTo>
                    <a:pt x="1548384" y="0"/>
                  </a:lnTo>
                  <a:lnTo>
                    <a:pt x="1548384" y="2780258"/>
                  </a:lnTo>
                  <a:lnTo>
                    <a:pt x="1542577" y="2823478"/>
                  </a:lnTo>
                  <a:lnTo>
                    <a:pt x="1526191" y="2862316"/>
                  </a:lnTo>
                  <a:lnTo>
                    <a:pt x="1500774" y="2895222"/>
                  </a:lnTo>
                  <a:lnTo>
                    <a:pt x="1467875" y="2920645"/>
                  </a:lnTo>
                  <a:lnTo>
                    <a:pt x="1429042" y="2937035"/>
                  </a:lnTo>
                  <a:lnTo>
                    <a:pt x="1385824" y="2942844"/>
                  </a:lnTo>
                  <a:close/>
                </a:path>
              </a:pathLst>
            </a:custGeom>
            <a:ln w="12191">
              <a:solidFill>
                <a:srgbClr val="FFFFFF"/>
              </a:solidFill>
            </a:ln>
          </p:spPr>
          <p:txBody>
            <a:bodyPr wrap="square" lIns="0" tIns="0" rIns="0" bIns="0" rtlCol="0"/>
            <a:lstStyle/>
            <a:p>
              <a:endParaRPr/>
            </a:p>
          </p:txBody>
        </p:sp>
      </p:grpSp>
      <p:sp>
        <p:nvSpPr>
          <p:cNvPr id="18" name="object 18"/>
          <p:cNvSpPr txBox="1"/>
          <p:nvPr/>
        </p:nvSpPr>
        <p:spPr>
          <a:xfrm>
            <a:off x="3302000" y="3697351"/>
            <a:ext cx="1296035" cy="2068195"/>
          </a:xfrm>
          <a:prstGeom prst="rect">
            <a:avLst/>
          </a:prstGeom>
        </p:spPr>
        <p:txBody>
          <a:bodyPr vert="horz" wrap="square" lIns="0" tIns="37465" rIns="0" bIns="0" rtlCol="0">
            <a:spAutoFit/>
          </a:bodyPr>
          <a:lstStyle/>
          <a:p>
            <a:pPr marL="12700" marR="216535" lvl="1">
              <a:lnSpc>
                <a:spcPct val="86200"/>
              </a:lnSpc>
              <a:spcBef>
                <a:spcPts val="295"/>
              </a:spcBef>
              <a:buAutoNum type="arabicPeriod"/>
              <a:tabLst>
                <a:tab pos="267335" algn="l"/>
              </a:tabLst>
            </a:pPr>
            <a:r>
              <a:rPr sz="1200" b="1" spc="-5" dirty="0">
                <a:solidFill>
                  <a:srgbClr val="FFFFFF"/>
                </a:solidFill>
                <a:latin typeface="Arial"/>
                <a:cs typeface="Arial"/>
              </a:rPr>
              <a:t>Guarantee  </a:t>
            </a:r>
            <a:r>
              <a:rPr sz="1200" b="1" dirty="0">
                <a:solidFill>
                  <a:srgbClr val="FFFFFF"/>
                </a:solidFill>
                <a:latin typeface="Arial"/>
                <a:cs typeface="Arial"/>
              </a:rPr>
              <a:t>legitimacy</a:t>
            </a:r>
            <a:r>
              <a:rPr sz="1200" b="1" spc="-110" dirty="0">
                <a:solidFill>
                  <a:srgbClr val="FFFFFF"/>
                </a:solidFill>
                <a:latin typeface="Arial"/>
                <a:cs typeface="Arial"/>
              </a:rPr>
              <a:t> </a:t>
            </a:r>
            <a:r>
              <a:rPr sz="1200" b="1" dirty="0">
                <a:solidFill>
                  <a:srgbClr val="FFFFFF"/>
                </a:solidFill>
                <a:latin typeface="Arial"/>
                <a:cs typeface="Arial"/>
              </a:rPr>
              <a:t>and  </a:t>
            </a:r>
            <a:r>
              <a:rPr sz="1200" b="1" spc="-5" dirty="0">
                <a:solidFill>
                  <a:srgbClr val="FFFFFF"/>
                </a:solidFill>
                <a:latin typeface="Arial"/>
                <a:cs typeface="Arial"/>
              </a:rPr>
              <a:t>voice</a:t>
            </a:r>
            <a:endParaRPr sz="1200">
              <a:latin typeface="Arial"/>
              <a:cs typeface="Arial"/>
            </a:endParaRPr>
          </a:p>
          <a:p>
            <a:pPr marL="12700" marR="5080" lvl="1">
              <a:lnSpc>
                <a:spcPct val="86200"/>
              </a:lnSpc>
              <a:spcBef>
                <a:spcPts val="490"/>
              </a:spcBef>
              <a:buAutoNum type="arabicPeriod"/>
              <a:tabLst>
                <a:tab pos="260985" algn="l"/>
              </a:tabLst>
            </a:pPr>
            <a:r>
              <a:rPr sz="1200" b="1" spc="-10" dirty="0">
                <a:solidFill>
                  <a:srgbClr val="FFFFFF"/>
                </a:solidFill>
                <a:latin typeface="Arial"/>
                <a:cs typeface="Arial"/>
              </a:rPr>
              <a:t>Achieve  </a:t>
            </a:r>
            <a:r>
              <a:rPr sz="1200" b="1" spc="-5" dirty="0">
                <a:solidFill>
                  <a:srgbClr val="FFFFFF"/>
                </a:solidFill>
                <a:latin typeface="Arial"/>
                <a:cs typeface="Arial"/>
              </a:rPr>
              <a:t>transparency</a:t>
            </a:r>
            <a:r>
              <a:rPr sz="1200" b="1" spc="-60" dirty="0">
                <a:solidFill>
                  <a:srgbClr val="FFFFFF"/>
                </a:solidFill>
                <a:latin typeface="Arial"/>
                <a:cs typeface="Arial"/>
              </a:rPr>
              <a:t> </a:t>
            </a:r>
            <a:r>
              <a:rPr sz="1200" b="1" dirty="0">
                <a:solidFill>
                  <a:srgbClr val="FFFFFF"/>
                </a:solidFill>
                <a:latin typeface="Arial"/>
                <a:cs typeface="Arial"/>
              </a:rPr>
              <a:t>and  </a:t>
            </a:r>
            <a:r>
              <a:rPr sz="1200" b="1" spc="-5" dirty="0">
                <a:solidFill>
                  <a:srgbClr val="FFFFFF"/>
                </a:solidFill>
                <a:latin typeface="Arial"/>
                <a:cs typeface="Arial"/>
              </a:rPr>
              <a:t>accountability</a:t>
            </a:r>
            <a:endParaRPr sz="1200">
              <a:latin typeface="Arial"/>
              <a:cs typeface="Arial"/>
            </a:endParaRPr>
          </a:p>
          <a:p>
            <a:pPr marL="12700" marR="421005" lvl="1">
              <a:lnSpc>
                <a:spcPct val="86400"/>
              </a:lnSpc>
              <a:spcBef>
                <a:spcPts val="484"/>
              </a:spcBef>
              <a:buAutoNum type="arabicPeriod"/>
              <a:tabLst>
                <a:tab pos="267335" algn="l"/>
              </a:tabLst>
            </a:pPr>
            <a:r>
              <a:rPr sz="1200" b="1" dirty="0">
                <a:solidFill>
                  <a:srgbClr val="FFFFFF"/>
                </a:solidFill>
                <a:latin typeface="Arial"/>
                <a:cs typeface="Arial"/>
              </a:rPr>
              <a:t>Enable  go</a:t>
            </a:r>
            <a:r>
              <a:rPr sz="1200" b="1" spc="-25" dirty="0">
                <a:solidFill>
                  <a:srgbClr val="FFFFFF"/>
                </a:solidFill>
                <a:latin typeface="Arial"/>
                <a:cs typeface="Arial"/>
              </a:rPr>
              <a:t>v</a:t>
            </a:r>
            <a:r>
              <a:rPr sz="1200" b="1" spc="-5" dirty="0">
                <a:solidFill>
                  <a:srgbClr val="FFFFFF"/>
                </a:solidFill>
                <a:latin typeface="Arial"/>
                <a:cs typeface="Arial"/>
              </a:rPr>
              <a:t>erna</a:t>
            </a:r>
            <a:r>
              <a:rPr sz="1200" b="1" dirty="0">
                <a:solidFill>
                  <a:srgbClr val="FFFFFF"/>
                </a:solidFill>
                <a:latin typeface="Arial"/>
                <a:cs typeface="Arial"/>
              </a:rPr>
              <a:t>nc</a:t>
            </a:r>
            <a:r>
              <a:rPr sz="1200" b="1" spc="-5" dirty="0">
                <a:solidFill>
                  <a:srgbClr val="FFFFFF"/>
                </a:solidFill>
                <a:latin typeface="Arial"/>
                <a:cs typeface="Arial"/>
              </a:rPr>
              <a:t>e  vitality </a:t>
            </a:r>
            <a:r>
              <a:rPr sz="1200" b="1" dirty="0">
                <a:solidFill>
                  <a:srgbClr val="FFFFFF"/>
                </a:solidFill>
                <a:latin typeface="Arial"/>
                <a:cs typeface="Arial"/>
              </a:rPr>
              <a:t>and  capacity </a:t>
            </a:r>
            <a:r>
              <a:rPr sz="1200" b="1" spc="-5" dirty="0">
                <a:solidFill>
                  <a:srgbClr val="FFFFFF"/>
                </a:solidFill>
                <a:latin typeface="Arial"/>
                <a:cs typeface="Arial"/>
              </a:rPr>
              <a:t>to  </a:t>
            </a:r>
            <a:r>
              <a:rPr sz="1200" b="1" dirty="0">
                <a:solidFill>
                  <a:srgbClr val="FFFFFF"/>
                </a:solidFill>
                <a:latin typeface="Arial"/>
                <a:cs typeface="Arial"/>
              </a:rPr>
              <a:t>respond  </a:t>
            </a:r>
            <a:r>
              <a:rPr sz="1200" b="1" spc="-5" dirty="0">
                <a:solidFill>
                  <a:srgbClr val="FFFFFF"/>
                </a:solidFill>
                <a:latin typeface="Arial"/>
                <a:cs typeface="Arial"/>
              </a:rPr>
              <a:t>adaptively</a:t>
            </a:r>
            <a:endParaRPr sz="1200">
              <a:latin typeface="Arial"/>
              <a:cs typeface="Arial"/>
            </a:endParaRPr>
          </a:p>
        </p:txBody>
      </p:sp>
      <p:grpSp>
        <p:nvGrpSpPr>
          <p:cNvPr id="19" name="object 19"/>
          <p:cNvGrpSpPr/>
          <p:nvPr/>
        </p:nvGrpSpPr>
        <p:grpSpPr>
          <a:xfrm>
            <a:off x="4885944" y="1452436"/>
            <a:ext cx="1548765" cy="5142292"/>
            <a:chOff x="4885944" y="1452436"/>
            <a:chExt cx="1548765" cy="5142292"/>
          </a:xfrm>
        </p:grpSpPr>
        <p:sp>
          <p:nvSpPr>
            <p:cNvPr id="20" name="object 20"/>
            <p:cNvSpPr/>
            <p:nvPr/>
          </p:nvSpPr>
          <p:spPr>
            <a:xfrm>
              <a:off x="4886326" y="1452436"/>
              <a:ext cx="1548383" cy="198729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p:nvPr/>
          </p:nvSpPr>
          <p:spPr>
            <a:xfrm>
              <a:off x="4885944" y="1453896"/>
              <a:ext cx="1548765" cy="1987550"/>
            </a:xfrm>
            <a:custGeom>
              <a:avLst/>
              <a:gdLst/>
              <a:ahLst/>
              <a:cxnLst/>
              <a:rect l="l" t="t" r="r" b="b"/>
              <a:pathLst>
                <a:path w="1548764" h="1987550">
                  <a:moveTo>
                    <a:pt x="0" y="154812"/>
                  </a:moveTo>
                  <a:lnTo>
                    <a:pt x="7895" y="105891"/>
                  </a:lnTo>
                  <a:lnTo>
                    <a:pt x="29878" y="63395"/>
                  </a:lnTo>
                  <a:lnTo>
                    <a:pt x="63395" y="29878"/>
                  </a:lnTo>
                  <a:lnTo>
                    <a:pt x="105891" y="7895"/>
                  </a:lnTo>
                  <a:lnTo>
                    <a:pt x="154812" y="0"/>
                  </a:lnTo>
                  <a:lnTo>
                    <a:pt x="1393570" y="0"/>
                  </a:lnTo>
                  <a:lnTo>
                    <a:pt x="1442492" y="7895"/>
                  </a:lnTo>
                  <a:lnTo>
                    <a:pt x="1484988" y="29878"/>
                  </a:lnTo>
                  <a:lnTo>
                    <a:pt x="1518505" y="63395"/>
                  </a:lnTo>
                  <a:lnTo>
                    <a:pt x="1540488" y="105891"/>
                  </a:lnTo>
                  <a:lnTo>
                    <a:pt x="1548383" y="154812"/>
                  </a:lnTo>
                  <a:lnTo>
                    <a:pt x="1548383" y="1832482"/>
                  </a:lnTo>
                  <a:lnTo>
                    <a:pt x="1540488" y="1881404"/>
                  </a:lnTo>
                  <a:lnTo>
                    <a:pt x="1518505" y="1923900"/>
                  </a:lnTo>
                  <a:lnTo>
                    <a:pt x="1484988" y="1957417"/>
                  </a:lnTo>
                  <a:lnTo>
                    <a:pt x="1442492" y="1979400"/>
                  </a:lnTo>
                  <a:lnTo>
                    <a:pt x="1393570" y="1987295"/>
                  </a:lnTo>
                  <a:lnTo>
                    <a:pt x="154812" y="1987295"/>
                  </a:lnTo>
                  <a:lnTo>
                    <a:pt x="105891" y="1979400"/>
                  </a:lnTo>
                  <a:lnTo>
                    <a:pt x="63395" y="1957417"/>
                  </a:lnTo>
                  <a:lnTo>
                    <a:pt x="29878" y="1923900"/>
                  </a:lnTo>
                  <a:lnTo>
                    <a:pt x="7895" y="1881404"/>
                  </a:lnTo>
                  <a:lnTo>
                    <a:pt x="0" y="1832482"/>
                  </a:lnTo>
                  <a:lnTo>
                    <a:pt x="0" y="154812"/>
                  </a:lnTo>
                  <a:close/>
                </a:path>
              </a:pathLst>
            </a:custGeom>
            <a:ln w="12192">
              <a:solidFill>
                <a:srgbClr val="FFFFFF"/>
              </a:solidFill>
            </a:ln>
          </p:spPr>
          <p:txBody>
            <a:bodyPr wrap="square" lIns="0" tIns="0" rIns="0" bIns="0" rtlCol="0"/>
            <a:lstStyle/>
            <a:p>
              <a:endParaRPr/>
            </a:p>
          </p:txBody>
        </p:sp>
        <p:sp>
          <p:nvSpPr>
            <p:cNvPr id="22" name="object 22"/>
            <p:cNvSpPr/>
            <p:nvPr/>
          </p:nvSpPr>
          <p:spPr>
            <a:xfrm>
              <a:off x="4885944" y="3651503"/>
              <a:ext cx="1548765" cy="2943225"/>
            </a:xfrm>
            <a:custGeom>
              <a:avLst/>
              <a:gdLst/>
              <a:ahLst/>
              <a:cxnLst/>
              <a:rect l="l" t="t" r="r" b="b"/>
              <a:pathLst>
                <a:path w="1548764" h="2943225">
                  <a:moveTo>
                    <a:pt x="1548383" y="0"/>
                  </a:moveTo>
                  <a:lnTo>
                    <a:pt x="0" y="0"/>
                  </a:lnTo>
                  <a:lnTo>
                    <a:pt x="0" y="2780258"/>
                  </a:lnTo>
                  <a:lnTo>
                    <a:pt x="5806" y="2823478"/>
                  </a:lnTo>
                  <a:lnTo>
                    <a:pt x="22192" y="2862316"/>
                  </a:lnTo>
                  <a:lnTo>
                    <a:pt x="47609" y="2895222"/>
                  </a:lnTo>
                  <a:lnTo>
                    <a:pt x="80508" y="2920645"/>
                  </a:lnTo>
                  <a:lnTo>
                    <a:pt x="119341" y="2937035"/>
                  </a:lnTo>
                  <a:lnTo>
                    <a:pt x="162559" y="2942844"/>
                  </a:lnTo>
                  <a:lnTo>
                    <a:pt x="1385823" y="2942844"/>
                  </a:lnTo>
                  <a:lnTo>
                    <a:pt x="1429042" y="2937035"/>
                  </a:lnTo>
                  <a:lnTo>
                    <a:pt x="1467875" y="2920645"/>
                  </a:lnTo>
                  <a:lnTo>
                    <a:pt x="1500774" y="2895222"/>
                  </a:lnTo>
                  <a:lnTo>
                    <a:pt x="1526191" y="2862316"/>
                  </a:lnTo>
                  <a:lnTo>
                    <a:pt x="1542577" y="2823478"/>
                  </a:lnTo>
                  <a:lnTo>
                    <a:pt x="1548383" y="2780258"/>
                  </a:lnTo>
                  <a:lnTo>
                    <a:pt x="1548383" y="0"/>
                  </a:lnTo>
                  <a:close/>
                </a:path>
              </a:pathLst>
            </a:custGeom>
            <a:solidFill>
              <a:srgbClr val="2E5496"/>
            </a:solidFill>
          </p:spPr>
          <p:txBody>
            <a:bodyPr wrap="square" lIns="0" tIns="0" rIns="0" bIns="0" rtlCol="0"/>
            <a:lstStyle/>
            <a:p>
              <a:endParaRPr/>
            </a:p>
          </p:txBody>
        </p:sp>
        <p:sp>
          <p:nvSpPr>
            <p:cNvPr id="23" name="object 23"/>
            <p:cNvSpPr/>
            <p:nvPr/>
          </p:nvSpPr>
          <p:spPr>
            <a:xfrm>
              <a:off x="4885944" y="3651503"/>
              <a:ext cx="1548765" cy="2943225"/>
            </a:xfrm>
            <a:custGeom>
              <a:avLst/>
              <a:gdLst/>
              <a:ahLst/>
              <a:cxnLst/>
              <a:rect l="l" t="t" r="r" b="b"/>
              <a:pathLst>
                <a:path w="1548764" h="2943225">
                  <a:moveTo>
                    <a:pt x="1385823" y="2942844"/>
                  </a:moveTo>
                  <a:lnTo>
                    <a:pt x="162559" y="2942844"/>
                  </a:lnTo>
                  <a:lnTo>
                    <a:pt x="119341" y="2937035"/>
                  </a:lnTo>
                  <a:lnTo>
                    <a:pt x="80508" y="2920645"/>
                  </a:lnTo>
                  <a:lnTo>
                    <a:pt x="47609" y="2895222"/>
                  </a:lnTo>
                  <a:lnTo>
                    <a:pt x="22192" y="2862316"/>
                  </a:lnTo>
                  <a:lnTo>
                    <a:pt x="5806" y="2823478"/>
                  </a:lnTo>
                  <a:lnTo>
                    <a:pt x="0" y="2780258"/>
                  </a:lnTo>
                  <a:lnTo>
                    <a:pt x="0" y="0"/>
                  </a:lnTo>
                  <a:lnTo>
                    <a:pt x="1548383" y="0"/>
                  </a:lnTo>
                  <a:lnTo>
                    <a:pt x="1548383" y="2780258"/>
                  </a:lnTo>
                  <a:lnTo>
                    <a:pt x="1542577" y="2823478"/>
                  </a:lnTo>
                  <a:lnTo>
                    <a:pt x="1526191" y="2862316"/>
                  </a:lnTo>
                  <a:lnTo>
                    <a:pt x="1500774" y="2895222"/>
                  </a:lnTo>
                  <a:lnTo>
                    <a:pt x="1467875" y="2920645"/>
                  </a:lnTo>
                  <a:lnTo>
                    <a:pt x="1429042" y="2937035"/>
                  </a:lnTo>
                  <a:lnTo>
                    <a:pt x="1385823" y="2942844"/>
                  </a:lnTo>
                  <a:close/>
                </a:path>
              </a:pathLst>
            </a:custGeom>
            <a:ln w="12191">
              <a:solidFill>
                <a:srgbClr val="FFFFFF"/>
              </a:solidFill>
            </a:ln>
          </p:spPr>
          <p:txBody>
            <a:bodyPr wrap="square" lIns="0" tIns="0" rIns="0" bIns="0" rtlCol="0"/>
            <a:lstStyle/>
            <a:p>
              <a:endParaRPr/>
            </a:p>
          </p:txBody>
        </p:sp>
      </p:grpSp>
      <p:sp>
        <p:nvSpPr>
          <p:cNvPr id="24" name="object 24"/>
          <p:cNvSpPr txBox="1"/>
          <p:nvPr/>
        </p:nvSpPr>
        <p:spPr>
          <a:xfrm>
            <a:off x="5006466" y="3697351"/>
            <a:ext cx="1279525" cy="2129155"/>
          </a:xfrm>
          <a:prstGeom prst="rect">
            <a:avLst/>
          </a:prstGeom>
        </p:spPr>
        <p:txBody>
          <a:bodyPr vert="horz" wrap="square" lIns="0" tIns="38100" rIns="0" bIns="0" rtlCol="0">
            <a:spAutoFit/>
          </a:bodyPr>
          <a:lstStyle/>
          <a:p>
            <a:pPr marL="12700" marR="5080" lvl="1">
              <a:lnSpc>
                <a:spcPts val="1250"/>
              </a:lnSpc>
              <a:spcBef>
                <a:spcPts val="300"/>
              </a:spcBef>
              <a:buAutoNum type="arabicPeriod"/>
              <a:tabLst>
                <a:tab pos="267970" algn="l"/>
              </a:tabLst>
            </a:pPr>
            <a:r>
              <a:rPr sz="1200" b="1" dirty="0">
                <a:solidFill>
                  <a:srgbClr val="FFFFFF"/>
                </a:solidFill>
                <a:latin typeface="Arial"/>
                <a:cs typeface="Arial"/>
              </a:rPr>
              <a:t>Identify</a:t>
            </a:r>
            <a:r>
              <a:rPr sz="1200" b="1" spc="-85" dirty="0">
                <a:solidFill>
                  <a:srgbClr val="FFFFFF"/>
                </a:solidFill>
                <a:latin typeface="Arial"/>
                <a:cs typeface="Arial"/>
              </a:rPr>
              <a:t> </a:t>
            </a:r>
            <a:r>
              <a:rPr sz="1200" b="1" spc="-5" dirty="0">
                <a:solidFill>
                  <a:srgbClr val="FFFFFF"/>
                </a:solidFill>
                <a:latin typeface="Arial"/>
                <a:cs typeface="Arial"/>
              </a:rPr>
              <a:t>major  </a:t>
            </a:r>
            <a:r>
              <a:rPr sz="1200" b="1" dirty="0">
                <a:solidFill>
                  <a:srgbClr val="FFFFFF"/>
                </a:solidFill>
                <a:latin typeface="Arial"/>
                <a:cs typeface="Arial"/>
              </a:rPr>
              <a:t>site</a:t>
            </a:r>
            <a:r>
              <a:rPr sz="1200" b="1" spc="-15" dirty="0">
                <a:solidFill>
                  <a:srgbClr val="FFFFFF"/>
                </a:solidFill>
                <a:latin typeface="Arial"/>
                <a:cs typeface="Arial"/>
              </a:rPr>
              <a:t> </a:t>
            </a:r>
            <a:r>
              <a:rPr sz="1200" b="1" spc="-5" dirty="0">
                <a:solidFill>
                  <a:srgbClr val="FFFFFF"/>
                </a:solidFill>
                <a:latin typeface="Arial"/>
                <a:cs typeface="Arial"/>
              </a:rPr>
              <a:t>values</a:t>
            </a:r>
            <a:endParaRPr sz="1200">
              <a:latin typeface="Arial"/>
              <a:cs typeface="Arial"/>
            </a:endParaRPr>
          </a:p>
          <a:p>
            <a:pPr marL="12700" marR="250190" lvl="1">
              <a:lnSpc>
                <a:spcPct val="86300"/>
              </a:lnSpc>
              <a:spcBef>
                <a:spcPts val="470"/>
              </a:spcBef>
              <a:buAutoNum type="arabicPeriod"/>
              <a:tabLst>
                <a:tab pos="267970" algn="l"/>
              </a:tabLst>
            </a:pPr>
            <a:r>
              <a:rPr sz="1200" b="1" dirty="0">
                <a:solidFill>
                  <a:srgbClr val="FFFFFF"/>
                </a:solidFill>
                <a:latin typeface="Arial"/>
                <a:cs typeface="Arial"/>
              </a:rPr>
              <a:t>Design</a:t>
            </a:r>
            <a:r>
              <a:rPr sz="1200" b="1" spc="-85" dirty="0">
                <a:solidFill>
                  <a:srgbClr val="FFFFFF"/>
                </a:solidFill>
                <a:latin typeface="Arial"/>
                <a:cs typeface="Arial"/>
              </a:rPr>
              <a:t> </a:t>
            </a:r>
            <a:r>
              <a:rPr sz="1200" b="1" spc="-5" dirty="0">
                <a:solidFill>
                  <a:srgbClr val="FFFFFF"/>
                </a:solidFill>
                <a:latin typeface="Arial"/>
                <a:cs typeface="Arial"/>
              </a:rPr>
              <a:t>for  long-term  </a:t>
            </a:r>
            <a:r>
              <a:rPr sz="1200" b="1" dirty="0">
                <a:solidFill>
                  <a:srgbClr val="FFFFFF"/>
                </a:solidFill>
                <a:latin typeface="Arial"/>
                <a:cs typeface="Arial"/>
              </a:rPr>
              <a:t>conservation</a:t>
            </a:r>
            <a:endParaRPr sz="1200">
              <a:latin typeface="Arial"/>
              <a:cs typeface="Arial"/>
            </a:endParaRPr>
          </a:p>
          <a:p>
            <a:pPr marL="12700" marR="154940" lvl="1">
              <a:lnSpc>
                <a:spcPct val="86200"/>
              </a:lnSpc>
              <a:spcBef>
                <a:spcPts val="489"/>
              </a:spcBef>
              <a:buAutoNum type="arabicPeriod"/>
              <a:tabLst>
                <a:tab pos="267970" algn="l"/>
              </a:tabLst>
            </a:pPr>
            <a:r>
              <a:rPr sz="1200" b="1" dirty="0">
                <a:solidFill>
                  <a:srgbClr val="FFFFFF"/>
                </a:solidFill>
                <a:latin typeface="Arial"/>
                <a:cs typeface="Arial"/>
              </a:rPr>
              <a:t>Und</a:t>
            </a:r>
            <a:r>
              <a:rPr sz="1200" b="1" spc="5" dirty="0">
                <a:solidFill>
                  <a:srgbClr val="FFFFFF"/>
                </a:solidFill>
                <a:latin typeface="Arial"/>
                <a:cs typeface="Arial"/>
              </a:rPr>
              <a:t>e</a:t>
            </a:r>
            <a:r>
              <a:rPr sz="1200" b="1" spc="-5" dirty="0">
                <a:solidFill>
                  <a:srgbClr val="FFFFFF"/>
                </a:solidFill>
                <a:latin typeface="Arial"/>
                <a:cs typeface="Arial"/>
              </a:rPr>
              <a:t>r</a:t>
            </a:r>
            <a:r>
              <a:rPr sz="1200" b="1" dirty="0">
                <a:solidFill>
                  <a:srgbClr val="FFFFFF"/>
                </a:solidFill>
                <a:latin typeface="Arial"/>
                <a:cs typeface="Arial"/>
              </a:rPr>
              <a:t>stand  threats and  challenges</a:t>
            </a:r>
            <a:endParaRPr sz="1200">
              <a:latin typeface="Arial"/>
              <a:cs typeface="Arial"/>
            </a:endParaRPr>
          </a:p>
          <a:p>
            <a:pPr marL="12700" marR="154940" lvl="1">
              <a:lnSpc>
                <a:spcPct val="86400"/>
              </a:lnSpc>
              <a:spcBef>
                <a:spcPts val="470"/>
              </a:spcBef>
              <a:buAutoNum type="arabicPeriod"/>
              <a:tabLst>
                <a:tab pos="267970" algn="l"/>
              </a:tabLst>
            </a:pPr>
            <a:r>
              <a:rPr sz="1200" b="1" dirty="0">
                <a:solidFill>
                  <a:srgbClr val="FFFFFF"/>
                </a:solidFill>
                <a:latin typeface="Arial"/>
                <a:cs typeface="Arial"/>
              </a:rPr>
              <a:t>Und</a:t>
            </a:r>
            <a:r>
              <a:rPr sz="1200" b="1" spc="5" dirty="0">
                <a:solidFill>
                  <a:srgbClr val="FFFFFF"/>
                </a:solidFill>
                <a:latin typeface="Arial"/>
                <a:cs typeface="Arial"/>
              </a:rPr>
              <a:t>e</a:t>
            </a:r>
            <a:r>
              <a:rPr sz="1200" b="1" spc="-5" dirty="0">
                <a:solidFill>
                  <a:srgbClr val="FFFFFF"/>
                </a:solidFill>
                <a:latin typeface="Arial"/>
                <a:cs typeface="Arial"/>
              </a:rPr>
              <a:t>r</a:t>
            </a:r>
            <a:r>
              <a:rPr sz="1200" b="1" dirty="0">
                <a:solidFill>
                  <a:srgbClr val="FFFFFF"/>
                </a:solidFill>
                <a:latin typeface="Arial"/>
                <a:cs typeface="Arial"/>
              </a:rPr>
              <a:t>stand  social and  economic  context</a:t>
            </a:r>
            <a:endParaRPr sz="1200">
              <a:latin typeface="Arial"/>
              <a:cs typeface="Arial"/>
            </a:endParaRPr>
          </a:p>
        </p:txBody>
      </p:sp>
      <p:grpSp>
        <p:nvGrpSpPr>
          <p:cNvPr id="25" name="object 25"/>
          <p:cNvGrpSpPr/>
          <p:nvPr/>
        </p:nvGrpSpPr>
        <p:grpSpPr>
          <a:xfrm>
            <a:off x="6583426" y="1447546"/>
            <a:ext cx="1562735" cy="5153660"/>
            <a:chOff x="6583426" y="1447546"/>
            <a:chExt cx="1562735" cy="5153660"/>
          </a:xfrm>
        </p:grpSpPr>
        <p:sp>
          <p:nvSpPr>
            <p:cNvPr id="26" name="object 26"/>
            <p:cNvSpPr/>
            <p:nvPr/>
          </p:nvSpPr>
          <p:spPr>
            <a:xfrm>
              <a:off x="6589776" y="1453896"/>
              <a:ext cx="1549907" cy="1987295"/>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6589776" y="1453896"/>
              <a:ext cx="1550035" cy="1987550"/>
            </a:xfrm>
            <a:custGeom>
              <a:avLst/>
              <a:gdLst/>
              <a:ahLst/>
              <a:cxnLst/>
              <a:rect l="l" t="t" r="r" b="b"/>
              <a:pathLst>
                <a:path w="1550034" h="1987550">
                  <a:moveTo>
                    <a:pt x="0" y="154939"/>
                  </a:moveTo>
                  <a:lnTo>
                    <a:pt x="7896" y="105956"/>
                  </a:lnTo>
                  <a:lnTo>
                    <a:pt x="29886" y="63422"/>
                  </a:lnTo>
                  <a:lnTo>
                    <a:pt x="63422" y="29886"/>
                  </a:lnTo>
                  <a:lnTo>
                    <a:pt x="105956" y="7896"/>
                  </a:lnTo>
                  <a:lnTo>
                    <a:pt x="154940" y="0"/>
                  </a:lnTo>
                  <a:lnTo>
                    <a:pt x="1394968" y="0"/>
                  </a:lnTo>
                  <a:lnTo>
                    <a:pt x="1443951" y="7896"/>
                  </a:lnTo>
                  <a:lnTo>
                    <a:pt x="1486485" y="29886"/>
                  </a:lnTo>
                  <a:lnTo>
                    <a:pt x="1520021" y="63422"/>
                  </a:lnTo>
                  <a:lnTo>
                    <a:pt x="1542011" y="105956"/>
                  </a:lnTo>
                  <a:lnTo>
                    <a:pt x="1549907" y="154939"/>
                  </a:lnTo>
                  <a:lnTo>
                    <a:pt x="1549907" y="1832355"/>
                  </a:lnTo>
                  <a:lnTo>
                    <a:pt x="1542011" y="1881339"/>
                  </a:lnTo>
                  <a:lnTo>
                    <a:pt x="1520021" y="1923873"/>
                  </a:lnTo>
                  <a:lnTo>
                    <a:pt x="1486485" y="1957409"/>
                  </a:lnTo>
                  <a:lnTo>
                    <a:pt x="1443951" y="1979399"/>
                  </a:lnTo>
                  <a:lnTo>
                    <a:pt x="1394968" y="1987295"/>
                  </a:lnTo>
                  <a:lnTo>
                    <a:pt x="154940" y="1987295"/>
                  </a:lnTo>
                  <a:lnTo>
                    <a:pt x="105956" y="1979399"/>
                  </a:lnTo>
                  <a:lnTo>
                    <a:pt x="63422" y="1957409"/>
                  </a:lnTo>
                  <a:lnTo>
                    <a:pt x="29886" y="1923873"/>
                  </a:lnTo>
                  <a:lnTo>
                    <a:pt x="7896" y="1881339"/>
                  </a:lnTo>
                  <a:lnTo>
                    <a:pt x="0" y="1832355"/>
                  </a:lnTo>
                  <a:lnTo>
                    <a:pt x="0" y="154939"/>
                  </a:lnTo>
                  <a:close/>
                </a:path>
              </a:pathLst>
            </a:custGeom>
            <a:ln w="12192">
              <a:solidFill>
                <a:srgbClr val="FFFFFF"/>
              </a:solidFill>
            </a:ln>
          </p:spPr>
          <p:txBody>
            <a:bodyPr wrap="square" lIns="0" tIns="0" rIns="0" bIns="0" rtlCol="0"/>
            <a:lstStyle/>
            <a:p>
              <a:endParaRPr/>
            </a:p>
          </p:txBody>
        </p:sp>
        <p:sp>
          <p:nvSpPr>
            <p:cNvPr id="28" name="object 28"/>
            <p:cNvSpPr/>
            <p:nvPr/>
          </p:nvSpPr>
          <p:spPr>
            <a:xfrm>
              <a:off x="6589776" y="3651503"/>
              <a:ext cx="1550035" cy="2943225"/>
            </a:xfrm>
            <a:custGeom>
              <a:avLst/>
              <a:gdLst/>
              <a:ahLst/>
              <a:cxnLst/>
              <a:rect l="l" t="t" r="r" b="b"/>
              <a:pathLst>
                <a:path w="1550034" h="2943225">
                  <a:moveTo>
                    <a:pt x="1549907" y="0"/>
                  </a:moveTo>
                  <a:lnTo>
                    <a:pt x="0" y="0"/>
                  </a:lnTo>
                  <a:lnTo>
                    <a:pt x="0" y="2780106"/>
                  </a:lnTo>
                  <a:lnTo>
                    <a:pt x="5815" y="2823368"/>
                  </a:lnTo>
                  <a:lnTo>
                    <a:pt x="22225" y="2862243"/>
                  </a:lnTo>
                  <a:lnTo>
                    <a:pt x="47672" y="2895179"/>
                  </a:lnTo>
                  <a:lnTo>
                    <a:pt x="80602" y="2920625"/>
                  </a:lnTo>
                  <a:lnTo>
                    <a:pt x="119459" y="2937030"/>
                  </a:lnTo>
                  <a:lnTo>
                    <a:pt x="162687" y="2942844"/>
                  </a:lnTo>
                  <a:lnTo>
                    <a:pt x="1387221" y="2942844"/>
                  </a:lnTo>
                  <a:lnTo>
                    <a:pt x="1430448" y="2937030"/>
                  </a:lnTo>
                  <a:lnTo>
                    <a:pt x="1469305" y="2920625"/>
                  </a:lnTo>
                  <a:lnTo>
                    <a:pt x="1502235" y="2895179"/>
                  </a:lnTo>
                  <a:lnTo>
                    <a:pt x="1527682" y="2862243"/>
                  </a:lnTo>
                  <a:lnTo>
                    <a:pt x="1544092" y="2823368"/>
                  </a:lnTo>
                  <a:lnTo>
                    <a:pt x="1549907" y="2780106"/>
                  </a:lnTo>
                  <a:lnTo>
                    <a:pt x="1549907" y="0"/>
                  </a:lnTo>
                  <a:close/>
                </a:path>
              </a:pathLst>
            </a:custGeom>
            <a:solidFill>
              <a:srgbClr val="3A3838"/>
            </a:solidFill>
          </p:spPr>
          <p:txBody>
            <a:bodyPr wrap="square" lIns="0" tIns="0" rIns="0" bIns="0" rtlCol="0"/>
            <a:lstStyle/>
            <a:p>
              <a:endParaRPr/>
            </a:p>
          </p:txBody>
        </p:sp>
        <p:sp>
          <p:nvSpPr>
            <p:cNvPr id="29" name="object 29"/>
            <p:cNvSpPr/>
            <p:nvPr/>
          </p:nvSpPr>
          <p:spPr>
            <a:xfrm>
              <a:off x="6589776" y="3651503"/>
              <a:ext cx="1550035" cy="2943225"/>
            </a:xfrm>
            <a:custGeom>
              <a:avLst/>
              <a:gdLst/>
              <a:ahLst/>
              <a:cxnLst/>
              <a:rect l="l" t="t" r="r" b="b"/>
              <a:pathLst>
                <a:path w="1550034" h="2943225">
                  <a:moveTo>
                    <a:pt x="1387221" y="2942844"/>
                  </a:moveTo>
                  <a:lnTo>
                    <a:pt x="162687" y="2942844"/>
                  </a:lnTo>
                  <a:lnTo>
                    <a:pt x="119459" y="2937030"/>
                  </a:lnTo>
                  <a:lnTo>
                    <a:pt x="80602" y="2920625"/>
                  </a:lnTo>
                  <a:lnTo>
                    <a:pt x="47672" y="2895179"/>
                  </a:lnTo>
                  <a:lnTo>
                    <a:pt x="22225" y="2862243"/>
                  </a:lnTo>
                  <a:lnTo>
                    <a:pt x="5815" y="2823368"/>
                  </a:lnTo>
                  <a:lnTo>
                    <a:pt x="0" y="2780106"/>
                  </a:lnTo>
                  <a:lnTo>
                    <a:pt x="0" y="0"/>
                  </a:lnTo>
                  <a:lnTo>
                    <a:pt x="1549907" y="0"/>
                  </a:lnTo>
                  <a:lnTo>
                    <a:pt x="1549907" y="2780106"/>
                  </a:lnTo>
                  <a:lnTo>
                    <a:pt x="1544092" y="2823368"/>
                  </a:lnTo>
                  <a:lnTo>
                    <a:pt x="1527682" y="2862243"/>
                  </a:lnTo>
                  <a:lnTo>
                    <a:pt x="1502235" y="2895179"/>
                  </a:lnTo>
                  <a:lnTo>
                    <a:pt x="1469305" y="2920625"/>
                  </a:lnTo>
                  <a:lnTo>
                    <a:pt x="1430448" y="2937030"/>
                  </a:lnTo>
                  <a:lnTo>
                    <a:pt x="1387221" y="2942844"/>
                  </a:lnTo>
                  <a:close/>
                </a:path>
              </a:pathLst>
            </a:custGeom>
            <a:ln w="12192">
              <a:solidFill>
                <a:srgbClr val="FFFFFF"/>
              </a:solidFill>
            </a:ln>
          </p:spPr>
          <p:txBody>
            <a:bodyPr wrap="square" lIns="0" tIns="0" rIns="0" bIns="0" rtlCol="0"/>
            <a:lstStyle/>
            <a:p>
              <a:endParaRPr/>
            </a:p>
          </p:txBody>
        </p:sp>
      </p:grpSp>
      <p:sp>
        <p:nvSpPr>
          <p:cNvPr id="30" name="object 30"/>
          <p:cNvSpPr txBox="1"/>
          <p:nvPr/>
        </p:nvSpPr>
        <p:spPr>
          <a:xfrm>
            <a:off x="6711188" y="3697351"/>
            <a:ext cx="1253490" cy="2883535"/>
          </a:xfrm>
          <a:prstGeom prst="rect">
            <a:avLst/>
          </a:prstGeom>
        </p:spPr>
        <p:txBody>
          <a:bodyPr vert="horz" wrap="square" lIns="0" tIns="37465" rIns="0" bIns="0" rtlCol="0">
            <a:spAutoFit/>
          </a:bodyPr>
          <a:lstStyle/>
          <a:p>
            <a:pPr marL="12700" marR="226060" lvl="1">
              <a:lnSpc>
                <a:spcPct val="86200"/>
              </a:lnSpc>
              <a:spcBef>
                <a:spcPts val="295"/>
              </a:spcBef>
              <a:buAutoNum type="arabicPeriod"/>
              <a:tabLst>
                <a:tab pos="267335" algn="l"/>
              </a:tabLst>
            </a:pPr>
            <a:r>
              <a:rPr sz="1200" b="1" dirty="0">
                <a:solidFill>
                  <a:srgbClr val="FFFFFF"/>
                </a:solidFill>
                <a:latin typeface="Arial"/>
                <a:cs typeface="Arial"/>
              </a:rPr>
              <a:t>Lon</a:t>
            </a:r>
            <a:r>
              <a:rPr sz="1200" b="1" spc="-5" dirty="0">
                <a:solidFill>
                  <a:srgbClr val="FFFFFF"/>
                </a:solidFill>
                <a:latin typeface="Arial"/>
                <a:cs typeface="Arial"/>
              </a:rPr>
              <a:t>g-term  management  </a:t>
            </a:r>
            <a:r>
              <a:rPr sz="1200" b="1" dirty="0">
                <a:solidFill>
                  <a:srgbClr val="FFFFFF"/>
                </a:solidFill>
                <a:latin typeface="Arial"/>
                <a:cs typeface="Arial"/>
              </a:rPr>
              <a:t>plan</a:t>
            </a:r>
            <a:endParaRPr sz="1200">
              <a:latin typeface="Arial"/>
              <a:cs typeface="Arial"/>
            </a:endParaRPr>
          </a:p>
          <a:p>
            <a:pPr marL="12700" marR="410845" lvl="1">
              <a:lnSpc>
                <a:spcPct val="86200"/>
              </a:lnSpc>
              <a:spcBef>
                <a:spcPts val="490"/>
              </a:spcBef>
              <a:buAutoNum type="arabicPeriod"/>
              <a:tabLst>
                <a:tab pos="267335" algn="l"/>
              </a:tabLst>
            </a:pPr>
            <a:r>
              <a:rPr sz="1200" b="1" spc="-5" dirty="0">
                <a:solidFill>
                  <a:srgbClr val="FFFFFF"/>
                </a:solidFill>
                <a:latin typeface="Arial"/>
                <a:cs typeface="Arial"/>
              </a:rPr>
              <a:t>Ma</a:t>
            </a:r>
            <a:r>
              <a:rPr sz="1200" b="1" dirty="0">
                <a:solidFill>
                  <a:srgbClr val="FFFFFF"/>
                </a:solidFill>
                <a:latin typeface="Arial"/>
                <a:cs typeface="Arial"/>
              </a:rPr>
              <a:t>nage  ecological  </a:t>
            </a:r>
            <a:r>
              <a:rPr sz="1200" b="1" spc="-5" dirty="0">
                <a:solidFill>
                  <a:srgbClr val="FFFFFF"/>
                </a:solidFill>
                <a:latin typeface="Arial"/>
                <a:cs typeface="Arial"/>
              </a:rPr>
              <a:t>conditions</a:t>
            </a:r>
            <a:endParaRPr sz="1200">
              <a:latin typeface="Arial"/>
              <a:cs typeface="Arial"/>
            </a:endParaRPr>
          </a:p>
          <a:p>
            <a:pPr marL="12700" marR="5080" lvl="1">
              <a:lnSpc>
                <a:spcPct val="86400"/>
              </a:lnSpc>
              <a:spcBef>
                <a:spcPts val="484"/>
              </a:spcBef>
              <a:buAutoNum type="arabicPeriod"/>
              <a:tabLst>
                <a:tab pos="267335" algn="l"/>
              </a:tabLst>
            </a:pPr>
            <a:r>
              <a:rPr sz="1200" b="1" spc="-5" dirty="0">
                <a:solidFill>
                  <a:srgbClr val="FFFFFF"/>
                </a:solidFill>
                <a:latin typeface="Arial"/>
                <a:cs typeface="Arial"/>
              </a:rPr>
              <a:t>Manage  </a:t>
            </a:r>
            <a:r>
              <a:rPr sz="1200" b="1" dirty="0">
                <a:solidFill>
                  <a:srgbClr val="FFFFFF"/>
                </a:solidFill>
                <a:latin typeface="Arial"/>
                <a:cs typeface="Arial"/>
              </a:rPr>
              <a:t>within social</a:t>
            </a:r>
            <a:r>
              <a:rPr sz="1200" b="1" spc="-114" dirty="0">
                <a:solidFill>
                  <a:srgbClr val="FFFFFF"/>
                </a:solidFill>
                <a:latin typeface="Arial"/>
                <a:cs typeface="Arial"/>
              </a:rPr>
              <a:t> </a:t>
            </a:r>
            <a:r>
              <a:rPr sz="1200" b="1" dirty="0">
                <a:solidFill>
                  <a:srgbClr val="FFFFFF"/>
                </a:solidFill>
                <a:latin typeface="Arial"/>
                <a:cs typeface="Arial"/>
              </a:rPr>
              <a:t>and  economic  context</a:t>
            </a:r>
            <a:endParaRPr sz="1200">
              <a:latin typeface="Arial"/>
              <a:cs typeface="Arial"/>
            </a:endParaRPr>
          </a:p>
          <a:p>
            <a:pPr marL="12700" marR="410845" lvl="1">
              <a:lnSpc>
                <a:spcPts val="1240"/>
              </a:lnSpc>
              <a:spcBef>
                <a:spcPts val="500"/>
              </a:spcBef>
              <a:buAutoNum type="arabicPeriod"/>
              <a:tabLst>
                <a:tab pos="267335" algn="l"/>
              </a:tabLst>
            </a:pPr>
            <a:r>
              <a:rPr sz="1200" b="1" spc="-5" dirty="0">
                <a:solidFill>
                  <a:srgbClr val="FFFFFF"/>
                </a:solidFill>
                <a:latin typeface="Arial"/>
                <a:cs typeface="Arial"/>
              </a:rPr>
              <a:t>Ma</a:t>
            </a:r>
            <a:r>
              <a:rPr sz="1200" b="1" dirty="0">
                <a:solidFill>
                  <a:srgbClr val="FFFFFF"/>
                </a:solidFill>
                <a:latin typeface="Arial"/>
                <a:cs typeface="Arial"/>
              </a:rPr>
              <a:t>nage  </a:t>
            </a:r>
            <a:r>
              <a:rPr sz="1200" b="1" spc="-5" dirty="0">
                <a:solidFill>
                  <a:srgbClr val="FFFFFF"/>
                </a:solidFill>
                <a:latin typeface="Arial"/>
                <a:cs typeface="Arial"/>
              </a:rPr>
              <a:t>threats</a:t>
            </a:r>
            <a:endParaRPr sz="1200">
              <a:latin typeface="Arial"/>
              <a:cs typeface="Arial"/>
            </a:endParaRPr>
          </a:p>
          <a:p>
            <a:pPr marL="12700" marR="217804" lvl="1">
              <a:lnSpc>
                <a:spcPts val="1240"/>
              </a:lnSpc>
              <a:spcBef>
                <a:spcPts val="480"/>
              </a:spcBef>
              <a:buAutoNum type="arabicPeriod"/>
              <a:tabLst>
                <a:tab pos="267335" algn="l"/>
              </a:tabLst>
            </a:pPr>
            <a:r>
              <a:rPr sz="1200" b="1" dirty="0">
                <a:solidFill>
                  <a:srgbClr val="FFFFFF"/>
                </a:solidFill>
                <a:latin typeface="Arial"/>
                <a:cs typeface="Arial"/>
              </a:rPr>
              <a:t>Ef</a:t>
            </a:r>
            <a:r>
              <a:rPr sz="1200" b="1" spc="-10" dirty="0">
                <a:solidFill>
                  <a:srgbClr val="FFFFFF"/>
                </a:solidFill>
                <a:latin typeface="Arial"/>
                <a:cs typeface="Arial"/>
              </a:rPr>
              <a:t>f</a:t>
            </a:r>
            <a:r>
              <a:rPr sz="1200" b="1" spc="-5" dirty="0">
                <a:solidFill>
                  <a:srgbClr val="FFFFFF"/>
                </a:solidFill>
                <a:latin typeface="Arial"/>
                <a:cs typeface="Arial"/>
              </a:rPr>
              <a:t>ec</a:t>
            </a:r>
            <a:r>
              <a:rPr sz="1200" b="1" dirty="0">
                <a:solidFill>
                  <a:srgbClr val="FFFFFF"/>
                </a:solidFill>
                <a:latin typeface="Arial"/>
                <a:cs typeface="Arial"/>
              </a:rPr>
              <a:t>ti</a:t>
            </a:r>
            <a:r>
              <a:rPr sz="1200" b="1" spc="-25" dirty="0">
                <a:solidFill>
                  <a:srgbClr val="FFFFFF"/>
                </a:solidFill>
                <a:latin typeface="Arial"/>
                <a:cs typeface="Arial"/>
              </a:rPr>
              <a:t>v</a:t>
            </a:r>
            <a:r>
              <a:rPr sz="1200" b="1" spc="-5" dirty="0">
                <a:solidFill>
                  <a:srgbClr val="FFFFFF"/>
                </a:solidFill>
                <a:latin typeface="Arial"/>
                <a:cs typeface="Arial"/>
              </a:rPr>
              <a:t>e</a:t>
            </a:r>
            <a:r>
              <a:rPr sz="1200" b="1" dirty="0">
                <a:solidFill>
                  <a:srgbClr val="FFFFFF"/>
                </a:solidFill>
                <a:latin typeface="Arial"/>
                <a:cs typeface="Arial"/>
              </a:rPr>
              <a:t>ly  </a:t>
            </a:r>
            <a:r>
              <a:rPr sz="1200" b="1" spc="-5" dirty="0">
                <a:solidFill>
                  <a:srgbClr val="FFFFFF"/>
                </a:solidFill>
                <a:latin typeface="Arial"/>
                <a:cs typeface="Arial"/>
              </a:rPr>
              <a:t>enforce</a:t>
            </a:r>
            <a:r>
              <a:rPr sz="1200" b="1" spc="-30" dirty="0">
                <a:solidFill>
                  <a:srgbClr val="FFFFFF"/>
                </a:solidFill>
                <a:latin typeface="Arial"/>
                <a:cs typeface="Arial"/>
              </a:rPr>
              <a:t> </a:t>
            </a:r>
            <a:r>
              <a:rPr sz="1200" b="1" spc="5" dirty="0">
                <a:solidFill>
                  <a:srgbClr val="FFFFFF"/>
                </a:solidFill>
                <a:latin typeface="Arial"/>
                <a:cs typeface="Arial"/>
              </a:rPr>
              <a:t>laws</a:t>
            </a:r>
            <a:endParaRPr sz="1200">
              <a:latin typeface="Arial"/>
              <a:cs typeface="Arial"/>
            </a:endParaRPr>
          </a:p>
          <a:p>
            <a:pPr marL="12700" marR="106680" lvl="1">
              <a:lnSpc>
                <a:spcPts val="1250"/>
              </a:lnSpc>
              <a:spcBef>
                <a:spcPts val="480"/>
              </a:spcBef>
              <a:buAutoNum type="arabicPeriod"/>
              <a:tabLst>
                <a:tab pos="267335" algn="l"/>
              </a:tabLst>
            </a:pPr>
            <a:r>
              <a:rPr sz="1200" b="1" spc="-5" dirty="0">
                <a:solidFill>
                  <a:srgbClr val="FFFFFF"/>
                </a:solidFill>
                <a:latin typeface="Arial"/>
                <a:cs typeface="Arial"/>
              </a:rPr>
              <a:t>Manage  access </a:t>
            </a:r>
            <a:r>
              <a:rPr sz="1200" b="1" dirty="0">
                <a:solidFill>
                  <a:srgbClr val="FFFFFF"/>
                </a:solidFill>
                <a:latin typeface="Arial"/>
                <a:cs typeface="Arial"/>
              </a:rPr>
              <a:t>and</a:t>
            </a:r>
            <a:r>
              <a:rPr sz="1200" b="1" spc="-85" dirty="0">
                <a:solidFill>
                  <a:srgbClr val="FFFFFF"/>
                </a:solidFill>
                <a:latin typeface="Arial"/>
                <a:cs typeface="Arial"/>
              </a:rPr>
              <a:t> </a:t>
            </a:r>
            <a:r>
              <a:rPr sz="1200" b="1" spc="-5" dirty="0">
                <a:solidFill>
                  <a:srgbClr val="FFFFFF"/>
                </a:solidFill>
                <a:latin typeface="Arial"/>
                <a:cs typeface="Arial"/>
              </a:rPr>
              <a:t>use</a:t>
            </a:r>
            <a:endParaRPr sz="1200">
              <a:latin typeface="Arial"/>
              <a:cs typeface="Arial"/>
            </a:endParaRPr>
          </a:p>
        </p:txBody>
      </p:sp>
      <p:grpSp>
        <p:nvGrpSpPr>
          <p:cNvPr id="31" name="object 31"/>
          <p:cNvGrpSpPr/>
          <p:nvPr/>
        </p:nvGrpSpPr>
        <p:grpSpPr>
          <a:xfrm>
            <a:off x="8287257" y="1447546"/>
            <a:ext cx="1562735" cy="5153660"/>
            <a:chOff x="8287257" y="1447546"/>
            <a:chExt cx="1562735" cy="5153660"/>
          </a:xfrm>
        </p:grpSpPr>
        <p:sp>
          <p:nvSpPr>
            <p:cNvPr id="32" name="object 32"/>
            <p:cNvSpPr/>
            <p:nvPr/>
          </p:nvSpPr>
          <p:spPr>
            <a:xfrm>
              <a:off x="8293607" y="1453896"/>
              <a:ext cx="1549908" cy="1987295"/>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33"/>
            <p:cNvSpPr/>
            <p:nvPr/>
          </p:nvSpPr>
          <p:spPr>
            <a:xfrm>
              <a:off x="8293607" y="1453896"/>
              <a:ext cx="1550035" cy="1987550"/>
            </a:xfrm>
            <a:custGeom>
              <a:avLst/>
              <a:gdLst/>
              <a:ahLst/>
              <a:cxnLst/>
              <a:rect l="l" t="t" r="r" b="b"/>
              <a:pathLst>
                <a:path w="1550034" h="1987550">
                  <a:moveTo>
                    <a:pt x="0" y="154939"/>
                  </a:moveTo>
                  <a:lnTo>
                    <a:pt x="7896" y="105956"/>
                  </a:lnTo>
                  <a:lnTo>
                    <a:pt x="29886" y="63422"/>
                  </a:lnTo>
                  <a:lnTo>
                    <a:pt x="63422" y="29886"/>
                  </a:lnTo>
                  <a:lnTo>
                    <a:pt x="105956" y="7896"/>
                  </a:lnTo>
                  <a:lnTo>
                    <a:pt x="154940" y="0"/>
                  </a:lnTo>
                  <a:lnTo>
                    <a:pt x="1394968" y="0"/>
                  </a:lnTo>
                  <a:lnTo>
                    <a:pt x="1443951" y="7896"/>
                  </a:lnTo>
                  <a:lnTo>
                    <a:pt x="1486485" y="29886"/>
                  </a:lnTo>
                  <a:lnTo>
                    <a:pt x="1520021" y="63422"/>
                  </a:lnTo>
                  <a:lnTo>
                    <a:pt x="1542011" y="105956"/>
                  </a:lnTo>
                  <a:lnTo>
                    <a:pt x="1549908" y="154939"/>
                  </a:lnTo>
                  <a:lnTo>
                    <a:pt x="1549908" y="1832355"/>
                  </a:lnTo>
                  <a:lnTo>
                    <a:pt x="1542011" y="1881339"/>
                  </a:lnTo>
                  <a:lnTo>
                    <a:pt x="1520021" y="1923873"/>
                  </a:lnTo>
                  <a:lnTo>
                    <a:pt x="1486485" y="1957409"/>
                  </a:lnTo>
                  <a:lnTo>
                    <a:pt x="1443951" y="1979399"/>
                  </a:lnTo>
                  <a:lnTo>
                    <a:pt x="1394968" y="1987295"/>
                  </a:lnTo>
                  <a:lnTo>
                    <a:pt x="154940" y="1987295"/>
                  </a:lnTo>
                  <a:lnTo>
                    <a:pt x="105956" y="1979399"/>
                  </a:lnTo>
                  <a:lnTo>
                    <a:pt x="63422" y="1957409"/>
                  </a:lnTo>
                  <a:lnTo>
                    <a:pt x="29886" y="1923873"/>
                  </a:lnTo>
                  <a:lnTo>
                    <a:pt x="7896" y="1881339"/>
                  </a:lnTo>
                  <a:lnTo>
                    <a:pt x="0" y="1832355"/>
                  </a:lnTo>
                  <a:lnTo>
                    <a:pt x="0" y="154939"/>
                  </a:lnTo>
                  <a:close/>
                </a:path>
              </a:pathLst>
            </a:custGeom>
            <a:ln w="12191">
              <a:solidFill>
                <a:srgbClr val="FFFFFF"/>
              </a:solidFill>
            </a:ln>
          </p:spPr>
          <p:txBody>
            <a:bodyPr wrap="square" lIns="0" tIns="0" rIns="0" bIns="0" rtlCol="0"/>
            <a:lstStyle/>
            <a:p>
              <a:endParaRPr/>
            </a:p>
          </p:txBody>
        </p:sp>
        <p:sp>
          <p:nvSpPr>
            <p:cNvPr id="34" name="object 34"/>
            <p:cNvSpPr/>
            <p:nvPr/>
          </p:nvSpPr>
          <p:spPr>
            <a:xfrm>
              <a:off x="8293607" y="3651503"/>
              <a:ext cx="1550035" cy="2943225"/>
            </a:xfrm>
            <a:custGeom>
              <a:avLst/>
              <a:gdLst/>
              <a:ahLst/>
              <a:cxnLst/>
              <a:rect l="l" t="t" r="r" b="b"/>
              <a:pathLst>
                <a:path w="1550034" h="2943225">
                  <a:moveTo>
                    <a:pt x="1549908" y="0"/>
                  </a:moveTo>
                  <a:lnTo>
                    <a:pt x="0" y="0"/>
                  </a:lnTo>
                  <a:lnTo>
                    <a:pt x="0" y="2780106"/>
                  </a:lnTo>
                  <a:lnTo>
                    <a:pt x="5815" y="2823368"/>
                  </a:lnTo>
                  <a:lnTo>
                    <a:pt x="22225" y="2862243"/>
                  </a:lnTo>
                  <a:lnTo>
                    <a:pt x="47672" y="2895179"/>
                  </a:lnTo>
                  <a:lnTo>
                    <a:pt x="80602" y="2920625"/>
                  </a:lnTo>
                  <a:lnTo>
                    <a:pt x="119459" y="2937030"/>
                  </a:lnTo>
                  <a:lnTo>
                    <a:pt x="162687" y="2942844"/>
                  </a:lnTo>
                  <a:lnTo>
                    <a:pt x="1387221" y="2942844"/>
                  </a:lnTo>
                  <a:lnTo>
                    <a:pt x="1430448" y="2937030"/>
                  </a:lnTo>
                  <a:lnTo>
                    <a:pt x="1469305" y="2920625"/>
                  </a:lnTo>
                  <a:lnTo>
                    <a:pt x="1502235" y="2895179"/>
                  </a:lnTo>
                  <a:lnTo>
                    <a:pt x="1527683" y="2862243"/>
                  </a:lnTo>
                  <a:lnTo>
                    <a:pt x="1544092" y="2823368"/>
                  </a:lnTo>
                  <a:lnTo>
                    <a:pt x="1549908" y="2780106"/>
                  </a:lnTo>
                  <a:lnTo>
                    <a:pt x="1549908" y="0"/>
                  </a:lnTo>
                  <a:close/>
                </a:path>
              </a:pathLst>
            </a:custGeom>
            <a:solidFill>
              <a:srgbClr val="385622"/>
            </a:solidFill>
          </p:spPr>
          <p:txBody>
            <a:bodyPr wrap="square" lIns="0" tIns="0" rIns="0" bIns="0" rtlCol="0"/>
            <a:lstStyle/>
            <a:p>
              <a:endParaRPr/>
            </a:p>
          </p:txBody>
        </p:sp>
        <p:sp>
          <p:nvSpPr>
            <p:cNvPr id="35" name="object 35"/>
            <p:cNvSpPr/>
            <p:nvPr/>
          </p:nvSpPr>
          <p:spPr>
            <a:xfrm>
              <a:off x="8293607" y="3651503"/>
              <a:ext cx="1550035" cy="2943225"/>
            </a:xfrm>
            <a:custGeom>
              <a:avLst/>
              <a:gdLst/>
              <a:ahLst/>
              <a:cxnLst/>
              <a:rect l="l" t="t" r="r" b="b"/>
              <a:pathLst>
                <a:path w="1550034" h="2943225">
                  <a:moveTo>
                    <a:pt x="1387221" y="2942844"/>
                  </a:moveTo>
                  <a:lnTo>
                    <a:pt x="162687" y="2942844"/>
                  </a:lnTo>
                  <a:lnTo>
                    <a:pt x="119459" y="2937030"/>
                  </a:lnTo>
                  <a:lnTo>
                    <a:pt x="80602" y="2920625"/>
                  </a:lnTo>
                  <a:lnTo>
                    <a:pt x="47672" y="2895179"/>
                  </a:lnTo>
                  <a:lnTo>
                    <a:pt x="22225" y="2862243"/>
                  </a:lnTo>
                  <a:lnTo>
                    <a:pt x="5815" y="2823368"/>
                  </a:lnTo>
                  <a:lnTo>
                    <a:pt x="0" y="2780106"/>
                  </a:lnTo>
                  <a:lnTo>
                    <a:pt x="0" y="0"/>
                  </a:lnTo>
                  <a:lnTo>
                    <a:pt x="1549908" y="0"/>
                  </a:lnTo>
                  <a:lnTo>
                    <a:pt x="1549908" y="2780106"/>
                  </a:lnTo>
                  <a:lnTo>
                    <a:pt x="1544092" y="2823368"/>
                  </a:lnTo>
                  <a:lnTo>
                    <a:pt x="1527683" y="2862243"/>
                  </a:lnTo>
                  <a:lnTo>
                    <a:pt x="1502235" y="2895179"/>
                  </a:lnTo>
                  <a:lnTo>
                    <a:pt x="1469305" y="2920625"/>
                  </a:lnTo>
                  <a:lnTo>
                    <a:pt x="1430448" y="2937030"/>
                  </a:lnTo>
                  <a:lnTo>
                    <a:pt x="1387221" y="2942844"/>
                  </a:lnTo>
                  <a:close/>
                </a:path>
              </a:pathLst>
            </a:custGeom>
            <a:ln w="12192">
              <a:solidFill>
                <a:srgbClr val="FFFFFF"/>
              </a:solidFill>
            </a:ln>
          </p:spPr>
          <p:txBody>
            <a:bodyPr wrap="square" lIns="0" tIns="0" rIns="0" bIns="0" rtlCol="0"/>
            <a:lstStyle/>
            <a:p>
              <a:endParaRPr/>
            </a:p>
          </p:txBody>
        </p:sp>
      </p:grpSp>
      <p:sp>
        <p:nvSpPr>
          <p:cNvPr id="36" name="object 36"/>
          <p:cNvSpPr txBox="1"/>
          <p:nvPr/>
        </p:nvSpPr>
        <p:spPr>
          <a:xfrm>
            <a:off x="8415655" y="3697351"/>
            <a:ext cx="1212215" cy="2068195"/>
          </a:xfrm>
          <a:prstGeom prst="rect">
            <a:avLst/>
          </a:prstGeom>
        </p:spPr>
        <p:txBody>
          <a:bodyPr vert="horz" wrap="square" lIns="0" tIns="37465" rIns="0" bIns="0" rtlCol="0">
            <a:spAutoFit/>
          </a:bodyPr>
          <a:lstStyle/>
          <a:p>
            <a:pPr marL="12700" marR="5080" lvl="1">
              <a:lnSpc>
                <a:spcPct val="86400"/>
              </a:lnSpc>
              <a:spcBef>
                <a:spcPts val="295"/>
              </a:spcBef>
              <a:buAutoNum type="arabicPeriod"/>
              <a:tabLst>
                <a:tab pos="267335" algn="l"/>
              </a:tabLst>
            </a:pPr>
            <a:r>
              <a:rPr sz="1200" b="1" dirty="0">
                <a:solidFill>
                  <a:srgbClr val="FFFFFF"/>
                </a:solidFill>
                <a:latin typeface="Arial"/>
                <a:cs typeface="Arial"/>
              </a:rPr>
              <a:t>Demons</a:t>
            </a:r>
            <a:r>
              <a:rPr sz="1200" b="1" spc="-5" dirty="0">
                <a:solidFill>
                  <a:srgbClr val="FFFFFF"/>
                </a:solidFill>
                <a:latin typeface="Arial"/>
                <a:cs typeface="Arial"/>
              </a:rPr>
              <a:t>trate  conservation </a:t>
            </a:r>
            <a:r>
              <a:rPr sz="1200" b="1" dirty="0">
                <a:solidFill>
                  <a:srgbClr val="FFFFFF"/>
                </a:solidFill>
                <a:latin typeface="Arial"/>
                <a:cs typeface="Arial"/>
              </a:rPr>
              <a:t>of  </a:t>
            </a:r>
            <a:r>
              <a:rPr sz="1200" b="1" spc="-5" dirty="0">
                <a:solidFill>
                  <a:srgbClr val="FFFFFF"/>
                </a:solidFill>
                <a:latin typeface="Arial"/>
                <a:cs typeface="Arial"/>
              </a:rPr>
              <a:t>major </a:t>
            </a:r>
            <a:r>
              <a:rPr sz="1200" b="1" dirty="0">
                <a:solidFill>
                  <a:srgbClr val="FFFFFF"/>
                </a:solidFill>
                <a:latin typeface="Arial"/>
                <a:cs typeface="Arial"/>
              </a:rPr>
              <a:t>natural  </a:t>
            </a:r>
            <a:r>
              <a:rPr sz="1200" b="1" spc="-5" dirty="0">
                <a:solidFill>
                  <a:srgbClr val="FFFFFF"/>
                </a:solidFill>
                <a:latin typeface="Arial"/>
                <a:cs typeface="Arial"/>
              </a:rPr>
              <a:t>values</a:t>
            </a:r>
            <a:endParaRPr sz="1200">
              <a:latin typeface="Arial"/>
              <a:cs typeface="Arial"/>
            </a:endParaRPr>
          </a:p>
          <a:p>
            <a:pPr marL="12700" marR="5080" lvl="1">
              <a:lnSpc>
                <a:spcPct val="86100"/>
              </a:lnSpc>
              <a:spcBef>
                <a:spcPts val="484"/>
              </a:spcBef>
              <a:buAutoNum type="arabicPeriod"/>
              <a:tabLst>
                <a:tab pos="267335" algn="l"/>
              </a:tabLst>
            </a:pPr>
            <a:r>
              <a:rPr sz="1200" b="1" dirty="0">
                <a:solidFill>
                  <a:srgbClr val="FFFFFF"/>
                </a:solidFill>
                <a:latin typeface="Arial"/>
                <a:cs typeface="Arial"/>
              </a:rPr>
              <a:t>Demons</a:t>
            </a:r>
            <a:r>
              <a:rPr sz="1200" b="1" spc="-5" dirty="0">
                <a:solidFill>
                  <a:srgbClr val="FFFFFF"/>
                </a:solidFill>
                <a:latin typeface="Arial"/>
                <a:cs typeface="Arial"/>
              </a:rPr>
              <a:t>trate  conservation </a:t>
            </a:r>
            <a:r>
              <a:rPr sz="1200" b="1" dirty="0">
                <a:solidFill>
                  <a:srgbClr val="FFFFFF"/>
                </a:solidFill>
                <a:latin typeface="Arial"/>
                <a:cs typeface="Arial"/>
              </a:rPr>
              <a:t>of  </a:t>
            </a:r>
            <a:r>
              <a:rPr sz="1200" b="1" spc="-5" dirty="0">
                <a:solidFill>
                  <a:srgbClr val="FFFFFF"/>
                </a:solidFill>
                <a:latin typeface="Arial"/>
                <a:cs typeface="Arial"/>
              </a:rPr>
              <a:t>ecosystem  services</a:t>
            </a:r>
            <a:endParaRPr sz="1200">
              <a:latin typeface="Arial"/>
              <a:cs typeface="Arial"/>
            </a:endParaRPr>
          </a:p>
          <a:p>
            <a:pPr marL="12700" marR="5080" lvl="1">
              <a:lnSpc>
                <a:spcPct val="86400"/>
              </a:lnSpc>
              <a:spcBef>
                <a:spcPts val="484"/>
              </a:spcBef>
              <a:buAutoNum type="arabicPeriod"/>
              <a:tabLst>
                <a:tab pos="267335" algn="l"/>
              </a:tabLst>
            </a:pPr>
            <a:r>
              <a:rPr sz="1200" b="1" dirty="0">
                <a:solidFill>
                  <a:srgbClr val="FFFFFF"/>
                </a:solidFill>
                <a:latin typeface="Arial"/>
                <a:cs typeface="Arial"/>
              </a:rPr>
              <a:t>Demons</a:t>
            </a:r>
            <a:r>
              <a:rPr sz="1200" b="1" spc="-5" dirty="0">
                <a:solidFill>
                  <a:srgbClr val="FFFFFF"/>
                </a:solidFill>
                <a:latin typeface="Arial"/>
                <a:cs typeface="Arial"/>
              </a:rPr>
              <a:t>trate  conservation </a:t>
            </a:r>
            <a:r>
              <a:rPr sz="1200" b="1" dirty="0">
                <a:solidFill>
                  <a:srgbClr val="FFFFFF"/>
                </a:solidFill>
                <a:latin typeface="Arial"/>
                <a:cs typeface="Arial"/>
              </a:rPr>
              <a:t>of  </a:t>
            </a:r>
            <a:r>
              <a:rPr sz="1200" b="1" spc="-5" dirty="0">
                <a:solidFill>
                  <a:srgbClr val="FFFFFF"/>
                </a:solidFill>
                <a:latin typeface="Arial"/>
                <a:cs typeface="Arial"/>
              </a:rPr>
              <a:t>major </a:t>
            </a:r>
            <a:r>
              <a:rPr sz="1200" b="1" dirty="0">
                <a:solidFill>
                  <a:srgbClr val="FFFFFF"/>
                </a:solidFill>
                <a:latin typeface="Arial"/>
                <a:cs typeface="Arial"/>
              </a:rPr>
              <a:t>cultural  </a:t>
            </a:r>
            <a:r>
              <a:rPr sz="1200" b="1" spc="-5" dirty="0">
                <a:solidFill>
                  <a:srgbClr val="FFFFFF"/>
                </a:solidFill>
                <a:latin typeface="Arial"/>
                <a:cs typeface="Arial"/>
              </a:rPr>
              <a:t>values</a:t>
            </a:r>
            <a:endParaRPr sz="1200">
              <a:latin typeface="Arial"/>
              <a:cs typeface="Arial"/>
            </a:endParaRPr>
          </a:p>
        </p:txBody>
      </p:sp>
      <p:sp>
        <p:nvSpPr>
          <p:cNvPr id="37" name="object 37"/>
          <p:cNvSpPr txBox="1"/>
          <p:nvPr/>
        </p:nvSpPr>
        <p:spPr>
          <a:xfrm>
            <a:off x="305815" y="3586988"/>
            <a:ext cx="2204085" cy="1626235"/>
          </a:xfrm>
          <a:prstGeom prst="rect">
            <a:avLst/>
          </a:prstGeom>
        </p:spPr>
        <p:txBody>
          <a:bodyPr vert="horz" wrap="square" lIns="0" tIns="12700" rIns="0" bIns="0" rtlCol="0">
            <a:spAutoFit/>
          </a:bodyPr>
          <a:lstStyle/>
          <a:p>
            <a:pPr marL="361315" marR="352425" algn="ctr">
              <a:lnSpc>
                <a:spcPct val="100000"/>
              </a:lnSpc>
              <a:spcBef>
                <a:spcPts val="100"/>
              </a:spcBef>
            </a:pPr>
            <a:r>
              <a:rPr sz="2100" b="1" spc="-5" dirty="0">
                <a:solidFill>
                  <a:srgbClr val="094B6D"/>
                </a:solidFill>
                <a:latin typeface="Arial"/>
                <a:cs typeface="Arial"/>
              </a:rPr>
              <a:t>A</a:t>
            </a:r>
            <a:r>
              <a:rPr sz="2100" b="1" spc="-15" dirty="0">
                <a:solidFill>
                  <a:srgbClr val="094B6D"/>
                </a:solidFill>
                <a:latin typeface="Arial"/>
                <a:cs typeface="Arial"/>
              </a:rPr>
              <a:t>C</a:t>
            </a:r>
            <a:r>
              <a:rPr sz="2100" b="1" dirty="0">
                <a:solidFill>
                  <a:srgbClr val="094B6D"/>
                </a:solidFill>
                <a:latin typeface="Arial"/>
                <a:cs typeface="Arial"/>
              </a:rPr>
              <a:t>HIEVING  </a:t>
            </a:r>
            <a:r>
              <a:rPr sz="2100" b="1" spc="-5" dirty="0">
                <a:solidFill>
                  <a:srgbClr val="094B6D"/>
                </a:solidFill>
                <a:latin typeface="Arial"/>
                <a:cs typeface="Arial"/>
              </a:rPr>
              <a:t>QUALITY  </a:t>
            </a:r>
            <a:r>
              <a:rPr sz="2100" b="1" dirty="0">
                <a:solidFill>
                  <a:srgbClr val="094B6D"/>
                </a:solidFill>
                <a:latin typeface="Arial"/>
                <a:cs typeface="Arial"/>
              </a:rPr>
              <a:t>IN</a:t>
            </a:r>
            <a:r>
              <a:rPr sz="2100" b="1" spc="-15" dirty="0">
                <a:solidFill>
                  <a:srgbClr val="094B6D"/>
                </a:solidFill>
                <a:latin typeface="Arial"/>
                <a:cs typeface="Arial"/>
              </a:rPr>
              <a:t> </a:t>
            </a:r>
            <a:r>
              <a:rPr sz="2100" b="1" spc="-5" dirty="0">
                <a:solidFill>
                  <a:srgbClr val="094B6D"/>
                </a:solidFill>
                <a:latin typeface="Arial"/>
                <a:cs typeface="Arial"/>
              </a:rPr>
              <a:t>4</a:t>
            </a:r>
            <a:endParaRPr sz="2100">
              <a:latin typeface="Arial"/>
              <a:cs typeface="Arial"/>
            </a:endParaRPr>
          </a:p>
          <a:p>
            <a:pPr algn="ctr">
              <a:lnSpc>
                <a:spcPct val="100000"/>
              </a:lnSpc>
            </a:pPr>
            <a:r>
              <a:rPr sz="2100" b="1" spc="-5" dirty="0">
                <a:solidFill>
                  <a:srgbClr val="094B6D"/>
                </a:solidFill>
                <a:latin typeface="Arial"/>
                <a:cs typeface="Arial"/>
              </a:rPr>
              <a:t>COMPONENTS</a:t>
            </a:r>
            <a:r>
              <a:rPr sz="2100" b="1" spc="-45" dirty="0">
                <a:solidFill>
                  <a:srgbClr val="094B6D"/>
                </a:solidFill>
                <a:latin typeface="Arial"/>
                <a:cs typeface="Arial"/>
              </a:rPr>
              <a:t> </a:t>
            </a:r>
            <a:r>
              <a:rPr sz="2100" b="1" spc="-5" dirty="0">
                <a:solidFill>
                  <a:srgbClr val="094B6D"/>
                </a:solidFill>
                <a:latin typeface="Arial"/>
                <a:cs typeface="Arial"/>
              </a:rPr>
              <a:t>&amp;</a:t>
            </a:r>
            <a:endParaRPr sz="2100">
              <a:latin typeface="Arial"/>
              <a:cs typeface="Arial"/>
            </a:endParaRPr>
          </a:p>
          <a:p>
            <a:pPr algn="ctr">
              <a:lnSpc>
                <a:spcPct val="100000"/>
              </a:lnSpc>
            </a:pPr>
            <a:r>
              <a:rPr sz="2100" b="1" dirty="0">
                <a:solidFill>
                  <a:srgbClr val="094B6D"/>
                </a:solidFill>
                <a:latin typeface="Arial"/>
                <a:cs typeface="Arial"/>
              </a:rPr>
              <a:t>17</a:t>
            </a:r>
            <a:r>
              <a:rPr sz="2100" b="1" spc="-30" dirty="0">
                <a:solidFill>
                  <a:srgbClr val="094B6D"/>
                </a:solidFill>
                <a:latin typeface="Arial"/>
                <a:cs typeface="Arial"/>
              </a:rPr>
              <a:t> </a:t>
            </a:r>
            <a:r>
              <a:rPr sz="2100" b="1" dirty="0">
                <a:solidFill>
                  <a:srgbClr val="094B6D"/>
                </a:solidFill>
                <a:latin typeface="Arial"/>
                <a:cs typeface="Arial"/>
              </a:rPr>
              <a:t>CRITERIA</a:t>
            </a:r>
            <a:endParaRPr sz="2100">
              <a:latin typeface="Arial"/>
              <a:cs typeface="Arial"/>
            </a:endParaRPr>
          </a:p>
        </p:txBody>
      </p:sp>
      <p:sp>
        <p:nvSpPr>
          <p:cNvPr id="38" name="object 38"/>
          <p:cNvSpPr txBox="1">
            <a:spLocks noGrp="1"/>
          </p:cNvSpPr>
          <p:nvPr>
            <p:ph type="title"/>
          </p:nvPr>
        </p:nvSpPr>
        <p:spPr>
          <a:xfrm>
            <a:off x="150876" y="2296667"/>
            <a:ext cx="2725420" cy="830580"/>
          </a:xfrm>
          <a:prstGeom prst="rect">
            <a:avLst/>
          </a:prstGeom>
          <a:solidFill>
            <a:srgbClr val="1F3863"/>
          </a:solidFill>
          <a:ln w="6096">
            <a:solidFill>
              <a:srgbClr val="A4A4A4"/>
            </a:solidFill>
          </a:ln>
        </p:spPr>
        <p:txBody>
          <a:bodyPr vert="horz" wrap="square" lIns="0" tIns="38100" rIns="0" bIns="0" rtlCol="0">
            <a:spAutoFit/>
          </a:bodyPr>
          <a:lstStyle/>
          <a:p>
            <a:pPr marL="535305" marR="191770" indent="-337185">
              <a:lnSpc>
                <a:spcPct val="100000"/>
              </a:lnSpc>
              <a:spcBef>
                <a:spcPts val="300"/>
              </a:spcBef>
            </a:pPr>
            <a:r>
              <a:rPr sz="2100" b="1" spc="-5" dirty="0">
                <a:solidFill>
                  <a:srgbClr val="FFFFFF"/>
                </a:solidFill>
                <a:latin typeface="Arial"/>
                <a:cs typeface="Arial"/>
              </a:rPr>
              <a:t>IUCN </a:t>
            </a:r>
            <a:r>
              <a:rPr sz="2100" b="1" dirty="0">
                <a:solidFill>
                  <a:srgbClr val="FFFFFF"/>
                </a:solidFill>
                <a:latin typeface="Arial"/>
                <a:cs typeface="Arial"/>
              </a:rPr>
              <a:t>GREEN</a:t>
            </a:r>
            <a:r>
              <a:rPr sz="2100" b="1" spc="-80" dirty="0">
                <a:solidFill>
                  <a:srgbClr val="FFFFFF"/>
                </a:solidFill>
                <a:latin typeface="Arial"/>
                <a:cs typeface="Arial"/>
              </a:rPr>
              <a:t> </a:t>
            </a:r>
            <a:r>
              <a:rPr sz="2100" b="1" dirty="0">
                <a:solidFill>
                  <a:srgbClr val="FFFFFF"/>
                </a:solidFill>
                <a:latin typeface="Arial"/>
                <a:cs typeface="Arial"/>
              </a:rPr>
              <a:t>LIST  </a:t>
            </a:r>
            <a:r>
              <a:rPr sz="2100" b="1" spc="-25" dirty="0">
                <a:solidFill>
                  <a:srgbClr val="FFFFFF"/>
                </a:solidFill>
                <a:latin typeface="Arial"/>
                <a:cs typeface="Arial"/>
              </a:rPr>
              <a:t>STANDARDS</a:t>
            </a:r>
            <a:endParaRPr sz="2100">
              <a:latin typeface="Arial"/>
              <a:cs typeface="Arial"/>
            </a:endParaRPr>
          </a:p>
        </p:txBody>
      </p:sp>
      <p:sp>
        <p:nvSpPr>
          <p:cNvPr id="39" name="object 39"/>
          <p:cNvSpPr/>
          <p:nvPr/>
        </p:nvSpPr>
        <p:spPr>
          <a:xfrm>
            <a:off x="4696205" y="20574"/>
            <a:ext cx="6329680" cy="6838315"/>
          </a:xfrm>
          <a:custGeom>
            <a:avLst/>
            <a:gdLst/>
            <a:ahLst/>
            <a:cxnLst/>
            <a:rect l="l" t="t" r="r" b="b"/>
            <a:pathLst>
              <a:path w="6329680" h="6838315">
                <a:moveTo>
                  <a:pt x="0" y="3419093"/>
                </a:moveTo>
                <a:lnTo>
                  <a:pt x="332" y="3369045"/>
                </a:lnTo>
                <a:lnTo>
                  <a:pt x="1325" y="3319169"/>
                </a:lnTo>
                <a:lnTo>
                  <a:pt x="2975" y="3269471"/>
                </a:lnTo>
                <a:lnTo>
                  <a:pt x="5277" y="3219956"/>
                </a:lnTo>
                <a:lnTo>
                  <a:pt x="8227" y="3170628"/>
                </a:lnTo>
                <a:lnTo>
                  <a:pt x="11820" y="3121493"/>
                </a:lnTo>
                <a:lnTo>
                  <a:pt x="16052" y="3072555"/>
                </a:lnTo>
                <a:lnTo>
                  <a:pt x="20918" y="3023819"/>
                </a:lnTo>
                <a:lnTo>
                  <a:pt x="26413" y="2975290"/>
                </a:lnTo>
                <a:lnTo>
                  <a:pt x="32534" y="2926974"/>
                </a:lnTo>
                <a:lnTo>
                  <a:pt x="39275" y="2878874"/>
                </a:lnTo>
                <a:lnTo>
                  <a:pt x="46633" y="2830995"/>
                </a:lnTo>
                <a:lnTo>
                  <a:pt x="54601" y="2783344"/>
                </a:lnTo>
                <a:lnTo>
                  <a:pt x="63177" y="2735924"/>
                </a:lnTo>
                <a:lnTo>
                  <a:pt x="72356" y="2688740"/>
                </a:lnTo>
                <a:lnTo>
                  <a:pt x="82132" y="2641797"/>
                </a:lnTo>
                <a:lnTo>
                  <a:pt x="92502" y="2595101"/>
                </a:lnTo>
                <a:lnTo>
                  <a:pt x="103461" y="2548655"/>
                </a:lnTo>
                <a:lnTo>
                  <a:pt x="115004" y="2502465"/>
                </a:lnTo>
                <a:lnTo>
                  <a:pt x="127128" y="2456536"/>
                </a:lnTo>
                <a:lnTo>
                  <a:pt x="139826" y="2410873"/>
                </a:lnTo>
                <a:lnTo>
                  <a:pt x="153096" y="2365480"/>
                </a:lnTo>
                <a:lnTo>
                  <a:pt x="166932" y="2320363"/>
                </a:lnTo>
                <a:lnTo>
                  <a:pt x="181330" y="2275525"/>
                </a:lnTo>
                <a:lnTo>
                  <a:pt x="196286" y="2230973"/>
                </a:lnTo>
                <a:lnTo>
                  <a:pt x="211794" y="2186711"/>
                </a:lnTo>
                <a:lnTo>
                  <a:pt x="227850" y="2142744"/>
                </a:lnTo>
                <a:lnTo>
                  <a:pt x="244451" y="2099076"/>
                </a:lnTo>
                <a:lnTo>
                  <a:pt x="261591" y="2055714"/>
                </a:lnTo>
                <a:lnTo>
                  <a:pt x="279265" y="2012660"/>
                </a:lnTo>
                <a:lnTo>
                  <a:pt x="297470" y="1969921"/>
                </a:lnTo>
                <a:lnTo>
                  <a:pt x="316200" y="1927501"/>
                </a:lnTo>
                <a:lnTo>
                  <a:pt x="335452" y="1885406"/>
                </a:lnTo>
                <a:lnTo>
                  <a:pt x="355221" y="1843639"/>
                </a:lnTo>
                <a:lnTo>
                  <a:pt x="375502" y="1802207"/>
                </a:lnTo>
                <a:lnTo>
                  <a:pt x="396290" y="1761113"/>
                </a:lnTo>
                <a:lnTo>
                  <a:pt x="417582" y="1720363"/>
                </a:lnTo>
                <a:lnTo>
                  <a:pt x="439372" y="1679961"/>
                </a:lnTo>
                <a:lnTo>
                  <a:pt x="461657" y="1639913"/>
                </a:lnTo>
                <a:lnTo>
                  <a:pt x="484431" y="1600223"/>
                </a:lnTo>
                <a:lnTo>
                  <a:pt x="507690" y="1560896"/>
                </a:lnTo>
                <a:lnTo>
                  <a:pt x="531430" y="1521937"/>
                </a:lnTo>
                <a:lnTo>
                  <a:pt x="555646" y="1483352"/>
                </a:lnTo>
                <a:lnTo>
                  <a:pt x="580334" y="1445144"/>
                </a:lnTo>
                <a:lnTo>
                  <a:pt x="605488" y="1407318"/>
                </a:lnTo>
                <a:lnTo>
                  <a:pt x="631106" y="1369881"/>
                </a:lnTo>
                <a:lnTo>
                  <a:pt x="657181" y="1332835"/>
                </a:lnTo>
                <a:lnTo>
                  <a:pt x="683710" y="1296187"/>
                </a:lnTo>
                <a:lnTo>
                  <a:pt x="710687" y="1259941"/>
                </a:lnTo>
                <a:lnTo>
                  <a:pt x="738110" y="1224103"/>
                </a:lnTo>
                <a:lnTo>
                  <a:pt x="765972" y="1188676"/>
                </a:lnTo>
                <a:lnTo>
                  <a:pt x="794270" y="1153666"/>
                </a:lnTo>
                <a:lnTo>
                  <a:pt x="822998" y="1119078"/>
                </a:lnTo>
                <a:lnTo>
                  <a:pt x="852153" y="1084916"/>
                </a:lnTo>
                <a:lnTo>
                  <a:pt x="881730" y="1051186"/>
                </a:lnTo>
                <a:lnTo>
                  <a:pt x="911725" y="1017892"/>
                </a:lnTo>
                <a:lnTo>
                  <a:pt x="942132" y="985040"/>
                </a:lnTo>
                <a:lnTo>
                  <a:pt x="972948" y="952633"/>
                </a:lnTo>
                <a:lnTo>
                  <a:pt x="1004167" y="920677"/>
                </a:lnTo>
                <a:lnTo>
                  <a:pt x="1035786" y="889178"/>
                </a:lnTo>
                <a:lnTo>
                  <a:pt x="1067800" y="858139"/>
                </a:lnTo>
                <a:lnTo>
                  <a:pt x="1100204" y="827565"/>
                </a:lnTo>
                <a:lnTo>
                  <a:pt x="1132994" y="797463"/>
                </a:lnTo>
                <a:lnTo>
                  <a:pt x="1166165" y="767835"/>
                </a:lnTo>
                <a:lnTo>
                  <a:pt x="1199713" y="738688"/>
                </a:lnTo>
                <a:lnTo>
                  <a:pt x="1233633" y="710026"/>
                </a:lnTo>
                <a:lnTo>
                  <a:pt x="1267921" y="681854"/>
                </a:lnTo>
                <a:lnTo>
                  <a:pt x="1302572" y="654176"/>
                </a:lnTo>
                <a:lnTo>
                  <a:pt x="1337582" y="626999"/>
                </a:lnTo>
                <a:lnTo>
                  <a:pt x="1372946" y="600326"/>
                </a:lnTo>
                <a:lnTo>
                  <a:pt x="1408659" y="574163"/>
                </a:lnTo>
                <a:lnTo>
                  <a:pt x="1444718" y="548514"/>
                </a:lnTo>
                <a:lnTo>
                  <a:pt x="1481117" y="523384"/>
                </a:lnTo>
                <a:lnTo>
                  <a:pt x="1517853" y="498779"/>
                </a:lnTo>
                <a:lnTo>
                  <a:pt x="1554920" y="474702"/>
                </a:lnTo>
                <a:lnTo>
                  <a:pt x="1592314" y="451160"/>
                </a:lnTo>
                <a:lnTo>
                  <a:pt x="1630031" y="428156"/>
                </a:lnTo>
                <a:lnTo>
                  <a:pt x="1668066" y="405696"/>
                </a:lnTo>
                <a:lnTo>
                  <a:pt x="1706415" y="383784"/>
                </a:lnTo>
                <a:lnTo>
                  <a:pt x="1745072" y="362426"/>
                </a:lnTo>
                <a:lnTo>
                  <a:pt x="1784034" y="341626"/>
                </a:lnTo>
                <a:lnTo>
                  <a:pt x="1823296" y="321389"/>
                </a:lnTo>
                <a:lnTo>
                  <a:pt x="1862854" y="301721"/>
                </a:lnTo>
                <a:lnTo>
                  <a:pt x="1902702" y="282625"/>
                </a:lnTo>
                <a:lnTo>
                  <a:pt x="1942837" y="264107"/>
                </a:lnTo>
                <a:lnTo>
                  <a:pt x="1983254" y="246172"/>
                </a:lnTo>
                <a:lnTo>
                  <a:pt x="2023948" y="228824"/>
                </a:lnTo>
                <a:lnTo>
                  <a:pt x="2064916" y="212069"/>
                </a:lnTo>
                <a:lnTo>
                  <a:pt x="2106151" y="195911"/>
                </a:lnTo>
                <a:lnTo>
                  <a:pt x="2147651" y="180355"/>
                </a:lnTo>
                <a:lnTo>
                  <a:pt x="2189410" y="165406"/>
                </a:lnTo>
                <a:lnTo>
                  <a:pt x="2231423" y="151070"/>
                </a:lnTo>
                <a:lnTo>
                  <a:pt x="2273687" y="137350"/>
                </a:lnTo>
                <a:lnTo>
                  <a:pt x="2316197" y="124252"/>
                </a:lnTo>
                <a:lnTo>
                  <a:pt x="2358948" y="111780"/>
                </a:lnTo>
                <a:lnTo>
                  <a:pt x="2401936" y="99940"/>
                </a:lnTo>
                <a:lnTo>
                  <a:pt x="2445157" y="88736"/>
                </a:lnTo>
                <a:lnTo>
                  <a:pt x="2488605" y="78174"/>
                </a:lnTo>
                <a:lnTo>
                  <a:pt x="2532276" y="68257"/>
                </a:lnTo>
                <a:lnTo>
                  <a:pt x="2576166" y="58992"/>
                </a:lnTo>
                <a:lnTo>
                  <a:pt x="2620270" y="50382"/>
                </a:lnTo>
                <a:lnTo>
                  <a:pt x="2664584" y="42433"/>
                </a:lnTo>
                <a:lnTo>
                  <a:pt x="2709103" y="35150"/>
                </a:lnTo>
                <a:lnTo>
                  <a:pt x="2753823" y="28537"/>
                </a:lnTo>
                <a:lnTo>
                  <a:pt x="2798739" y="22600"/>
                </a:lnTo>
                <a:lnTo>
                  <a:pt x="2843846" y="17343"/>
                </a:lnTo>
                <a:lnTo>
                  <a:pt x="2889141" y="12771"/>
                </a:lnTo>
                <a:lnTo>
                  <a:pt x="2934618" y="8889"/>
                </a:lnTo>
                <a:lnTo>
                  <a:pt x="2980273" y="5702"/>
                </a:lnTo>
                <a:lnTo>
                  <a:pt x="3026102" y="3214"/>
                </a:lnTo>
                <a:lnTo>
                  <a:pt x="3072100" y="1432"/>
                </a:lnTo>
                <a:lnTo>
                  <a:pt x="3118263" y="358"/>
                </a:lnTo>
                <a:lnTo>
                  <a:pt x="3164586" y="0"/>
                </a:lnTo>
                <a:lnTo>
                  <a:pt x="3210908" y="358"/>
                </a:lnTo>
                <a:lnTo>
                  <a:pt x="3257071" y="1432"/>
                </a:lnTo>
                <a:lnTo>
                  <a:pt x="3303069" y="3214"/>
                </a:lnTo>
                <a:lnTo>
                  <a:pt x="3348898" y="5702"/>
                </a:lnTo>
                <a:lnTo>
                  <a:pt x="3394553" y="8889"/>
                </a:lnTo>
                <a:lnTo>
                  <a:pt x="3440030" y="12771"/>
                </a:lnTo>
                <a:lnTo>
                  <a:pt x="3485325" y="17343"/>
                </a:lnTo>
                <a:lnTo>
                  <a:pt x="3530432" y="22600"/>
                </a:lnTo>
                <a:lnTo>
                  <a:pt x="3575348" y="28537"/>
                </a:lnTo>
                <a:lnTo>
                  <a:pt x="3620068" y="35150"/>
                </a:lnTo>
                <a:lnTo>
                  <a:pt x="3664587" y="42433"/>
                </a:lnTo>
                <a:lnTo>
                  <a:pt x="3708901" y="50382"/>
                </a:lnTo>
                <a:lnTo>
                  <a:pt x="3753005" y="58992"/>
                </a:lnTo>
                <a:lnTo>
                  <a:pt x="3796895" y="68257"/>
                </a:lnTo>
                <a:lnTo>
                  <a:pt x="3840566" y="78174"/>
                </a:lnTo>
                <a:lnTo>
                  <a:pt x="3884014" y="88736"/>
                </a:lnTo>
                <a:lnTo>
                  <a:pt x="3927235" y="99940"/>
                </a:lnTo>
                <a:lnTo>
                  <a:pt x="3970223" y="111780"/>
                </a:lnTo>
                <a:lnTo>
                  <a:pt x="4012974" y="124252"/>
                </a:lnTo>
                <a:lnTo>
                  <a:pt x="4055484" y="137350"/>
                </a:lnTo>
                <a:lnTo>
                  <a:pt x="4097748" y="151070"/>
                </a:lnTo>
                <a:lnTo>
                  <a:pt x="4139761" y="165406"/>
                </a:lnTo>
                <a:lnTo>
                  <a:pt x="4181520" y="180355"/>
                </a:lnTo>
                <a:lnTo>
                  <a:pt x="4223020" y="195911"/>
                </a:lnTo>
                <a:lnTo>
                  <a:pt x="4264255" y="212069"/>
                </a:lnTo>
                <a:lnTo>
                  <a:pt x="4305223" y="228824"/>
                </a:lnTo>
                <a:lnTo>
                  <a:pt x="4345917" y="246172"/>
                </a:lnTo>
                <a:lnTo>
                  <a:pt x="4386334" y="264107"/>
                </a:lnTo>
                <a:lnTo>
                  <a:pt x="4426469" y="282625"/>
                </a:lnTo>
                <a:lnTo>
                  <a:pt x="4466317" y="301721"/>
                </a:lnTo>
                <a:lnTo>
                  <a:pt x="4505875" y="321389"/>
                </a:lnTo>
                <a:lnTo>
                  <a:pt x="4545137" y="341626"/>
                </a:lnTo>
                <a:lnTo>
                  <a:pt x="4584099" y="362426"/>
                </a:lnTo>
                <a:lnTo>
                  <a:pt x="4622756" y="383784"/>
                </a:lnTo>
                <a:lnTo>
                  <a:pt x="4661105" y="405696"/>
                </a:lnTo>
                <a:lnTo>
                  <a:pt x="4699140" y="428156"/>
                </a:lnTo>
                <a:lnTo>
                  <a:pt x="4736857" y="451160"/>
                </a:lnTo>
                <a:lnTo>
                  <a:pt x="4774251" y="474702"/>
                </a:lnTo>
                <a:lnTo>
                  <a:pt x="4811318" y="498779"/>
                </a:lnTo>
                <a:lnTo>
                  <a:pt x="4848054" y="523384"/>
                </a:lnTo>
                <a:lnTo>
                  <a:pt x="4884453" y="548514"/>
                </a:lnTo>
                <a:lnTo>
                  <a:pt x="4920512" y="574163"/>
                </a:lnTo>
                <a:lnTo>
                  <a:pt x="4956225" y="600326"/>
                </a:lnTo>
                <a:lnTo>
                  <a:pt x="4991589" y="626999"/>
                </a:lnTo>
                <a:lnTo>
                  <a:pt x="5026599" y="654176"/>
                </a:lnTo>
                <a:lnTo>
                  <a:pt x="5061250" y="681854"/>
                </a:lnTo>
                <a:lnTo>
                  <a:pt x="5095538" y="710026"/>
                </a:lnTo>
                <a:lnTo>
                  <a:pt x="5129458" y="738688"/>
                </a:lnTo>
                <a:lnTo>
                  <a:pt x="5163006" y="767835"/>
                </a:lnTo>
                <a:lnTo>
                  <a:pt x="5196177" y="797463"/>
                </a:lnTo>
                <a:lnTo>
                  <a:pt x="5228967" y="827565"/>
                </a:lnTo>
                <a:lnTo>
                  <a:pt x="5261371" y="858139"/>
                </a:lnTo>
                <a:lnTo>
                  <a:pt x="5293385" y="889178"/>
                </a:lnTo>
                <a:lnTo>
                  <a:pt x="5325004" y="920677"/>
                </a:lnTo>
                <a:lnTo>
                  <a:pt x="5356223" y="952633"/>
                </a:lnTo>
                <a:lnTo>
                  <a:pt x="5387039" y="985040"/>
                </a:lnTo>
                <a:lnTo>
                  <a:pt x="5417446" y="1017892"/>
                </a:lnTo>
                <a:lnTo>
                  <a:pt x="5447441" y="1051186"/>
                </a:lnTo>
                <a:lnTo>
                  <a:pt x="5477018" y="1084916"/>
                </a:lnTo>
                <a:lnTo>
                  <a:pt x="5506173" y="1119078"/>
                </a:lnTo>
                <a:lnTo>
                  <a:pt x="5534901" y="1153666"/>
                </a:lnTo>
                <a:lnTo>
                  <a:pt x="5563199" y="1188676"/>
                </a:lnTo>
                <a:lnTo>
                  <a:pt x="5591061" y="1224103"/>
                </a:lnTo>
                <a:lnTo>
                  <a:pt x="5618484" y="1259941"/>
                </a:lnTo>
                <a:lnTo>
                  <a:pt x="5645461" y="1296187"/>
                </a:lnTo>
                <a:lnTo>
                  <a:pt x="5671990" y="1332835"/>
                </a:lnTo>
                <a:lnTo>
                  <a:pt x="5698065" y="1369881"/>
                </a:lnTo>
                <a:lnTo>
                  <a:pt x="5723683" y="1407318"/>
                </a:lnTo>
                <a:lnTo>
                  <a:pt x="5748837" y="1445144"/>
                </a:lnTo>
                <a:lnTo>
                  <a:pt x="5773525" y="1483352"/>
                </a:lnTo>
                <a:lnTo>
                  <a:pt x="5797741" y="1521937"/>
                </a:lnTo>
                <a:lnTo>
                  <a:pt x="5821481" y="1560896"/>
                </a:lnTo>
                <a:lnTo>
                  <a:pt x="5844740" y="1600223"/>
                </a:lnTo>
                <a:lnTo>
                  <a:pt x="5867514" y="1639913"/>
                </a:lnTo>
                <a:lnTo>
                  <a:pt x="5889799" y="1679961"/>
                </a:lnTo>
                <a:lnTo>
                  <a:pt x="5911589" y="1720363"/>
                </a:lnTo>
                <a:lnTo>
                  <a:pt x="5932881" y="1761113"/>
                </a:lnTo>
                <a:lnTo>
                  <a:pt x="5953669" y="1802207"/>
                </a:lnTo>
                <a:lnTo>
                  <a:pt x="5973950" y="1843639"/>
                </a:lnTo>
                <a:lnTo>
                  <a:pt x="5993719" y="1885406"/>
                </a:lnTo>
                <a:lnTo>
                  <a:pt x="6012971" y="1927501"/>
                </a:lnTo>
                <a:lnTo>
                  <a:pt x="6031701" y="1969921"/>
                </a:lnTo>
                <a:lnTo>
                  <a:pt x="6049906" y="2012660"/>
                </a:lnTo>
                <a:lnTo>
                  <a:pt x="6067580" y="2055714"/>
                </a:lnTo>
                <a:lnTo>
                  <a:pt x="6084720" y="2099076"/>
                </a:lnTo>
                <a:lnTo>
                  <a:pt x="6101321" y="2142744"/>
                </a:lnTo>
                <a:lnTo>
                  <a:pt x="6117377" y="2186711"/>
                </a:lnTo>
                <a:lnTo>
                  <a:pt x="6132885" y="2230973"/>
                </a:lnTo>
                <a:lnTo>
                  <a:pt x="6147841" y="2275525"/>
                </a:lnTo>
                <a:lnTo>
                  <a:pt x="6162239" y="2320363"/>
                </a:lnTo>
                <a:lnTo>
                  <a:pt x="6176075" y="2365480"/>
                </a:lnTo>
                <a:lnTo>
                  <a:pt x="6189345" y="2410873"/>
                </a:lnTo>
                <a:lnTo>
                  <a:pt x="6202043" y="2456536"/>
                </a:lnTo>
                <a:lnTo>
                  <a:pt x="6214167" y="2502465"/>
                </a:lnTo>
                <a:lnTo>
                  <a:pt x="6225710" y="2548655"/>
                </a:lnTo>
                <a:lnTo>
                  <a:pt x="6236669" y="2595101"/>
                </a:lnTo>
                <a:lnTo>
                  <a:pt x="6247039" y="2641797"/>
                </a:lnTo>
                <a:lnTo>
                  <a:pt x="6256815" y="2688740"/>
                </a:lnTo>
                <a:lnTo>
                  <a:pt x="6265994" y="2735924"/>
                </a:lnTo>
                <a:lnTo>
                  <a:pt x="6274570" y="2783344"/>
                </a:lnTo>
                <a:lnTo>
                  <a:pt x="6282538" y="2830995"/>
                </a:lnTo>
                <a:lnTo>
                  <a:pt x="6289896" y="2878874"/>
                </a:lnTo>
                <a:lnTo>
                  <a:pt x="6296637" y="2926974"/>
                </a:lnTo>
                <a:lnTo>
                  <a:pt x="6302758" y="2975290"/>
                </a:lnTo>
                <a:lnTo>
                  <a:pt x="6308253" y="3023819"/>
                </a:lnTo>
                <a:lnTo>
                  <a:pt x="6313119" y="3072555"/>
                </a:lnTo>
                <a:lnTo>
                  <a:pt x="6317351" y="3121493"/>
                </a:lnTo>
                <a:lnTo>
                  <a:pt x="6320944" y="3170628"/>
                </a:lnTo>
                <a:lnTo>
                  <a:pt x="6323894" y="3219956"/>
                </a:lnTo>
                <a:lnTo>
                  <a:pt x="6326196" y="3269471"/>
                </a:lnTo>
                <a:lnTo>
                  <a:pt x="6327846" y="3319169"/>
                </a:lnTo>
                <a:lnTo>
                  <a:pt x="6328839" y="3369045"/>
                </a:lnTo>
                <a:lnTo>
                  <a:pt x="6329172" y="3419093"/>
                </a:lnTo>
                <a:lnTo>
                  <a:pt x="6328839" y="3469142"/>
                </a:lnTo>
                <a:lnTo>
                  <a:pt x="6327846" y="3519018"/>
                </a:lnTo>
                <a:lnTo>
                  <a:pt x="6326196" y="3568716"/>
                </a:lnTo>
                <a:lnTo>
                  <a:pt x="6323894" y="3618231"/>
                </a:lnTo>
                <a:lnTo>
                  <a:pt x="6320944" y="3667559"/>
                </a:lnTo>
                <a:lnTo>
                  <a:pt x="6317351" y="3716694"/>
                </a:lnTo>
                <a:lnTo>
                  <a:pt x="6313119" y="3765632"/>
                </a:lnTo>
                <a:lnTo>
                  <a:pt x="6308253" y="3814368"/>
                </a:lnTo>
                <a:lnTo>
                  <a:pt x="6302758" y="3862897"/>
                </a:lnTo>
                <a:lnTo>
                  <a:pt x="6296637" y="3911213"/>
                </a:lnTo>
                <a:lnTo>
                  <a:pt x="6289896" y="3959313"/>
                </a:lnTo>
                <a:lnTo>
                  <a:pt x="6282538" y="4007192"/>
                </a:lnTo>
                <a:lnTo>
                  <a:pt x="6274570" y="4054843"/>
                </a:lnTo>
                <a:lnTo>
                  <a:pt x="6265994" y="4102263"/>
                </a:lnTo>
                <a:lnTo>
                  <a:pt x="6256815" y="4149447"/>
                </a:lnTo>
                <a:lnTo>
                  <a:pt x="6247039" y="4196390"/>
                </a:lnTo>
                <a:lnTo>
                  <a:pt x="6236669" y="4243086"/>
                </a:lnTo>
                <a:lnTo>
                  <a:pt x="6225710" y="4289532"/>
                </a:lnTo>
                <a:lnTo>
                  <a:pt x="6214167" y="4335722"/>
                </a:lnTo>
                <a:lnTo>
                  <a:pt x="6202043" y="4381651"/>
                </a:lnTo>
                <a:lnTo>
                  <a:pt x="6189345" y="4427314"/>
                </a:lnTo>
                <a:lnTo>
                  <a:pt x="6176075" y="4472707"/>
                </a:lnTo>
                <a:lnTo>
                  <a:pt x="6162239" y="4517824"/>
                </a:lnTo>
                <a:lnTo>
                  <a:pt x="6147841" y="4562661"/>
                </a:lnTo>
                <a:lnTo>
                  <a:pt x="6132885" y="4607214"/>
                </a:lnTo>
                <a:lnTo>
                  <a:pt x="6117377" y="4651476"/>
                </a:lnTo>
                <a:lnTo>
                  <a:pt x="6101321" y="4695443"/>
                </a:lnTo>
                <a:lnTo>
                  <a:pt x="6084720" y="4739110"/>
                </a:lnTo>
                <a:lnTo>
                  <a:pt x="6067580" y="4782473"/>
                </a:lnTo>
                <a:lnTo>
                  <a:pt x="6049906" y="4825527"/>
                </a:lnTo>
                <a:lnTo>
                  <a:pt x="6031701" y="4868266"/>
                </a:lnTo>
                <a:lnTo>
                  <a:pt x="6012971" y="4910685"/>
                </a:lnTo>
                <a:lnTo>
                  <a:pt x="5993719" y="4952781"/>
                </a:lnTo>
                <a:lnTo>
                  <a:pt x="5973950" y="4994547"/>
                </a:lnTo>
                <a:lnTo>
                  <a:pt x="5953669" y="5035980"/>
                </a:lnTo>
                <a:lnTo>
                  <a:pt x="5932881" y="5077074"/>
                </a:lnTo>
                <a:lnTo>
                  <a:pt x="5911589" y="5117824"/>
                </a:lnTo>
                <a:lnTo>
                  <a:pt x="5889799" y="5158226"/>
                </a:lnTo>
                <a:lnTo>
                  <a:pt x="5867514" y="5198274"/>
                </a:lnTo>
                <a:lnTo>
                  <a:pt x="5844740" y="5237964"/>
                </a:lnTo>
                <a:lnTo>
                  <a:pt x="5821481" y="5277291"/>
                </a:lnTo>
                <a:lnTo>
                  <a:pt x="5797741" y="5316249"/>
                </a:lnTo>
                <a:lnTo>
                  <a:pt x="5773525" y="5354835"/>
                </a:lnTo>
                <a:lnTo>
                  <a:pt x="5748837" y="5393043"/>
                </a:lnTo>
                <a:lnTo>
                  <a:pt x="5723683" y="5430868"/>
                </a:lnTo>
                <a:lnTo>
                  <a:pt x="5698065" y="5468306"/>
                </a:lnTo>
                <a:lnTo>
                  <a:pt x="5671990" y="5505351"/>
                </a:lnTo>
                <a:lnTo>
                  <a:pt x="5645461" y="5541999"/>
                </a:lnTo>
                <a:lnTo>
                  <a:pt x="5618484" y="5578245"/>
                </a:lnTo>
                <a:lnTo>
                  <a:pt x="5591061" y="5614084"/>
                </a:lnTo>
                <a:lnTo>
                  <a:pt x="5563199" y="5649511"/>
                </a:lnTo>
                <a:lnTo>
                  <a:pt x="5534901" y="5684521"/>
                </a:lnTo>
                <a:lnTo>
                  <a:pt x="5506173" y="5719109"/>
                </a:lnTo>
                <a:lnTo>
                  <a:pt x="5477018" y="5753270"/>
                </a:lnTo>
                <a:lnTo>
                  <a:pt x="5447441" y="5787001"/>
                </a:lnTo>
                <a:lnTo>
                  <a:pt x="5417446" y="5820294"/>
                </a:lnTo>
                <a:lnTo>
                  <a:pt x="5387039" y="5853147"/>
                </a:lnTo>
                <a:lnTo>
                  <a:pt x="5356223" y="5885554"/>
                </a:lnTo>
                <a:lnTo>
                  <a:pt x="5325004" y="5917509"/>
                </a:lnTo>
                <a:lnTo>
                  <a:pt x="5293385" y="5949009"/>
                </a:lnTo>
                <a:lnTo>
                  <a:pt x="5261371" y="5980048"/>
                </a:lnTo>
                <a:lnTo>
                  <a:pt x="5228967" y="6010621"/>
                </a:lnTo>
                <a:lnTo>
                  <a:pt x="5196177" y="6040724"/>
                </a:lnTo>
                <a:lnTo>
                  <a:pt x="5163006" y="6070351"/>
                </a:lnTo>
                <a:lnTo>
                  <a:pt x="5129458" y="6099499"/>
                </a:lnTo>
                <a:lnTo>
                  <a:pt x="5095538" y="6128161"/>
                </a:lnTo>
                <a:lnTo>
                  <a:pt x="5061250" y="6156333"/>
                </a:lnTo>
                <a:lnTo>
                  <a:pt x="5026599" y="6184010"/>
                </a:lnTo>
                <a:lnTo>
                  <a:pt x="4991589" y="6211188"/>
                </a:lnTo>
                <a:lnTo>
                  <a:pt x="4956225" y="6237860"/>
                </a:lnTo>
                <a:lnTo>
                  <a:pt x="4920512" y="6264024"/>
                </a:lnTo>
                <a:lnTo>
                  <a:pt x="4884453" y="6289673"/>
                </a:lnTo>
                <a:lnTo>
                  <a:pt x="4848054" y="6314802"/>
                </a:lnTo>
                <a:lnTo>
                  <a:pt x="4811318" y="6339408"/>
                </a:lnTo>
                <a:lnTo>
                  <a:pt x="4774251" y="6363484"/>
                </a:lnTo>
                <a:lnTo>
                  <a:pt x="4736857" y="6387027"/>
                </a:lnTo>
                <a:lnTo>
                  <a:pt x="4699140" y="6410031"/>
                </a:lnTo>
                <a:lnTo>
                  <a:pt x="4661105" y="6432491"/>
                </a:lnTo>
                <a:lnTo>
                  <a:pt x="4622756" y="6454402"/>
                </a:lnTo>
                <a:lnTo>
                  <a:pt x="4584099" y="6475761"/>
                </a:lnTo>
                <a:lnTo>
                  <a:pt x="4545137" y="6496560"/>
                </a:lnTo>
                <a:lnTo>
                  <a:pt x="4505875" y="6516797"/>
                </a:lnTo>
                <a:lnTo>
                  <a:pt x="4466317" y="6536466"/>
                </a:lnTo>
                <a:lnTo>
                  <a:pt x="4426469" y="6555562"/>
                </a:lnTo>
                <a:lnTo>
                  <a:pt x="4386334" y="6574079"/>
                </a:lnTo>
                <a:lnTo>
                  <a:pt x="4345917" y="6592015"/>
                </a:lnTo>
                <a:lnTo>
                  <a:pt x="4305223" y="6609362"/>
                </a:lnTo>
                <a:lnTo>
                  <a:pt x="4264255" y="6626118"/>
                </a:lnTo>
                <a:lnTo>
                  <a:pt x="4223020" y="6642276"/>
                </a:lnTo>
                <a:lnTo>
                  <a:pt x="4181520" y="6657831"/>
                </a:lnTo>
                <a:lnTo>
                  <a:pt x="4139761" y="6672780"/>
                </a:lnTo>
                <a:lnTo>
                  <a:pt x="4097748" y="6687117"/>
                </a:lnTo>
                <a:lnTo>
                  <a:pt x="4055484" y="6700836"/>
                </a:lnTo>
                <a:lnTo>
                  <a:pt x="4012974" y="6713935"/>
                </a:lnTo>
                <a:lnTo>
                  <a:pt x="3970223" y="6726406"/>
                </a:lnTo>
                <a:lnTo>
                  <a:pt x="3927235" y="6738246"/>
                </a:lnTo>
                <a:lnTo>
                  <a:pt x="3884014" y="6749450"/>
                </a:lnTo>
                <a:lnTo>
                  <a:pt x="3840566" y="6760013"/>
                </a:lnTo>
                <a:lnTo>
                  <a:pt x="3796895" y="6769929"/>
                </a:lnTo>
                <a:lnTo>
                  <a:pt x="3753005" y="6779194"/>
                </a:lnTo>
                <a:lnTo>
                  <a:pt x="3708901" y="6787804"/>
                </a:lnTo>
                <a:lnTo>
                  <a:pt x="3664587" y="6795753"/>
                </a:lnTo>
                <a:lnTo>
                  <a:pt x="3620068" y="6803036"/>
                </a:lnTo>
                <a:lnTo>
                  <a:pt x="3575348" y="6809649"/>
                </a:lnTo>
                <a:lnTo>
                  <a:pt x="3530432" y="6815586"/>
                </a:lnTo>
                <a:lnTo>
                  <a:pt x="3485325" y="6820843"/>
                </a:lnTo>
                <a:lnTo>
                  <a:pt x="3440030" y="6825415"/>
                </a:lnTo>
                <a:lnTo>
                  <a:pt x="3394553" y="6829297"/>
                </a:lnTo>
                <a:lnTo>
                  <a:pt x="3348898" y="6832485"/>
                </a:lnTo>
                <a:lnTo>
                  <a:pt x="3303069" y="6834972"/>
                </a:lnTo>
                <a:lnTo>
                  <a:pt x="3257071" y="6836755"/>
                </a:lnTo>
                <a:lnTo>
                  <a:pt x="3210908" y="6837828"/>
                </a:lnTo>
                <a:lnTo>
                  <a:pt x="3164586" y="6838187"/>
                </a:lnTo>
                <a:lnTo>
                  <a:pt x="3118263" y="6837828"/>
                </a:lnTo>
                <a:lnTo>
                  <a:pt x="3072100" y="6836755"/>
                </a:lnTo>
                <a:lnTo>
                  <a:pt x="3026102" y="6834972"/>
                </a:lnTo>
                <a:lnTo>
                  <a:pt x="2980273" y="6832485"/>
                </a:lnTo>
                <a:lnTo>
                  <a:pt x="2934618" y="6829297"/>
                </a:lnTo>
                <a:lnTo>
                  <a:pt x="2889141" y="6825415"/>
                </a:lnTo>
                <a:lnTo>
                  <a:pt x="2843846" y="6820843"/>
                </a:lnTo>
                <a:lnTo>
                  <a:pt x="2798739" y="6815586"/>
                </a:lnTo>
                <a:lnTo>
                  <a:pt x="2753823" y="6809649"/>
                </a:lnTo>
                <a:lnTo>
                  <a:pt x="2709103" y="6803036"/>
                </a:lnTo>
                <a:lnTo>
                  <a:pt x="2664584" y="6795753"/>
                </a:lnTo>
                <a:lnTo>
                  <a:pt x="2620270" y="6787804"/>
                </a:lnTo>
                <a:lnTo>
                  <a:pt x="2576166" y="6779194"/>
                </a:lnTo>
                <a:lnTo>
                  <a:pt x="2532276" y="6769929"/>
                </a:lnTo>
                <a:lnTo>
                  <a:pt x="2488605" y="6760013"/>
                </a:lnTo>
                <a:lnTo>
                  <a:pt x="2445157" y="6749450"/>
                </a:lnTo>
                <a:lnTo>
                  <a:pt x="2401936" y="6738246"/>
                </a:lnTo>
                <a:lnTo>
                  <a:pt x="2358948" y="6726406"/>
                </a:lnTo>
                <a:lnTo>
                  <a:pt x="2316197" y="6713935"/>
                </a:lnTo>
                <a:lnTo>
                  <a:pt x="2273687" y="6700836"/>
                </a:lnTo>
                <a:lnTo>
                  <a:pt x="2231423" y="6687117"/>
                </a:lnTo>
                <a:lnTo>
                  <a:pt x="2189410" y="6672780"/>
                </a:lnTo>
                <a:lnTo>
                  <a:pt x="2147651" y="6657831"/>
                </a:lnTo>
                <a:lnTo>
                  <a:pt x="2106151" y="6642276"/>
                </a:lnTo>
                <a:lnTo>
                  <a:pt x="2064916" y="6626118"/>
                </a:lnTo>
                <a:lnTo>
                  <a:pt x="2023948" y="6609362"/>
                </a:lnTo>
                <a:lnTo>
                  <a:pt x="1983254" y="6592015"/>
                </a:lnTo>
                <a:lnTo>
                  <a:pt x="1942837" y="6574079"/>
                </a:lnTo>
                <a:lnTo>
                  <a:pt x="1902702" y="6555562"/>
                </a:lnTo>
                <a:lnTo>
                  <a:pt x="1862854" y="6536466"/>
                </a:lnTo>
                <a:lnTo>
                  <a:pt x="1823296" y="6516797"/>
                </a:lnTo>
                <a:lnTo>
                  <a:pt x="1784034" y="6496560"/>
                </a:lnTo>
                <a:lnTo>
                  <a:pt x="1745072" y="6475761"/>
                </a:lnTo>
                <a:lnTo>
                  <a:pt x="1706415" y="6454402"/>
                </a:lnTo>
                <a:lnTo>
                  <a:pt x="1668066" y="6432491"/>
                </a:lnTo>
                <a:lnTo>
                  <a:pt x="1630031" y="6410031"/>
                </a:lnTo>
                <a:lnTo>
                  <a:pt x="1592314" y="6387027"/>
                </a:lnTo>
                <a:lnTo>
                  <a:pt x="1554920" y="6363484"/>
                </a:lnTo>
                <a:lnTo>
                  <a:pt x="1517853" y="6339408"/>
                </a:lnTo>
                <a:lnTo>
                  <a:pt x="1481117" y="6314802"/>
                </a:lnTo>
                <a:lnTo>
                  <a:pt x="1444718" y="6289673"/>
                </a:lnTo>
                <a:lnTo>
                  <a:pt x="1408659" y="6264024"/>
                </a:lnTo>
                <a:lnTo>
                  <a:pt x="1372946" y="6237860"/>
                </a:lnTo>
                <a:lnTo>
                  <a:pt x="1337582" y="6211188"/>
                </a:lnTo>
                <a:lnTo>
                  <a:pt x="1302572" y="6184010"/>
                </a:lnTo>
                <a:lnTo>
                  <a:pt x="1267921" y="6156333"/>
                </a:lnTo>
                <a:lnTo>
                  <a:pt x="1233633" y="6128161"/>
                </a:lnTo>
                <a:lnTo>
                  <a:pt x="1199713" y="6099499"/>
                </a:lnTo>
                <a:lnTo>
                  <a:pt x="1166165" y="6070351"/>
                </a:lnTo>
                <a:lnTo>
                  <a:pt x="1132994" y="6040724"/>
                </a:lnTo>
                <a:lnTo>
                  <a:pt x="1100204" y="6010621"/>
                </a:lnTo>
                <a:lnTo>
                  <a:pt x="1067800" y="5980048"/>
                </a:lnTo>
                <a:lnTo>
                  <a:pt x="1035786" y="5949009"/>
                </a:lnTo>
                <a:lnTo>
                  <a:pt x="1004167" y="5917509"/>
                </a:lnTo>
                <a:lnTo>
                  <a:pt x="972948" y="5885554"/>
                </a:lnTo>
                <a:lnTo>
                  <a:pt x="942132" y="5853147"/>
                </a:lnTo>
                <a:lnTo>
                  <a:pt x="911725" y="5820294"/>
                </a:lnTo>
                <a:lnTo>
                  <a:pt x="881730" y="5787001"/>
                </a:lnTo>
                <a:lnTo>
                  <a:pt x="852153" y="5753270"/>
                </a:lnTo>
                <a:lnTo>
                  <a:pt x="822998" y="5719109"/>
                </a:lnTo>
                <a:lnTo>
                  <a:pt x="794270" y="5684521"/>
                </a:lnTo>
                <a:lnTo>
                  <a:pt x="765972" y="5649511"/>
                </a:lnTo>
                <a:lnTo>
                  <a:pt x="738110" y="5614084"/>
                </a:lnTo>
                <a:lnTo>
                  <a:pt x="710687" y="5578245"/>
                </a:lnTo>
                <a:lnTo>
                  <a:pt x="683710" y="5541999"/>
                </a:lnTo>
                <a:lnTo>
                  <a:pt x="657181" y="5505351"/>
                </a:lnTo>
                <a:lnTo>
                  <a:pt x="631106" y="5468306"/>
                </a:lnTo>
                <a:lnTo>
                  <a:pt x="605488" y="5430868"/>
                </a:lnTo>
                <a:lnTo>
                  <a:pt x="580334" y="5393043"/>
                </a:lnTo>
                <a:lnTo>
                  <a:pt x="555646" y="5354835"/>
                </a:lnTo>
                <a:lnTo>
                  <a:pt x="531430" y="5316249"/>
                </a:lnTo>
                <a:lnTo>
                  <a:pt x="507690" y="5277291"/>
                </a:lnTo>
                <a:lnTo>
                  <a:pt x="484431" y="5237964"/>
                </a:lnTo>
                <a:lnTo>
                  <a:pt x="461657" y="5198274"/>
                </a:lnTo>
                <a:lnTo>
                  <a:pt x="439372" y="5158226"/>
                </a:lnTo>
                <a:lnTo>
                  <a:pt x="417582" y="5117824"/>
                </a:lnTo>
                <a:lnTo>
                  <a:pt x="396290" y="5077074"/>
                </a:lnTo>
                <a:lnTo>
                  <a:pt x="375502" y="5035980"/>
                </a:lnTo>
                <a:lnTo>
                  <a:pt x="355221" y="4994547"/>
                </a:lnTo>
                <a:lnTo>
                  <a:pt x="335452" y="4952781"/>
                </a:lnTo>
                <a:lnTo>
                  <a:pt x="316200" y="4910685"/>
                </a:lnTo>
                <a:lnTo>
                  <a:pt x="297470" y="4868266"/>
                </a:lnTo>
                <a:lnTo>
                  <a:pt x="279265" y="4825527"/>
                </a:lnTo>
                <a:lnTo>
                  <a:pt x="261591" y="4782473"/>
                </a:lnTo>
                <a:lnTo>
                  <a:pt x="244451" y="4739110"/>
                </a:lnTo>
                <a:lnTo>
                  <a:pt x="227850" y="4695443"/>
                </a:lnTo>
                <a:lnTo>
                  <a:pt x="211794" y="4651476"/>
                </a:lnTo>
                <a:lnTo>
                  <a:pt x="196286" y="4607214"/>
                </a:lnTo>
                <a:lnTo>
                  <a:pt x="181330" y="4562661"/>
                </a:lnTo>
                <a:lnTo>
                  <a:pt x="166932" y="4517824"/>
                </a:lnTo>
                <a:lnTo>
                  <a:pt x="153096" y="4472707"/>
                </a:lnTo>
                <a:lnTo>
                  <a:pt x="139826" y="4427314"/>
                </a:lnTo>
                <a:lnTo>
                  <a:pt x="127128" y="4381651"/>
                </a:lnTo>
                <a:lnTo>
                  <a:pt x="115004" y="4335722"/>
                </a:lnTo>
                <a:lnTo>
                  <a:pt x="103461" y="4289532"/>
                </a:lnTo>
                <a:lnTo>
                  <a:pt x="92502" y="4243086"/>
                </a:lnTo>
                <a:lnTo>
                  <a:pt x="82132" y="4196390"/>
                </a:lnTo>
                <a:lnTo>
                  <a:pt x="72356" y="4149447"/>
                </a:lnTo>
                <a:lnTo>
                  <a:pt x="63177" y="4102263"/>
                </a:lnTo>
                <a:lnTo>
                  <a:pt x="54601" y="4054843"/>
                </a:lnTo>
                <a:lnTo>
                  <a:pt x="46633" y="4007192"/>
                </a:lnTo>
                <a:lnTo>
                  <a:pt x="39275" y="3959313"/>
                </a:lnTo>
                <a:lnTo>
                  <a:pt x="32534" y="3911213"/>
                </a:lnTo>
                <a:lnTo>
                  <a:pt x="26413" y="3862897"/>
                </a:lnTo>
                <a:lnTo>
                  <a:pt x="20918" y="3814368"/>
                </a:lnTo>
                <a:lnTo>
                  <a:pt x="16052" y="3765632"/>
                </a:lnTo>
                <a:lnTo>
                  <a:pt x="11820" y="3716694"/>
                </a:lnTo>
                <a:lnTo>
                  <a:pt x="8227" y="3667559"/>
                </a:lnTo>
                <a:lnTo>
                  <a:pt x="5277" y="3618231"/>
                </a:lnTo>
                <a:lnTo>
                  <a:pt x="2975" y="3568716"/>
                </a:lnTo>
                <a:lnTo>
                  <a:pt x="1325" y="3519018"/>
                </a:lnTo>
                <a:lnTo>
                  <a:pt x="332" y="3469142"/>
                </a:lnTo>
                <a:lnTo>
                  <a:pt x="0" y="3419093"/>
                </a:lnTo>
                <a:close/>
              </a:path>
            </a:pathLst>
          </a:custGeom>
          <a:ln w="38100">
            <a:solidFill>
              <a:srgbClr val="C00000"/>
            </a:solidFill>
          </a:ln>
        </p:spPr>
        <p:txBody>
          <a:bodyPr wrap="square" lIns="0" tIns="0" rIns="0" bIns="0" rtlCol="0"/>
          <a:lstStyle/>
          <a:p>
            <a:endParaRPr/>
          </a:p>
        </p:txBody>
      </p:sp>
    </p:spTree>
    <p:extLst>
      <p:ext uri="{BB962C8B-B14F-4D97-AF65-F5344CB8AC3E}">
        <p14:creationId xmlns:p14="http://schemas.microsoft.com/office/powerpoint/2010/main" val="42844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0287" y="226186"/>
            <a:ext cx="2441448" cy="5175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1254252" y="729106"/>
            <a:ext cx="1504950" cy="394335"/>
            <a:chOff x="1254252" y="729106"/>
            <a:chExt cx="1504950" cy="394335"/>
          </a:xfrm>
        </p:grpSpPr>
        <p:sp>
          <p:nvSpPr>
            <p:cNvPr id="4" name="object 4"/>
            <p:cNvSpPr/>
            <p:nvPr/>
          </p:nvSpPr>
          <p:spPr>
            <a:xfrm>
              <a:off x="1254252" y="999743"/>
              <a:ext cx="1449323" cy="12344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258265" y="729106"/>
              <a:ext cx="1500936" cy="3191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6" name="object 6"/>
          <p:cNvGrpSpPr/>
          <p:nvPr/>
        </p:nvGrpSpPr>
        <p:grpSpPr>
          <a:xfrm>
            <a:off x="4768596" y="168655"/>
            <a:ext cx="2650490" cy="1021715"/>
            <a:chOff x="4768596" y="168655"/>
            <a:chExt cx="2650490" cy="1021715"/>
          </a:xfrm>
        </p:grpSpPr>
        <p:sp>
          <p:nvSpPr>
            <p:cNvPr id="7" name="object 7"/>
            <p:cNvSpPr/>
            <p:nvPr/>
          </p:nvSpPr>
          <p:spPr>
            <a:xfrm>
              <a:off x="4768596" y="168655"/>
              <a:ext cx="2650236" cy="51714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4777740" y="671322"/>
              <a:ext cx="2622804" cy="51892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9" name="object 9"/>
          <p:cNvGrpSpPr/>
          <p:nvPr/>
        </p:nvGrpSpPr>
        <p:grpSpPr>
          <a:xfrm>
            <a:off x="8133588" y="185801"/>
            <a:ext cx="2703830" cy="1021715"/>
            <a:chOff x="8133588" y="185801"/>
            <a:chExt cx="2703830" cy="1021715"/>
          </a:xfrm>
        </p:grpSpPr>
        <p:sp>
          <p:nvSpPr>
            <p:cNvPr id="10" name="object 10"/>
            <p:cNvSpPr/>
            <p:nvPr/>
          </p:nvSpPr>
          <p:spPr>
            <a:xfrm>
              <a:off x="8133588" y="185801"/>
              <a:ext cx="2703576" cy="51828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740140" y="688720"/>
              <a:ext cx="1517903" cy="51828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12" name="object 12"/>
          <p:cNvGrpSpPr/>
          <p:nvPr/>
        </p:nvGrpSpPr>
        <p:grpSpPr>
          <a:xfrm>
            <a:off x="3576828" y="551687"/>
            <a:ext cx="696595" cy="579120"/>
            <a:chOff x="3576828" y="551687"/>
            <a:chExt cx="696595" cy="579120"/>
          </a:xfrm>
        </p:grpSpPr>
        <p:sp>
          <p:nvSpPr>
            <p:cNvPr id="13" name="object 13"/>
            <p:cNvSpPr/>
            <p:nvPr/>
          </p:nvSpPr>
          <p:spPr>
            <a:xfrm>
              <a:off x="3582924" y="557783"/>
              <a:ext cx="684530" cy="567055"/>
            </a:xfrm>
            <a:custGeom>
              <a:avLst/>
              <a:gdLst/>
              <a:ahLst/>
              <a:cxnLst/>
              <a:rect l="l" t="t" r="r" b="b"/>
              <a:pathLst>
                <a:path w="684529" h="567055">
                  <a:moveTo>
                    <a:pt x="17652" y="141731"/>
                  </a:moveTo>
                  <a:lnTo>
                    <a:pt x="0" y="141731"/>
                  </a:lnTo>
                  <a:lnTo>
                    <a:pt x="0" y="425195"/>
                  </a:lnTo>
                  <a:lnTo>
                    <a:pt x="17652" y="425195"/>
                  </a:lnTo>
                  <a:lnTo>
                    <a:pt x="17652" y="141731"/>
                  </a:lnTo>
                  <a:close/>
                </a:path>
                <a:path w="684529" h="567055">
                  <a:moveTo>
                    <a:pt x="70865" y="141731"/>
                  </a:moveTo>
                  <a:lnTo>
                    <a:pt x="35433" y="141731"/>
                  </a:lnTo>
                  <a:lnTo>
                    <a:pt x="35433" y="425195"/>
                  </a:lnTo>
                  <a:lnTo>
                    <a:pt x="70865" y="425195"/>
                  </a:lnTo>
                  <a:lnTo>
                    <a:pt x="70865" y="141731"/>
                  </a:lnTo>
                  <a:close/>
                </a:path>
                <a:path w="684529" h="567055">
                  <a:moveTo>
                    <a:pt x="400812" y="0"/>
                  </a:moveTo>
                  <a:lnTo>
                    <a:pt x="400812" y="141731"/>
                  </a:lnTo>
                  <a:lnTo>
                    <a:pt x="88518" y="141731"/>
                  </a:lnTo>
                  <a:lnTo>
                    <a:pt x="88518" y="425195"/>
                  </a:lnTo>
                  <a:lnTo>
                    <a:pt x="400812" y="425195"/>
                  </a:lnTo>
                  <a:lnTo>
                    <a:pt x="400812" y="566927"/>
                  </a:lnTo>
                  <a:lnTo>
                    <a:pt x="684276" y="283463"/>
                  </a:lnTo>
                  <a:lnTo>
                    <a:pt x="400812" y="0"/>
                  </a:lnTo>
                  <a:close/>
                </a:path>
              </a:pathLst>
            </a:custGeom>
            <a:solidFill>
              <a:srgbClr val="7E7E7E"/>
            </a:solidFill>
          </p:spPr>
          <p:txBody>
            <a:bodyPr wrap="square" lIns="0" tIns="0" rIns="0" bIns="0" rtlCol="0"/>
            <a:lstStyle/>
            <a:p>
              <a:endParaRPr/>
            </a:p>
          </p:txBody>
        </p:sp>
        <p:sp>
          <p:nvSpPr>
            <p:cNvPr id="14" name="object 14"/>
            <p:cNvSpPr/>
            <p:nvPr/>
          </p:nvSpPr>
          <p:spPr>
            <a:xfrm>
              <a:off x="3582924" y="557783"/>
              <a:ext cx="684530" cy="567055"/>
            </a:xfrm>
            <a:custGeom>
              <a:avLst/>
              <a:gdLst/>
              <a:ahLst/>
              <a:cxnLst/>
              <a:rect l="l" t="t" r="r" b="b"/>
              <a:pathLst>
                <a:path w="684529" h="567055">
                  <a:moveTo>
                    <a:pt x="0" y="141731"/>
                  </a:moveTo>
                  <a:lnTo>
                    <a:pt x="17652" y="141731"/>
                  </a:lnTo>
                  <a:lnTo>
                    <a:pt x="17652" y="425195"/>
                  </a:lnTo>
                  <a:lnTo>
                    <a:pt x="0" y="425195"/>
                  </a:lnTo>
                  <a:lnTo>
                    <a:pt x="0" y="141731"/>
                  </a:lnTo>
                  <a:close/>
                </a:path>
                <a:path w="684529" h="567055">
                  <a:moveTo>
                    <a:pt x="35433" y="141731"/>
                  </a:moveTo>
                  <a:lnTo>
                    <a:pt x="70865" y="141731"/>
                  </a:lnTo>
                  <a:lnTo>
                    <a:pt x="70865" y="425195"/>
                  </a:lnTo>
                  <a:lnTo>
                    <a:pt x="35433" y="425195"/>
                  </a:lnTo>
                  <a:lnTo>
                    <a:pt x="35433" y="141731"/>
                  </a:lnTo>
                  <a:close/>
                </a:path>
                <a:path w="684529" h="567055">
                  <a:moveTo>
                    <a:pt x="88518" y="141731"/>
                  </a:moveTo>
                  <a:lnTo>
                    <a:pt x="400812" y="141731"/>
                  </a:lnTo>
                  <a:lnTo>
                    <a:pt x="400812" y="0"/>
                  </a:lnTo>
                  <a:lnTo>
                    <a:pt x="684276" y="283463"/>
                  </a:lnTo>
                  <a:lnTo>
                    <a:pt x="400812" y="566927"/>
                  </a:lnTo>
                  <a:lnTo>
                    <a:pt x="400812" y="425195"/>
                  </a:lnTo>
                  <a:lnTo>
                    <a:pt x="88518" y="425195"/>
                  </a:lnTo>
                  <a:lnTo>
                    <a:pt x="88518" y="141731"/>
                  </a:lnTo>
                  <a:close/>
                </a:path>
              </a:pathLst>
            </a:custGeom>
            <a:ln w="12192">
              <a:solidFill>
                <a:srgbClr val="000000"/>
              </a:solidFill>
            </a:ln>
          </p:spPr>
          <p:txBody>
            <a:bodyPr wrap="square" lIns="0" tIns="0" rIns="0" bIns="0" rtlCol="0"/>
            <a:lstStyle/>
            <a:p>
              <a:endParaRPr/>
            </a:p>
          </p:txBody>
        </p:sp>
      </p:grpSp>
      <p:grpSp>
        <p:nvGrpSpPr>
          <p:cNvPr id="15" name="object 15"/>
          <p:cNvGrpSpPr/>
          <p:nvPr/>
        </p:nvGrpSpPr>
        <p:grpSpPr>
          <a:xfrm>
            <a:off x="7555992" y="545591"/>
            <a:ext cx="696595" cy="577850"/>
            <a:chOff x="7555992" y="545591"/>
            <a:chExt cx="696595" cy="577850"/>
          </a:xfrm>
        </p:grpSpPr>
        <p:sp>
          <p:nvSpPr>
            <p:cNvPr id="16" name="object 16"/>
            <p:cNvSpPr/>
            <p:nvPr/>
          </p:nvSpPr>
          <p:spPr>
            <a:xfrm>
              <a:off x="7562088" y="551687"/>
              <a:ext cx="684530" cy="565785"/>
            </a:xfrm>
            <a:custGeom>
              <a:avLst/>
              <a:gdLst/>
              <a:ahLst/>
              <a:cxnLst/>
              <a:rect l="l" t="t" r="r" b="b"/>
              <a:pathLst>
                <a:path w="684529" h="565785">
                  <a:moveTo>
                    <a:pt x="17652" y="141350"/>
                  </a:moveTo>
                  <a:lnTo>
                    <a:pt x="0" y="141350"/>
                  </a:lnTo>
                  <a:lnTo>
                    <a:pt x="0" y="424052"/>
                  </a:lnTo>
                  <a:lnTo>
                    <a:pt x="17652" y="424052"/>
                  </a:lnTo>
                  <a:lnTo>
                    <a:pt x="17652" y="141350"/>
                  </a:lnTo>
                  <a:close/>
                </a:path>
                <a:path w="684529" h="565785">
                  <a:moveTo>
                    <a:pt x="70611" y="141350"/>
                  </a:moveTo>
                  <a:lnTo>
                    <a:pt x="35305" y="141350"/>
                  </a:lnTo>
                  <a:lnTo>
                    <a:pt x="35305" y="424052"/>
                  </a:lnTo>
                  <a:lnTo>
                    <a:pt x="70611" y="424052"/>
                  </a:lnTo>
                  <a:lnTo>
                    <a:pt x="70611" y="141350"/>
                  </a:lnTo>
                  <a:close/>
                </a:path>
                <a:path w="684529" h="565785">
                  <a:moveTo>
                    <a:pt x="401573" y="0"/>
                  </a:moveTo>
                  <a:lnTo>
                    <a:pt x="401573" y="141350"/>
                  </a:lnTo>
                  <a:lnTo>
                    <a:pt x="88391" y="141350"/>
                  </a:lnTo>
                  <a:lnTo>
                    <a:pt x="88391" y="424052"/>
                  </a:lnTo>
                  <a:lnTo>
                    <a:pt x="401573" y="424052"/>
                  </a:lnTo>
                  <a:lnTo>
                    <a:pt x="401573" y="565403"/>
                  </a:lnTo>
                  <a:lnTo>
                    <a:pt x="684276" y="282701"/>
                  </a:lnTo>
                  <a:lnTo>
                    <a:pt x="401573" y="0"/>
                  </a:lnTo>
                  <a:close/>
                </a:path>
              </a:pathLst>
            </a:custGeom>
            <a:solidFill>
              <a:srgbClr val="7E7E7E"/>
            </a:solidFill>
          </p:spPr>
          <p:txBody>
            <a:bodyPr wrap="square" lIns="0" tIns="0" rIns="0" bIns="0" rtlCol="0"/>
            <a:lstStyle/>
            <a:p>
              <a:endParaRPr/>
            </a:p>
          </p:txBody>
        </p:sp>
        <p:sp>
          <p:nvSpPr>
            <p:cNvPr id="17" name="object 17"/>
            <p:cNvSpPr/>
            <p:nvPr/>
          </p:nvSpPr>
          <p:spPr>
            <a:xfrm>
              <a:off x="7562088" y="551687"/>
              <a:ext cx="684530" cy="565785"/>
            </a:xfrm>
            <a:custGeom>
              <a:avLst/>
              <a:gdLst/>
              <a:ahLst/>
              <a:cxnLst/>
              <a:rect l="l" t="t" r="r" b="b"/>
              <a:pathLst>
                <a:path w="684529" h="565785">
                  <a:moveTo>
                    <a:pt x="0" y="141350"/>
                  </a:moveTo>
                  <a:lnTo>
                    <a:pt x="17652" y="141350"/>
                  </a:lnTo>
                  <a:lnTo>
                    <a:pt x="17652" y="424052"/>
                  </a:lnTo>
                  <a:lnTo>
                    <a:pt x="0" y="424052"/>
                  </a:lnTo>
                  <a:lnTo>
                    <a:pt x="0" y="141350"/>
                  </a:lnTo>
                  <a:close/>
                </a:path>
                <a:path w="684529" h="565785">
                  <a:moveTo>
                    <a:pt x="35305" y="141350"/>
                  </a:moveTo>
                  <a:lnTo>
                    <a:pt x="70611" y="141350"/>
                  </a:lnTo>
                  <a:lnTo>
                    <a:pt x="70611" y="424052"/>
                  </a:lnTo>
                  <a:lnTo>
                    <a:pt x="35305" y="424052"/>
                  </a:lnTo>
                  <a:lnTo>
                    <a:pt x="35305" y="141350"/>
                  </a:lnTo>
                  <a:close/>
                </a:path>
                <a:path w="684529" h="565785">
                  <a:moveTo>
                    <a:pt x="88391" y="141350"/>
                  </a:moveTo>
                  <a:lnTo>
                    <a:pt x="401573" y="141350"/>
                  </a:lnTo>
                  <a:lnTo>
                    <a:pt x="401573" y="0"/>
                  </a:lnTo>
                  <a:lnTo>
                    <a:pt x="684276" y="282701"/>
                  </a:lnTo>
                  <a:lnTo>
                    <a:pt x="401573" y="565403"/>
                  </a:lnTo>
                  <a:lnTo>
                    <a:pt x="401573" y="424052"/>
                  </a:lnTo>
                  <a:lnTo>
                    <a:pt x="88391" y="424052"/>
                  </a:lnTo>
                  <a:lnTo>
                    <a:pt x="88391" y="141350"/>
                  </a:lnTo>
                  <a:close/>
                </a:path>
              </a:pathLst>
            </a:custGeom>
            <a:ln w="12192">
              <a:solidFill>
                <a:srgbClr val="000000"/>
              </a:solidFill>
            </a:ln>
          </p:spPr>
          <p:txBody>
            <a:bodyPr wrap="square" lIns="0" tIns="0" rIns="0" bIns="0" rtlCol="0"/>
            <a:lstStyle/>
            <a:p>
              <a:endParaRPr/>
            </a:p>
          </p:txBody>
        </p:sp>
      </p:grpSp>
      <p:grpSp>
        <p:nvGrpSpPr>
          <p:cNvPr id="18" name="object 18"/>
          <p:cNvGrpSpPr/>
          <p:nvPr/>
        </p:nvGrpSpPr>
        <p:grpSpPr>
          <a:xfrm>
            <a:off x="210058" y="3344926"/>
            <a:ext cx="10522585" cy="701675"/>
            <a:chOff x="210058" y="3344926"/>
            <a:chExt cx="10522585" cy="701675"/>
          </a:xfrm>
        </p:grpSpPr>
        <p:sp>
          <p:nvSpPr>
            <p:cNvPr id="19" name="object 19"/>
            <p:cNvSpPr/>
            <p:nvPr/>
          </p:nvSpPr>
          <p:spPr>
            <a:xfrm>
              <a:off x="216408" y="3351276"/>
              <a:ext cx="10509885" cy="688975"/>
            </a:xfrm>
            <a:custGeom>
              <a:avLst/>
              <a:gdLst/>
              <a:ahLst/>
              <a:cxnLst/>
              <a:rect l="l" t="t" r="r" b="b"/>
              <a:pathLst>
                <a:path w="10509885" h="688975">
                  <a:moveTo>
                    <a:pt x="21526" y="172212"/>
                  </a:moveTo>
                  <a:lnTo>
                    <a:pt x="0" y="172212"/>
                  </a:lnTo>
                  <a:lnTo>
                    <a:pt x="0" y="516636"/>
                  </a:lnTo>
                  <a:lnTo>
                    <a:pt x="21526" y="516636"/>
                  </a:lnTo>
                  <a:lnTo>
                    <a:pt x="21526" y="172212"/>
                  </a:lnTo>
                  <a:close/>
                </a:path>
                <a:path w="10509885" h="688975">
                  <a:moveTo>
                    <a:pt x="86106" y="172212"/>
                  </a:moveTo>
                  <a:lnTo>
                    <a:pt x="43053" y="172212"/>
                  </a:lnTo>
                  <a:lnTo>
                    <a:pt x="43053" y="516636"/>
                  </a:lnTo>
                  <a:lnTo>
                    <a:pt x="86106" y="516636"/>
                  </a:lnTo>
                  <a:lnTo>
                    <a:pt x="86106" y="172212"/>
                  </a:lnTo>
                  <a:close/>
                </a:path>
                <a:path w="10509885" h="688975">
                  <a:moveTo>
                    <a:pt x="10165080" y="0"/>
                  </a:moveTo>
                  <a:lnTo>
                    <a:pt x="10165080" y="172212"/>
                  </a:lnTo>
                  <a:lnTo>
                    <a:pt x="107632" y="172212"/>
                  </a:lnTo>
                  <a:lnTo>
                    <a:pt x="107632" y="516636"/>
                  </a:lnTo>
                  <a:lnTo>
                    <a:pt x="10165080" y="516636"/>
                  </a:lnTo>
                  <a:lnTo>
                    <a:pt x="10165080" y="688848"/>
                  </a:lnTo>
                  <a:lnTo>
                    <a:pt x="10509504" y="344424"/>
                  </a:lnTo>
                  <a:lnTo>
                    <a:pt x="10165080" y="0"/>
                  </a:lnTo>
                  <a:close/>
                </a:path>
              </a:pathLst>
            </a:custGeom>
            <a:solidFill>
              <a:srgbClr val="000000"/>
            </a:solidFill>
          </p:spPr>
          <p:txBody>
            <a:bodyPr wrap="square" lIns="0" tIns="0" rIns="0" bIns="0" rtlCol="0"/>
            <a:lstStyle/>
            <a:p>
              <a:endParaRPr/>
            </a:p>
          </p:txBody>
        </p:sp>
        <p:sp>
          <p:nvSpPr>
            <p:cNvPr id="20" name="object 20"/>
            <p:cNvSpPr/>
            <p:nvPr/>
          </p:nvSpPr>
          <p:spPr>
            <a:xfrm>
              <a:off x="216408" y="3351276"/>
              <a:ext cx="10509885" cy="688975"/>
            </a:xfrm>
            <a:custGeom>
              <a:avLst/>
              <a:gdLst/>
              <a:ahLst/>
              <a:cxnLst/>
              <a:rect l="l" t="t" r="r" b="b"/>
              <a:pathLst>
                <a:path w="10509885" h="688975">
                  <a:moveTo>
                    <a:pt x="0" y="172212"/>
                  </a:moveTo>
                  <a:lnTo>
                    <a:pt x="21526" y="172212"/>
                  </a:lnTo>
                  <a:lnTo>
                    <a:pt x="21526" y="516636"/>
                  </a:lnTo>
                  <a:lnTo>
                    <a:pt x="0" y="516636"/>
                  </a:lnTo>
                  <a:lnTo>
                    <a:pt x="0" y="172212"/>
                  </a:lnTo>
                  <a:close/>
                </a:path>
                <a:path w="10509885" h="688975">
                  <a:moveTo>
                    <a:pt x="43053" y="172212"/>
                  </a:moveTo>
                  <a:lnTo>
                    <a:pt x="86106" y="172212"/>
                  </a:lnTo>
                  <a:lnTo>
                    <a:pt x="86106" y="516636"/>
                  </a:lnTo>
                  <a:lnTo>
                    <a:pt x="43053" y="516636"/>
                  </a:lnTo>
                  <a:lnTo>
                    <a:pt x="43053" y="172212"/>
                  </a:lnTo>
                  <a:close/>
                </a:path>
                <a:path w="10509885" h="688975">
                  <a:moveTo>
                    <a:pt x="107632" y="172212"/>
                  </a:moveTo>
                  <a:lnTo>
                    <a:pt x="10165080" y="172212"/>
                  </a:lnTo>
                  <a:lnTo>
                    <a:pt x="10165080" y="0"/>
                  </a:lnTo>
                  <a:lnTo>
                    <a:pt x="10509504" y="344424"/>
                  </a:lnTo>
                  <a:lnTo>
                    <a:pt x="10165080" y="688848"/>
                  </a:lnTo>
                  <a:lnTo>
                    <a:pt x="10165080" y="516636"/>
                  </a:lnTo>
                  <a:lnTo>
                    <a:pt x="107632" y="516636"/>
                  </a:lnTo>
                  <a:lnTo>
                    <a:pt x="107632" y="172212"/>
                  </a:lnTo>
                  <a:close/>
                </a:path>
              </a:pathLst>
            </a:custGeom>
            <a:ln w="12192">
              <a:solidFill>
                <a:srgbClr val="000000"/>
              </a:solidFill>
            </a:ln>
          </p:spPr>
          <p:txBody>
            <a:bodyPr wrap="square" lIns="0" tIns="0" rIns="0" bIns="0" rtlCol="0"/>
            <a:lstStyle/>
            <a:p>
              <a:endParaRPr/>
            </a:p>
          </p:txBody>
        </p:sp>
      </p:grpSp>
      <p:sp>
        <p:nvSpPr>
          <p:cNvPr id="21" name="object 21"/>
          <p:cNvSpPr txBox="1"/>
          <p:nvPr/>
        </p:nvSpPr>
        <p:spPr>
          <a:xfrm>
            <a:off x="365123" y="1280269"/>
            <a:ext cx="4258311" cy="1699895"/>
          </a:xfrm>
          <a:prstGeom prst="rect">
            <a:avLst/>
          </a:prstGeom>
        </p:spPr>
        <p:txBody>
          <a:bodyPr vert="horz" wrap="square" lIns="0" tIns="84455" rIns="0" bIns="0" rtlCol="0">
            <a:spAutoFit/>
          </a:bodyPr>
          <a:lstStyle/>
          <a:p>
            <a:pPr marL="12700">
              <a:lnSpc>
                <a:spcPct val="100000"/>
              </a:lnSpc>
              <a:spcBef>
                <a:spcPts val="665"/>
              </a:spcBef>
            </a:pPr>
            <a:r>
              <a:rPr sz="1800" spc="-5" dirty="0">
                <a:latin typeface="Carlito"/>
                <a:cs typeface="Carlito"/>
              </a:rPr>
              <a:t>Legitimacy </a:t>
            </a:r>
            <a:r>
              <a:rPr sz="1800" dirty="0">
                <a:latin typeface="Carlito"/>
                <a:cs typeface="Carlito"/>
              </a:rPr>
              <a:t>&amp;</a:t>
            </a:r>
            <a:r>
              <a:rPr sz="1800" spc="15" dirty="0">
                <a:latin typeface="Carlito"/>
                <a:cs typeface="Carlito"/>
              </a:rPr>
              <a:t> </a:t>
            </a:r>
            <a:r>
              <a:rPr sz="1800" spc="-10" dirty="0">
                <a:latin typeface="Carlito"/>
                <a:cs typeface="Carlito"/>
              </a:rPr>
              <a:t>voice</a:t>
            </a:r>
            <a:endParaRPr sz="1800" dirty="0">
              <a:latin typeface="Carlito"/>
              <a:cs typeface="Carlito"/>
            </a:endParaRPr>
          </a:p>
          <a:p>
            <a:pPr marL="712470">
              <a:lnSpc>
                <a:spcPct val="100000"/>
              </a:lnSpc>
              <a:spcBef>
                <a:spcPts val="570"/>
              </a:spcBef>
            </a:pPr>
            <a:r>
              <a:rPr sz="1800" spc="-10" dirty="0">
                <a:latin typeface="Carlito"/>
                <a:cs typeface="Carlito"/>
              </a:rPr>
              <a:t>Direction</a:t>
            </a:r>
            <a:endParaRPr sz="1800" dirty="0">
              <a:latin typeface="Carlito"/>
              <a:cs typeface="Carlito"/>
            </a:endParaRPr>
          </a:p>
          <a:p>
            <a:pPr marL="1252855">
              <a:lnSpc>
                <a:spcPct val="100000"/>
              </a:lnSpc>
              <a:spcBef>
                <a:spcPts val="509"/>
              </a:spcBef>
            </a:pPr>
            <a:r>
              <a:rPr sz="1800" spc="-15" dirty="0">
                <a:latin typeface="Carlito"/>
                <a:cs typeface="Carlito"/>
              </a:rPr>
              <a:t>Performance</a:t>
            </a:r>
            <a:endParaRPr sz="1800" dirty="0">
              <a:latin typeface="Carlito"/>
              <a:cs typeface="Carlito"/>
            </a:endParaRPr>
          </a:p>
          <a:p>
            <a:pPr marL="1821180">
              <a:lnSpc>
                <a:spcPct val="100000"/>
              </a:lnSpc>
              <a:spcBef>
                <a:spcPts val="195"/>
              </a:spcBef>
            </a:pPr>
            <a:r>
              <a:rPr sz="1800" spc="-10" dirty="0">
                <a:latin typeface="Carlito"/>
                <a:cs typeface="Carlito"/>
              </a:rPr>
              <a:t>Accountability</a:t>
            </a:r>
            <a:endParaRPr sz="1800" dirty="0">
              <a:latin typeface="Carlito"/>
              <a:cs typeface="Carlito"/>
            </a:endParaRPr>
          </a:p>
          <a:p>
            <a:pPr marL="2390140">
              <a:lnSpc>
                <a:spcPct val="100000"/>
              </a:lnSpc>
              <a:spcBef>
                <a:spcPts val="540"/>
              </a:spcBef>
            </a:pPr>
            <a:r>
              <a:rPr sz="1800" spc="-10" dirty="0">
                <a:latin typeface="Carlito"/>
                <a:cs typeface="Carlito"/>
              </a:rPr>
              <a:t>Fairness </a:t>
            </a:r>
            <a:r>
              <a:rPr sz="1800" dirty="0">
                <a:latin typeface="Carlito"/>
                <a:cs typeface="Carlito"/>
              </a:rPr>
              <a:t>&amp;</a:t>
            </a:r>
            <a:r>
              <a:rPr sz="1800" spc="-65" dirty="0">
                <a:latin typeface="Carlito"/>
                <a:cs typeface="Carlito"/>
              </a:rPr>
              <a:t> </a:t>
            </a:r>
            <a:r>
              <a:rPr sz="1800" spc="-5" dirty="0">
                <a:latin typeface="Carlito"/>
                <a:cs typeface="Carlito"/>
              </a:rPr>
              <a:t>rights</a:t>
            </a:r>
            <a:endParaRPr sz="1800" dirty="0">
              <a:latin typeface="Carlito"/>
              <a:cs typeface="Carlito"/>
            </a:endParaRPr>
          </a:p>
        </p:txBody>
      </p:sp>
      <p:sp>
        <p:nvSpPr>
          <p:cNvPr id="24" name="object 24"/>
          <p:cNvSpPr txBox="1"/>
          <p:nvPr/>
        </p:nvSpPr>
        <p:spPr>
          <a:xfrm>
            <a:off x="8844533" y="2589402"/>
            <a:ext cx="141351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Outcomes</a:t>
            </a:r>
            <a:endParaRPr sz="1800" dirty="0">
              <a:latin typeface="Carlito"/>
              <a:cs typeface="Carlito"/>
            </a:endParaRPr>
          </a:p>
        </p:txBody>
      </p:sp>
      <p:grpSp>
        <p:nvGrpSpPr>
          <p:cNvPr id="25" name="object 25"/>
          <p:cNvGrpSpPr/>
          <p:nvPr/>
        </p:nvGrpSpPr>
        <p:grpSpPr>
          <a:xfrm>
            <a:off x="508762" y="1501139"/>
            <a:ext cx="9185910" cy="5259705"/>
            <a:chOff x="508762" y="1501139"/>
            <a:chExt cx="9185910" cy="5259705"/>
          </a:xfrm>
        </p:grpSpPr>
        <p:sp>
          <p:nvSpPr>
            <p:cNvPr id="26" name="object 26"/>
            <p:cNvSpPr/>
            <p:nvPr/>
          </p:nvSpPr>
          <p:spPr>
            <a:xfrm>
              <a:off x="515112" y="3348227"/>
              <a:ext cx="554990" cy="523240"/>
            </a:xfrm>
            <a:custGeom>
              <a:avLst/>
              <a:gdLst/>
              <a:ahLst/>
              <a:cxnLst/>
              <a:rect l="l" t="t" r="r" b="b"/>
              <a:pathLst>
                <a:path w="554990" h="523239">
                  <a:moveTo>
                    <a:pt x="467613"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3" y="522732"/>
                  </a:lnTo>
                  <a:lnTo>
                    <a:pt x="501527" y="515887"/>
                  </a:lnTo>
                  <a:lnTo>
                    <a:pt x="529220" y="497220"/>
                  </a:lnTo>
                  <a:lnTo>
                    <a:pt x="547890" y="469528"/>
                  </a:lnTo>
                  <a:lnTo>
                    <a:pt x="554735" y="435610"/>
                  </a:lnTo>
                  <a:lnTo>
                    <a:pt x="554735" y="87122"/>
                  </a:lnTo>
                  <a:lnTo>
                    <a:pt x="547890" y="53203"/>
                  </a:lnTo>
                  <a:lnTo>
                    <a:pt x="529220" y="25511"/>
                  </a:lnTo>
                  <a:lnTo>
                    <a:pt x="501527" y="6844"/>
                  </a:lnTo>
                  <a:lnTo>
                    <a:pt x="467613" y="0"/>
                  </a:lnTo>
                  <a:close/>
                </a:path>
              </a:pathLst>
            </a:custGeom>
            <a:solidFill>
              <a:srgbClr val="538235"/>
            </a:solidFill>
          </p:spPr>
          <p:txBody>
            <a:bodyPr wrap="square" lIns="0" tIns="0" rIns="0" bIns="0" rtlCol="0"/>
            <a:lstStyle/>
            <a:p>
              <a:endParaRPr/>
            </a:p>
          </p:txBody>
        </p:sp>
        <p:sp>
          <p:nvSpPr>
            <p:cNvPr id="27" name="object 27"/>
            <p:cNvSpPr/>
            <p:nvPr/>
          </p:nvSpPr>
          <p:spPr>
            <a:xfrm>
              <a:off x="515112"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3" y="0"/>
                  </a:lnTo>
                  <a:lnTo>
                    <a:pt x="501527" y="6844"/>
                  </a:lnTo>
                  <a:lnTo>
                    <a:pt x="529220" y="25511"/>
                  </a:lnTo>
                  <a:lnTo>
                    <a:pt x="547890" y="53203"/>
                  </a:lnTo>
                  <a:lnTo>
                    <a:pt x="554735" y="87122"/>
                  </a:lnTo>
                  <a:lnTo>
                    <a:pt x="554735" y="435610"/>
                  </a:lnTo>
                  <a:lnTo>
                    <a:pt x="547890" y="469528"/>
                  </a:lnTo>
                  <a:lnTo>
                    <a:pt x="529220" y="497220"/>
                  </a:lnTo>
                  <a:lnTo>
                    <a:pt x="501527" y="515887"/>
                  </a:lnTo>
                  <a:lnTo>
                    <a:pt x="467613"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28" name="object 28"/>
            <p:cNvSpPr/>
            <p:nvPr/>
          </p:nvSpPr>
          <p:spPr>
            <a:xfrm>
              <a:off x="1069848" y="3348227"/>
              <a:ext cx="554990" cy="523240"/>
            </a:xfrm>
            <a:custGeom>
              <a:avLst/>
              <a:gdLst/>
              <a:ahLst/>
              <a:cxnLst/>
              <a:rect l="l" t="t" r="r" b="b"/>
              <a:pathLst>
                <a:path w="554990" h="523239">
                  <a:moveTo>
                    <a:pt x="467614"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4" y="522732"/>
                  </a:lnTo>
                  <a:lnTo>
                    <a:pt x="501532" y="515887"/>
                  </a:lnTo>
                  <a:lnTo>
                    <a:pt x="529224" y="497220"/>
                  </a:lnTo>
                  <a:lnTo>
                    <a:pt x="547891" y="469528"/>
                  </a:lnTo>
                  <a:lnTo>
                    <a:pt x="554736" y="435610"/>
                  </a:lnTo>
                  <a:lnTo>
                    <a:pt x="554736" y="87122"/>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29" name="object 29"/>
            <p:cNvSpPr/>
            <p:nvPr/>
          </p:nvSpPr>
          <p:spPr>
            <a:xfrm>
              <a:off x="1069848"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0" name="object 30"/>
            <p:cNvSpPr/>
            <p:nvPr/>
          </p:nvSpPr>
          <p:spPr>
            <a:xfrm>
              <a:off x="1644395" y="3342132"/>
              <a:ext cx="554990" cy="523240"/>
            </a:xfrm>
            <a:custGeom>
              <a:avLst/>
              <a:gdLst/>
              <a:ahLst/>
              <a:cxnLst/>
              <a:rect l="l" t="t" r="r" b="b"/>
              <a:pathLst>
                <a:path w="554989" h="523239">
                  <a:moveTo>
                    <a:pt x="467614" y="0"/>
                  </a:moveTo>
                  <a:lnTo>
                    <a:pt x="87122" y="0"/>
                  </a:lnTo>
                  <a:lnTo>
                    <a:pt x="53203" y="6844"/>
                  </a:lnTo>
                  <a:lnTo>
                    <a:pt x="25511" y="25511"/>
                  </a:lnTo>
                  <a:lnTo>
                    <a:pt x="6844" y="53203"/>
                  </a:lnTo>
                  <a:lnTo>
                    <a:pt x="0" y="87121"/>
                  </a:lnTo>
                  <a:lnTo>
                    <a:pt x="0" y="435609"/>
                  </a:lnTo>
                  <a:lnTo>
                    <a:pt x="6844" y="469528"/>
                  </a:lnTo>
                  <a:lnTo>
                    <a:pt x="25511" y="497220"/>
                  </a:lnTo>
                  <a:lnTo>
                    <a:pt x="53203" y="515887"/>
                  </a:lnTo>
                  <a:lnTo>
                    <a:pt x="87122" y="522731"/>
                  </a:lnTo>
                  <a:lnTo>
                    <a:pt x="467614"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31" name="object 31"/>
            <p:cNvSpPr/>
            <p:nvPr/>
          </p:nvSpPr>
          <p:spPr>
            <a:xfrm>
              <a:off x="1644395" y="3342132"/>
              <a:ext cx="554990" cy="523240"/>
            </a:xfrm>
            <a:custGeom>
              <a:avLst/>
              <a:gdLst/>
              <a:ahLst/>
              <a:cxnLst/>
              <a:rect l="l" t="t" r="r" b="b"/>
              <a:pathLst>
                <a:path w="554989" h="523239">
                  <a:moveTo>
                    <a:pt x="0" y="87121"/>
                  </a:moveTo>
                  <a:lnTo>
                    <a:pt x="6844" y="53203"/>
                  </a:lnTo>
                  <a:lnTo>
                    <a:pt x="25511" y="25511"/>
                  </a:lnTo>
                  <a:lnTo>
                    <a:pt x="53203" y="6844"/>
                  </a:lnTo>
                  <a:lnTo>
                    <a:pt x="87122" y="0"/>
                  </a:lnTo>
                  <a:lnTo>
                    <a:pt x="467614" y="0"/>
                  </a:lnTo>
                  <a:lnTo>
                    <a:pt x="501532" y="6844"/>
                  </a:lnTo>
                  <a:lnTo>
                    <a:pt x="529224" y="25511"/>
                  </a:lnTo>
                  <a:lnTo>
                    <a:pt x="547891" y="53203"/>
                  </a:lnTo>
                  <a:lnTo>
                    <a:pt x="554736" y="87121"/>
                  </a:lnTo>
                  <a:lnTo>
                    <a:pt x="554736" y="435609"/>
                  </a:lnTo>
                  <a:lnTo>
                    <a:pt x="547891" y="469528"/>
                  </a:lnTo>
                  <a:lnTo>
                    <a:pt x="529224" y="497220"/>
                  </a:lnTo>
                  <a:lnTo>
                    <a:pt x="501532" y="515887"/>
                  </a:lnTo>
                  <a:lnTo>
                    <a:pt x="467614" y="522731"/>
                  </a:lnTo>
                  <a:lnTo>
                    <a:pt x="87122"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2" name="object 32"/>
            <p:cNvSpPr/>
            <p:nvPr/>
          </p:nvSpPr>
          <p:spPr>
            <a:xfrm>
              <a:off x="2217419" y="3329939"/>
              <a:ext cx="553720" cy="523240"/>
            </a:xfrm>
            <a:custGeom>
              <a:avLst/>
              <a:gdLst/>
              <a:ahLst/>
              <a:cxnLst/>
              <a:rect l="l" t="t" r="r" b="b"/>
              <a:pathLst>
                <a:path w="553719" h="523239">
                  <a:moveTo>
                    <a:pt x="466090" y="0"/>
                  </a:moveTo>
                  <a:lnTo>
                    <a:pt x="87122" y="0"/>
                  </a:lnTo>
                  <a:lnTo>
                    <a:pt x="53203" y="6844"/>
                  </a:lnTo>
                  <a:lnTo>
                    <a:pt x="25511" y="25511"/>
                  </a:lnTo>
                  <a:lnTo>
                    <a:pt x="6844" y="53203"/>
                  </a:lnTo>
                  <a:lnTo>
                    <a:pt x="0" y="87122"/>
                  </a:lnTo>
                  <a:lnTo>
                    <a:pt x="0" y="435610"/>
                  </a:lnTo>
                  <a:lnTo>
                    <a:pt x="6844" y="469528"/>
                  </a:lnTo>
                  <a:lnTo>
                    <a:pt x="25511" y="497220"/>
                  </a:lnTo>
                  <a:lnTo>
                    <a:pt x="53203" y="515887"/>
                  </a:lnTo>
                  <a:lnTo>
                    <a:pt x="87122" y="522732"/>
                  </a:lnTo>
                  <a:lnTo>
                    <a:pt x="466090" y="522732"/>
                  </a:lnTo>
                  <a:lnTo>
                    <a:pt x="500008" y="515887"/>
                  </a:lnTo>
                  <a:lnTo>
                    <a:pt x="527700" y="497220"/>
                  </a:lnTo>
                  <a:lnTo>
                    <a:pt x="546367" y="469528"/>
                  </a:lnTo>
                  <a:lnTo>
                    <a:pt x="553212" y="435610"/>
                  </a:lnTo>
                  <a:lnTo>
                    <a:pt x="553212" y="87122"/>
                  </a:lnTo>
                  <a:lnTo>
                    <a:pt x="546367" y="53203"/>
                  </a:lnTo>
                  <a:lnTo>
                    <a:pt x="527700" y="25511"/>
                  </a:lnTo>
                  <a:lnTo>
                    <a:pt x="500008" y="6844"/>
                  </a:lnTo>
                  <a:lnTo>
                    <a:pt x="466090" y="0"/>
                  </a:lnTo>
                  <a:close/>
                </a:path>
              </a:pathLst>
            </a:custGeom>
            <a:solidFill>
              <a:srgbClr val="538235"/>
            </a:solidFill>
          </p:spPr>
          <p:txBody>
            <a:bodyPr wrap="square" lIns="0" tIns="0" rIns="0" bIns="0" rtlCol="0"/>
            <a:lstStyle/>
            <a:p>
              <a:endParaRPr/>
            </a:p>
          </p:txBody>
        </p:sp>
        <p:sp>
          <p:nvSpPr>
            <p:cNvPr id="33" name="object 33"/>
            <p:cNvSpPr/>
            <p:nvPr/>
          </p:nvSpPr>
          <p:spPr>
            <a:xfrm>
              <a:off x="2217419" y="3329939"/>
              <a:ext cx="553720" cy="523240"/>
            </a:xfrm>
            <a:custGeom>
              <a:avLst/>
              <a:gdLst/>
              <a:ahLst/>
              <a:cxnLst/>
              <a:rect l="l" t="t" r="r" b="b"/>
              <a:pathLst>
                <a:path w="553719" h="523239">
                  <a:moveTo>
                    <a:pt x="0" y="87122"/>
                  </a:moveTo>
                  <a:lnTo>
                    <a:pt x="6844" y="53203"/>
                  </a:lnTo>
                  <a:lnTo>
                    <a:pt x="25511" y="25511"/>
                  </a:lnTo>
                  <a:lnTo>
                    <a:pt x="53203" y="6844"/>
                  </a:lnTo>
                  <a:lnTo>
                    <a:pt x="87122" y="0"/>
                  </a:lnTo>
                  <a:lnTo>
                    <a:pt x="466090" y="0"/>
                  </a:lnTo>
                  <a:lnTo>
                    <a:pt x="500008" y="6844"/>
                  </a:lnTo>
                  <a:lnTo>
                    <a:pt x="527700" y="25511"/>
                  </a:lnTo>
                  <a:lnTo>
                    <a:pt x="546367" y="53203"/>
                  </a:lnTo>
                  <a:lnTo>
                    <a:pt x="553212" y="87122"/>
                  </a:lnTo>
                  <a:lnTo>
                    <a:pt x="553212" y="435610"/>
                  </a:lnTo>
                  <a:lnTo>
                    <a:pt x="546367" y="469528"/>
                  </a:lnTo>
                  <a:lnTo>
                    <a:pt x="527700" y="497220"/>
                  </a:lnTo>
                  <a:lnTo>
                    <a:pt x="500008" y="515887"/>
                  </a:lnTo>
                  <a:lnTo>
                    <a:pt x="466090" y="522732"/>
                  </a:lnTo>
                  <a:lnTo>
                    <a:pt x="87122" y="522732"/>
                  </a:lnTo>
                  <a:lnTo>
                    <a:pt x="53203" y="515887"/>
                  </a:lnTo>
                  <a:lnTo>
                    <a:pt x="25511" y="497220"/>
                  </a:lnTo>
                  <a:lnTo>
                    <a:pt x="6844"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4" name="object 34"/>
            <p:cNvSpPr/>
            <p:nvPr/>
          </p:nvSpPr>
          <p:spPr>
            <a:xfrm>
              <a:off x="2784347" y="3342132"/>
              <a:ext cx="554990" cy="523240"/>
            </a:xfrm>
            <a:custGeom>
              <a:avLst/>
              <a:gdLst/>
              <a:ahLst/>
              <a:cxnLst/>
              <a:rect l="l" t="t" r="r" b="b"/>
              <a:pathLst>
                <a:path w="554989" h="523239">
                  <a:moveTo>
                    <a:pt x="467613" y="0"/>
                  </a:moveTo>
                  <a:lnTo>
                    <a:pt x="87121" y="0"/>
                  </a:lnTo>
                  <a:lnTo>
                    <a:pt x="53203" y="6844"/>
                  </a:lnTo>
                  <a:lnTo>
                    <a:pt x="25511" y="25511"/>
                  </a:lnTo>
                  <a:lnTo>
                    <a:pt x="6844" y="53203"/>
                  </a:lnTo>
                  <a:lnTo>
                    <a:pt x="0" y="87121"/>
                  </a:lnTo>
                  <a:lnTo>
                    <a:pt x="0" y="435609"/>
                  </a:lnTo>
                  <a:lnTo>
                    <a:pt x="6844" y="469528"/>
                  </a:lnTo>
                  <a:lnTo>
                    <a:pt x="25511" y="497220"/>
                  </a:lnTo>
                  <a:lnTo>
                    <a:pt x="53203" y="515887"/>
                  </a:lnTo>
                  <a:lnTo>
                    <a:pt x="87121" y="522731"/>
                  </a:lnTo>
                  <a:lnTo>
                    <a:pt x="467613"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3" y="0"/>
                  </a:lnTo>
                  <a:close/>
                </a:path>
              </a:pathLst>
            </a:custGeom>
            <a:solidFill>
              <a:srgbClr val="538235"/>
            </a:solidFill>
          </p:spPr>
          <p:txBody>
            <a:bodyPr wrap="square" lIns="0" tIns="0" rIns="0" bIns="0" rtlCol="0"/>
            <a:lstStyle/>
            <a:p>
              <a:endParaRPr/>
            </a:p>
          </p:txBody>
        </p:sp>
        <p:sp>
          <p:nvSpPr>
            <p:cNvPr id="35" name="object 35"/>
            <p:cNvSpPr/>
            <p:nvPr/>
          </p:nvSpPr>
          <p:spPr>
            <a:xfrm>
              <a:off x="2784347" y="3342132"/>
              <a:ext cx="554990" cy="523240"/>
            </a:xfrm>
            <a:custGeom>
              <a:avLst/>
              <a:gdLst/>
              <a:ahLst/>
              <a:cxnLst/>
              <a:rect l="l" t="t" r="r" b="b"/>
              <a:pathLst>
                <a:path w="554989" h="523239">
                  <a:moveTo>
                    <a:pt x="0" y="87121"/>
                  </a:moveTo>
                  <a:lnTo>
                    <a:pt x="6844" y="53203"/>
                  </a:lnTo>
                  <a:lnTo>
                    <a:pt x="25511" y="25511"/>
                  </a:lnTo>
                  <a:lnTo>
                    <a:pt x="53203" y="6844"/>
                  </a:lnTo>
                  <a:lnTo>
                    <a:pt x="87121" y="0"/>
                  </a:lnTo>
                  <a:lnTo>
                    <a:pt x="467613" y="0"/>
                  </a:lnTo>
                  <a:lnTo>
                    <a:pt x="501532" y="6844"/>
                  </a:lnTo>
                  <a:lnTo>
                    <a:pt x="529224" y="25511"/>
                  </a:lnTo>
                  <a:lnTo>
                    <a:pt x="547891" y="53203"/>
                  </a:lnTo>
                  <a:lnTo>
                    <a:pt x="554736" y="87121"/>
                  </a:lnTo>
                  <a:lnTo>
                    <a:pt x="554736" y="435609"/>
                  </a:lnTo>
                  <a:lnTo>
                    <a:pt x="547891" y="469528"/>
                  </a:lnTo>
                  <a:lnTo>
                    <a:pt x="529224" y="497220"/>
                  </a:lnTo>
                  <a:lnTo>
                    <a:pt x="501532" y="515887"/>
                  </a:lnTo>
                  <a:lnTo>
                    <a:pt x="467613" y="522731"/>
                  </a:lnTo>
                  <a:lnTo>
                    <a:pt x="87121"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6" name="object 36"/>
            <p:cNvSpPr/>
            <p:nvPr/>
          </p:nvSpPr>
          <p:spPr>
            <a:xfrm>
              <a:off x="4701540" y="3345179"/>
              <a:ext cx="554736" cy="52273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4701540" y="3345179"/>
              <a:ext cx="554990" cy="523240"/>
            </a:xfrm>
            <a:custGeom>
              <a:avLst/>
              <a:gdLst/>
              <a:ahLst/>
              <a:cxnLst/>
              <a:rect l="l" t="t" r="r" b="b"/>
              <a:pathLst>
                <a:path w="554989" h="523239">
                  <a:moveTo>
                    <a:pt x="0" y="87122"/>
                  </a:moveTo>
                  <a:lnTo>
                    <a:pt x="6844" y="53203"/>
                  </a:lnTo>
                  <a:lnTo>
                    <a:pt x="25511" y="25511"/>
                  </a:lnTo>
                  <a:lnTo>
                    <a:pt x="53203" y="6844"/>
                  </a:lnTo>
                  <a:lnTo>
                    <a:pt x="87122"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38" name="object 38"/>
            <p:cNvSpPr/>
            <p:nvPr/>
          </p:nvSpPr>
          <p:spPr>
            <a:xfrm>
              <a:off x="5269991" y="3342132"/>
              <a:ext cx="553212" cy="52273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5269991" y="3342132"/>
              <a:ext cx="553720" cy="523240"/>
            </a:xfrm>
            <a:custGeom>
              <a:avLst/>
              <a:gdLst/>
              <a:ahLst/>
              <a:cxnLst/>
              <a:rect l="l" t="t" r="r" b="b"/>
              <a:pathLst>
                <a:path w="553720" h="523239">
                  <a:moveTo>
                    <a:pt x="0" y="87121"/>
                  </a:moveTo>
                  <a:lnTo>
                    <a:pt x="6844" y="53203"/>
                  </a:lnTo>
                  <a:lnTo>
                    <a:pt x="25511" y="25511"/>
                  </a:lnTo>
                  <a:lnTo>
                    <a:pt x="53203" y="6844"/>
                  </a:lnTo>
                  <a:lnTo>
                    <a:pt x="87122" y="0"/>
                  </a:lnTo>
                  <a:lnTo>
                    <a:pt x="466090" y="0"/>
                  </a:lnTo>
                  <a:lnTo>
                    <a:pt x="500008" y="6844"/>
                  </a:lnTo>
                  <a:lnTo>
                    <a:pt x="527700" y="25511"/>
                  </a:lnTo>
                  <a:lnTo>
                    <a:pt x="546367" y="53203"/>
                  </a:lnTo>
                  <a:lnTo>
                    <a:pt x="553212" y="87121"/>
                  </a:lnTo>
                  <a:lnTo>
                    <a:pt x="553212" y="435609"/>
                  </a:lnTo>
                  <a:lnTo>
                    <a:pt x="546367" y="469528"/>
                  </a:lnTo>
                  <a:lnTo>
                    <a:pt x="527700" y="497220"/>
                  </a:lnTo>
                  <a:lnTo>
                    <a:pt x="500008" y="515887"/>
                  </a:lnTo>
                  <a:lnTo>
                    <a:pt x="466090" y="522731"/>
                  </a:lnTo>
                  <a:lnTo>
                    <a:pt x="87122" y="522731"/>
                  </a:lnTo>
                  <a:lnTo>
                    <a:pt x="53203" y="515887"/>
                  </a:lnTo>
                  <a:lnTo>
                    <a:pt x="25511" y="497220"/>
                  </a:lnTo>
                  <a:lnTo>
                    <a:pt x="6844" y="469528"/>
                  </a:lnTo>
                  <a:lnTo>
                    <a:pt x="0" y="435609"/>
                  </a:lnTo>
                  <a:lnTo>
                    <a:pt x="0" y="87121"/>
                  </a:lnTo>
                  <a:close/>
                </a:path>
              </a:pathLst>
            </a:custGeom>
            <a:ln w="12192">
              <a:solidFill>
                <a:srgbClr val="D0CECE"/>
              </a:solidFill>
            </a:ln>
          </p:spPr>
          <p:txBody>
            <a:bodyPr wrap="square" lIns="0" tIns="0" rIns="0" bIns="0" rtlCol="0"/>
            <a:lstStyle/>
            <a:p>
              <a:endParaRPr/>
            </a:p>
          </p:txBody>
        </p:sp>
        <p:sp>
          <p:nvSpPr>
            <p:cNvPr id="40" name="object 40"/>
            <p:cNvSpPr/>
            <p:nvPr/>
          </p:nvSpPr>
          <p:spPr>
            <a:xfrm>
              <a:off x="6995159" y="3345179"/>
              <a:ext cx="554736" cy="5227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6995159"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2" name="object 42"/>
            <p:cNvSpPr/>
            <p:nvPr/>
          </p:nvSpPr>
          <p:spPr>
            <a:xfrm>
              <a:off x="6420612" y="3345179"/>
              <a:ext cx="554736" cy="52273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6420612" y="3345179"/>
              <a:ext cx="554990" cy="523240"/>
            </a:xfrm>
            <a:custGeom>
              <a:avLst/>
              <a:gdLst/>
              <a:ahLst/>
              <a:cxnLst/>
              <a:rect l="l" t="t" r="r" b="b"/>
              <a:pathLst>
                <a:path w="554990"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4" name="object 44"/>
            <p:cNvSpPr/>
            <p:nvPr/>
          </p:nvSpPr>
          <p:spPr>
            <a:xfrm>
              <a:off x="5856732" y="3345179"/>
              <a:ext cx="554735" cy="52273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p:nvPr/>
          </p:nvSpPr>
          <p:spPr>
            <a:xfrm>
              <a:off x="5856732" y="3345179"/>
              <a:ext cx="554990" cy="523240"/>
            </a:xfrm>
            <a:custGeom>
              <a:avLst/>
              <a:gdLst/>
              <a:ahLst/>
              <a:cxnLst/>
              <a:rect l="l" t="t" r="r" b="b"/>
              <a:pathLst>
                <a:path w="554989"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5" y="87122"/>
                  </a:lnTo>
                  <a:lnTo>
                    <a:pt x="554735"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6" name="object 46"/>
            <p:cNvSpPr/>
            <p:nvPr/>
          </p:nvSpPr>
          <p:spPr>
            <a:xfrm>
              <a:off x="9133331" y="3345179"/>
              <a:ext cx="554736" cy="52273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47"/>
            <p:cNvSpPr/>
            <p:nvPr/>
          </p:nvSpPr>
          <p:spPr>
            <a:xfrm>
              <a:off x="9133331"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8" name="object 48"/>
            <p:cNvSpPr/>
            <p:nvPr/>
          </p:nvSpPr>
          <p:spPr>
            <a:xfrm>
              <a:off x="754380" y="1760219"/>
              <a:ext cx="2346325" cy="1587500"/>
            </a:xfrm>
            <a:custGeom>
              <a:avLst/>
              <a:gdLst/>
              <a:ahLst/>
              <a:cxnLst/>
              <a:rect l="l" t="t" r="r" b="b"/>
              <a:pathLst>
                <a:path w="2346325" h="1587500">
                  <a:moveTo>
                    <a:pt x="76200" y="1510792"/>
                  </a:moveTo>
                  <a:lnTo>
                    <a:pt x="44450" y="1510792"/>
                  </a:lnTo>
                  <a:lnTo>
                    <a:pt x="44450" y="0"/>
                  </a:lnTo>
                  <a:lnTo>
                    <a:pt x="31750" y="0"/>
                  </a:lnTo>
                  <a:lnTo>
                    <a:pt x="31750" y="1510792"/>
                  </a:lnTo>
                  <a:lnTo>
                    <a:pt x="0" y="1510792"/>
                  </a:lnTo>
                  <a:lnTo>
                    <a:pt x="38100" y="1586992"/>
                  </a:lnTo>
                  <a:lnTo>
                    <a:pt x="69850" y="1523492"/>
                  </a:lnTo>
                  <a:lnTo>
                    <a:pt x="76200" y="1510792"/>
                  </a:lnTo>
                  <a:close/>
                </a:path>
                <a:path w="2346325" h="1587500">
                  <a:moveTo>
                    <a:pt x="631063" y="1511046"/>
                  </a:moveTo>
                  <a:lnTo>
                    <a:pt x="599338" y="1510995"/>
                  </a:lnTo>
                  <a:lnTo>
                    <a:pt x="602107" y="303276"/>
                  </a:lnTo>
                  <a:lnTo>
                    <a:pt x="589407" y="303276"/>
                  </a:lnTo>
                  <a:lnTo>
                    <a:pt x="586638" y="1510982"/>
                  </a:lnTo>
                  <a:lnTo>
                    <a:pt x="554863" y="1510919"/>
                  </a:lnTo>
                  <a:lnTo>
                    <a:pt x="592836" y="1587119"/>
                  </a:lnTo>
                  <a:lnTo>
                    <a:pt x="624674" y="1523746"/>
                  </a:lnTo>
                  <a:lnTo>
                    <a:pt x="631063" y="1511046"/>
                  </a:lnTo>
                  <a:close/>
                </a:path>
                <a:path w="2346325" h="1587500">
                  <a:moveTo>
                    <a:pt x="1205484" y="1505585"/>
                  </a:moveTo>
                  <a:lnTo>
                    <a:pt x="1173734" y="1505585"/>
                  </a:lnTo>
                  <a:lnTo>
                    <a:pt x="1173734" y="626364"/>
                  </a:lnTo>
                  <a:lnTo>
                    <a:pt x="1161034" y="626364"/>
                  </a:lnTo>
                  <a:lnTo>
                    <a:pt x="1161034" y="1505585"/>
                  </a:lnTo>
                  <a:lnTo>
                    <a:pt x="1129284" y="1505585"/>
                  </a:lnTo>
                  <a:lnTo>
                    <a:pt x="1167384" y="1581785"/>
                  </a:lnTo>
                  <a:lnTo>
                    <a:pt x="1199134" y="1518285"/>
                  </a:lnTo>
                  <a:lnTo>
                    <a:pt x="1205484" y="1505585"/>
                  </a:lnTo>
                  <a:close/>
                </a:path>
                <a:path w="2346325" h="1587500">
                  <a:moveTo>
                    <a:pt x="1778508" y="1493139"/>
                  </a:moveTo>
                  <a:lnTo>
                    <a:pt x="1746758" y="1493139"/>
                  </a:lnTo>
                  <a:lnTo>
                    <a:pt x="1746758" y="966216"/>
                  </a:lnTo>
                  <a:lnTo>
                    <a:pt x="1734058" y="966216"/>
                  </a:lnTo>
                  <a:lnTo>
                    <a:pt x="1734058" y="1493139"/>
                  </a:lnTo>
                  <a:lnTo>
                    <a:pt x="1702308" y="1493139"/>
                  </a:lnTo>
                  <a:lnTo>
                    <a:pt x="1740408" y="1569339"/>
                  </a:lnTo>
                  <a:lnTo>
                    <a:pt x="1772158" y="1505839"/>
                  </a:lnTo>
                  <a:lnTo>
                    <a:pt x="1778508" y="1493139"/>
                  </a:lnTo>
                  <a:close/>
                </a:path>
                <a:path w="2346325" h="1587500">
                  <a:moveTo>
                    <a:pt x="2346071" y="1505585"/>
                  </a:moveTo>
                  <a:lnTo>
                    <a:pt x="2314295" y="1505331"/>
                  </a:lnTo>
                  <a:lnTo>
                    <a:pt x="2316607" y="1226820"/>
                  </a:lnTo>
                  <a:lnTo>
                    <a:pt x="2303907" y="1226820"/>
                  </a:lnTo>
                  <a:lnTo>
                    <a:pt x="2301595" y="1505216"/>
                  </a:lnTo>
                  <a:lnTo>
                    <a:pt x="2269871" y="1504950"/>
                  </a:lnTo>
                  <a:lnTo>
                    <a:pt x="2307336" y="1581531"/>
                  </a:lnTo>
                  <a:lnTo>
                    <a:pt x="2339721" y="1518031"/>
                  </a:lnTo>
                  <a:lnTo>
                    <a:pt x="2346071" y="1505585"/>
                  </a:lnTo>
                  <a:close/>
                </a:path>
              </a:pathLst>
            </a:custGeom>
            <a:solidFill>
              <a:srgbClr val="538235"/>
            </a:solidFill>
          </p:spPr>
          <p:txBody>
            <a:bodyPr wrap="square" lIns="0" tIns="0" rIns="0" bIns="0" rtlCol="0"/>
            <a:lstStyle/>
            <a:p>
              <a:endParaRPr/>
            </a:p>
          </p:txBody>
        </p:sp>
        <p:sp>
          <p:nvSpPr>
            <p:cNvPr id="49" name="object 49"/>
            <p:cNvSpPr/>
            <p:nvPr/>
          </p:nvSpPr>
          <p:spPr>
            <a:xfrm>
              <a:off x="4940808" y="1501139"/>
              <a:ext cx="2369820" cy="1874520"/>
            </a:xfrm>
            <a:custGeom>
              <a:avLst/>
              <a:gdLst/>
              <a:ahLst/>
              <a:cxnLst/>
              <a:rect l="l" t="t" r="r" b="b"/>
              <a:pathLst>
                <a:path w="2369820" h="1874520">
                  <a:moveTo>
                    <a:pt x="76200" y="1768221"/>
                  </a:moveTo>
                  <a:lnTo>
                    <a:pt x="44450" y="1768221"/>
                  </a:lnTo>
                  <a:lnTo>
                    <a:pt x="44450" y="0"/>
                  </a:lnTo>
                  <a:lnTo>
                    <a:pt x="31750" y="0"/>
                  </a:lnTo>
                  <a:lnTo>
                    <a:pt x="31750" y="1768221"/>
                  </a:lnTo>
                  <a:lnTo>
                    <a:pt x="0" y="1768221"/>
                  </a:lnTo>
                  <a:lnTo>
                    <a:pt x="38100" y="1844421"/>
                  </a:lnTo>
                  <a:lnTo>
                    <a:pt x="69850" y="1780921"/>
                  </a:lnTo>
                  <a:lnTo>
                    <a:pt x="76200" y="1768221"/>
                  </a:lnTo>
                  <a:close/>
                </a:path>
                <a:path w="2369820" h="1874520">
                  <a:moveTo>
                    <a:pt x="645414" y="1765173"/>
                  </a:moveTo>
                  <a:lnTo>
                    <a:pt x="613664" y="1764868"/>
                  </a:lnTo>
                  <a:lnTo>
                    <a:pt x="628396" y="356743"/>
                  </a:lnTo>
                  <a:lnTo>
                    <a:pt x="615696" y="356489"/>
                  </a:lnTo>
                  <a:lnTo>
                    <a:pt x="600964" y="1764741"/>
                  </a:lnTo>
                  <a:lnTo>
                    <a:pt x="569214" y="1764411"/>
                  </a:lnTo>
                  <a:lnTo>
                    <a:pt x="606552" y="1840992"/>
                  </a:lnTo>
                  <a:lnTo>
                    <a:pt x="639089" y="1777492"/>
                  </a:lnTo>
                  <a:lnTo>
                    <a:pt x="645414" y="1765173"/>
                  </a:lnTo>
                  <a:close/>
                </a:path>
                <a:path w="2369820" h="1874520">
                  <a:moveTo>
                    <a:pt x="1208532" y="1798066"/>
                  </a:moveTo>
                  <a:lnTo>
                    <a:pt x="1176782" y="1798066"/>
                  </a:lnTo>
                  <a:lnTo>
                    <a:pt x="1176782" y="697992"/>
                  </a:lnTo>
                  <a:lnTo>
                    <a:pt x="1164082" y="697992"/>
                  </a:lnTo>
                  <a:lnTo>
                    <a:pt x="1164082" y="1798066"/>
                  </a:lnTo>
                  <a:lnTo>
                    <a:pt x="1132332" y="1798066"/>
                  </a:lnTo>
                  <a:lnTo>
                    <a:pt x="1170432" y="1874266"/>
                  </a:lnTo>
                  <a:lnTo>
                    <a:pt x="1202182" y="1810766"/>
                  </a:lnTo>
                  <a:lnTo>
                    <a:pt x="1208532" y="1798066"/>
                  </a:lnTo>
                  <a:close/>
                </a:path>
                <a:path w="2369820" h="1874520">
                  <a:moveTo>
                    <a:pt x="1794383" y="1767967"/>
                  </a:moveTo>
                  <a:lnTo>
                    <a:pt x="1762594" y="1768081"/>
                  </a:lnTo>
                  <a:lnTo>
                    <a:pt x="1760474" y="1011936"/>
                  </a:lnTo>
                  <a:lnTo>
                    <a:pt x="1747774" y="1011936"/>
                  </a:lnTo>
                  <a:lnTo>
                    <a:pt x="1749894" y="1768119"/>
                  </a:lnTo>
                  <a:lnTo>
                    <a:pt x="1718183" y="1768221"/>
                  </a:lnTo>
                  <a:lnTo>
                    <a:pt x="1756410" y="1844294"/>
                  </a:lnTo>
                  <a:lnTo>
                    <a:pt x="1787994" y="1780794"/>
                  </a:lnTo>
                  <a:lnTo>
                    <a:pt x="1794383" y="1767967"/>
                  </a:lnTo>
                  <a:close/>
                </a:path>
                <a:path w="2369820" h="1874520">
                  <a:moveTo>
                    <a:pt x="2369820" y="1767205"/>
                  </a:moveTo>
                  <a:lnTo>
                    <a:pt x="2338070" y="1767205"/>
                  </a:lnTo>
                  <a:lnTo>
                    <a:pt x="2338070" y="1362456"/>
                  </a:lnTo>
                  <a:lnTo>
                    <a:pt x="2325370" y="1362456"/>
                  </a:lnTo>
                  <a:lnTo>
                    <a:pt x="2325370" y="1767205"/>
                  </a:lnTo>
                  <a:lnTo>
                    <a:pt x="2293620" y="1767205"/>
                  </a:lnTo>
                  <a:lnTo>
                    <a:pt x="2331720" y="1843405"/>
                  </a:lnTo>
                  <a:lnTo>
                    <a:pt x="2363470" y="1779905"/>
                  </a:lnTo>
                  <a:lnTo>
                    <a:pt x="2369820" y="1767205"/>
                  </a:lnTo>
                  <a:close/>
                </a:path>
              </a:pathLst>
            </a:custGeom>
            <a:solidFill>
              <a:srgbClr val="2D75B6"/>
            </a:solidFill>
          </p:spPr>
          <p:txBody>
            <a:bodyPr wrap="square" lIns="0" tIns="0" rIns="0" bIns="0" rtlCol="0"/>
            <a:lstStyle/>
            <a:p>
              <a:endParaRPr/>
            </a:p>
          </p:txBody>
        </p:sp>
        <p:sp>
          <p:nvSpPr>
            <p:cNvPr id="50" name="object 50"/>
            <p:cNvSpPr/>
            <p:nvPr/>
          </p:nvSpPr>
          <p:spPr>
            <a:xfrm>
              <a:off x="9336023" y="2846831"/>
              <a:ext cx="76200" cy="481330"/>
            </a:xfrm>
            <a:custGeom>
              <a:avLst/>
              <a:gdLst/>
              <a:ahLst/>
              <a:cxnLst/>
              <a:rect l="l" t="t" r="r" b="b"/>
              <a:pathLst>
                <a:path w="76200" h="481329">
                  <a:moveTo>
                    <a:pt x="31750" y="404748"/>
                  </a:moveTo>
                  <a:lnTo>
                    <a:pt x="0" y="404748"/>
                  </a:lnTo>
                  <a:lnTo>
                    <a:pt x="38100" y="480948"/>
                  </a:lnTo>
                  <a:lnTo>
                    <a:pt x="69850" y="417448"/>
                  </a:lnTo>
                  <a:lnTo>
                    <a:pt x="31750" y="417448"/>
                  </a:lnTo>
                  <a:lnTo>
                    <a:pt x="31750" y="404748"/>
                  </a:lnTo>
                  <a:close/>
                </a:path>
                <a:path w="76200" h="481329">
                  <a:moveTo>
                    <a:pt x="44450" y="0"/>
                  </a:moveTo>
                  <a:lnTo>
                    <a:pt x="31750" y="0"/>
                  </a:lnTo>
                  <a:lnTo>
                    <a:pt x="31750" y="417448"/>
                  </a:lnTo>
                  <a:lnTo>
                    <a:pt x="44450" y="417448"/>
                  </a:lnTo>
                  <a:lnTo>
                    <a:pt x="44450" y="0"/>
                  </a:lnTo>
                  <a:close/>
                </a:path>
                <a:path w="76200" h="481329">
                  <a:moveTo>
                    <a:pt x="76200" y="404748"/>
                  </a:moveTo>
                  <a:lnTo>
                    <a:pt x="44450" y="404748"/>
                  </a:lnTo>
                  <a:lnTo>
                    <a:pt x="44450" y="417448"/>
                  </a:lnTo>
                  <a:lnTo>
                    <a:pt x="69850" y="417448"/>
                  </a:lnTo>
                  <a:lnTo>
                    <a:pt x="76200" y="404748"/>
                  </a:lnTo>
                  <a:close/>
                </a:path>
              </a:pathLst>
            </a:custGeom>
            <a:solidFill>
              <a:srgbClr val="C00000"/>
            </a:solidFill>
          </p:spPr>
          <p:txBody>
            <a:bodyPr wrap="square" lIns="0" tIns="0" rIns="0" bIns="0" rtlCol="0"/>
            <a:lstStyle/>
            <a:p>
              <a:endParaRPr/>
            </a:p>
          </p:txBody>
        </p:sp>
        <p:sp>
          <p:nvSpPr>
            <p:cNvPr id="51" name="object 51"/>
            <p:cNvSpPr/>
            <p:nvPr/>
          </p:nvSpPr>
          <p:spPr>
            <a:xfrm>
              <a:off x="5154168" y="4030979"/>
              <a:ext cx="3610610" cy="1225550"/>
            </a:xfrm>
            <a:custGeom>
              <a:avLst/>
              <a:gdLst/>
              <a:ahLst/>
              <a:cxnLst/>
              <a:rect l="l" t="t" r="r" b="b"/>
              <a:pathLst>
                <a:path w="3610609" h="1225550">
                  <a:moveTo>
                    <a:pt x="3487801" y="0"/>
                  </a:moveTo>
                  <a:lnTo>
                    <a:pt x="122555" y="0"/>
                  </a:lnTo>
                  <a:lnTo>
                    <a:pt x="74848" y="9630"/>
                  </a:lnTo>
                  <a:lnTo>
                    <a:pt x="35893" y="35893"/>
                  </a:lnTo>
                  <a:lnTo>
                    <a:pt x="9630" y="74848"/>
                  </a:lnTo>
                  <a:lnTo>
                    <a:pt x="0" y="122555"/>
                  </a:lnTo>
                  <a:lnTo>
                    <a:pt x="0" y="1102741"/>
                  </a:lnTo>
                  <a:lnTo>
                    <a:pt x="9630" y="1150447"/>
                  </a:lnTo>
                  <a:lnTo>
                    <a:pt x="35893" y="1189402"/>
                  </a:lnTo>
                  <a:lnTo>
                    <a:pt x="74848" y="1215665"/>
                  </a:lnTo>
                  <a:lnTo>
                    <a:pt x="122555" y="1225296"/>
                  </a:lnTo>
                  <a:lnTo>
                    <a:pt x="3487801" y="1225296"/>
                  </a:lnTo>
                  <a:lnTo>
                    <a:pt x="3535507" y="1215665"/>
                  </a:lnTo>
                  <a:lnTo>
                    <a:pt x="3574462" y="1189402"/>
                  </a:lnTo>
                  <a:lnTo>
                    <a:pt x="3600725" y="1150447"/>
                  </a:lnTo>
                  <a:lnTo>
                    <a:pt x="3610356" y="1102741"/>
                  </a:lnTo>
                  <a:lnTo>
                    <a:pt x="3610356" y="122555"/>
                  </a:lnTo>
                  <a:lnTo>
                    <a:pt x="3600725" y="74848"/>
                  </a:lnTo>
                  <a:lnTo>
                    <a:pt x="3574462" y="35893"/>
                  </a:lnTo>
                  <a:lnTo>
                    <a:pt x="3535507" y="9630"/>
                  </a:lnTo>
                  <a:lnTo>
                    <a:pt x="3487801" y="0"/>
                  </a:lnTo>
                  <a:close/>
                </a:path>
              </a:pathLst>
            </a:custGeom>
            <a:solidFill>
              <a:srgbClr val="D2DEEE">
                <a:alpha val="90194"/>
              </a:srgbClr>
            </a:solidFill>
          </p:spPr>
          <p:txBody>
            <a:bodyPr wrap="square" lIns="0" tIns="0" rIns="0" bIns="0" rtlCol="0"/>
            <a:lstStyle/>
            <a:p>
              <a:endParaRPr/>
            </a:p>
          </p:txBody>
        </p:sp>
        <p:sp>
          <p:nvSpPr>
            <p:cNvPr id="52" name="object 52"/>
            <p:cNvSpPr/>
            <p:nvPr/>
          </p:nvSpPr>
          <p:spPr>
            <a:xfrm>
              <a:off x="5154168" y="4030979"/>
              <a:ext cx="3610610" cy="1225550"/>
            </a:xfrm>
            <a:custGeom>
              <a:avLst/>
              <a:gdLst/>
              <a:ahLst/>
              <a:cxnLst/>
              <a:rect l="l" t="t" r="r" b="b"/>
              <a:pathLst>
                <a:path w="3610609" h="1225550">
                  <a:moveTo>
                    <a:pt x="0" y="122555"/>
                  </a:moveTo>
                  <a:lnTo>
                    <a:pt x="9630" y="74848"/>
                  </a:lnTo>
                  <a:lnTo>
                    <a:pt x="35893" y="35893"/>
                  </a:lnTo>
                  <a:lnTo>
                    <a:pt x="74848" y="9630"/>
                  </a:lnTo>
                  <a:lnTo>
                    <a:pt x="122555" y="0"/>
                  </a:lnTo>
                  <a:lnTo>
                    <a:pt x="3487801" y="0"/>
                  </a:lnTo>
                  <a:lnTo>
                    <a:pt x="3535507" y="9630"/>
                  </a:lnTo>
                  <a:lnTo>
                    <a:pt x="3574462" y="35893"/>
                  </a:lnTo>
                  <a:lnTo>
                    <a:pt x="3600725" y="74848"/>
                  </a:lnTo>
                  <a:lnTo>
                    <a:pt x="3610356" y="122555"/>
                  </a:lnTo>
                  <a:lnTo>
                    <a:pt x="3610356" y="1102741"/>
                  </a:lnTo>
                  <a:lnTo>
                    <a:pt x="3600725" y="1150447"/>
                  </a:lnTo>
                  <a:lnTo>
                    <a:pt x="3574462" y="1189402"/>
                  </a:lnTo>
                  <a:lnTo>
                    <a:pt x="3535507" y="1215665"/>
                  </a:lnTo>
                  <a:lnTo>
                    <a:pt x="3487801" y="1225296"/>
                  </a:lnTo>
                  <a:lnTo>
                    <a:pt x="122555" y="1225296"/>
                  </a:lnTo>
                  <a:lnTo>
                    <a:pt x="74848" y="1215665"/>
                  </a:lnTo>
                  <a:lnTo>
                    <a:pt x="35893" y="1189402"/>
                  </a:lnTo>
                  <a:lnTo>
                    <a:pt x="9630" y="1150447"/>
                  </a:lnTo>
                  <a:lnTo>
                    <a:pt x="0" y="1102741"/>
                  </a:lnTo>
                  <a:lnTo>
                    <a:pt x="0" y="122555"/>
                  </a:lnTo>
                  <a:close/>
                </a:path>
              </a:pathLst>
            </a:custGeom>
            <a:ln w="12191">
              <a:solidFill>
                <a:srgbClr val="D2DEEE"/>
              </a:solidFill>
            </a:ln>
          </p:spPr>
          <p:txBody>
            <a:bodyPr wrap="square" lIns="0" tIns="0" rIns="0" bIns="0" rtlCol="0"/>
            <a:lstStyle/>
            <a:p>
              <a:endParaRPr/>
            </a:p>
          </p:txBody>
        </p:sp>
        <p:sp>
          <p:nvSpPr>
            <p:cNvPr id="53" name="object 53"/>
            <p:cNvSpPr/>
            <p:nvPr/>
          </p:nvSpPr>
          <p:spPr>
            <a:xfrm>
              <a:off x="5263896" y="4137660"/>
              <a:ext cx="787907" cy="1011935"/>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4" name="object 54"/>
            <p:cNvSpPr/>
            <p:nvPr/>
          </p:nvSpPr>
          <p:spPr>
            <a:xfrm>
              <a:off x="5263896" y="4137660"/>
              <a:ext cx="788035" cy="1012190"/>
            </a:xfrm>
            <a:custGeom>
              <a:avLst/>
              <a:gdLst/>
              <a:ahLst/>
              <a:cxnLst/>
              <a:rect l="l" t="t" r="r" b="b"/>
              <a:pathLst>
                <a:path w="788035" h="1012189">
                  <a:moveTo>
                    <a:pt x="0" y="78739"/>
                  </a:moveTo>
                  <a:lnTo>
                    <a:pt x="6195" y="48113"/>
                  </a:lnTo>
                  <a:lnTo>
                    <a:pt x="23082" y="23082"/>
                  </a:lnTo>
                  <a:lnTo>
                    <a:pt x="48113" y="6195"/>
                  </a:lnTo>
                  <a:lnTo>
                    <a:pt x="78739" y="0"/>
                  </a:lnTo>
                  <a:lnTo>
                    <a:pt x="709167" y="0"/>
                  </a:lnTo>
                  <a:lnTo>
                    <a:pt x="739794" y="6195"/>
                  </a:lnTo>
                  <a:lnTo>
                    <a:pt x="764825" y="23082"/>
                  </a:lnTo>
                  <a:lnTo>
                    <a:pt x="781712" y="48113"/>
                  </a:lnTo>
                  <a:lnTo>
                    <a:pt x="787907" y="78739"/>
                  </a:lnTo>
                  <a:lnTo>
                    <a:pt x="787907" y="933195"/>
                  </a:lnTo>
                  <a:lnTo>
                    <a:pt x="781712" y="963822"/>
                  </a:lnTo>
                  <a:lnTo>
                    <a:pt x="764825" y="988853"/>
                  </a:lnTo>
                  <a:lnTo>
                    <a:pt x="739794" y="1005740"/>
                  </a:lnTo>
                  <a:lnTo>
                    <a:pt x="709167" y="1011935"/>
                  </a:lnTo>
                  <a:lnTo>
                    <a:pt x="78739" y="1011935"/>
                  </a:lnTo>
                  <a:lnTo>
                    <a:pt x="48113" y="1005740"/>
                  </a:lnTo>
                  <a:lnTo>
                    <a:pt x="23082" y="988853"/>
                  </a:lnTo>
                  <a:lnTo>
                    <a:pt x="6195" y="963822"/>
                  </a:lnTo>
                  <a:lnTo>
                    <a:pt x="0" y="933195"/>
                  </a:lnTo>
                  <a:lnTo>
                    <a:pt x="0" y="78739"/>
                  </a:lnTo>
                  <a:close/>
                </a:path>
              </a:pathLst>
            </a:custGeom>
            <a:ln w="12192">
              <a:solidFill>
                <a:srgbClr val="FFFFFF"/>
              </a:solidFill>
            </a:ln>
          </p:spPr>
          <p:txBody>
            <a:bodyPr wrap="square" lIns="0" tIns="0" rIns="0" bIns="0" rtlCol="0"/>
            <a:lstStyle/>
            <a:p>
              <a:endParaRPr/>
            </a:p>
          </p:txBody>
        </p:sp>
        <p:sp>
          <p:nvSpPr>
            <p:cNvPr id="55" name="object 55"/>
            <p:cNvSpPr/>
            <p:nvPr/>
          </p:nvSpPr>
          <p:spPr>
            <a:xfrm>
              <a:off x="5263896" y="5256275"/>
              <a:ext cx="788035" cy="1498600"/>
            </a:xfrm>
            <a:custGeom>
              <a:avLst/>
              <a:gdLst/>
              <a:ahLst/>
              <a:cxnLst/>
              <a:rect l="l" t="t" r="r" b="b"/>
              <a:pathLst>
                <a:path w="788035" h="1498600">
                  <a:moveTo>
                    <a:pt x="787907" y="0"/>
                  </a:moveTo>
                  <a:lnTo>
                    <a:pt x="0" y="0"/>
                  </a:lnTo>
                  <a:lnTo>
                    <a:pt x="0" y="1415364"/>
                  </a:lnTo>
                  <a:lnTo>
                    <a:pt x="6506" y="1447562"/>
                  </a:lnTo>
                  <a:lnTo>
                    <a:pt x="24241" y="1473858"/>
                  </a:lnTo>
                  <a:lnTo>
                    <a:pt x="50524" y="1491589"/>
                  </a:lnTo>
                  <a:lnTo>
                    <a:pt x="82676" y="1498092"/>
                  </a:lnTo>
                  <a:lnTo>
                    <a:pt x="705230" y="1498092"/>
                  </a:lnTo>
                  <a:lnTo>
                    <a:pt x="737383" y="1491589"/>
                  </a:lnTo>
                  <a:lnTo>
                    <a:pt x="763666" y="1473858"/>
                  </a:lnTo>
                  <a:lnTo>
                    <a:pt x="781401" y="1447562"/>
                  </a:lnTo>
                  <a:lnTo>
                    <a:pt x="787907" y="1415364"/>
                  </a:lnTo>
                  <a:lnTo>
                    <a:pt x="787907" y="0"/>
                  </a:lnTo>
                  <a:close/>
                </a:path>
              </a:pathLst>
            </a:custGeom>
            <a:solidFill>
              <a:srgbClr val="7B7B7B"/>
            </a:solidFill>
          </p:spPr>
          <p:txBody>
            <a:bodyPr wrap="square" lIns="0" tIns="0" rIns="0" bIns="0" rtlCol="0"/>
            <a:lstStyle/>
            <a:p>
              <a:endParaRPr/>
            </a:p>
          </p:txBody>
        </p:sp>
        <p:sp>
          <p:nvSpPr>
            <p:cNvPr id="56" name="object 56"/>
            <p:cNvSpPr/>
            <p:nvPr/>
          </p:nvSpPr>
          <p:spPr>
            <a:xfrm>
              <a:off x="5263896" y="5256275"/>
              <a:ext cx="788035" cy="1498600"/>
            </a:xfrm>
            <a:custGeom>
              <a:avLst/>
              <a:gdLst/>
              <a:ahLst/>
              <a:cxnLst/>
              <a:rect l="l" t="t" r="r" b="b"/>
              <a:pathLst>
                <a:path w="788035" h="1498600">
                  <a:moveTo>
                    <a:pt x="705230" y="1498092"/>
                  </a:moveTo>
                  <a:lnTo>
                    <a:pt x="82676" y="1498092"/>
                  </a:lnTo>
                  <a:lnTo>
                    <a:pt x="50524" y="1491589"/>
                  </a:lnTo>
                  <a:lnTo>
                    <a:pt x="24241" y="1473858"/>
                  </a:lnTo>
                  <a:lnTo>
                    <a:pt x="6506" y="1447562"/>
                  </a:lnTo>
                  <a:lnTo>
                    <a:pt x="0" y="1415364"/>
                  </a:lnTo>
                  <a:lnTo>
                    <a:pt x="0" y="0"/>
                  </a:lnTo>
                  <a:lnTo>
                    <a:pt x="787907" y="0"/>
                  </a:lnTo>
                  <a:lnTo>
                    <a:pt x="787907" y="1415364"/>
                  </a:lnTo>
                  <a:lnTo>
                    <a:pt x="781401" y="1447562"/>
                  </a:lnTo>
                  <a:lnTo>
                    <a:pt x="763666" y="1473858"/>
                  </a:lnTo>
                  <a:lnTo>
                    <a:pt x="737383" y="1491589"/>
                  </a:lnTo>
                  <a:lnTo>
                    <a:pt x="705230" y="1498092"/>
                  </a:lnTo>
                  <a:close/>
                </a:path>
              </a:pathLst>
            </a:custGeom>
            <a:ln w="12192">
              <a:solidFill>
                <a:srgbClr val="FFFFFF"/>
              </a:solidFill>
            </a:ln>
          </p:spPr>
          <p:txBody>
            <a:bodyPr wrap="square" lIns="0" tIns="0" rIns="0" bIns="0" rtlCol="0"/>
            <a:lstStyle/>
            <a:p>
              <a:endParaRPr/>
            </a:p>
          </p:txBody>
        </p:sp>
      </p:grpSp>
      <p:sp>
        <p:nvSpPr>
          <p:cNvPr id="57" name="object 57"/>
          <p:cNvSpPr txBox="1"/>
          <p:nvPr/>
        </p:nvSpPr>
        <p:spPr>
          <a:xfrm>
            <a:off x="5332603" y="5283453"/>
            <a:ext cx="644525" cy="1490980"/>
          </a:xfrm>
          <a:prstGeom prst="rect">
            <a:avLst/>
          </a:prstGeom>
        </p:spPr>
        <p:txBody>
          <a:bodyPr vert="horz" wrap="square" lIns="0" tIns="12700" rIns="0" bIns="0" rtlCol="0">
            <a:spAutoFit/>
          </a:bodyPr>
          <a:lstStyle/>
          <a:p>
            <a:pPr marL="12700">
              <a:lnSpc>
                <a:spcPts val="894"/>
              </a:lnSpc>
              <a:spcBef>
                <a:spcPts val="100"/>
              </a:spcBef>
            </a:pPr>
            <a:r>
              <a:rPr sz="800" dirty="0">
                <a:solidFill>
                  <a:srgbClr val="FFFFFF"/>
                </a:solidFill>
                <a:latin typeface="Arial"/>
                <a:cs typeface="Arial"/>
              </a:rPr>
              <a:t>1.1</a:t>
            </a:r>
            <a:endParaRPr sz="800">
              <a:latin typeface="Arial"/>
              <a:cs typeface="Arial"/>
            </a:endParaRPr>
          </a:p>
          <a:p>
            <a:pPr marL="12700" marR="143510" algn="just">
              <a:lnSpc>
                <a:spcPts val="830"/>
              </a:lnSpc>
              <a:spcBef>
                <a:spcPts val="70"/>
              </a:spcBef>
            </a:pPr>
            <a:r>
              <a:rPr sz="800" dirty="0">
                <a:solidFill>
                  <a:srgbClr val="FFFFFF"/>
                </a:solidFill>
                <a:latin typeface="Arial"/>
                <a:cs typeface="Arial"/>
              </a:rPr>
              <a:t>G</a:t>
            </a:r>
            <a:r>
              <a:rPr sz="800" spc="-5" dirty="0">
                <a:solidFill>
                  <a:srgbClr val="FFFFFF"/>
                </a:solidFill>
                <a:latin typeface="Arial"/>
                <a:cs typeface="Arial"/>
              </a:rPr>
              <a:t>uaran</a:t>
            </a:r>
            <a:r>
              <a:rPr sz="800" dirty="0">
                <a:solidFill>
                  <a:srgbClr val="FFFFFF"/>
                </a:solidFill>
                <a:latin typeface="Arial"/>
                <a:cs typeface="Arial"/>
              </a:rPr>
              <a:t>t</a:t>
            </a:r>
            <a:r>
              <a:rPr sz="800" spc="-5" dirty="0">
                <a:solidFill>
                  <a:srgbClr val="FFFFFF"/>
                </a:solidFill>
                <a:latin typeface="Arial"/>
                <a:cs typeface="Arial"/>
              </a:rPr>
              <a:t>e</a:t>
            </a:r>
            <a:r>
              <a:rPr sz="800" dirty="0">
                <a:solidFill>
                  <a:srgbClr val="FFFFFF"/>
                </a:solidFill>
                <a:latin typeface="Arial"/>
                <a:cs typeface="Arial"/>
              </a:rPr>
              <a:t>e  legitimacy  and</a:t>
            </a:r>
            <a:r>
              <a:rPr sz="800" spc="-30" dirty="0">
                <a:solidFill>
                  <a:srgbClr val="FFFFFF"/>
                </a:solidFill>
                <a:latin typeface="Arial"/>
                <a:cs typeface="Arial"/>
              </a:rPr>
              <a:t> </a:t>
            </a:r>
            <a:r>
              <a:rPr sz="800" spc="-5" dirty="0">
                <a:solidFill>
                  <a:srgbClr val="FFFFFF"/>
                </a:solidFill>
                <a:latin typeface="Arial"/>
                <a:cs typeface="Arial"/>
              </a:rPr>
              <a:t>voice</a:t>
            </a:r>
            <a:endParaRPr sz="800">
              <a:latin typeface="Arial"/>
              <a:cs typeface="Arial"/>
            </a:endParaRPr>
          </a:p>
          <a:p>
            <a:pPr marL="12700" marR="5080" lvl="1">
              <a:lnSpc>
                <a:spcPct val="85800"/>
              </a:lnSpc>
              <a:spcBef>
                <a:spcPts val="325"/>
              </a:spcBef>
              <a:buAutoNum type="arabicPeriod" startAt="2"/>
              <a:tabLst>
                <a:tab pos="182245" algn="l"/>
              </a:tabLst>
            </a:pPr>
            <a:r>
              <a:rPr sz="800" spc="-5" dirty="0">
                <a:solidFill>
                  <a:srgbClr val="FFFFFF"/>
                </a:solidFill>
                <a:latin typeface="Arial"/>
                <a:cs typeface="Arial"/>
              </a:rPr>
              <a:t>Achieve  transparency  and  a</a:t>
            </a:r>
            <a:r>
              <a:rPr sz="800" dirty="0">
                <a:solidFill>
                  <a:srgbClr val="FFFFFF"/>
                </a:solidFill>
                <a:latin typeface="Arial"/>
                <a:cs typeface="Arial"/>
              </a:rPr>
              <a:t>cc</a:t>
            </a:r>
            <a:r>
              <a:rPr sz="800" spc="-5" dirty="0">
                <a:solidFill>
                  <a:srgbClr val="FFFFFF"/>
                </a:solidFill>
                <a:latin typeface="Arial"/>
                <a:cs typeface="Arial"/>
              </a:rPr>
              <a:t>oun</a:t>
            </a:r>
            <a:r>
              <a:rPr sz="800" dirty="0">
                <a:solidFill>
                  <a:srgbClr val="FFFFFF"/>
                </a:solidFill>
                <a:latin typeface="Arial"/>
                <a:cs typeface="Arial"/>
              </a:rPr>
              <a:t>t</a:t>
            </a:r>
            <a:r>
              <a:rPr sz="800" spc="-5" dirty="0">
                <a:solidFill>
                  <a:srgbClr val="FFFFFF"/>
                </a:solidFill>
                <a:latin typeface="Arial"/>
                <a:cs typeface="Arial"/>
              </a:rPr>
              <a:t>ab</a:t>
            </a:r>
            <a:r>
              <a:rPr sz="800" dirty="0">
                <a:solidFill>
                  <a:srgbClr val="FFFFFF"/>
                </a:solidFill>
                <a:latin typeface="Arial"/>
                <a:cs typeface="Arial"/>
              </a:rPr>
              <a:t>ility</a:t>
            </a:r>
            <a:endParaRPr sz="800">
              <a:latin typeface="Arial"/>
              <a:cs typeface="Arial"/>
            </a:endParaRPr>
          </a:p>
          <a:p>
            <a:pPr marL="12700" marR="93345" lvl="1">
              <a:lnSpc>
                <a:spcPts val="830"/>
              </a:lnSpc>
              <a:spcBef>
                <a:spcPts val="325"/>
              </a:spcBef>
              <a:buAutoNum type="arabicPeriod" startAt="2"/>
              <a:tabLst>
                <a:tab pos="182245" algn="l"/>
              </a:tabLst>
            </a:pPr>
            <a:r>
              <a:rPr sz="800" spc="-5" dirty="0">
                <a:solidFill>
                  <a:srgbClr val="FFFFFF"/>
                </a:solidFill>
                <a:latin typeface="Arial"/>
                <a:cs typeface="Arial"/>
              </a:rPr>
              <a:t>Enable  go</a:t>
            </a:r>
            <a:r>
              <a:rPr sz="800" spc="-10" dirty="0">
                <a:solidFill>
                  <a:srgbClr val="FFFFFF"/>
                </a:solidFill>
                <a:latin typeface="Arial"/>
                <a:cs typeface="Arial"/>
              </a:rPr>
              <a:t>v</a:t>
            </a:r>
            <a:r>
              <a:rPr sz="800" spc="-5" dirty="0">
                <a:solidFill>
                  <a:srgbClr val="FFFFFF"/>
                </a:solidFill>
                <a:latin typeface="Arial"/>
                <a:cs typeface="Arial"/>
              </a:rPr>
              <a:t>ernan</a:t>
            </a:r>
            <a:r>
              <a:rPr sz="800" dirty="0">
                <a:solidFill>
                  <a:srgbClr val="FFFFFF"/>
                </a:solidFill>
                <a:latin typeface="Arial"/>
                <a:cs typeface="Arial"/>
              </a:rPr>
              <a:t>ce  </a:t>
            </a:r>
            <a:r>
              <a:rPr sz="800" spc="-5" dirty="0">
                <a:solidFill>
                  <a:srgbClr val="FFFFFF"/>
                </a:solidFill>
                <a:latin typeface="Arial"/>
                <a:cs typeface="Arial"/>
              </a:rPr>
              <a:t>vitality and  capacity </a:t>
            </a:r>
            <a:r>
              <a:rPr sz="800" dirty="0">
                <a:solidFill>
                  <a:srgbClr val="FFFFFF"/>
                </a:solidFill>
                <a:latin typeface="Arial"/>
                <a:cs typeface="Arial"/>
              </a:rPr>
              <a:t>to  </a:t>
            </a:r>
            <a:r>
              <a:rPr sz="800" spc="-5" dirty="0">
                <a:solidFill>
                  <a:srgbClr val="FFFFFF"/>
                </a:solidFill>
                <a:latin typeface="Arial"/>
                <a:cs typeface="Arial"/>
              </a:rPr>
              <a:t>respond</a:t>
            </a:r>
            <a:endParaRPr sz="800">
              <a:latin typeface="Arial"/>
              <a:cs typeface="Arial"/>
            </a:endParaRPr>
          </a:p>
        </p:txBody>
      </p:sp>
      <p:grpSp>
        <p:nvGrpSpPr>
          <p:cNvPr id="58" name="object 58"/>
          <p:cNvGrpSpPr/>
          <p:nvPr/>
        </p:nvGrpSpPr>
        <p:grpSpPr>
          <a:xfrm>
            <a:off x="6124702" y="4131309"/>
            <a:ext cx="802640" cy="2629535"/>
            <a:chOff x="6124702" y="4131309"/>
            <a:chExt cx="802640" cy="2629535"/>
          </a:xfrm>
        </p:grpSpPr>
        <p:sp>
          <p:nvSpPr>
            <p:cNvPr id="59" name="object 59"/>
            <p:cNvSpPr/>
            <p:nvPr/>
          </p:nvSpPr>
          <p:spPr>
            <a:xfrm>
              <a:off x="6131052" y="4137659"/>
              <a:ext cx="789431" cy="1011935"/>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0" name="object 60"/>
            <p:cNvSpPr/>
            <p:nvPr/>
          </p:nvSpPr>
          <p:spPr>
            <a:xfrm>
              <a:off x="6131052" y="4137659"/>
              <a:ext cx="789940" cy="1012190"/>
            </a:xfrm>
            <a:custGeom>
              <a:avLst/>
              <a:gdLst/>
              <a:ahLst/>
              <a:cxnLst/>
              <a:rect l="l" t="t" r="r" b="b"/>
              <a:pathLst>
                <a:path w="789940" h="1012189">
                  <a:moveTo>
                    <a:pt x="0" y="78993"/>
                  </a:moveTo>
                  <a:lnTo>
                    <a:pt x="6199" y="48220"/>
                  </a:lnTo>
                  <a:lnTo>
                    <a:pt x="23114" y="23113"/>
                  </a:lnTo>
                  <a:lnTo>
                    <a:pt x="48220" y="6199"/>
                  </a:lnTo>
                  <a:lnTo>
                    <a:pt x="78994" y="0"/>
                  </a:lnTo>
                  <a:lnTo>
                    <a:pt x="710438" y="0"/>
                  </a:lnTo>
                  <a:lnTo>
                    <a:pt x="741211" y="6199"/>
                  </a:lnTo>
                  <a:lnTo>
                    <a:pt x="766317" y="23113"/>
                  </a:lnTo>
                  <a:lnTo>
                    <a:pt x="783232" y="48220"/>
                  </a:lnTo>
                  <a:lnTo>
                    <a:pt x="789431" y="78993"/>
                  </a:lnTo>
                  <a:lnTo>
                    <a:pt x="789431" y="932941"/>
                  </a:lnTo>
                  <a:lnTo>
                    <a:pt x="783232" y="963715"/>
                  </a:lnTo>
                  <a:lnTo>
                    <a:pt x="766318" y="988821"/>
                  </a:lnTo>
                  <a:lnTo>
                    <a:pt x="741211" y="1005736"/>
                  </a:lnTo>
                  <a:lnTo>
                    <a:pt x="710438" y="1011935"/>
                  </a:lnTo>
                  <a:lnTo>
                    <a:pt x="78994" y="1011935"/>
                  </a:lnTo>
                  <a:lnTo>
                    <a:pt x="48220" y="1005736"/>
                  </a:lnTo>
                  <a:lnTo>
                    <a:pt x="23113" y="988821"/>
                  </a:lnTo>
                  <a:lnTo>
                    <a:pt x="6199" y="963715"/>
                  </a:lnTo>
                  <a:lnTo>
                    <a:pt x="0" y="932941"/>
                  </a:lnTo>
                  <a:lnTo>
                    <a:pt x="0" y="78993"/>
                  </a:lnTo>
                  <a:close/>
                </a:path>
              </a:pathLst>
            </a:custGeom>
            <a:ln w="12192">
              <a:solidFill>
                <a:srgbClr val="FFFFFF"/>
              </a:solidFill>
            </a:ln>
          </p:spPr>
          <p:txBody>
            <a:bodyPr wrap="square" lIns="0" tIns="0" rIns="0" bIns="0" rtlCol="0"/>
            <a:lstStyle/>
            <a:p>
              <a:endParaRPr/>
            </a:p>
          </p:txBody>
        </p:sp>
        <p:sp>
          <p:nvSpPr>
            <p:cNvPr id="61" name="object 61"/>
            <p:cNvSpPr/>
            <p:nvPr/>
          </p:nvSpPr>
          <p:spPr>
            <a:xfrm>
              <a:off x="6131052" y="5256275"/>
              <a:ext cx="789940" cy="1498600"/>
            </a:xfrm>
            <a:custGeom>
              <a:avLst/>
              <a:gdLst/>
              <a:ahLst/>
              <a:cxnLst/>
              <a:rect l="l" t="t" r="r" b="b"/>
              <a:pathLst>
                <a:path w="789940" h="1498600">
                  <a:moveTo>
                    <a:pt x="789431" y="0"/>
                  </a:moveTo>
                  <a:lnTo>
                    <a:pt x="0" y="0"/>
                  </a:lnTo>
                  <a:lnTo>
                    <a:pt x="0" y="1415199"/>
                  </a:lnTo>
                  <a:lnTo>
                    <a:pt x="6510" y="1447466"/>
                  </a:lnTo>
                  <a:lnTo>
                    <a:pt x="24272" y="1473814"/>
                  </a:lnTo>
                  <a:lnTo>
                    <a:pt x="50631" y="1491578"/>
                  </a:lnTo>
                  <a:lnTo>
                    <a:pt x="82931" y="1498092"/>
                  </a:lnTo>
                  <a:lnTo>
                    <a:pt x="706501" y="1498092"/>
                  </a:lnTo>
                  <a:lnTo>
                    <a:pt x="738800" y="1491578"/>
                  </a:lnTo>
                  <a:lnTo>
                    <a:pt x="765159" y="1473814"/>
                  </a:lnTo>
                  <a:lnTo>
                    <a:pt x="782921" y="1447466"/>
                  </a:lnTo>
                  <a:lnTo>
                    <a:pt x="789431" y="1415199"/>
                  </a:lnTo>
                  <a:lnTo>
                    <a:pt x="789431" y="0"/>
                  </a:lnTo>
                  <a:close/>
                </a:path>
              </a:pathLst>
            </a:custGeom>
            <a:solidFill>
              <a:srgbClr val="2E5496"/>
            </a:solidFill>
          </p:spPr>
          <p:txBody>
            <a:bodyPr wrap="square" lIns="0" tIns="0" rIns="0" bIns="0" rtlCol="0"/>
            <a:lstStyle/>
            <a:p>
              <a:endParaRPr/>
            </a:p>
          </p:txBody>
        </p:sp>
        <p:sp>
          <p:nvSpPr>
            <p:cNvPr id="62" name="object 62"/>
            <p:cNvSpPr/>
            <p:nvPr/>
          </p:nvSpPr>
          <p:spPr>
            <a:xfrm>
              <a:off x="6131052" y="5256275"/>
              <a:ext cx="789940" cy="1498600"/>
            </a:xfrm>
            <a:custGeom>
              <a:avLst/>
              <a:gdLst/>
              <a:ahLst/>
              <a:cxnLst/>
              <a:rect l="l" t="t" r="r" b="b"/>
              <a:pathLst>
                <a:path w="789940" h="1498600">
                  <a:moveTo>
                    <a:pt x="706501" y="1498092"/>
                  </a:moveTo>
                  <a:lnTo>
                    <a:pt x="82931" y="1498092"/>
                  </a:lnTo>
                  <a:lnTo>
                    <a:pt x="50631" y="1491578"/>
                  </a:lnTo>
                  <a:lnTo>
                    <a:pt x="24272" y="1473814"/>
                  </a:lnTo>
                  <a:lnTo>
                    <a:pt x="6510" y="1447466"/>
                  </a:lnTo>
                  <a:lnTo>
                    <a:pt x="0" y="1415199"/>
                  </a:lnTo>
                  <a:lnTo>
                    <a:pt x="0" y="0"/>
                  </a:lnTo>
                  <a:lnTo>
                    <a:pt x="789431" y="0"/>
                  </a:lnTo>
                  <a:lnTo>
                    <a:pt x="789431" y="1415199"/>
                  </a:lnTo>
                  <a:lnTo>
                    <a:pt x="782921" y="1447466"/>
                  </a:lnTo>
                  <a:lnTo>
                    <a:pt x="765159" y="1473814"/>
                  </a:lnTo>
                  <a:lnTo>
                    <a:pt x="738800" y="1491578"/>
                  </a:lnTo>
                  <a:lnTo>
                    <a:pt x="706501" y="1498092"/>
                  </a:lnTo>
                  <a:close/>
                </a:path>
              </a:pathLst>
            </a:custGeom>
            <a:ln w="12192">
              <a:solidFill>
                <a:srgbClr val="FFFFFF"/>
              </a:solidFill>
            </a:ln>
          </p:spPr>
          <p:txBody>
            <a:bodyPr wrap="square" lIns="0" tIns="0" rIns="0" bIns="0" rtlCol="0"/>
            <a:lstStyle/>
            <a:p>
              <a:endParaRPr/>
            </a:p>
          </p:txBody>
        </p:sp>
      </p:grpSp>
      <p:sp>
        <p:nvSpPr>
          <p:cNvPr id="63" name="object 63"/>
          <p:cNvSpPr txBox="1"/>
          <p:nvPr/>
        </p:nvSpPr>
        <p:spPr>
          <a:xfrm>
            <a:off x="6200394" y="5283453"/>
            <a:ext cx="603250" cy="1637664"/>
          </a:xfrm>
          <a:prstGeom prst="rect">
            <a:avLst/>
          </a:prstGeom>
        </p:spPr>
        <p:txBody>
          <a:bodyPr vert="horz" wrap="square" lIns="0" tIns="30480" rIns="0" bIns="0" rtlCol="0">
            <a:spAutoFit/>
          </a:bodyPr>
          <a:lstStyle/>
          <a:p>
            <a:pPr marL="12700" marR="83820" lvl="1">
              <a:lnSpc>
                <a:spcPts val="830"/>
              </a:lnSpc>
              <a:spcBef>
                <a:spcPts val="240"/>
              </a:spcBef>
              <a:buAutoNum type="arabicPeriod"/>
              <a:tabLst>
                <a:tab pos="182245" algn="l"/>
              </a:tabLst>
            </a:pPr>
            <a:r>
              <a:rPr sz="800" dirty="0">
                <a:solidFill>
                  <a:srgbClr val="FFFFFF"/>
                </a:solidFill>
                <a:latin typeface="Arial"/>
                <a:cs typeface="Arial"/>
              </a:rPr>
              <a:t>I</a:t>
            </a:r>
            <a:r>
              <a:rPr sz="800" spc="-5" dirty="0">
                <a:solidFill>
                  <a:srgbClr val="FFFFFF"/>
                </a:solidFill>
                <a:latin typeface="Arial"/>
                <a:cs typeface="Arial"/>
              </a:rPr>
              <a:t>den</a:t>
            </a:r>
            <a:r>
              <a:rPr sz="800" dirty="0">
                <a:solidFill>
                  <a:srgbClr val="FFFFFF"/>
                </a:solidFill>
                <a:latin typeface="Arial"/>
                <a:cs typeface="Arial"/>
              </a:rPr>
              <a:t>tify  major site  </a:t>
            </a:r>
            <a:r>
              <a:rPr sz="800" spc="-5" dirty="0">
                <a:solidFill>
                  <a:srgbClr val="FFFFFF"/>
                </a:solidFill>
                <a:latin typeface="Arial"/>
                <a:cs typeface="Arial"/>
              </a:rPr>
              <a:t>values</a:t>
            </a:r>
            <a:endParaRPr sz="800">
              <a:latin typeface="Arial"/>
              <a:cs typeface="Arial"/>
            </a:endParaRPr>
          </a:p>
          <a:p>
            <a:pPr marL="12700" marR="5080" lvl="1">
              <a:lnSpc>
                <a:spcPct val="85800"/>
              </a:lnSpc>
              <a:spcBef>
                <a:spcPts val="315"/>
              </a:spcBef>
              <a:buAutoNum type="arabicPeriod"/>
              <a:tabLst>
                <a:tab pos="182245" algn="l"/>
              </a:tabLst>
            </a:pPr>
            <a:r>
              <a:rPr sz="800" spc="-5" dirty="0">
                <a:solidFill>
                  <a:srgbClr val="FFFFFF"/>
                </a:solidFill>
                <a:latin typeface="Arial"/>
                <a:cs typeface="Arial"/>
              </a:rPr>
              <a:t>Design  for</a:t>
            </a:r>
            <a:r>
              <a:rPr sz="800" spc="-55" dirty="0">
                <a:solidFill>
                  <a:srgbClr val="FFFFFF"/>
                </a:solidFill>
                <a:latin typeface="Arial"/>
                <a:cs typeface="Arial"/>
              </a:rPr>
              <a:t> </a:t>
            </a:r>
            <a:r>
              <a:rPr sz="800" spc="-5" dirty="0">
                <a:solidFill>
                  <a:srgbClr val="FFFFFF"/>
                </a:solidFill>
                <a:latin typeface="Arial"/>
                <a:cs typeface="Arial"/>
              </a:rPr>
              <a:t>long-term  </a:t>
            </a:r>
            <a:r>
              <a:rPr sz="800" dirty="0">
                <a:solidFill>
                  <a:srgbClr val="FFFFFF"/>
                </a:solidFill>
                <a:latin typeface="Arial"/>
                <a:cs typeface="Arial"/>
              </a:rPr>
              <a:t>c</a:t>
            </a:r>
            <a:r>
              <a:rPr sz="800" spc="-5" dirty="0">
                <a:solidFill>
                  <a:srgbClr val="FFFFFF"/>
                </a:solidFill>
                <a:latin typeface="Arial"/>
                <a:cs typeface="Arial"/>
              </a:rPr>
              <a:t>on</a:t>
            </a:r>
            <a:r>
              <a:rPr sz="800" dirty="0">
                <a:solidFill>
                  <a:srgbClr val="FFFFFF"/>
                </a:solidFill>
                <a:latin typeface="Arial"/>
                <a:cs typeface="Arial"/>
              </a:rPr>
              <a:t>s</a:t>
            </a:r>
            <a:r>
              <a:rPr sz="800" spc="-5" dirty="0">
                <a:solidFill>
                  <a:srgbClr val="FFFFFF"/>
                </a:solidFill>
                <a:latin typeface="Arial"/>
                <a:cs typeface="Arial"/>
              </a:rPr>
              <a:t>er</a:t>
            </a:r>
            <a:r>
              <a:rPr sz="800" spc="-10" dirty="0">
                <a:solidFill>
                  <a:srgbClr val="FFFFFF"/>
                </a:solidFill>
                <a:latin typeface="Arial"/>
                <a:cs typeface="Arial"/>
              </a:rPr>
              <a:t>v</a:t>
            </a:r>
            <a:r>
              <a:rPr sz="800" spc="-5" dirty="0">
                <a:solidFill>
                  <a:srgbClr val="FFFFFF"/>
                </a:solidFill>
                <a:latin typeface="Arial"/>
                <a:cs typeface="Arial"/>
              </a:rPr>
              <a:t>a</a:t>
            </a:r>
            <a:r>
              <a:rPr sz="800" dirty="0">
                <a:solidFill>
                  <a:srgbClr val="FFFFFF"/>
                </a:solidFill>
                <a:latin typeface="Arial"/>
                <a:cs typeface="Arial"/>
              </a:rPr>
              <a:t>tion</a:t>
            </a:r>
            <a:endParaRPr sz="800">
              <a:latin typeface="Arial"/>
              <a:cs typeface="Arial"/>
            </a:endParaRPr>
          </a:p>
          <a:p>
            <a:pPr marL="154940" lvl="1" indent="-142875">
              <a:lnSpc>
                <a:spcPts val="894"/>
              </a:lnSpc>
              <a:spcBef>
                <a:spcPts val="195"/>
              </a:spcBef>
              <a:buClr>
                <a:srgbClr val="FFFFFF"/>
              </a:buClr>
              <a:buFont typeface="Arial"/>
              <a:buAutoNum type="arabicPeriod"/>
              <a:tabLst>
                <a:tab pos="155575" algn="l"/>
              </a:tabLst>
            </a:pPr>
            <a:endParaRPr sz="800">
              <a:latin typeface="Arial"/>
              <a:cs typeface="Arial"/>
            </a:endParaRPr>
          </a:p>
          <a:p>
            <a:pPr marL="12700" marR="56515" algn="just">
              <a:lnSpc>
                <a:spcPts val="830"/>
              </a:lnSpc>
              <a:spcBef>
                <a:spcPts val="70"/>
              </a:spcBef>
            </a:pPr>
            <a:r>
              <a:rPr sz="800" spc="-5" dirty="0">
                <a:solidFill>
                  <a:srgbClr val="FFFFFF"/>
                </a:solidFill>
                <a:latin typeface="Arial"/>
                <a:cs typeface="Arial"/>
              </a:rPr>
              <a:t>Under</a:t>
            </a:r>
            <a:r>
              <a:rPr sz="800" dirty="0">
                <a:solidFill>
                  <a:srgbClr val="FFFFFF"/>
                </a:solidFill>
                <a:latin typeface="Arial"/>
                <a:cs typeface="Arial"/>
              </a:rPr>
              <a:t>st</a:t>
            </a:r>
            <a:r>
              <a:rPr sz="800" spc="-5" dirty="0">
                <a:solidFill>
                  <a:srgbClr val="FFFFFF"/>
                </a:solidFill>
                <a:latin typeface="Arial"/>
                <a:cs typeface="Arial"/>
              </a:rPr>
              <a:t>an</a:t>
            </a:r>
            <a:r>
              <a:rPr sz="800" dirty="0">
                <a:solidFill>
                  <a:srgbClr val="FFFFFF"/>
                </a:solidFill>
                <a:latin typeface="Arial"/>
                <a:cs typeface="Arial"/>
              </a:rPr>
              <a:t>d  </a:t>
            </a:r>
            <a:r>
              <a:rPr sz="800" spc="-5" dirty="0">
                <a:solidFill>
                  <a:srgbClr val="FFFFFF"/>
                </a:solidFill>
                <a:latin typeface="Arial"/>
                <a:cs typeface="Arial"/>
              </a:rPr>
              <a:t>threats and  challenges</a:t>
            </a:r>
            <a:endParaRPr sz="800">
              <a:latin typeface="Arial"/>
              <a:cs typeface="Arial"/>
            </a:endParaRPr>
          </a:p>
          <a:p>
            <a:pPr marL="154940" lvl="1" indent="-142875">
              <a:lnSpc>
                <a:spcPts val="894"/>
              </a:lnSpc>
              <a:spcBef>
                <a:spcPts val="180"/>
              </a:spcBef>
              <a:buClr>
                <a:srgbClr val="FFFFFF"/>
              </a:buClr>
              <a:buFont typeface="Arial"/>
              <a:buAutoNum type="arabicPeriod" startAt="4"/>
              <a:tabLst>
                <a:tab pos="155575" algn="l"/>
              </a:tabLst>
            </a:pPr>
            <a:endParaRPr sz="800">
              <a:latin typeface="Arial"/>
              <a:cs typeface="Arial"/>
            </a:endParaRPr>
          </a:p>
          <a:p>
            <a:pPr marL="12700" marR="56515">
              <a:lnSpc>
                <a:spcPts val="830"/>
              </a:lnSpc>
              <a:spcBef>
                <a:spcPts val="70"/>
              </a:spcBef>
            </a:pPr>
            <a:r>
              <a:rPr sz="800" spc="-5" dirty="0">
                <a:solidFill>
                  <a:srgbClr val="FFFFFF"/>
                </a:solidFill>
                <a:latin typeface="Arial"/>
                <a:cs typeface="Arial"/>
              </a:rPr>
              <a:t>Under</a:t>
            </a:r>
            <a:r>
              <a:rPr sz="800" dirty="0">
                <a:solidFill>
                  <a:srgbClr val="FFFFFF"/>
                </a:solidFill>
                <a:latin typeface="Arial"/>
                <a:cs typeface="Arial"/>
              </a:rPr>
              <a:t>st</a:t>
            </a:r>
            <a:r>
              <a:rPr sz="800" spc="-5" dirty="0">
                <a:solidFill>
                  <a:srgbClr val="FFFFFF"/>
                </a:solidFill>
                <a:latin typeface="Arial"/>
                <a:cs typeface="Arial"/>
              </a:rPr>
              <a:t>an</a:t>
            </a:r>
            <a:r>
              <a:rPr sz="800" dirty="0">
                <a:solidFill>
                  <a:srgbClr val="FFFFFF"/>
                </a:solidFill>
                <a:latin typeface="Arial"/>
                <a:cs typeface="Arial"/>
              </a:rPr>
              <a:t>d  social </a:t>
            </a:r>
            <a:r>
              <a:rPr sz="800" spc="-5" dirty="0">
                <a:solidFill>
                  <a:srgbClr val="FFFFFF"/>
                </a:solidFill>
                <a:latin typeface="Arial"/>
                <a:cs typeface="Arial"/>
              </a:rPr>
              <a:t>and  </a:t>
            </a:r>
            <a:r>
              <a:rPr sz="800" dirty="0">
                <a:solidFill>
                  <a:srgbClr val="FFFFFF"/>
                </a:solidFill>
                <a:latin typeface="Arial"/>
                <a:cs typeface="Arial"/>
              </a:rPr>
              <a:t>economic</a:t>
            </a:r>
            <a:endParaRPr sz="800">
              <a:latin typeface="Arial"/>
              <a:cs typeface="Arial"/>
            </a:endParaRPr>
          </a:p>
        </p:txBody>
      </p:sp>
      <p:grpSp>
        <p:nvGrpSpPr>
          <p:cNvPr id="64" name="object 64"/>
          <p:cNvGrpSpPr/>
          <p:nvPr/>
        </p:nvGrpSpPr>
        <p:grpSpPr>
          <a:xfrm>
            <a:off x="6993381" y="4131309"/>
            <a:ext cx="800735" cy="2629535"/>
            <a:chOff x="6993381" y="4131309"/>
            <a:chExt cx="800735" cy="2629535"/>
          </a:xfrm>
        </p:grpSpPr>
        <p:sp>
          <p:nvSpPr>
            <p:cNvPr id="65" name="object 65"/>
            <p:cNvSpPr/>
            <p:nvPr/>
          </p:nvSpPr>
          <p:spPr>
            <a:xfrm>
              <a:off x="6999731" y="4137659"/>
              <a:ext cx="787908" cy="1011935"/>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6" name="object 66"/>
            <p:cNvSpPr/>
            <p:nvPr/>
          </p:nvSpPr>
          <p:spPr>
            <a:xfrm>
              <a:off x="6999731" y="4137659"/>
              <a:ext cx="788035" cy="1012190"/>
            </a:xfrm>
            <a:custGeom>
              <a:avLst/>
              <a:gdLst/>
              <a:ahLst/>
              <a:cxnLst/>
              <a:rect l="l" t="t" r="r" b="b"/>
              <a:pathLst>
                <a:path w="788034" h="1012189">
                  <a:moveTo>
                    <a:pt x="0" y="78739"/>
                  </a:moveTo>
                  <a:lnTo>
                    <a:pt x="6195" y="48113"/>
                  </a:lnTo>
                  <a:lnTo>
                    <a:pt x="23082" y="23082"/>
                  </a:lnTo>
                  <a:lnTo>
                    <a:pt x="48113" y="6195"/>
                  </a:lnTo>
                  <a:lnTo>
                    <a:pt x="78740" y="0"/>
                  </a:lnTo>
                  <a:lnTo>
                    <a:pt x="709168" y="0"/>
                  </a:lnTo>
                  <a:lnTo>
                    <a:pt x="739794" y="6195"/>
                  </a:lnTo>
                  <a:lnTo>
                    <a:pt x="764825" y="23082"/>
                  </a:lnTo>
                  <a:lnTo>
                    <a:pt x="781712" y="48113"/>
                  </a:lnTo>
                  <a:lnTo>
                    <a:pt x="787908" y="78739"/>
                  </a:lnTo>
                  <a:lnTo>
                    <a:pt x="787908" y="933195"/>
                  </a:lnTo>
                  <a:lnTo>
                    <a:pt x="781712" y="963822"/>
                  </a:lnTo>
                  <a:lnTo>
                    <a:pt x="764825" y="988853"/>
                  </a:lnTo>
                  <a:lnTo>
                    <a:pt x="739794" y="1005740"/>
                  </a:lnTo>
                  <a:lnTo>
                    <a:pt x="709168" y="1011935"/>
                  </a:lnTo>
                  <a:lnTo>
                    <a:pt x="78740" y="1011935"/>
                  </a:lnTo>
                  <a:lnTo>
                    <a:pt x="48113" y="1005740"/>
                  </a:lnTo>
                  <a:lnTo>
                    <a:pt x="23082" y="988853"/>
                  </a:lnTo>
                  <a:lnTo>
                    <a:pt x="6195" y="963822"/>
                  </a:lnTo>
                  <a:lnTo>
                    <a:pt x="0" y="933195"/>
                  </a:lnTo>
                  <a:lnTo>
                    <a:pt x="0" y="78739"/>
                  </a:lnTo>
                  <a:close/>
                </a:path>
              </a:pathLst>
            </a:custGeom>
            <a:ln w="12192">
              <a:solidFill>
                <a:srgbClr val="FFFFFF"/>
              </a:solidFill>
            </a:ln>
          </p:spPr>
          <p:txBody>
            <a:bodyPr wrap="square" lIns="0" tIns="0" rIns="0" bIns="0" rtlCol="0"/>
            <a:lstStyle/>
            <a:p>
              <a:endParaRPr/>
            </a:p>
          </p:txBody>
        </p:sp>
        <p:sp>
          <p:nvSpPr>
            <p:cNvPr id="67" name="object 67"/>
            <p:cNvSpPr/>
            <p:nvPr/>
          </p:nvSpPr>
          <p:spPr>
            <a:xfrm>
              <a:off x="6999731" y="5256275"/>
              <a:ext cx="788035" cy="1498600"/>
            </a:xfrm>
            <a:custGeom>
              <a:avLst/>
              <a:gdLst/>
              <a:ahLst/>
              <a:cxnLst/>
              <a:rect l="l" t="t" r="r" b="b"/>
              <a:pathLst>
                <a:path w="788034" h="1498600">
                  <a:moveTo>
                    <a:pt x="787908" y="0"/>
                  </a:moveTo>
                  <a:lnTo>
                    <a:pt x="0" y="0"/>
                  </a:lnTo>
                  <a:lnTo>
                    <a:pt x="0" y="1415364"/>
                  </a:lnTo>
                  <a:lnTo>
                    <a:pt x="6506" y="1447562"/>
                  </a:lnTo>
                  <a:lnTo>
                    <a:pt x="24241" y="1473858"/>
                  </a:lnTo>
                  <a:lnTo>
                    <a:pt x="50524" y="1491589"/>
                  </a:lnTo>
                  <a:lnTo>
                    <a:pt x="82676" y="1498092"/>
                  </a:lnTo>
                  <a:lnTo>
                    <a:pt x="705231" y="1498092"/>
                  </a:lnTo>
                  <a:lnTo>
                    <a:pt x="737383" y="1491589"/>
                  </a:lnTo>
                  <a:lnTo>
                    <a:pt x="763666" y="1473858"/>
                  </a:lnTo>
                  <a:lnTo>
                    <a:pt x="781401" y="1447562"/>
                  </a:lnTo>
                  <a:lnTo>
                    <a:pt x="787908" y="1415364"/>
                  </a:lnTo>
                  <a:lnTo>
                    <a:pt x="787908" y="0"/>
                  </a:lnTo>
                  <a:close/>
                </a:path>
              </a:pathLst>
            </a:custGeom>
            <a:solidFill>
              <a:srgbClr val="3A3838"/>
            </a:solidFill>
          </p:spPr>
          <p:txBody>
            <a:bodyPr wrap="square" lIns="0" tIns="0" rIns="0" bIns="0" rtlCol="0"/>
            <a:lstStyle/>
            <a:p>
              <a:endParaRPr/>
            </a:p>
          </p:txBody>
        </p:sp>
        <p:sp>
          <p:nvSpPr>
            <p:cNvPr id="68" name="object 68"/>
            <p:cNvSpPr/>
            <p:nvPr/>
          </p:nvSpPr>
          <p:spPr>
            <a:xfrm>
              <a:off x="6999731" y="5256275"/>
              <a:ext cx="788035" cy="1498600"/>
            </a:xfrm>
            <a:custGeom>
              <a:avLst/>
              <a:gdLst/>
              <a:ahLst/>
              <a:cxnLst/>
              <a:rect l="l" t="t" r="r" b="b"/>
              <a:pathLst>
                <a:path w="788034" h="1498600">
                  <a:moveTo>
                    <a:pt x="705231" y="1498092"/>
                  </a:moveTo>
                  <a:lnTo>
                    <a:pt x="82676" y="1498092"/>
                  </a:lnTo>
                  <a:lnTo>
                    <a:pt x="50524" y="1491589"/>
                  </a:lnTo>
                  <a:lnTo>
                    <a:pt x="24241" y="1473858"/>
                  </a:lnTo>
                  <a:lnTo>
                    <a:pt x="6506" y="1447562"/>
                  </a:lnTo>
                  <a:lnTo>
                    <a:pt x="0" y="1415364"/>
                  </a:lnTo>
                  <a:lnTo>
                    <a:pt x="0" y="0"/>
                  </a:lnTo>
                  <a:lnTo>
                    <a:pt x="787908" y="0"/>
                  </a:lnTo>
                  <a:lnTo>
                    <a:pt x="787908" y="1415364"/>
                  </a:lnTo>
                  <a:lnTo>
                    <a:pt x="781401" y="1447562"/>
                  </a:lnTo>
                  <a:lnTo>
                    <a:pt x="763666" y="1473858"/>
                  </a:lnTo>
                  <a:lnTo>
                    <a:pt x="737383" y="1491589"/>
                  </a:lnTo>
                  <a:lnTo>
                    <a:pt x="705231" y="1498092"/>
                  </a:lnTo>
                  <a:close/>
                </a:path>
              </a:pathLst>
            </a:custGeom>
            <a:ln w="12192">
              <a:solidFill>
                <a:srgbClr val="FFFFFF"/>
              </a:solidFill>
            </a:ln>
          </p:spPr>
          <p:txBody>
            <a:bodyPr wrap="square" lIns="0" tIns="0" rIns="0" bIns="0" rtlCol="0"/>
            <a:lstStyle/>
            <a:p>
              <a:endParaRPr/>
            </a:p>
          </p:txBody>
        </p:sp>
      </p:grpSp>
      <p:sp>
        <p:nvSpPr>
          <p:cNvPr id="69" name="object 69"/>
          <p:cNvSpPr txBox="1"/>
          <p:nvPr/>
        </p:nvSpPr>
        <p:spPr>
          <a:xfrm>
            <a:off x="7068439" y="5283453"/>
            <a:ext cx="622300" cy="1637664"/>
          </a:xfrm>
          <a:prstGeom prst="rect">
            <a:avLst/>
          </a:prstGeom>
        </p:spPr>
        <p:txBody>
          <a:bodyPr vert="horz" wrap="square" lIns="0" tIns="30480" rIns="0" bIns="0" rtlCol="0">
            <a:spAutoFit/>
          </a:bodyPr>
          <a:lstStyle/>
          <a:p>
            <a:pPr marL="12700" marR="5080" lvl="1">
              <a:lnSpc>
                <a:spcPts val="830"/>
              </a:lnSpc>
              <a:spcBef>
                <a:spcPts val="240"/>
              </a:spcBef>
              <a:buAutoNum type="arabicPeriod"/>
              <a:tabLst>
                <a:tab pos="182245" algn="l"/>
              </a:tabLst>
            </a:pPr>
            <a:r>
              <a:rPr sz="800" spc="-5" dirty="0">
                <a:solidFill>
                  <a:srgbClr val="FFFFFF"/>
                </a:solidFill>
                <a:latin typeface="Arial"/>
                <a:cs typeface="Arial"/>
              </a:rPr>
              <a:t>Long-  term  </a:t>
            </a:r>
            <a:r>
              <a:rPr sz="800" spc="10" dirty="0">
                <a:solidFill>
                  <a:srgbClr val="FFFFFF"/>
                </a:solidFill>
                <a:latin typeface="Arial"/>
                <a:cs typeface="Arial"/>
              </a:rPr>
              <a:t>m</a:t>
            </a:r>
            <a:r>
              <a:rPr sz="800" spc="-5" dirty="0">
                <a:solidFill>
                  <a:srgbClr val="FFFFFF"/>
                </a:solidFill>
                <a:latin typeface="Arial"/>
                <a:cs typeface="Arial"/>
              </a:rPr>
              <a:t>anage</a:t>
            </a:r>
            <a:r>
              <a:rPr sz="800" spc="10" dirty="0">
                <a:solidFill>
                  <a:srgbClr val="FFFFFF"/>
                </a:solidFill>
                <a:latin typeface="Arial"/>
                <a:cs typeface="Arial"/>
              </a:rPr>
              <a:t>m</a:t>
            </a:r>
            <a:r>
              <a:rPr sz="800" spc="-5" dirty="0">
                <a:solidFill>
                  <a:srgbClr val="FFFFFF"/>
                </a:solidFill>
                <a:latin typeface="Arial"/>
                <a:cs typeface="Arial"/>
              </a:rPr>
              <a:t>en</a:t>
            </a:r>
            <a:r>
              <a:rPr sz="800" dirty="0">
                <a:solidFill>
                  <a:srgbClr val="FFFFFF"/>
                </a:solidFill>
                <a:latin typeface="Arial"/>
                <a:cs typeface="Arial"/>
              </a:rPr>
              <a:t>t  plan</a:t>
            </a:r>
            <a:endParaRPr sz="800">
              <a:latin typeface="Arial"/>
              <a:cs typeface="Arial"/>
            </a:endParaRPr>
          </a:p>
          <a:p>
            <a:pPr marL="12700" marR="66040" lvl="1">
              <a:lnSpc>
                <a:spcPct val="85600"/>
              </a:lnSpc>
              <a:spcBef>
                <a:spcPts val="320"/>
              </a:spcBef>
              <a:buAutoNum type="arabicPeriod"/>
              <a:tabLst>
                <a:tab pos="182245" algn="l"/>
              </a:tabLst>
            </a:pPr>
            <a:r>
              <a:rPr sz="800" spc="-10" dirty="0">
                <a:solidFill>
                  <a:srgbClr val="FFFFFF"/>
                </a:solidFill>
                <a:latin typeface="Arial"/>
                <a:cs typeface="Arial"/>
              </a:rPr>
              <a:t>M</a:t>
            </a:r>
            <a:r>
              <a:rPr sz="800" spc="-5" dirty="0">
                <a:solidFill>
                  <a:srgbClr val="FFFFFF"/>
                </a:solidFill>
                <a:latin typeface="Arial"/>
                <a:cs typeface="Arial"/>
              </a:rPr>
              <a:t>anag</a:t>
            </a:r>
            <a:r>
              <a:rPr sz="800" dirty="0">
                <a:solidFill>
                  <a:srgbClr val="FFFFFF"/>
                </a:solidFill>
                <a:latin typeface="Arial"/>
                <a:cs typeface="Arial"/>
              </a:rPr>
              <a:t>e  ecological  </a:t>
            </a:r>
            <a:r>
              <a:rPr sz="800" spc="-5" dirty="0">
                <a:solidFill>
                  <a:srgbClr val="FFFFFF"/>
                </a:solidFill>
                <a:latin typeface="Arial"/>
                <a:cs typeface="Arial"/>
              </a:rPr>
              <a:t>conditions</a:t>
            </a:r>
            <a:endParaRPr sz="800">
              <a:latin typeface="Arial"/>
              <a:cs typeface="Arial"/>
            </a:endParaRPr>
          </a:p>
          <a:p>
            <a:pPr marL="12700" marR="51435" lvl="1">
              <a:lnSpc>
                <a:spcPts val="830"/>
              </a:lnSpc>
              <a:spcBef>
                <a:spcPts val="330"/>
              </a:spcBef>
              <a:buAutoNum type="arabicPeriod"/>
              <a:tabLst>
                <a:tab pos="182245" algn="l"/>
              </a:tabLst>
            </a:pPr>
            <a:r>
              <a:rPr sz="800" spc="-5" dirty="0">
                <a:solidFill>
                  <a:srgbClr val="FFFFFF"/>
                </a:solidFill>
                <a:latin typeface="Arial"/>
                <a:cs typeface="Arial"/>
              </a:rPr>
              <a:t>Manage  within</a:t>
            </a:r>
            <a:r>
              <a:rPr sz="800" spc="-70" dirty="0">
                <a:solidFill>
                  <a:srgbClr val="FFFFFF"/>
                </a:solidFill>
                <a:latin typeface="Arial"/>
                <a:cs typeface="Arial"/>
              </a:rPr>
              <a:t> </a:t>
            </a:r>
            <a:r>
              <a:rPr sz="800" dirty="0">
                <a:solidFill>
                  <a:srgbClr val="FFFFFF"/>
                </a:solidFill>
                <a:latin typeface="Arial"/>
                <a:cs typeface="Arial"/>
              </a:rPr>
              <a:t>social  </a:t>
            </a:r>
            <a:r>
              <a:rPr sz="800" spc="-5" dirty="0">
                <a:solidFill>
                  <a:srgbClr val="FFFFFF"/>
                </a:solidFill>
                <a:latin typeface="Arial"/>
                <a:cs typeface="Arial"/>
              </a:rPr>
              <a:t>and  </a:t>
            </a:r>
            <a:r>
              <a:rPr sz="800" dirty="0">
                <a:solidFill>
                  <a:srgbClr val="FFFFFF"/>
                </a:solidFill>
                <a:latin typeface="Arial"/>
                <a:cs typeface="Arial"/>
              </a:rPr>
              <a:t>economic  </a:t>
            </a:r>
            <a:r>
              <a:rPr sz="800" spc="-5" dirty="0">
                <a:solidFill>
                  <a:srgbClr val="FFFFFF"/>
                </a:solidFill>
                <a:latin typeface="Arial"/>
                <a:cs typeface="Arial"/>
              </a:rPr>
              <a:t>context</a:t>
            </a:r>
            <a:endParaRPr sz="800">
              <a:latin typeface="Arial"/>
              <a:cs typeface="Arial"/>
            </a:endParaRPr>
          </a:p>
          <a:p>
            <a:pPr marL="12700" marR="66040" lvl="1">
              <a:lnSpc>
                <a:spcPts val="830"/>
              </a:lnSpc>
              <a:spcBef>
                <a:spcPts val="310"/>
              </a:spcBef>
              <a:buAutoNum type="arabicPeriod"/>
              <a:tabLst>
                <a:tab pos="182245" algn="l"/>
              </a:tabLst>
            </a:pPr>
            <a:r>
              <a:rPr sz="800" spc="-10" dirty="0">
                <a:solidFill>
                  <a:srgbClr val="FFFFFF"/>
                </a:solidFill>
                <a:latin typeface="Arial"/>
                <a:cs typeface="Arial"/>
              </a:rPr>
              <a:t>M</a:t>
            </a:r>
            <a:r>
              <a:rPr sz="800" spc="-5" dirty="0">
                <a:solidFill>
                  <a:srgbClr val="FFFFFF"/>
                </a:solidFill>
                <a:latin typeface="Arial"/>
                <a:cs typeface="Arial"/>
              </a:rPr>
              <a:t>anag</a:t>
            </a:r>
            <a:r>
              <a:rPr sz="800" dirty="0">
                <a:solidFill>
                  <a:srgbClr val="FFFFFF"/>
                </a:solidFill>
                <a:latin typeface="Arial"/>
                <a:cs typeface="Arial"/>
              </a:rPr>
              <a:t>e  </a:t>
            </a:r>
            <a:r>
              <a:rPr sz="800" spc="-5" dirty="0">
                <a:solidFill>
                  <a:srgbClr val="FFFFFF"/>
                </a:solidFill>
                <a:latin typeface="Arial"/>
                <a:cs typeface="Arial"/>
              </a:rPr>
              <a:t>threats</a:t>
            </a:r>
            <a:endParaRPr sz="800">
              <a:latin typeface="Arial"/>
              <a:cs typeface="Arial"/>
            </a:endParaRPr>
          </a:p>
        </p:txBody>
      </p:sp>
      <p:grpSp>
        <p:nvGrpSpPr>
          <p:cNvPr id="70" name="object 70"/>
          <p:cNvGrpSpPr/>
          <p:nvPr/>
        </p:nvGrpSpPr>
        <p:grpSpPr>
          <a:xfrm>
            <a:off x="7860538" y="4131309"/>
            <a:ext cx="800735" cy="2629535"/>
            <a:chOff x="7860538" y="4131309"/>
            <a:chExt cx="800735" cy="2629535"/>
          </a:xfrm>
        </p:grpSpPr>
        <p:sp>
          <p:nvSpPr>
            <p:cNvPr id="71" name="object 71"/>
            <p:cNvSpPr/>
            <p:nvPr/>
          </p:nvSpPr>
          <p:spPr>
            <a:xfrm>
              <a:off x="7866888" y="4137659"/>
              <a:ext cx="787907" cy="1011935"/>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2" name="object 72"/>
            <p:cNvSpPr/>
            <p:nvPr/>
          </p:nvSpPr>
          <p:spPr>
            <a:xfrm>
              <a:off x="7866888" y="4137659"/>
              <a:ext cx="788035" cy="1012190"/>
            </a:xfrm>
            <a:custGeom>
              <a:avLst/>
              <a:gdLst/>
              <a:ahLst/>
              <a:cxnLst/>
              <a:rect l="l" t="t" r="r" b="b"/>
              <a:pathLst>
                <a:path w="788034" h="1012189">
                  <a:moveTo>
                    <a:pt x="0" y="78739"/>
                  </a:moveTo>
                  <a:lnTo>
                    <a:pt x="6195" y="48113"/>
                  </a:lnTo>
                  <a:lnTo>
                    <a:pt x="23082" y="23082"/>
                  </a:lnTo>
                  <a:lnTo>
                    <a:pt x="48113" y="6195"/>
                  </a:lnTo>
                  <a:lnTo>
                    <a:pt x="78739" y="0"/>
                  </a:lnTo>
                  <a:lnTo>
                    <a:pt x="709167" y="0"/>
                  </a:lnTo>
                  <a:lnTo>
                    <a:pt x="739794" y="6195"/>
                  </a:lnTo>
                  <a:lnTo>
                    <a:pt x="764825" y="23082"/>
                  </a:lnTo>
                  <a:lnTo>
                    <a:pt x="781712" y="48113"/>
                  </a:lnTo>
                  <a:lnTo>
                    <a:pt x="787907" y="78739"/>
                  </a:lnTo>
                  <a:lnTo>
                    <a:pt x="787907" y="933195"/>
                  </a:lnTo>
                  <a:lnTo>
                    <a:pt x="781712" y="963822"/>
                  </a:lnTo>
                  <a:lnTo>
                    <a:pt x="764825" y="988853"/>
                  </a:lnTo>
                  <a:lnTo>
                    <a:pt x="739794" y="1005740"/>
                  </a:lnTo>
                  <a:lnTo>
                    <a:pt x="709167" y="1011935"/>
                  </a:lnTo>
                  <a:lnTo>
                    <a:pt x="78739" y="1011935"/>
                  </a:lnTo>
                  <a:lnTo>
                    <a:pt x="48113" y="1005740"/>
                  </a:lnTo>
                  <a:lnTo>
                    <a:pt x="23082" y="988853"/>
                  </a:lnTo>
                  <a:lnTo>
                    <a:pt x="6195" y="963822"/>
                  </a:lnTo>
                  <a:lnTo>
                    <a:pt x="0" y="933195"/>
                  </a:lnTo>
                  <a:lnTo>
                    <a:pt x="0" y="78739"/>
                  </a:lnTo>
                  <a:close/>
                </a:path>
              </a:pathLst>
            </a:custGeom>
            <a:ln w="12192">
              <a:solidFill>
                <a:srgbClr val="FFFFFF"/>
              </a:solidFill>
            </a:ln>
          </p:spPr>
          <p:txBody>
            <a:bodyPr wrap="square" lIns="0" tIns="0" rIns="0" bIns="0" rtlCol="0"/>
            <a:lstStyle/>
            <a:p>
              <a:endParaRPr/>
            </a:p>
          </p:txBody>
        </p:sp>
        <p:sp>
          <p:nvSpPr>
            <p:cNvPr id="73" name="object 73"/>
            <p:cNvSpPr/>
            <p:nvPr/>
          </p:nvSpPr>
          <p:spPr>
            <a:xfrm>
              <a:off x="7866888" y="5256275"/>
              <a:ext cx="788035" cy="1498600"/>
            </a:xfrm>
            <a:custGeom>
              <a:avLst/>
              <a:gdLst/>
              <a:ahLst/>
              <a:cxnLst/>
              <a:rect l="l" t="t" r="r" b="b"/>
              <a:pathLst>
                <a:path w="788034" h="1498600">
                  <a:moveTo>
                    <a:pt x="787907" y="0"/>
                  </a:moveTo>
                  <a:lnTo>
                    <a:pt x="0" y="0"/>
                  </a:lnTo>
                  <a:lnTo>
                    <a:pt x="0" y="1415364"/>
                  </a:lnTo>
                  <a:lnTo>
                    <a:pt x="6506" y="1447562"/>
                  </a:lnTo>
                  <a:lnTo>
                    <a:pt x="24241" y="1473858"/>
                  </a:lnTo>
                  <a:lnTo>
                    <a:pt x="50524" y="1491589"/>
                  </a:lnTo>
                  <a:lnTo>
                    <a:pt x="82676" y="1498092"/>
                  </a:lnTo>
                  <a:lnTo>
                    <a:pt x="705230" y="1498092"/>
                  </a:lnTo>
                  <a:lnTo>
                    <a:pt x="737383" y="1491589"/>
                  </a:lnTo>
                  <a:lnTo>
                    <a:pt x="763666" y="1473858"/>
                  </a:lnTo>
                  <a:lnTo>
                    <a:pt x="781401" y="1447562"/>
                  </a:lnTo>
                  <a:lnTo>
                    <a:pt x="787907" y="1415364"/>
                  </a:lnTo>
                  <a:lnTo>
                    <a:pt x="787907" y="0"/>
                  </a:lnTo>
                  <a:close/>
                </a:path>
              </a:pathLst>
            </a:custGeom>
            <a:solidFill>
              <a:srgbClr val="385622"/>
            </a:solidFill>
          </p:spPr>
          <p:txBody>
            <a:bodyPr wrap="square" lIns="0" tIns="0" rIns="0" bIns="0" rtlCol="0"/>
            <a:lstStyle/>
            <a:p>
              <a:endParaRPr/>
            </a:p>
          </p:txBody>
        </p:sp>
        <p:sp>
          <p:nvSpPr>
            <p:cNvPr id="74" name="object 74"/>
            <p:cNvSpPr/>
            <p:nvPr/>
          </p:nvSpPr>
          <p:spPr>
            <a:xfrm>
              <a:off x="7866888" y="5256275"/>
              <a:ext cx="788035" cy="1498600"/>
            </a:xfrm>
            <a:custGeom>
              <a:avLst/>
              <a:gdLst/>
              <a:ahLst/>
              <a:cxnLst/>
              <a:rect l="l" t="t" r="r" b="b"/>
              <a:pathLst>
                <a:path w="788034" h="1498600">
                  <a:moveTo>
                    <a:pt x="705230" y="1498092"/>
                  </a:moveTo>
                  <a:lnTo>
                    <a:pt x="82676" y="1498092"/>
                  </a:lnTo>
                  <a:lnTo>
                    <a:pt x="50524" y="1491589"/>
                  </a:lnTo>
                  <a:lnTo>
                    <a:pt x="24241" y="1473858"/>
                  </a:lnTo>
                  <a:lnTo>
                    <a:pt x="6506" y="1447562"/>
                  </a:lnTo>
                  <a:lnTo>
                    <a:pt x="0" y="1415364"/>
                  </a:lnTo>
                  <a:lnTo>
                    <a:pt x="0" y="0"/>
                  </a:lnTo>
                  <a:lnTo>
                    <a:pt x="787907" y="0"/>
                  </a:lnTo>
                  <a:lnTo>
                    <a:pt x="787907" y="1415364"/>
                  </a:lnTo>
                  <a:lnTo>
                    <a:pt x="781401" y="1447562"/>
                  </a:lnTo>
                  <a:lnTo>
                    <a:pt x="763666" y="1473858"/>
                  </a:lnTo>
                  <a:lnTo>
                    <a:pt x="737383" y="1491589"/>
                  </a:lnTo>
                  <a:lnTo>
                    <a:pt x="705230" y="1498092"/>
                  </a:lnTo>
                  <a:close/>
                </a:path>
              </a:pathLst>
            </a:custGeom>
            <a:ln w="12192">
              <a:solidFill>
                <a:srgbClr val="FFFFFF"/>
              </a:solidFill>
            </a:ln>
          </p:spPr>
          <p:txBody>
            <a:bodyPr wrap="square" lIns="0" tIns="0" rIns="0" bIns="0" rtlCol="0"/>
            <a:lstStyle/>
            <a:p>
              <a:endParaRPr/>
            </a:p>
          </p:txBody>
        </p:sp>
      </p:grpSp>
      <p:sp>
        <p:nvSpPr>
          <p:cNvPr id="75" name="object 75"/>
          <p:cNvSpPr txBox="1"/>
          <p:nvPr/>
        </p:nvSpPr>
        <p:spPr>
          <a:xfrm>
            <a:off x="7936230" y="5283453"/>
            <a:ext cx="610870" cy="1490980"/>
          </a:xfrm>
          <a:prstGeom prst="rect">
            <a:avLst/>
          </a:prstGeom>
        </p:spPr>
        <p:txBody>
          <a:bodyPr vert="horz" wrap="square" lIns="0" tIns="12700" rIns="0" bIns="0" rtlCol="0">
            <a:spAutoFit/>
          </a:bodyPr>
          <a:lstStyle/>
          <a:p>
            <a:pPr marL="12700">
              <a:lnSpc>
                <a:spcPts val="894"/>
              </a:lnSpc>
              <a:spcBef>
                <a:spcPts val="100"/>
              </a:spcBef>
            </a:pPr>
            <a:r>
              <a:rPr sz="800" dirty="0">
                <a:solidFill>
                  <a:srgbClr val="FFFFFF"/>
                </a:solidFill>
                <a:latin typeface="Arial"/>
                <a:cs typeface="Arial"/>
              </a:rPr>
              <a:t>4.1</a:t>
            </a:r>
            <a:endParaRPr sz="800">
              <a:latin typeface="Arial"/>
              <a:cs typeface="Arial"/>
            </a:endParaRPr>
          </a:p>
          <a:p>
            <a:pPr marL="12700" marR="5080">
              <a:lnSpc>
                <a:spcPct val="86300"/>
              </a:lnSpc>
              <a:spcBef>
                <a:spcPts val="70"/>
              </a:spcBef>
            </a:pPr>
            <a:r>
              <a:rPr sz="800" spc="-5" dirty="0">
                <a:solidFill>
                  <a:srgbClr val="FFFFFF"/>
                </a:solidFill>
                <a:latin typeface="Arial"/>
                <a:cs typeface="Arial"/>
              </a:rPr>
              <a:t>De</a:t>
            </a:r>
            <a:r>
              <a:rPr sz="800" spc="10" dirty="0">
                <a:solidFill>
                  <a:srgbClr val="FFFFFF"/>
                </a:solidFill>
                <a:latin typeface="Arial"/>
                <a:cs typeface="Arial"/>
              </a:rPr>
              <a:t>m</a:t>
            </a:r>
            <a:r>
              <a:rPr sz="800" spc="-5" dirty="0">
                <a:solidFill>
                  <a:srgbClr val="FFFFFF"/>
                </a:solidFill>
                <a:latin typeface="Arial"/>
                <a:cs typeface="Arial"/>
              </a:rPr>
              <a:t>on</a:t>
            </a:r>
            <a:r>
              <a:rPr sz="800" dirty="0">
                <a:solidFill>
                  <a:srgbClr val="FFFFFF"/>
                </a:solidFill>
                <a:latin typeface="Arial"/>
                <a:cs typeface="Arial"/>
              </a:rPr>
              <a:t>st</a:t>
            </a:r>
            <a:r>
              <a:rPr sz="800" spc="-5" dirty="0">
                <a:solidFill>
                  <a:srgbClr val="FFFFFF"/>
                </a:solidFill>
                <a:latin typeface="Arial"/>
                <a:cs typeface="Arial"/>
              </a:rPr>
              <a:t>ra</a:t>
            </a:r>
            <a:r>
              <a:rPr sz="800" dirty="0">
                <a:solidFill>
                  <a:srgbClr val="FFFFFF"/>
                </a:solidFill>
                <a:latin typeface="Arial"/>
                <a:cs typeface="Arial"/>
              </a:rPr>
              <a:t>te  </a:t>
            </a:r>
            <a:r>
              <a:rPr sz="800" spc="-5" dirty="0">
                <a:solidFill>
                  <a:srgbClr val="FFFFFF"/>
                </a:solidFill>
                <a:latin typeface="Arial"/>
                <a:cs typeface="Arial"/>
              </a:rPr>
              <a:t>conservation  </a:t>
            </a:r>
            <a:r>
              <a:rPr sz="800" dirty="0">
                <a:solidFill>
                  <a:srgbClr val="FFFFFF"/>
                </a:solidFill>
                <a:latin typeface="Arial"/>
                <a:cs typeface="Arial"/>
              </a:rPr>
              <a:t>of major  </a:t>
            </a:r>
            <a:r>
              <a:rPr sz="800" spc="-5" dirty="0">
                <a:solidFill>
                  <a:srgbClr val="FFFFFF"/>
                </a:solidFill>
                <a:latin typeface="Arial"/>
                <a:cs typeface="Arial"/>
              </a:rPr>
              <a:t>natural  values</a:t>
            </a:r>
            <a:endParaRPr sz="800">
              <a:latin typeface="Arial"/>
              <a:cs typeface="Arial"/>
            </a:endParaRPr>
          </a:p>
          <a:p>
            <a:pPr marL="12700">
              <a:lnSpc>
                <a:spcPts val="894"/>
              </a:lnSpc>
              <a:spcBef>
                <a:spcPts val="180"/>
              </a:spcBef>
            </a:pPr>
            <a:r>
              <a:rPr sz="800" dirty="0">
                <a:solidFill>
                  <a:srgbClr val="FFFFFF"/>
                </a:solidFill>
                <a:latin typeface="Arial"/>
                <a:cs typeface="Arial"/>
              </a:rPr>
              <a:t>4.2</a:t>
            </a:r>
            <a:endParaRPr sz="800">
              <a:latin typeface="Arial"/>
              <a:cs typeface="Arial"/>
            </a:endParaRPr>
          </a:p>
          <a:p>
            <a:pPr marL="12700" marR="5080">
              <a:lnSpc>
                <a:spcPts val="830"/>
              </a:lnSpc>
              <a:spcBef>
                <a:spcPts val="70"/>
              </a:spcBef>
            </a:pPr>
            <a:r>
              <a:rPr sz="800" spc="-5" dirty="0">
                <a:solidFill>
                  <a:srgbClr val="FFFFFF"/>
                </a:solidFill>
                <a:latin typeface="Arial"/>
                <a:cs typeface="Arial"/>
              </a:rPr>
              <a:t>De</a:t>
            </a:r>
            <a:r>
              <a:rPr sz="800" spc="10" dirty="0">
                <a:solidFill>
                  <a:srgbClr val="FFFFFF"/>
                </a:solidFill>
                <a:latin typeface="Arial"/>
                <a:cs typeface="Arial"/>
              </a:rPr>
              <a:t>m</a:t>
            </a:r>
            <a:r>
              <a:rPr sz="800" spc="-5" dirty="0">
                <a:solidFill>
                  <a:srgbClr val="FFFFFF"/>
                </a:solidFill>
                <a:latin typeface="Arial"/>
                <a:cs typeface="Arial"/>
              </a:rPr>
              <a:t>on</a:t>
            </a:r>
            <a:r>
              <a:rPr sz="800" dirty="0">
                <a:solidFill>
                  <a:srgbClr val="FFFFFF"/>
                </a:solidFill>
                <a:latin typeface="Arial"/>
                <a:cs typeface="Arial"/>
              </a:rPr>
              <a:t>st</a:t>
            </a:r>
            <a:r>
              <a:rPr sz="800" spc="-5" dirty="0">
                <a:solidFill>
                  <a:srgbClr val="FFFFFF"/>
                </a:solidFill>
                <a:latin typeface="Arial"/>
                <a:cs typeface="Arial"/>
              </a:rPr>
              <a:t>ra</a:t>
            </a:r>
            <a:r>
              <a:rPr sz="800" dirty="0">
                <a:solidFill>
                  <a:srgbClr val="FFFFFF"/>
                </a:solidFill>
                <a:latin typeface="Arial"/>
                <a:cs typeface="Arial"/>
              </a:rPr>
              <a:t>te  </a:t>
            </a:r>
            <a:r>
              <a:rPr sz="800" spc="-5" dirty="0">
                <a:solidFill>
                  <a:srgbClr val="FFFFFF"/>
                </a:solidFill>
                <a:latin typeface="Arial"/>
                <a:cs typeface="Arial"/>
              </a:rPr>
              <a:t>conservation  of  ecosystem  services</a:t>
            </a:r>
            <a:endParaRPr sz="800">
              <a:latin typeface="Arial"/>
              <a:cs typeface="Arial"/>
            </a:endParaRPr>
          </a:p>
          <a:p>
            <a:pPr marL="12700">
              <a:lnSpc>
                <a:spcPct val="100000"/>
              </a:lnSpc>
              <a:spcBef>
                <a:spcPts val="175"/>
              </a:spcBef>
            </a:pPr>
            <a:r>
              <a:rPr sz="800" dirty="0">
                <a:solidFill>
                  <a:srgbClr val="FFFFFF"/>
                </a:solidFill>
                <a:latin typeface="Arial"/>
                <a:cs typeface="Arial"/>
              </a:rPr>
              <a:t>4.3</a:t>
            </a:r>
            <a:endParaRPr sz="800">
              <a:latin typeface="Arial"/>
              <a:cs typeface="Arial"/>
            </a:endParaRPr>
          </a:p>
        </p:txBody>
      </p:sp>
      <p:sp>
        <p:nvSpPr>
          <p:cNvPr id="76" name="object 76"/>
          <p:cNvSpPr/>
          <p:nvPr/>
        </p:nvSpPr>
        <p:spPr>
          <a:xfrm>
            <a:off x="6101334" y="4106417"/>
            <a:ext cx="875030" cy="2688590"/>
          </a:xfrm>
          <a:custGeom>
            <a:avLst/>
            <a:gdLst/>
            <a:ahLst/>
            <a:cxnLst/>
            <a:rect l="l" t="t" r="r" b="b"/>
            <a:pathLst>
              <a:path w="875029" h="2688590">
                <a:moveTo>
                  <a:pt x="0" y="1344167"/>
                </a:moveTo>
                <a:lnTo>
                  <a:pt x="569" y="1275001"/>
                </a:lnTo>
                <a:lnTo>
                  <a:pt x="2258" y="1206742"/>
                </a:lnTo>
                <a:lnTo>
                  <a:pt x="5039" y="1139475"/>
                </a:lnTo>
                <a:lnTo>
                  <a:pt x="8886" y="1073285"/>
                </a:lnTo>
                <a:lnTo>
                  <a:pt x="13770" y="1008255"/>
                </a:lnTo>
                <a:lnTo>
                  <a:pt x="19664" y="944471"/>
                </a:lnTo>
                <a:lnTo>
                  <a:pt x="26541" y="882017"/>
                </a:lnTo>
                <a:lnTo>
                  <a:pt x="34373" y="820977"/>
                </a:lnTo>
                <a:lnTo>
                  <a:pt x="43132" y="761436"/>
                </a:lnTo>
                <a:lnTo>
                  <a:pt x="52792" y="703479"/>
                </a:lnTo>
                <a:lnTo>
                  <a:pt x="63324" y="647189"/>
                </a:lnTo>
                <a:lnTo>
                  <a:pt x="74701" y="592652"/>
                </a:lnTo>
                <a:lnTo>
                  <a:pt x="86896" y="539951"/>
                </a:lnTo>
                <a:lnTo>
                  <a:pt x="99880" y="489172"/>
                </a:lnTo>
                <a:lnTo>
                  <a:pt x="113628" y="440399"/>
                </a:lnTo>
                <a:lnTo>
                  <a:pt x="128111" y="393715"/>
                </a:lnTo>
                <a:lnTo>
                  <a:pt x="143301" y="349207"/>
                </a:lnTo>
                <a:lnTo>
                  <a:pt x="159172" y="306958"/>
                </a:lnTo>
                <a:lnTo>
                  <a:pt x="175695" y="267052"/>
                </a:lnTo>
                <a:lnTo>
                  <a:pt x="192844" y="229575"/>
                </a:lnTo>
                <a:lnTo>
                  <a:pt x="210590" y="194610"/>
                </a:lnTo>
                <a:lnTo>
                  <a:pt x="247766" y="132557"/>
                </a:lnTo>
                <a:lnTo>
                  <a:pt x="287002" y="81569"/>
                </a:lnTo>
                <a:lnTo>
                  <a:pt x="328080" y="42320"/>
                </a:lnTo>
                <a:lnTo>
                  <a:pt x="370780" y="15488"/>
                </a:lnTo>
                <a:lnTo>
                  <a:pt x="414880" y="1749"/>
                </a:lnTo>
                <a:lnTo>
                  <a:pt x="437388" y="0"/>
                </a:lnTo>
                <a:lnTo>
                  <a:pt x="459895" y="1749"/>
                </a:lnTo>
                <a:lnTo>
                  <a:pt x="503995" y="15488"/>
                </a:lnTo>
                <a:lnTo>
                  <a:pt x="546695" y="42320"/>
                </a:lnTo>
                <a:lnTo>
                  <a:pt x="587773" y="81569"/>
                </a:lnTo>
                <a:lnTo>
                  <a:pt x="627009" y="132557"/>
                </a:lnTo>
                <a:lnTo>
                  <a:pt x="664185" y="194610"/>
                </a:lnTo>
                <a:lnTo>
                  <a:pt x="681931" y="229575"/>
                </a:lnTo>
                <a:lnTo>
                  <a:pt x="699080" y="267052"/>
                </a:lnTo>
                <a:lnTo>
                  <a:pt x="715603" y="306958"/>
                </a:lnTo>
                <a:lnTo>
                  <a:pt x="731474" y="349207"/>
                </a:lnTo>
                <a:lnTo>
                  <a:pt x="746664" y="393715"/>
                </a:lnTo>
                <a:lnTo>
                  <a:pt x="761147" y="440399"/>
                </a:lnTo>
                <a:lnTo>
                  <a:pt x="774895" y="489172"/>
                </a:lnTo>
                <a:lnTo>
                  <a:pt x="787879" y="539951"/>
                </a:lnTo>
                <a:lnTo>
                  <a:pt x="800074" y="592652"/>
                </a:lnTo>
                <a:lnTo>
                  <a:pt x="811451" y="647189"/>
                </a:lnTo>
                <a:lnTo>
                  <a:pt x="821983" y="703479"/>
                </a:lnTo>
                <a:lnTo>
                  <a:pt x="831643" y="761436"/>
                </a:lnTo>
                <a:lnTo>
                  <a:pt x="840402" y="820977"/>
                </a:lnTo>
                <a:lnTo>
                  <a:pt x="848234" y="882017"/>
                </a:lnTo>
                <a:lnTo>
                  <a:pt x="855111" y="944471"/>
                </a:lnTo>
                <a:lnTo>
                  <a:pt x="861005" y="1008255"/>
                </a:lnTo>
                <a:lnTo>
                  <a:pt x="865889" y="1073285"/>
                </a:lnTo>
                <a:lnTo>
                  <a:pt x="869736" y="1139475"/>
                </a:lnTo>
                <a:lnTo>
                  <a:pt x="872517" y="1206742"/>
                </a:lnTo>
                <a:lnTo>
                  <a:pt x="874206" y="1275001"/>
                </a:lnTo>
                <a:lnTo>
                  <a:pt x="874775" y="1344167"/>
                </a:lnTo>
                <a:lnTo>
                  <a:pt x="874206" y="1413338"/>
                </a:lnTo>
                <a:lnTo>
                  <a:pt x="872517" y="1481601"/>
                </a:lnTo>
                <a:lnTo>
                  <a:pt x="869736" y="1548872"/>
                </a:lnTo>
                <a:lnTo>
                  <a:pt x="865889" y="1615065"/>
                </a:lnTo>
                <a:lnTo>
                  <a:pt x="861005" y="1680097"/>
                </a:lnTo>
                <a:lnTo>
                  <a:pt x="855111" y="1743883"/>
                </a:lnTo>
                <a:lnTo>
                  <a:pt x="848234" y="1806338"/>
                </a:lnTo>
                <a:lnTo>
                  <a:pt x="840402" y="1867379"/>
                </a:lnTo>
                <a:lnTo>
                  <a:pt x="831643" y="1926921"/>
                </a:lnTo>
                <a:lnTo>
                  <a:pt x="821983" y="1984879"/>
                </a:lnTo>
                <a:lnTo>
                  <a:pt x="811451" y="2041169"/>
                </a:lnTo>
                <a:lnTo>
                  <a:pt x="800074" y="2095706"/>
                </a:lnTo>
                <a:lnTo>
                  <a:pt x="787879" y="2148406"/>
                </a:lnTo>
                <a:lnTo>
                  <a:pt x="774895" y="2199184"/>
                </a:lnTo>
                <a:lnTo>
                  <a:pt x="761147" y="2247957"/>
                </a:lnTo>
                <a:lnTo>
                  <a:pt x="746664" y="2294639"/>
                </a:lnTo>
                <a:lnTo>
                  <a:pt x="731474" y="2339146"/>
                </a:lnTo>
                <a:lnTo>
                  <a:pt x="715603" y="2381394"/>
                </a:lnTo>
                <a:lnTo>
                  <a:pt x="699080" y="2421298"/>
                </a:lnTo>
                <a:lnTo>
                  <a:pt x="681931" y="2458773"/>
                </a:lnTo>
                <a:lnTo>
                  <a:pt x="664185" y="2493736"/>
                </a:lnTo>
                <a:lnTo>
                  <a:pt x="627009" y="2555786"/>
                </a:lnTo>
                <a:lnTo>
                  <a:pt x="587773" y="2606772"/>
                </a:lnTo>
                <a:lnTo>
                  <a:pt x="546695" y="2646018"/>
                </a:lnTo>
                <a:lnTo>
                  <a:pt x="503995" y="2672848"/>
                </a:lnTo>
                <a:lnTo>
                  <a:pt x="459895" y="2686586"/>
                </a:lnTo>
                <a:lnTo>
                  <a:pt x="437388" y="2688335"/>
                </a:lnTo>
                <a:lnTo>
                  <a:pt x="414880" y="2686586"/>
                </a:lnTo>
                <a:lnTo>
                  <a:pt x="370780" y="2672848"/>
                </a:lnTo>
                <a:lnTo>
                  <a:pt x="328080" y="2646018"/>
                </a:lnTo>
                <a:lnTo>
                  <a:pt x="287002" y="2606772"/>
                </a:lnTo>
                <a:lnTo>
                  <a:pt x="247766" y="2555786"/>
                </a:lnTo>
                <a:lnTo>
                  <a:pt x="210590" y="2493736"/>
                </a:lnTo>
                <a:lnTo>
                  <a:pt x="192844" y="2458773"/>
                </a:lnTo>
                <a:lnTo>
                  <a:pt x="175695" y="2421298"/>
                </a:lnTo>
                <a:lnTo>
                  <a:pt x="159172" y="2381394"/>
                </a:lnTo>
                <a:lnTo>
                  <a:pt x="143301" y="2339146"/>
                </a:lnTo>
                <a:lnTo>
                  <a:pt x="128111" y="2294639"/>
                </a:lnTo>
                <a:lnTo>
                  <a:pt x="113628" y="2247957"/>
                </a:lnTo>
                <a:lnTo>
                  <a:pt x="99880" y="2199184"/>
                </a:lnTo>
                <a:lnTo>
                  <a:pt x="86896" y="2148406"/>
                </a:lnTo>
                <a:lnTo>
                  <a:pt x="74701" y="2095706"/>
                </a:lnTo>
                <a:lnTo>
                  <a:pt x="63324" y="2041169"/>
                </a:lnTo>
                <a:lnTo>
                  <a:pt x="52792" y="1984879"/>
                </a:lnTo>
                <a:lnTo>
                  <a:pt x="43132" y="1926921"/>
                </a:lnTo>
                <a:lnTo>
                  <a:pt x="34373" y="1867379"/>
                </a:lnTo>
                <a:lnTo>
                  <a:pt x="26541" y="1806338"/>
                </a:lnTo>
                <a:lnTo>
                  <a:pt x="19664" y="1743883"/>
                </a:lnTo>
                <a:lnTo>
                  <a:pt x="13770" y="1680097"/>
                </a:lnTo>
                <a:lnTo>
                  <a:pt x="8886" y="1615065"/>
                </a:lnTo>
                <a:lnTo>
                  <a:pt x="5039" y="1548872"/>
                </a:lnTo>
                <a:lnTo>
                  <a:pt x="2258" y="1481601"/>
                </a:lnTo>
                <a:lnTo>
                  <a:pt x="569" y="1413338"/>
                </a:lnTo>
                <a:lnTo>
                  <a:pt x="0" y="1344167"/>
                </a:lnTo>
                <a:close/>
              </a:path>
            </a:pathLst>
          </a:custGeom>
          <a:ln w="38099">
            <a:solidFill>
              <a:srgbClr val="C00000"/>
            </a:solidFill>
          </a:ln>
        </p:spPr>
        <p:txBody>
          <a:bodyPr wrap="square" lIns="0" tIns="0" rIns="0" bIns="0" rtlCol="0"/>
          <a:lstStyle/>
          <a:p>
            <a:endParaRPr/>
          </a:p>
        </p:txBody>
      </p:sp>
      <p:grpSp>
        <p:nvGrpSpPr>
          <p:cNvPr id="77" name="object 77"/>
          <p:cNvGrpSpPr/>
          <p:nvPr/>
        </p:nvGrpSpPr>
        <p:grpSpPr>
          <a:xfrm>
            <a:off x="9945623" y="4126991"/>
            <a:ext cx="1775460" cy="2542540"/>
            <a:chOff x="9945623" y="4126991"/>
            <a:chExt cx="1775460" cy="2542540"/>
          </a:xfrm>
        </p:grpSpPr>
        <p:sp>
          <p:nvSpPr>
            <p:cNvPr id="78" name="object 78"/>
            <p:cNvSpPr/>
            <p:nvPr/>
          </p:nvSpPr>
          <p:spPr>
            <a:xfrm>
              <a:off x="9974579" y="4155947"/>
              <a:ext cx="1717548" cy="2484120"/>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9" name="object 79"/>
            <p:cNvSpPr/>
            <p:nvPr/>
          </p:nvSpPr>
          <p:spPr>
            <a:xfrm>
              <a:off x="9960101" y="4141469"/>
              <a:ext cx="1746885" cy="2513330"/>
            </a:xfrm>
            <a:custGeom>
              <a:avLst/>
              <a:gdLst/>
              <a:ahLst/>
              <a:cxnLst/>
              <a:rect l="l" t="t" r="r" b="b"/>
              <a:pathLst>
                <a:path w="1746884" h="2513329">
                  <a:moveTo>
                    <a:pt x="0" y="2513075"/>
                  </a:moveTo>
                  <a:lnTo>
                    <a:pt x="1746503" y="2513075"/>
                  </a:lnTo>
                  <a:lnTo>
                    <a:pt x="1746503" y="0"/>
                  </a:lnTo>
                  <a:lnTo>
                    <a:pt x="0" y="0"/>
                  </a:lnTo>
                  <a:lnTo>
                    <a:pt x="0" y="2513075"/>
                  </a:lnTo>
                  <a:close/>
                </a:path>
              </a:pathLst>
            </a:custGeom>
            <a:ln w="28956">
              <a:solidFill>
                <a:srgbClr val="1F4E79"/>
              </a:solidFill>
            </a:ln>
          </p:spPr>
          <p:txBody>
            <a:bodyPr wrap="square" lIns="0" tIns="0" rIns="0" bIns="0" rtlCol="0"/>
            <a:lstStyle/>
            <a:p>
              <a:endParaRPr/>
            </a:p>
          </p:txBody>
        </p:sp>
      </p:grpSp>
      <p:sp>
        <p:nvSpPr>
          <p:cNvPr id="80" name="TextBox 79"/>
          <p:cNvSpPr txBox="1"/>
          <p:nvPr/>
        </p:nvSpPr>
        <p:spPr>
          <a:xfrm>
            <a:off x="4572000" y="1207007"/>
            <a:ext cx="1221230" cy="400110"/>
          </a:xfrm>
          <a:prstGeom prst="rect">
            <a:avLst/>
          </a:prstGeom>
          <a:noFill/>
        </p:spPr>
        <p:txBody>
          <a:bodyPr wrap="square" rtlCol="0">
            <a:spAutoFit/>
          </a:bodyPr>
          <a:lstStyle/>
          <a:p>
            <a:r>
              <a:rPr lang="fr-FR" sz="2000" b="1" dirty="0" err="1" smtClean="0"/>
              <a:t>Context</a:t>
            </a:r>
            <a:endParaRPr lang="fr-FR" sz="2000" b="1" dirty="0"/>
          </a:p>
        </p:txBody>
      </p:sp>
      <p:sp>
        <p:nvSpPr>
          <p:cNvPr id="81" name="TextBox 80"/>
          <p:cNvSpPr txBox="1"/>
          <p:nvPr/>
        </p:nvSpPr>
        <p:spPr>
          <a:xfrm>
            <a:off x="5059171" y="1575553"/>
            <a:ext cx="1352296" cy="400110"/>
          </a:xfrm>
          <a:prstGeom prst="rect">
            <a:avLst/>
          </a:prstGeom>
          <a:noFill/>
        </p:spPr>
        <p:txBody>
          <a:bodyPr wrap="square" rtlCol="0">
            <a:spAutoFit/>
          </a:bodyPr>
          <a:lstStyle/>
          <a:p>
            <a:r>
              <a:rPr lang="fr-FR" sz="2000" dirty="0" smtClean="0"/>
              <a:t>Planning</a:t>
            </a:r>
            <a:endParaRPr lang="fr-FR" sz="2000" dirty="0"/>
          </a:p>
        </p:txBody>
      </p:sp>
      <p:sp>
        <p:nvSpPr>
          <p:cNvPr id="82" name="TextBox 81"/>
          <p:cNvSpPr txBox="1"/>
          <p:nvPr/>
        </p:nvSpPr>
        <p:spPr>
          <a:xfrm>
            <a:off x="5793230" y="1848691"/>
            <a:ext cx="1352296" cy="400110"/>
          </a:xfrm>
          <a:prstGeom prst="rect">
            <a:avLst/>
          </a:prstGeom>
          <a:noFill/>
        </p:spPr>
        <p:txBody>
          <a:bodyPr wrap="square" rtlCol="0">
            <a:spAutoFit/>
          </a:bodyPr>
          <a:lstStyle/>
          <a:p>
            <a:r>
              <a:rPr lang="fr-FR" sz="2000" dirty="0" smtClean="0"/>
              <a:t>Inputs</a:t>
            </a:r>
            <a:endParaRPr lang="fr-FR" sz="2000" dirty="0"/>
          </a:p>
        </p:txBody>
      </p:sp>
      <p:sp>
        <p:nvSpPr>
          <p:cNvPr id="83" name="TextBox 82"/>
          <p:cNvSpPr txBox="1"/>
          <p:nvPr/>
        </p:nvSpPr>
        <p:spPr>
          <a:xfrm>
            <a:off x="6306312" y="2153859"/>
            <a:ext cx="1078230" cy="400110"/>
          </a:xfrm>
          <a:prstGeom prst="rect">
            <a:avLst/>
          </a:prstGeom>
          <a:noFill/>
        </p:spPr>
        <p:txBody>
          <a:bodyPr wrap="square" rtlCol="0">
            <a:spAutoFit/>
          </a:bodyPr>
          <a:lstStyle/>
          <a:p>
            <a:r>
              <a:rPr lang="fr-FR" sz="2000" dirty="0" err="1" smtClean="0"/>
              <a:t>Process</a:t>
            </a:r>
            <a:r>
              <a:rPr lang="fr-FR" sz="2000" dirty="0" smtClean="0"/>
              <a:t> </a:t>
            </a:r>
            <a:endParaRPr lang="fr-FR" sz="2000" dirty="0"/>
          </a:p>
        </p:txBody>
      </p:sp>
      <p:sp>
        <p:nvSpPr>
          <p:cNvPr id="84" name="TextBox 83"/>
          <p:cNvSpPr txBox="1"/>
          <p:nvPr/>
        </p:nvSpPr>
        <p:spPr>
          <a:xfrm>
            <a:off x="6742684" y="2563008"/>
            <a:ext cx="1352296" cy="400110"/>
          </a:xfrm>
          <a:prstGeom prst="rect">
            <a:avLst/>
          </a:prstGeom>
          <a:noFill/>
        </p:spPr>
        <p:txBody>
          <a:bodyPr wrap="square" rtlCol="0">
            <a:spAutoFit/>
          </a:bodyPr>
          <a:lstStyle/>
          <a:p>
            <a:r>
              <a:rPr lang="fr-FR" sz="2000" dirty="0" smtClean="0"/>
              <a:t>Outputs</a:t>
            </a:r>
            <a:endParaRPr lang="fr-FR" sz="2000" dirty="0"/>
          </a:p>
        </p:txBody>
      </p:sp>
    </p:spTree>
    <p:extLst>
      <p:ext uri="{BB962C8B-B14F-4D97-AF65-F5344CB8AC3E}">
        <p14:creationId xmlns:p14="http://schemas.microsoft.com/office/powerpoint/2010/main" val="2163835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0287" y="226186"/>
            <a:ext cx="2441448" cy="5175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1254252" y="729106"/>
            <a:ext cx="1504950" cy="394335"/>
            <a:chOff x="1254252" y="729106"/>
            <a:chExt cx="1504950" cy="394335"/>
          </a:xfrm>
        </p:grpSpPr>
        <p:sp>
          <p:nvSpPr>
            <p:cNvPr id="4" name="object 4"/>
            <p:cNvSpPr/>
            <p:nvPr/>
          </p:nvSpPr>
          <p:spPr>
            <a:xfrm>
              <a:off x="1254252" y="999743"/>
              <a:ext cx="1449323" cy="12344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258265" y="729106"/>
              <a:ext cx="1500936" cy="3191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6" name="object 6"/>
          <p:cNvGrpSpPr/>
          <p:nvPr/>
        </p:nvGrpSpPr>
        <p:grpSpPr>
          <a:xfrm>
            <a:off x="4768596" y="168655"/>
            <a:ext cx="2650490" cy="1021715"/>
            <a:chOff x="4768596" y="168655"/>
            <a:chExt cx="2650490" cy="1021715"/>
          </a:xfrm>
        </p:grpSpPr>
        <p:sp>
          <p:nvSpPr>
            <p:cNvPr id="7" name="object 7"/>
            <p:cNvSpPr/>
            <p:nvPr/>
          </p:nvSpPr>
          <p:spPr>
            <a:xfrm>
              <a:off x="4768596" y="168655"/>
              <a:ext cx="2650236" cy="51714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4777740" y="671322"/>
              <a:ext cx="2622804" cy="51892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9" name="object 9"/>
          <p:cNvGrpSpPr/>
          <p:nvPr/>
        </p:nvGrpSpPr>
        <p:grpSpPr>
          <a:xfrm>
            <a:off x="8133588" y="185801"/>
            <a:ext cx="2703830" cy="1021715"/>
            <a:chOff x="8133588" y="185801"/>
            <a:chExt cx="2703830" cy="1021715"/>
          </a:xfrm>
        </p:grpSpPr>
        <p:sp>
          <p:nvSpPr>
            <p:cNvPr id="10" name="object 10"/>
            <p:cNvSpPr/>
            <p:nvPr/>
          </p:nvSpPr>
          <p:spPr>
            <a:xfrm>
              <a:off x="8133588" y="185801"/>
              <a:ext cx="2703576" cy="51828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740140" y="688720"/>
              <a:ext cx="1517903" cy="51828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12" name="object 12"/>
          <p:cNvGrpSpPr/>
          <p:nvPr/>
        </p:nvGrpSpPr>
        <p:grpSpPr>
          <a:xfrm>
            <a:off x="3576828" y="551687"/>
            <a:ext cx="696595" cy="579120"/>
            <a:chOff x="3576828" y="551687"/>
            <a:chExt cx="696595" cy="579120"/>
          </a:xfrm>
        </p:grpSpPr>
        <p:sp>
          <p:nvSpPr>
            <p:cNvPr id="13" name="object 13"/>
            <p:cNvSpPr/>
            <p:nvPr/>
          </p:nvSpPr>
          <p:spPr>
            <a:xfrm>
              <a:off x="3582924" y="557783"/>
              <a:ext cx="684530" cy="567055"/>
            </a:xfrm>
            <a:custGeom>
              <a:avLst/>
              <a:gdLst/>
              <a:ahLst/>
              <a:cxnLst/>
              <a:rect l="l" t="t" r="r" b="b"/>
              <a:pathLst>
                <a:path w="684529" h="567055">
                  <a:moveTo>
                    <a:pt x="17652" y="141731"/>
                  </a:moveTo>
                  <a:lnTo>
                    <a:pt x="0" y="141731"/>
                  </a:lnTo>
                  <a:lnTo>
                    <a:pt x="0" y="425195"/>
                  </a:lnTo>
                  <a:lnTo>
                    <a:pt x="17652" y="425195"/>
                  </a:lnTo>
                  <a:lnTo>
                    <a:pt x="17652" y="141731"/>
                  </a:lnTo>
                  <a:close/>
                </a:path>
                <a:path w="684529" h="567055">
                  <a:moveTo>
                    <a:pt x="70865" y="141731"/>
                  </a:moveTo>
                  <a:lnTo>
                    <a:pt x="35433" y="141731"/>
                  </a:lnTo>
                  <a:lnTo>
                    <a:pt x="35433" y="425195"/>
                  </a:lnTo>
                  <a:lnTo>
                    <a:pt x="70865" y="425195"/>
                  </a:lnTo>
                  <a:lnTo>
                    <a:pt x="70865" y="141731"/>
                  </a:lnTo>
                  <a:close/>
                </a:path>
                <a:path w="684529" h="567055">
                  <a:moveTo>
                    <a:pt x="400812" y="0"/>
                  </a:moveTo>
                  <a:lnTo>
                    <a:pt x="400812" y="141731"/>
                  </a:lnTo>
                  <a:lnTo>
                    <a:pt x="88518" y="141731"/>
                  </a:lnTo>
                  <a:lnTo>
                    <a:pt x="88518" y="425195"/>
                  </a:lnTo>
                  <a:lnTo>
                    <a:pt x="400812" y="425195"/>
                  </a:lnTo>
                  <a:lnTo>
                    <a:pt x="400812" y="566927"/>
                  </a:lnTo>
                  <a:lnTo>
                    <a:pt x="684276" y="283463"/>
                  </a:lnTo>
                  <a:lnTo>
                    <a:pt x="400812" y="0"/>
                  </a:lnTo>
                  <a:close/>
                </a:path>
              </a:pathLst>
            </a:custGeom>
            <a:solidFill>
              <a:srgbClr val="7E7E7E"/>
            </a:solidFill>
          </p:spPr>
          <p:txBody>
            <a:bodyPr wrap="square" lIns="0" tIns="0" rIns="0" bIns="0" rtlCol="0"/>
            <a:lstStyle/>
            <a:p>
              <a:endParaRPr/>
            </a:p>
          </p:txBody>
        </p:sp>
        <p:sp>
          <p:nvSpPr>
            <p:cNvPr id="14" name="object 14"/>
            <p:cNvSpPr/>
            <p:nvPr/>
          </p:nvSpPr>
          <p:spPr>
            <a:xfrm>
              <a:off x="3582924" y="557783"/>
              <a:ext cx="684530" cy="567055"/>
            </a:xfrm>
            <a:custGeom>
              <a:avLst/>
              <a:gdLst/>
              <a:ahLst/>
              <a:cxnLst/>
              <a:rect l="l" t="t" r="r" b="b"/>
              <a:pathLst>
                <a:path w="684529" h="567055">
                  <a:moveTo>
                    <a:pt x="0" y="141731"/>
                  </a:moveTo>
                  <a:lnTo>
                    <a:pt x="17652" y="141731"/>
                  </a:lnTo>
                  <a:lnTo>
                    <a:pt x="17652" y="425195"/>
                  </a:lnTo>
                  <a:lnTo>
                    <a:pt x="0" y="425195"/>
                  </a:lnTo>
                  <a:lnTo>
                    <a:pt x="0" y="141731"/>
                  </a:lnTo>
                  <a:close/>
                </a:path>
                <a:path w="684529" h="567055">
                  <a:moveTo>
                    <a:pt x="35433" y="141731"/>
                  </a:moveTo>
                  <a:lnTo>
                    <a:pt x="70865" y="141731"/>
                  </a:lnTo>
                  <a:lnTo>
                    <a:pt x="70865" y="425195"/>
                  </a:lnTo>
                  <a:lnTo>
                    <a:pt x="35433" y="425195"/>
                  </a:lnTo>
                  <a:lnTo>
                    <a:pt x="35433" y="141731"/>
                  </a:lnTo>
                  <a:close/>
                </a:path>
                <a:path w="684529" h="567055">
                  <a:moveTo>
                    <a:pt x="88518" y="141731"/>
                  </a:moveTo>
                  <a:lnTo>
                    <a:pt x="400812" y="141731"/>
                  </a:lnTo>
                  <a:lnTo>
                    <a:pt x="400812" y="0"/>
                  </a:lnTo>
                  <a:lnTo>
                    <a:pt x="684276" y="283463"/>
                  </a:lnTo>
                  <a:lnTo>
                    <a:pt x="400812" y="566927"/>
                  </a:lnTo>
                  <a:lnTo>
                    <a:pt x="400812" y="425195"/>
                  </a:lnTo>
                  <a:lnTo>
                    <a:pt x="88518" y="425195"/>
                  </a:lnTo>
                  <a:lnTo>
                    <a:pt x="88518" y="141731"/>
                  </a:lnTo>
                  <a:close/>
                </a:path>
              </a:pathLst>
            </a:custGeom>
            <a:ln w="12192">
              <a:solidFill>
                <a:srgbClr val="000000"/>
              </a:solidFill>
            </a:ln>
          </p:spPr>
          <p:txBody>
            <a:bodyPr wrap="square" lIns="0" tIns="0" rIns="0" bIns="0" rtlCol="0"/>
            <a:lstStyle/>
            <a:p>
              <a:endParaRPr/>
            </a:p>
          </p:txBody>
        </p:sp>
      </p:grpSp>
      <p:grpSp>
        <p:nvGrpSpPr>
          <p:cNvPr id="15" name="object 15"/>
          <p:cNvGrpSpPr/>
          <p:nvPr/>
        </p:nvGrpSpPr>
        <p:grpSpPr>
          <a:xfrm>
            <a:off x="7555992" y="545591"/>
            <a:ext cx="696595" cy="577850"/>
            <a:chOff x="7555992" y="545591"/>
            <a:chExt cx="696595" cy="577850"/>
          </a:xfrm>
        </p:grpSpPr>
        <p:sp>
          <p:nvSpPr>
            <p:cNvPr id="16" name="object 16"/>
            <p:cNvSpPr/>
            <p:nvPr/>
          </p:nvSpPr>
          <p:spPr>
            <a:xfrm>
              <a:off x="7562088" y="551687"/>
              <a:ext cx="684530" cy="565785"/>
            </a:xfrm>
            <a:custGeom>
              <a:avLst/>
              <a:gdLst/>
              <a:ahLst/>
              <a:cxnLst/>
              <a:rect l="l" t="t" r="r" b="b"/>
              <a:pathLst>
                <a:path w="684529" h="565785">
                  <a:moveTo>
                    <a:pt x="17652" y="141350"/>
                  </a:moveTo>
                  <a:lnTo>
                    <a:pt x="0" y="141350"/>
                  </a:lnTo>
                  <a:lnTo>
                    <a:pt x="0" y="424052"/>
                  </a:lnTo>
                  <a:lnTo>
                    <a:pt x="17652" y="424052"/>
                  </a:lnTo>
                  <a:lnTo>
                    <a:pt x="17652" y="141350"/>
                  </a:lnTo>
                  <a:close/>
                </a:path>
                <a:path w="684529" h="565785">
                  <a:moveTo>
                    <a:pt x="70611" y="141350"/>
                  </a:moveTo>
                  <a:lnTo>
                    <a:pt x="35305" y="141350"/>
                  </a:lnTo>
                  <a:lnTo>
                    <a:pt x="35305" y="424052"/>
                  </a:lnTo>
                  <a:lnTo>
                    <a:pt x="70611" y="424052"/>
                  </a:lnTo>
                  <a:lnTo>
                    <a:pt x="70611" y="141350"/>
                  </a:lnTo>
                  <a:close/>
                </a:path>
                <a:path w="684529" h="565785">
                  <a:moveTo>
                    <a:pt x="401573" y="0"/>
                  </a:moveTo>
                  <a:lnTo>
                    <a:pt x="401573" y="141350"/>
                  </a:lnTo>
                  <a:lnTo>
                    <a:pt x="88391" y="141350"/>
                  </a:lnTo>
                  <a:lnTo>
                    <a:pt x="88391" y="424052"/>
                  </a:lnTo>
                  <a:lnTo>
                    <a:pt x="401573" y="424052"/>
                  </a:lnTo>
                  <a:lnTo>
                    <a:pt x="401573" y="565403"/>
                  </a:lnTo>
                  <a:lnTo>
                    <a:pt x="684276" y="282701"/>
                  </a:lnTo>
                  <a:lnTo>
                    <a:pt x="401573" y="0"/>
                  </a:lnTo>
                  <a:close/>
                </a:path>
              </a:pathLst>
            </a:custGeom>
            <a:solidFill>
              <a:srgbClr val="7E7E7E"/>
            </a:solidFill>
          </p:spPr>
          <p:txBody>
            <a:bodyPr wrap="square" lIns="0" tIns="0" rIns="0" bIns="0" rtlCol="0"/>
            <a:lstStyle/>
            <a:p>
              <a:endParaRPr/>
            </a:p>
          </p:txBody>
        </p:sp>
        <p:sp>
          <p:nvSpPr>
            <p:cNvPr id="17" name="object 17"/>
            <p:cNvSpPr/>
            <p:nvPr/>
          </p:nvSpPr>
          <p:spPr>
            <a:xfrm>
              <a:off x="7562088" y="551687"/>
              <a:ext cx="684530" cy="565785"/>
            </a:xfrm>
            <a:custGeom>
              <a:avLst/>
              <a:gdLst/>
              <a:ahLst/>
              <a:cxnLst/>
              <a:rect l="l" t="t" r="r" b="b"/>
              <a:pathLst>
                <a:path w="684529" h="565785">
                  <a:moveTo>
                    <a:pt x="0" y="141350"/>
                  </a:moveTo>
                  <a:lnTo>
                    <a:pt x="17652" y="141350"/>
                  </a:lnTo>
                  <a:lnTo>
                    <a:pt x="17652" y="424052"/>
                  </a:lnTo>
                  <a:lnTo>
                    <a:pt x="0" y="424052"/>
                  </a:lnTo>
                  <a:lnTo>
                    <a:pt x="0" y="141350"/>
                  </a:lnTo>
                  <a:close/>
                </a:path>
                <a:path w="684529" h="565785">
                  <a:moveTo>
                    <a:pt x="35305" y="141350"/>
                  </a:moveTo>
                  <a:lnTo>
                    <a:pt x="70611" y="141350"/>
                  </a:lnTo>
                  <a:lnTo>
                    <a:pt x="70611" y="424052"/>
                  </a:lnTo>
                  <a:lnTo>
                    <a:pt x="35305" y="424052"/>
                  </a:lnTo>
                  <a:lnTo>
                    <a:pt x="35305" y="141350"/>
                  </a:lnTo>
                  <a:close/>
                </a:path>
                <a:path w="684529" h="565785">
                  <a:moveTo>
                    <a:pt x="88391" y="141350"/>
                  </a:moveTo>
                  <a:lnTo>
                    <a:pt x="401573" y="141350"/>
                  </a:lnTo>
                  <a:lnTo>
                    <a:pt x="401573" y="0"/>
                  </a:lnTo>
                  <a:lnTo>
                    <a:pt x="684276" y="282701"/>
                  </a:lnTo>
                  <a:lnTo>
                    <a:pt x="401573" y="565403"/>
                  </a:lnTo>
                  <a:lnTo>
                    <a:pt x="401573" y="424052"/>
                  </a:lnTo>
                  <a:lnTo>
                    <a:pt x="88391" y="424052"/>
                  </a:lnTo>
                  <a:lnTo>
                    <a:pt x="88391" y="141350"/>
                  </a:lnTo>
                  <a:close/>
                </a:path>
              </a:pathLst>
            </a:custGeom>
            <a:ln w="12192">
              <a:solidFill>
                <a:srgbClr val="000000"/>
              </a:solidFill>
            </a:ln>
          </p:spPr>
          <p:txBody>
            <a:bodyPr wrap="square" lIns="0" tIns="0" rIns="0" bIns="0" rtlCol="0"/>
            <a:lstStyle/>
            <a:p>
              <a:endParaRPr/>
            </a:p>
          </p:txBody>
        </p:sp>
      </p:grpSp>
      <p:grpSp>
        <p:nvGrpSpPr>
          <p:cNvPr id="18" name="object 18"/>
          <p:cNvGrpSpPr/>
          <p:nvPr/>
        </p:nvGrpSpPr>
        <p:grpSpPr>
          <a:xfrm>
            <a:off x="210058" y="3344926"/>
            <a:ext cx="10522585" cy="701675"/>
            <a:chOff x="210058" y="3344926"/>
            <a:chExt cx="10522585" cy="701675"/>
          </a:xfrm>
        </p:grpSpPr>
        <p:sp>
          <p:nvSpPr>
            <p:cNvPr id="19" name="object 19"/>
            <p:cNvSpPr/>
            <p:nvPr/>
          </p:nvSpPr>
          <p:spPr>
            <a:xfrm>
              <a:off x="216408" y="3351276"/>
              <a:ext cx="10509885" cy="688975"/>
            </a:xfrm>
            <a:custGeom>
              <a:avLst/>
              <a:gdLst/>
              <a:ahLst/>
              <a:cxnLst/>
              <a:rect l="l" t="t" r="r" b="b"/>
              <a:pathLst>
                <a:path w="10509885" h="688975">
                  <a:moveTo>
                    <a:pt x="21526" y="172212"/>
                  </a:moveTo>
                  <a:lnTo>
                    <a:pt x="0" y="172212"/>
                  </a:lnTo>
                  <a:lnTo>
                    <a:pt x="0" y="516636"/>
                  </a:lnTo>
                  <a:lnTo>
                    <a:pt x="21526" y="516636"/>
                  </a:lnTo>
                  <a:lnTo>
                    <a:pt x="21526" y="172212"/>
                  </a:lnTo>
                  <a:close/>
                </a:path>
                <a:path w="10509885" h="688975">
                  <a:moveTo>
                    <a:pt x="86106" y="172212"/>
                  </a:moveTo>
                  <a:lnTo>
                    <a:pt x="43053" y="172212"/>
                  </a:lnTo>
                  <a:lnTo>
                    <a:pt x="43053" y="516636"/>
                  </a:lnTo>
                  <a:lnTo>
                    <a:pt x="86106" y="516636"/>
                  </a:lnTo>
                  <a:lnTo>
                    <a:pt x="86106" y="172212"/>
                  </a:lnTo>
                  <a:close/>
                </a:path>
                <a:path w="10509885" h="688975">
                  <a:moveTo>
                    <a:pt x="10165080" y="0"/>
                  </a:moveTo>
                  <a:lnTo>
                    <a:pt x="10165080" y="172212"/>
                  </a:lnTo>
                  <a:lnTo>
                    <a:pt x="107632" y="172212"/>
                  </a:lnTo>
                  <a:lnTo>
                    <a:pt x="107632" y="516636"/>
                  </a:lnTo>
                  <a:lnTo>
                    <a:pt x="10165080" y="516636"/>
                  </a:lnTo>
                  <a:lnTo>
                    <a:pt x="10165080" y="688848"/>
                  </a:lnTo>
                  <a:lnTo>
                    <a:pt x="10509504" y="344424"/>
                  </a:lnTo>
                  <a:lnTo>
                    <a:pt x="10165080" y="0"/>
                  </a:lnTo>
                  <a:close/>
                </a:path>
              </a:pathLst>
            </a:custGeom>
            <a:solidFill>
              <a:srgbClr val="000000"/>
            </a:solidFill>
          </p:spPr>
          <p:txBody>
            <a:bodyPr wrap="square" lIns="0" tIns="0" rIns="0" bIns="0" rtlCol="0"/>
            <a:lstStyle/>
            <a:p>
              <a:endParaRPr/>
            </a:p>
          </p:txBody>
        </p:sp>
        <p:sp>
          <p:nvSpPr>
            <p:cNvPr id="20" name="object 20"/>
            <p:cNvSpPr/>
            <p:nvPr/>
          </p:nvSpPr>
          <p:spPr>
            <a:xfrm>
              <a:off x="216408" y="3351276"/>
              <a:ext cx="10509885" cy="688975"/>
            </a:xfrm>
            <a:custGeom>
              <a:avLst/>
              <a:gdLst/>
              <a:ahLst/>
              <a:cxnLst/>
              <a:rect l="l" t="t" r="r" b="b"/>
              <a:pathLst>
                <a:path w="10509885" h="688975">
                  <a:moveTo>
                    <a:pt x="0" y="172212"/>
                  </a:moveTo>
                  <a:lnTo>
                    <a:pt x="21526" y="172212"/>
                  </a:lnTo>
                  <a:lnTo>
                    <a:pt x="21526" y="516636"/>
                  </a:lnTo>
                  <a:lnTo>
                    <a:pt x="0" y="516636"/>
                  </a:lnTo>
                  <a:lnTo>
                    <a:pt x="0" y="172212"/>
                  </a:lnTo>
                  <a:close/>
                </a:path>
                <a:path w="10509885" h="688975">
                  <a:moveTo>
                    <a:pt x="43053" y="172212"/>
                  </a:moveTo>
                  <a:lnTo>
                    <a:pt x="86106" y="172212"/>
                  </a:lnTo>
                  <a:lnTo>
                    <a:pt x="86106" y="516636"/>
                  </a:lnTo>
                  <a:lnTo>
                    <a:pt x="43053" y="516636"/>
                  </a:lnTo>
                  <a:lnTo>
                    <a:pt x="43053" y="172212"/>
                  </a:lnTo>
                  <a:close/>
                </a:path>
                <a:path w="10509885" h="688975">
                  <a:moveTo>
                    <a:pt x="107632" y="172212"/>
                  </a:moveTo>
                  <a:lnTo>
                    <a:pt x="10165080" y="172212"/>
                  </a:lnTo>
                  <a:lnTo>
                    <a:pt x="10165080" y="0"/>
                  </a:lnTo>
                  <a:lnTo>
                    <a:pt x="10509504" y="344424"/>
                  </a:lnTo>
                  <a:lnTo>
                    <a:pt x="10165080" y="688848"/>
                  </a:lnTo>
                  <a:lnTo>
                    <a:pt x="10165080" y="516636"/>
                  </a:lnTo>
                  <a:lnTo>
                    <a:pt x="107632" y="516636"/>
                  </a:lnTo>
                  <a:lnTo>
                    <a:pt x="107632" y="172212"/>
                  </a:lnTo>
                  <a:close/>
                </a:path>
              </a:pathLst>
            </a:custGeom>
            <a:ln w="12192">
              <a:solidFill>
                <a:srgbClr val="000000"/>
              </a:solidFill>
            </a:ln>
          </p:spPr>
          <p:txBody>
            <a:bodyPr wrap="square" lIns="0" tIns="0" rIns="0" bIns="0" rtlCol="0"/>
            <a:lstStyle/>
            <a:p>
              <a:endParaRPr/>
            </a:p>
          </p:txBody>
        </p:sp>
      </p:grpSp>
      <p:sp>
        <p:nvSpPr>
          <p:cNvPr id="21" name="object 21"/>
          <p:cNvSpPr txBox="1"/>
          <p:nvPr/>
        </p:nvSpPr>
        <p:spPr>
          <a:xfrm>
            <a:off x="365123" y="1280269"/>
            <a:ext cx="4258311" cy="1699895"/>
          </a:xfrm>
          <a:prstGeom prst="rect">
            <a:avLst/>
          </a:prstGeom>
        </p:spPr>
        <p:txBody>
          <a:bodyPr vert="horz" wrap="square" lIns="0" tIns="84455" rIns="0" bIns="0" rtlCol="0">
            <a:spAutoFit/>
          </a:bodyPr>
          <a:lstStyle/>
          <a:p>
            <a:pPr marL="12700">
              <a:lnSpc>
                <a:spcPct val="100000"/>
              </a:lnSpc>
              <a:spcBef>
                <a:spcPts val="665"/>
              </a:spcBef>
            </a:pPr>
            <a:r>
              <a:rPr sz="1800" spc="-5" dirty="0">
                <a:latin typeface="Carlito"/>
                <a:cs typeface="Carlito"/>
              </a:rPr>
              <a:t>Legitimacy </a:t>
            </a:r>
            <a:r>
              <a:rPr sz="1800" dirty="0">
                <a:latin typeface="Carlito"/>
                <a:cs typeface="Carlito"/>
              </a:rPr>
              <a:t>&amp;</a:t>
            </a:r>
            <a:r>
              <a:rPr sz="1800" spc="15" dirty="0">
                <a:latin typeface="Carlito"/>
                <a:cs typeface="Carlito"/>
              </a:rPr>
              <a:t> </a:t>
            </a:r>
            <a:r>
              <a:rPr sz="1800" spc="-10" dirty="0">
                <a:latin typeface="Carlito"/>
                <a:cs typeface="Carlito"/>
              </a:rPr>
              <a:t>voice</a:t>
            </a:r>
            <a:endParaRPr sz="1800" dirty="0">
              <a:latin typeface="Carlito"/>
              <a:cs typeface="Carlito"/>
            </a:endParaRPr>
          </a:p>
          <a:p>
            <a:pPr marL="712470">
              <a:lnSpc>
                <a:spcPct val="100000"/>
              </a:lnSpc>
              <a:spcBef>
                <a:spcPts val="570"/>
              </a:spcBef>
            </a:pPr>
            <a:r>
              <a:rPr sz="1800" spc="-10" dirty="0">
                <a:latin typeface="Carlito"/>
                <a:cs typeface="Carlito"/>
              </a:rPr>
              <a:t>Direction</a:t>
            </a:r>
            <a:endParaRPr sz="1800" dirty="0">
              <a:latin typeface="Carlito"/>
              <a:cs typeface="Carlito"/>
            </a:endParaRPr>
          </a:p>
          <a:p>
            <a:pPr marL="1252855">
              <a:lnSpc>
                <a:spcPct val="100000"/>
              </a:lnSpc>
              <a:spcBef>
                <a:spcPts val="509"/>
              </a:spcBef>
            </a:pPr>
            <a:r>
              <a:rPr sz="1800" spc="-15" dirty="0">
                <a:latin typeface="Carlito"/>
                <a:cs typeface="Carlito"/>
              </a:rPr>
              <a:t>Performance</a:t>
            </a:r>
            <a:endParaRPr sz="1800" dirty="0">
              <a:latin typeface="Carlito"/>
              <a:cs typeface="Carlito"/>
            </a:endParaRPr>
          </a:p>
          <a:p>
            <a:pPr marL="1821180">
              <a:lnSpc>
                <a:spcPct val="100000"/>
              </a:lnSpc>
              <a:spcBef>
                <a:spcPts val="195"/>
              </a:spcBef>
            </a:pPr>
            <a:r>
              <a:rPr sz="1800" spc="-10" dirty="0">
                <a:latin typeface="Carlito"/>
                <a:cs typeface="Carlito"/>
              </a:rPr>
              <a:t>Accountability</a:t>
            </a:r>
            <a:endParaRPr sz="1800" dirty="0">
              <a:latin typeface="Carlito"/>
              <a:cs typeface="Carlito"/>
            </a:endParaRPr>
          </a:p>
          <a:p>
            <a:pPr marL="2390140">
              <a:lnSpc>
                <a:spcPct val="100000"/>
              </a:lnSpc>
              <a:spcBef>
                <a:spcPts val="540"/>
              </a:spcBef>
            </a:pPr>
            <a:r>
              <a:rPr sz="1800" spc="-10" dirty="0">
                <a:latin typeface="Carlito"/>
                <a:cs typeface="Carlito"/>
              </a:rPr>
              <a:t>Fairness </a:t>
            </a:r>
            <a:r>
              <a:rPr sz="1800" dirty="0">
                <a:latin typeface="Carlito"/>
                <a:cs typeface="Carlito"/>
              </a:rPr>
              <a:t>&amp;</a:t>
            </a:r>
            <a:r>
              <a:rPr sz="1800" spc="-65" dirty="0">
                <a:latin typeface="Carlito"/>
                <a:cs typeface="Carlito"/>
              </a:rPr>
              <a:t> </a:t>
            </a:r>
            <a:r>
              <a:rPr sz="1800" spc="-5" dirty="0">
                <a:latin typeface="Carlito"/>
                <a:cs typeface="Carlito"/>
              </a:rPr>
              <a:t>rights</a:t>
            </a:r>
            <a:endParaRPr sz="1800" dirty="0">
              <a:latin typeface="Carlito"/>
              <a:cs typeface="Carlito"/>
            </a:endParaRPr>
          </a:p>
        </p:txBody>
      </p:sp>
      <p:sp>
        <p:nvSpPr>
          <p:cNvPr id="24" name="object 24"/>
          <p:cNvSpPr txBox="1"/>
          <p:nvPr/>
        </p:nvSpPr>
        <p:spPr>
          <a:xfrm>
            <a:off x="8844533" y="2589402"/>
            <a:ext cx="141351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Outcomes</a:t>
            </a:r>
            <a:endParaRPr sz="1800" dirty="0">
              <a:latin typeface="Carlito"/>
              <a:cs typeface="Carlito"/>
            </a:endParaRPr>
          </a:p>
        </p:txBody>
      </p:sp>
      <p:grpSp>
        <p:nvGrpSpPr>
          <p:cNvPr id="25" name="object 25"/>
          <p:cNvGrpSpPr/>
          <p:nvPr/>
        </p:nvGrpSpPr>
        <p:grpSpPr>
          <a:xfrm>
            <a:off x="508762" y="1501139"/>
            <a:ext cx="9185910" cy="5259705"/>
            <a:chOff x="508762" y="1501139"/>
            <a:chExt cx="9185910" cy="5259705"/>
          </a:xfrm>
        </p:grpSpPr>
        <p:sp>
          <p:nvSpPr>
            <p:cNvPr id="26" name="object 26"/>
            <p:cNvSpPr/>
            <p:nvPr/>
          </p:nvSpPr>
          <p:spPr>
            <a:xfrm>
              <a:off x="515112" y="3348227"/>
              <a:ext cx="554990" cy="523240"/>
            </a:xfrm>
            <a:custGeom>
              <a:avLst/>
              <a:gdLst/>
              <a:ahLst/>
              <a:cxnLst/>
              <a:rect l="l" t="t" r="r" b="b"/>
              <a:pathLst>
                <a:path w="554990" h="523239">
                  <a:moveTo>
                    <a:pt x="467613"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3" y="522732"/>
                  </a:lnTo>
                  <a:lnTo>
                    <a:pt x="501527" y="515887"/>
                  </a:lnTo>
                  <a:lnTo>
                    <a:pt x="529220" y="497220"/>
                  </a:lnTo>
                  <a:lnTo>
                    <a:pt x="547890" y="469528"/>
                  </a:lnTo>
                  <a:lnTo>
                    <a:pt x="554735" y="435610"/>
                  </a:lnTo>
                  <a:lnTo>
                    <a:pt x="554735" y="87122"/>
                  </a:lnTo>
                  <a:lnTo>
                    <a:pt x="547890" y="53203"/>
                  </a:lnTo>
                  <a:lnTo>
                    <a:pt x="529220" y="25511"/>
                  </a:lnTo>
                  <a:lnTo>
                    <a:pt x="501527" y="6844"/>
                  </a:lnTo>
                  <a:lnTo>
                    <a:pt x="467613" y="0"/>
                  </a:lnTo>
                  <a:close/>
                </a:path>
              </a:pathLst>
            </a:custGeom>
            <a:solidFill>
              <a:srgbClr val="538235"/>
            </a:solidFill>
          </p:spPr>
          <p:txBody>
            <a:bodyPr wrap="square" lIns="0" tIns="0" rIns="0" bIns="0" rtlCol="0"/>
            <a:lstStyle/>
            <a:p>
              <a:endParaRPr/>
            </a:p>
          </p:txBody>
        </p:sp>
        <p:sp>
          <p:nvSpPr>
            <p:cNvPr id="27" name="object 27"/>
            <p:cNvSpPr/>
            <p:nvPr/>
          </p:nvSpPr>
          <p:spPr>
            <a:xfrm>
              <a:off x="515112"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3" y="0"/>
                  </a:lnTo>
                  <a:lnTo>
                    <a:pt x="501527" y="6844"/>
                  </a:lnTo>
                  <a:lnTo>
                    <a:pt x="529220" y="25511"/>
                  </a:lnTo>
                  <a:lnTo>
                    <a:pt x="547890" y="53203"/>
                  </a:lnTo>
                  <a:lnTo>
                    <a:pt x="554735" y="87122"/>
                  </a:lnTo>
                  <a:lnTo>
                    <a:pt x="554735" y="435610"/>
                  </a:lnTo>
                  <a:lnTo>
                    <a:pt x="547890" y="469528"/>
                  </a:lnTo>
                  <a:lnTo>
                    <a:pt x="529220" y="497220"/>
                  </a:lnTo>
                  <a:lnTo>
                    <a:pt x="501527" y="515887"/>
                  </a:lnTo>
                  <a:lnTo>
                    <a:pt x="467613"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28" name="object 28"/>
            <p:cNvSpPr/>
            <p:nvPr/>
          </p:nvSpPr>
          <p:spPr>
            <a:xfrm>
              <a:off x="1069848" y="3348227"/>
              <a:ext cx="554990" cy="523240"/>
            </a:xfrm>
            <a:custGeom>
              <a:avLst/>
              <a:gdLst/>
              <a:ahLst/>
              <a:cxnLst/>
              <a:rect l="l" t="t" r="r" b="b"/>
              <a:pathLst>
                <a:path w="554990" h="523239">
                  <a:moveTo>
                    <a:pt x="467614"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4" y="522732"/>
                  </a:lnTo>
                  <a:lnTo>
                    <a:pt x="501532" y="515887"/>
                  </a:lnTo>
                  <a:lnTo>
                    <a:pt x="529224" y="497220"/>
                  </a:lnTo>
                  <a:lnTo>
                    <a:pt x="547891" y="469528"/>
                  </a:lnTo>
                  <a:lnTo>
                    <a:pt x="554736" y="435610"/>
                  </a:lnTo>
                  <a:lnTo>
                    <a:pt x="554736" y="87122"/>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29" name="object 29"/>
            <p:cNvSpPr/>
            <p:nvPr/>
          </p:nvSpPr>
          <p:spPr>
            <a:xfrm>
              <a:off x="1069848"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0" name="object 30"/>
            <p:cNvSpPr/>
            <p:nvPr/>
          </p:nvSpPr>
          <p:spPr>
            <a:xfrm>
              <a:off x="1644395" y="3342132"/>
              <a:ext cx="554990" cy="523240"/>
            </a:xfrm>
            <a:custGeom>
              <a:avLst/>
              <a:gdLst/>
              <a:ahLst/>
              <a:cxnLst/>
              <a:rect l="l" t="t" r="r" b="b"/>
              <a:pathLst>
                <a:path w="554989" h="523239">
                  <a:moveTo>
                    <a:pt x="467614" y="0"/>
                  </a:moveTo>
                  <a:lnTo>
                    <a:pt x="87122" y="0"/>
                  </a:lnTo>
                  <a:lnTo>
                    <a:pt x="53203" y="6844"/>
                  </a:lnTo>
                  <a:lnTo>
                    <a:pt x="25511" y="25511"/>
                  </a:lnTo>
                  <a:lnTo>
                    <a:pt x="6844" y="53203"/>
                  </a:lnTo>
                  <a:lnTo>
                    <a:pt x="0" y="87121"/>
                  </a:lnTo>
                  <a:lnTo>
                    <a:pt x="0" y="435609"/>
                  </a:lnTo>
                  <a:lnTo>
                    <a:pt x="6844" y="469528"/>
                  </a:lnTo>
                  <a:lnTo>
                    <a:pt x="25511" y="497220"/>
                  </a:lnTo>
                  <a:lnTo>
                    <a:pt x="53203" y="515887"/>
                  </a:lnTo>
                  <a:lnTo>
                    <a:pt x="87122" y="522731"/>
                  </a:lnTo>
                  <a:lnTo>
                    <a:pt x="467614"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31" name="object 31"/>
            <p:cNvSpPr/>
            <p:nvPr/>
          </p:nvSpPr>
          <p:spPr>
            <a:xfrm>
              <a:off x="1644395" y="3342132"/>
              <a:ext cx="554990" cy="523240"/>
            </a:xfrm>
            <a:custGeom>
              <a:avLst/>
              <a:gdLst/>
              <a:ahLst/>
              <a:cxnLst/>
              <a:rect l="l" t="t" r="r" b="b"/>
              <a:pathLst>
                <a:path w="554989" h="523239">
                  <a:moveTo>
                    <a:pt x="0" y="87121"/>
                  </a:moveTo>
                  <a:lnTo>
                    <a:pt x="6844" y="53203"/>
                  </a:lnTo>
                  <a:lnTo>
                    <a:pt x="25511" y="25511"/>
                  </a:lnTo>
                  <a:lnTo>
                    <a:pt x="53203" y="6844"/>
                  </a:lnTo>
                  <a:lnTo>
                    <a:pt x="87122" y="0"/>
                  </a:lnTo>
                  <a:lnTo>
                    <a:pt x="467614" y="0"/>
                  </a:lnTo>
                  <a:lnTo>
                    <a:pt x="501532" y="6844"/>
                  </a:lnTo>
                  <a:lnTo>
                    <a:pt x="529224" y="25511"/>
                  </a:lnTo>
                  <a:lnTo>
                    <a:pt x="547891" y="53203"/>
                  </a:lnTo>
                  <a:lnTo>
                    <a:pt x="554736" y="87121"/>
                  </a:lnTo>
                  <a:lnTo>
                    <a:pt x="554736" y="435609"/>
                  </a:lnTo>
                  <a:lnTo>
                    <a:pt x="547891" y="469528"/>
                  </a:lnTo>
                  <a:lnTo>
                    <a:pt x="529224" y="497220"/>
                  </a:lnTo>
                  <a:lnTo>
                    <a:pt x="501532" y="515887"/>
                  </a:lnTo>
                  <a:lnTo>
                    <a:pt x="467614" y="522731"/>
                  </a:lnTo>
                  <a:lnTo>
                    <a:pt x="87122"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2" name="object 32"/>
            <p:cNvSpPr/>
            <p:nvPr/>
          </p:nvSpPr>
          <p:spPr>
            <a:xfrm>
              <a:off x="2217419" y="3329939"/>
              <a:ext cx="553720" cy="523240"/>
            </a:xfrm>
            <a:custGeom>
              <a:avLst/>
              <a:gdLst/>
              <a:ahLst/>
              <a:cxnLst/>
              <a:rect l="l" t="t" r="r" b="b"/>
              <a:pathLst>
                <a:path w="553719" h="523239">
                  <a:moveTo>
                    <a:pt x="466090" y="0"/>
                  </a:moveTo>
                  <a:lnTo>
                    <a:pt x="87122" y="0"/>
                  </a:lnTo>
                  <a:lnTo>
                    <a:pt x="53203" y="6844"/>
                  </a:lnTo>
                  <a:lnTo>
                    <a:pt x="25511" y="25511"/>
                  </a:lnTo>
                  <a:lnTo>
                    <a:pt x="6844" y="53203"/>
                  </a:lnTo>
                  <a:lnTo>
                    <a:pt x="0" y="87122"/>
                  </a:lnTo>
                  <a:lnTo>
                    <a:pt x="0" y="435610"/>
                  </a:lnTo>
                  <a:lnTo>
                    <a:pt x="6844" y="469528"/>
                  </a:lnTo>
                  <a:lnTo>
                    <a:pt x="25511" y="497220"/>
                  </a:lnTo>
                  <a:lnTo>
                    <a:pt x="53203" y="515887"/>
                  </a:lnTo>
                  <a:lnTo>
                    <a:pt x="87122" y="522732"/>
                  </a:lnTo>
                  <a:lnTo>
                    <a:pt x="466090" y="522732"/>
                  </a:lnTo>
                  <a:lnTo>
                    <a:pt x="500008" y="515887"/>
                  </a:lnTo>
                  <a:lnTo>
                    <a:pt x="527700" y="497220"/>
                  </a:lnTo>
                  <a:lnTo>
                    <a:pt x="546367" y="469528"/>
                  </a:lnTo>
                  <a:lnTo>
                    <a:pt x="553212" y="435610"/>
                  </a:lnTo>
                  <a:lnTo>
                    <a:pt x="553212" y="87122"/>
                  </a:lnTo>
                  <a:lnTo>
                    <a:pt x="546367" y="53203"/>
                  </a:lnTo>
                  <a:lnTo>
                    <a:pt x="527700" y="25511"/>
                  </a:lnTo>
                  <a:lnTo>
                    <a:pt x="500008" y="6844"/>
                  </a:lnTo>
                  <a:lnTo>
                    <a:pt x="466090" y="0"/>
                  </a:lnTo>
                  <a:close/>
                </a:path>
              </a:pathLst>
            </a:custGeom>
            <a:solidFill>
              <a:srgbClr val="538235"/>
            </a:solidFill>
          </p:spPr>
          <p:txBody>
            <a:bodyPr wrap="square" lIns="0" tIns="0" rIns="0" bIns="0" rtlCol="0"/>
            <a:lstStyle/>
            <a:p>
              <a:endParaRPr/>
            </a:p>
          </p:txBody>
        </p:sp>
        <p:sp>
          <p:nvSpPr>
            <p:cNvPr id="33" name="object 33"/>
            <p:cNvSpPr/>
            <p:nvPr/>
          </p:nvSpPr>
          <p:spPr>
            <a:xfrm>
              <a:off x="2217419" y="3329939"/>
              <a:ext cx="553720" cy="523240"/>
            </a:xfrm>
            <a:custGeom>
              <a:avLst/>
              <a:gdLst/>
              <a:ahLst/>
              <a:cxnLst/>
              <a:rect l="l" t="t" r="r" b="b"/>
              <a:pathLst>
                <a:path w="553719" h="523239">
                  <a:moveTo>
                    <a:pt x="0" y="87122"/>
                  </a:moveTo>
                  <a:lnTo>
                    <a:pt x="6844" y="53203"/>
                  </a:lnTo>
                  <a:lnTo>
                    <a:pt x="25511" y="25511"/>
                  </a:lnTo>
                  <a:lnTo>
                    <a:pt x="53203" y="6844"/>
                  </a:lnTo>
                  <a:lnTo>
                    <a:pt x="87122" y="0"/>
                  </a:lnTo>
                  <a:lnTo>
                    <a:pt x="466090" y="0"/>
                  </a:lnTo>
                  <a:lnTo>
                    <a:pt x="500008" y="6844"/>
                  </a:lnTo>
                  <a:lnTo>
                    <a:pt x="527700" y="25511"/>
                  </a:lnTo>
                  <a:lnTo>
                    <a:pt x="546367" y="53203"/>
                  </a:lnTo>
                  <a:lnTo>
                    <a:pt x="553212" y="87122"/>
                  </a:lnTo>
                  <a:lnTo>
                    <a:pt x="553212" y="435610"/>
                  </a:lnTo>
                  <a:lnTo>
                    <a:pt x="546367" y="469528"/>
                  </a:lnTo>
                  <a:lnTo>
                    <a:pt x="527700" y="497220"/>
                  </a:lnTo>
                  <a:lnTo>
                    <a:pt x="500008" y="515887"/>
                  </a:lnTo>
                  <a:lnTo>
                    <a:pt x="466090" y="522732"/>
                  </a:lnTo>
                  <a:lnTo>
                    <a:pt x="87122" y="522732"/>
                  </a:lnTo>
                  <a:lnTo>
                    <a:pt x="53203" y="515887"/>
                  </a:lnTo>
                  <a:lnTo>
                    <a:pt x="25511" y="497220"/>
                  </a:lnTo>
                  <a:lnTo>
                    <a:pt x="6844"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4" name="object 34"/>
            <p:cNvSpPr/>
            <p:nvPr/>
          </p:nvSpPr>
          <p:spPr>
            <a:xfrm>
              <a:off x="2784347" y="3342132"/>
              <a:ext cx="554990" cy="523240"/>
            </a:xfrm>
            <a:custGeom>
              <a:avLst/>
              <a:gdLst/>
              <a:ahLst/>
              <a:cxnLst/>
              <a:rect l="l" t="t" r="r" b="b"/>
              <a:pathLst>
                <a:path w="554989" h="523239">
                  <a:moveTo>
                    <a:pt x="467613" y="0"/>
                  </a:moveTo>
                  <a:lnTo>
                    <a:pt x="87121" y="0"/>
                  </a:lnTo>
                  <a:lnTo>
                    <a:pt x="53203" y="6844"/>
                  </a:lnTo>
                  <a:lnTo>
                    <a:pt x="25511" y="25511"/>
                  </a:lnTo>
                  <a:lnTo>
                    <a:pt x="6844" y="53203"/>
                  </a:lnTo>
                  <a:lnTo>
                    <a:pt x="0" y="87121"/>
                  </a:lnTo>
                  <a:lnTo>
                    <a:pt x="0" y="435609"/>
                  </a:lnTo>
                  <a:lnTo>
                    <a:pt x="6844" y="469528"/>
                  </a:lnTo>
                  <a:lnTo>
                    <a:pt x="25511" y="497220"/>
                  </a:lnTo>
                  <a:lnTo>
                    <a:pt x="53203" y="515887"/>
                  </a:lnTo>
                  <a:lnTo>
                    <a:pt x="87121" y="522731"/>
                  </a:lnTo>
                  <a:lnTo>
                    <a:pt x="467613"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3" y="0"/>
                  </a:lnTo>
                  <a:close/>
                </a:path>
              </a:pathLst>
            </a:custGeom>
            <a:solidFill>
              <a:srgbClr val="538235"/>
            </a:solidFill>
          </p:spPr>
          <p:txBody>
            <a:bodyPr wrap="square" lIns="0" tIns="0" rIns="0" bIns="0" rtlCol="0"/>
            <a:lstStyle/>
            <a:p>
              <a:endParaRPr/>
            </a:p>
          </p:txBody>
        </p:sp>
        <p:sp>
          <p:nvSpPr>
            <p:cNvPr id="35" name="object 35"/>
            <p:cNvSpPr/>
            <p:nvPr/>
          </p:nvSpPr>
          <p:spPr>
            <a:xfrm>
              <a:off x="2784347" y="3342132"/>
              <a:ext cx="554990" cy="523240"/>
            </a:xfrm>
            <a:custGeom>
              <a:avLst/>
              <a:gdLst/>
              <a:ahLst/>
              <a:cxnLst/>
              <a:rect l="l" t="t" r="r" b="b"/>
              <a:pathLst>
                <a:path w="554989" h="523239">
                  <a:moveTo>
                    <a:pt x="0" y="87121"/>
                  </a:moveTo>
                  <a:lnTo>
                    <a:pt x="6844" y="53203"/>
                  </a:lnTo>
                  <a:lnTo>
                    <a:pt x="25511" y="25511"/>
                  </a:lnTo>
                  <a:lnTo>
                    <a:pt x="53203" y="6844"/>
                  </a:lnTo>
                  <a:lnTo>
                    <a:pt x="87121" y="0"/>
                  </a:lnTo>
                  <a:lnTo>
                    <a:pt x="467613" y="0"/>
                  </a:lnTo>
                  <a:lnTo>
                    <a:pt x="501532" y="6844"/>
                  </a:lnTo>
                  <a:lnTo>
                    <a:pt x="529224" y="25511"/>
                  </a:lnTo>
                  <a:lnTo>
                    <a:pt x="547891" y="53203"/>
                  </a:lnTo>
                  <a:lnTo>
                    <a:pt x="554736" y="87121"/>
                  </a:lnTo>
                  <a:lnTo>
                    <a:pt x="554736" y="435609"/>
                  </a:lnTo>
                  <a:lnTo>
                    <a:pt x="547891" y="469528"/>
                  </a:lnTo>
                  <a:lnTo>
                    <a:pt x="529224" y="497220"/>
                  </a:lnTo>
                  <a:lnTo>
                    <a:pt x="501532" y="515887"/>
                  </a:lnTo>
                  <a:lnTo>
                    <a:pt x="467613" y="522731"/>
                  </a:lnTo>
                  <a:lnTo>
                    <a:pt x="87121"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6" name="object 36"/>
            <p:cNvSpPr/>
            <p:nvPr/>
          </p:nvSpPr>
          <p:spPr>
            <a:xfrm>
              <a:off x="4701540" y="3345179"/>
              <a:ext cx="554736" cy="52273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4701540" y="3345179"/>
              <a:ext cx="554990" cy="523240"/>
            </a:xfrm>
            <a:custGeom>
              <a:avLst/>
              <a:gdLst/>
              <a:ahLst/>
              <a:cxnLst/>
              <a:rect l="l" t="t" r="r" b="b"/>
              <a:pathLst>
                <a:path w="554989" h="523239">
                  <a:moveTo>
                    <a:pt x="0" y="87122"/>
                  </a:moveTo>
                  <a:lnTo>
                    <a:pt x="6844" y="53203"/>
                  </a:lnTo>
                  <a:lnTo>
                    <a:pt x="25511" y="25511"/>
                  </a:lnTo>
                  <a:lnTo>
                    <a:pt x="53203" y="6844"/>
                  </a:lnTo>
                  <a:lnTo>
                    <a:pt x="87122"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38" name="object 38"/>
            <p:cNvSpPr/>
            <p:nvPr/>
          </p:nvSpPr>
          <p:spPr>
            <a:xfrm>
              <a:off x="5269991" y="3342132"/>
              <a:ext cx="553212" cy="52273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5269991" y="3342132"/>
              <a:ext cx="553720" cy="523240"/>
            </a:xfrm>
            <a:custGeom>
              <a:avLst/>
              <a:gdLst/>
              <a:ahLst/>
              <a:cxnLst/>
              <a:rect l="l" t="t" r="r" b="b"/>
              <a:pathLst>
                <a:path w="553720" h="523239">
                  <a:moveTo>
                    <a:pt x="0" y="87121"/>
                  </a:moveTo>
                  <a:lnTo>
                    <a:pt x="6844" y="53203"/>
                  </a:lnTo>
                  <a:lnTo>
                    <a:pt x="25511" y="25511"/>
                  </a:lnTo>
                  <a:lnTo>
                    <a:pt x="53203" y="6844"/>
                  </a:lnTo>
                  <a:lnTo>
                    <a:pt x="87122" y="0"/>
                  </a:lnTo>
                  <a:lnTo>
                    <a:pt x="466090" y="0"/>
                  </a:lnTo>
                  <a:lnTo>
                    <a:pt x="500008" y="6844"/>
                  </a:lnTo>
                  <a:lnTo>
                    <a:pt x="527700" y="25511"/>
                  </a:lnTo>
                  <a:lnTo>
                    <a:pt x="546367" y="53203"/>
                  </a:lnTo>
                  <a:lnTo>
                    <a:pt x="553212" y="87121"/>
                  </a:lnTo>
                  <a:lnTo>
                    <a:pt x="553212" y="435609"/>
                  </a:lnTo>
                  <a:lnTo>
                    <a:pt x="546367" y="469528"/>
                  </a:lnTo>
                  <a:lnTo>
                    <a:pt x="527700" y="497220"/>
                  </a:lnTo>
                  <a:lnTo>
                    <a:pt x="500008" y="515887"/>
                  </a:lnTo>
                  <a:lnTo>
                    <a:pt x="466090" y="522731"/>
                  </a:lnTo>
                  <a:lnTo>
                    <a:pt x="87122" y="522731"/>
                  </a:lnTo>
                  <a:lnTo>
                    <a:pt x="53203" y="515887"/>
                  </a:lnTo>
                  <a:lnTo>
                    <a:pt x="25511" y="497220"/>
                  </a:lnTo>
                  <a:lnTo>
                    <a:pt x="6844" y="469528"/>
                  </a:lnTo>
                  <a:lnTo>
                    <a:pt x="0" y="435609"/>
                  </a:lnTo>
                  <a:lnTo>
                    <a:pt x="0" y="87121"/>
                  </a:lnTo>
                  <a:close/>
                </a:path>
              </a:pathLst>
            </a:custGeom>
            <a:ln w="12192">
              <a:solidFill>
                <a:srgbClr val="D0CECE"/>
              </a:solidFill>
            </a:ln>
          </p:spPr>
          <p:txBody>
            <a:bodyPr wrap="square" lIns="0" tIns="0" rIns="0" bIns="0" rtlCol="0"/>
            <a:lstStyle/>
            <a:p>
              <a:endParaRPr/>
            </a:p>
          </p:txBody>
        </p:sp>
        <p:sp>
          <p:nvSpPr>
            <p:cNvPr id="40" name="object 40"/>
            <p:cNvSpPr/>
            <p:nvPr/>
          </p:nvSpPr>
          <p:spPr>
            <a:xfrm>
              <a:off x="6995159" y="3345179"/>
              <a:ext cx="554736" cy="5227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6995159"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2" name="object 42"/>
            <p:cNvSpPr/>
            <p:nvPr/>
          </p:nvSpPr>
          <p:spPr>
            <a:xfrm>
              <a:off x="6420612" y="3345179"/>
              <a:ext cx="554736" cy="52273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6420612" y="3345179"/>
              <a:ext cx="554990" cy="523240"/>
            </a:xfrm>
            <a:custGeom>
              <a:avLst/>
              <a:gdLst/>
              <a:ahLst/>
              <a:cxnLst/>
              <a:rect l="l" t="t" r="r" b="b"/>
              <a:pathLst>
                <a:path w="554990"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4" name="object 44"/>
            <p:cNvSpPr/>
            <p:nvPr/>
          </p:nvSpPr>
          <p:spPr>
            <a:xfrm>
              <a:off x="5856732" y="3345179"/>
              <a:ext cx="554735" cy="52273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p:nvPr/>
          </p:nvSpPr>
          <p:spPr>
            <a:xfrm>
              <a:off x="5856732" y="3345179"/>
              <a:ext cx="554990" cy="523240"/>
            </a:xfrm>
            <a:custGeom>
              <a:avLst/>
              <a:gdLst/>
              <a:ahLst/>
              <a:cxnLst/>
              <a:rect l="l" t="t" r="r" b="b"/>
              <a:pathLst>
                <a:path w="554989"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5" y="87122"/>
                  </a:lnTo>
                  <a:lnTo>
                    <a:pt x="554735"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6" name="object 46"/>
            <p:cNvSpPr/>
            <p:nvPr/>
          </p:nvSpPr>
          <p:spPr>
            <a:xfrm>
              <a:off x="9133331" y="3345179"/>
              <a:ext cx="554736" cy="52273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47"/>
            <p:cNvSpPr/>
            <p:nvPr/>
          </p:nvSpPr>
          <p:spPr>
            <a:xfrm>
              <a:off x="9133331"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8" name="object 48"/>
            <p:cNvSpPr/>
            <p:nvPr/>
          </p:nvSpPr>
          <p:spPr>
            <a:xfrm>
              <a:off x="754380" y="1760219"/>
              <a:ext cx="2346325" cy="1587500"/>
            </a:xfrm>
            <a:custGeom>
              <a:avLst/>
              <a:gdLst/>
              <a:ahLst/>
              <a:cxnLst/>
              <a:rect l="l" t="t" r="r" b="b"/>
              <a:pathLst>
                <a:path w="2346325" h="1587500">
                  <a:moveTo>
                    <a:pt x="76200" y="1510792"/>
                  </a:moveTo>
                  <a:lnTo>
                    <a:pt x="44450" y="1510792"/>
                  </a:lnTo>
                  <a:lnTo>
                    <a:pt x="44450" y="0"/>
                  </a:lnTo>
                  <a:lnTo>
                    <a:pt x="31750" y="0"/>
                  </a:lnTo>
                  <a:lnTo>
                    <a:pt x="31750" y="1510792"/>
                  </a:lnTo>
                  <a:lnTo>
                    <a:pt x="0" y="1510792"/>
                  </a:lnTo>
                  <a:lnTo>
                    <a:pt x="38100" y="1586992"/>
                  </a:lnTo>
                  <a:lnTo>
                    <a:pt x="69850" y="1523492"/>
                  </a:lnTo>
                  <a:lnTo>
                    <a:pt x="76200" y="1510792"/>
                  </a:lnTo>
                  <a:close/>
                </a:path>
                <a:path w="2346325" h="1587500">
                  <a:moveTo>
                    <a:pt x="631063" y="1511046"/>
                  </a:moveTo>
                  <a:lnTo>
                    <a:pt x="599338" y="1510995"/>
                  </a:lnTo>
                  <a:lnTo>
                    <a:pt x="602107" y="303276"/>
                  </a:lnTo>
                  <a:lnTo>
                    <a:pt x="589407" y="303276"/>
                  </a:lnTo>
                  <a:lnTo>
                    <a:pt x="586638" y="1510982"/>
                  </a:lnTo>
                  <a:lnTo>
                    <a:pt x="554863" y="1510919"/>
                  </a:lnTo>
                  <a:lnTo>
                    <a:pt x="592836" y="1587119"/>
                  </a:lnTo>
                  <a:lnTo>
                    <a:pt x="624674" y="1523746"/>
                  </a:lnTo>
                  <a:lnTo>
                    <a:pt x="631063" y="1511046"/>
                  </a:lnTo>
                  <a:close/>
                </a:path>
                <a:path w="2346325" h="1587500">
                  <a:moveTo>
                    <a:pt x="1205484" y="1505585"/>
                  </a:moveTo>
                  <a:lnTo>
                    <a:pt x="1173734" y="1505585"/>
                  </a:lnTo>
                  <a:lnTo>
                    <a:pt x="1173734" y="626364"/>
                  </a:lnTo>
                  <a:lnTo>
                    <a:pt x="1161034" y="626364"/>
                  </a:lnTo>
                  <a:lnTo>
                    <a:pt x="1161034" y="1505585"/>
                  </a:lnTo>
                  <a:lnTo>
                    <a:pt x="1129284" y="1505585"/>
                  </a:lnTo>
                  <a:lnTo>
                    <a:pt x="1167384" y="1581785"/>
                  </a:lnTo>
                  <a:lnTo>
                    <a:pt x="1199134" y="1518285"/>
                  </a:lnTo>
                  <a:lnTo>
                    <a:pt x="1205484" y="1505585"/>
                  </a:lnTo>
                  <a:close/>
                </a:path>
                <a:path w="2346325" h="1587500">
                  <a:moveTo>
                    <a:pt x="1778508" y="1493139"/>
                  </a:moveTo>
                  <a:lnTo>
                    <a:pt x="1746758" y="1493139"/>
                  </a:lnTo>
                  <a:lnTo>
                    <a:pt x="1746758" y="966216"/>
                  </a:lnTo>
                  <a:lnTo>
                    <a:pt x="1734058" y="966216"/>
                  </a:lnTo>
                  <a:lnTo>
                    <a:pt x="1734058" y="1493139"/>
                  </a:lnTo>
                  <a:lnTo>
                    <a:pt x="1702308" y="1493139"/>
                  </a:lnTo>
                  <a:lnTo>
                    <a:pt x="1740408" y="1569339"/>
                  </a:lnTo>
                  <a:lnTo>
                    <a:pt x="1772158" y="1505839"/>
                  </a:lnTo>
                  <a:lnTo>
                    <a:pt x="1778508" y="1493139"/>
                  </a:lnTo>
                  <a:close/>
                </a:path>
                <a:path w="2346325" h="1587500">
                  <a:moveTo>
                    <a:pt x="2346071" y="1505585"/>
                  </a:moveTo>
                  <a:lnTo>
                    <a:pt x="2314295" y="1505331"/>
                  </a:lnTo>
                  <a:lnTo>
                    <a:pt x="2316607" y="1226820"/>
                  </a:lnTo>
                  <a:lnTo>
                    <a:pt x="2303907" y="1226820"/>
                  </a:lnTo>
                  <a:lnTo>
                    <a:pt x="2301595" y="1505216"/>
                  </a:lnTo>
                  <a:lnTo>
                    <a:pt x="2269871" y="1504950"/>
                  </a:lnTo>
                  <a:lnTo>
                    <a:pt x="2307336" y="1581531"/>
                  </a:lnTo>
                  <a:lnTo>
                    <a:pt x="2339721" y="1518031"/>
                  </a:lnTo>
                  <a:lnTo>
                    <a:pt x="2346071" y="1505585"/>
                  </a:lnTo>
                  <a:close/>
                </a:path>
              </a:pathLst>
            </a:custGeom>
            <a:solidFill>
              <a:srgbClr val="538235"/>
            </a:solidFill>
          </p:spPr>
          <p:txBody>
            <a:bodyPr wrap="square" lIns="0" tIns="0" rIns="0" bIns="0" rtlCol="0"/>
            <a:lstStyle/>
            <a:p>
              <a:endParaRPr/>
            </a:p>
          </p:txBody>
        </p:sp>
        <p:sp>
          <p:nvSpPr>
            <p:cNvPr id="49" name="object 49"/>
            <p:cNvSpPr/>
            <p:nvPr/>
          </p:nvSpPr>
          <p:spPr>
            <a:xfrm>
              <a:off x="4940808" y="1501139"/>
              <a:ext cx="2369820" cy="1874520"/>
            </a:xfrm>
            <a:custGeom>
              <a:avLst/>
              <a:gdLst/>
              <a:ahLst/>
              <a:cxnLst/>
              <a:rect l="l" t="t" r="r" b="b"/>
              <a:pathLst>
                <a:path w="2369820" h="1874520">
                  <a:moveTo>
                    <a:pt x="76200" y="1768221"/>
                  </a:moveTo>
                  <a:lnTo>
                    <a:pt x="44450" y="1768221"/>
                  </a:lnTo>
                  <a:lnTo>
                    <a:pt x="44450" y="0"/>
                  </a:lnTo>
                  <a:lnTo>
                    <a:pt x="31750" y="0"/>
                  </a:lnTo>
                  <a:lnTo>
                    <a:pt x="31750" y="1768221"/>
                  </a:lnTo>
                  <a:lnTo>
                    <a:pt x="0" y="1768221"/>
                  </a:lnTo>
                  <a:lnTo>
                    <a:pt x="38100" y="1844421"/>
                  </a:lnTo>
                  <a:lnTo>
                    <a:pt x="69850" y="1780921"/>
                  </a:lnTo>
                  <a:lnTo>
                    <a:pt x="76200" y="1768221"/>
                  </a:lnTo>
                  <a:close/>
                </a:path>
                <a:path w="2369820" h="1874520">
                  <a:moveTo>
                    <a:pt x="645414" y="1765173"/>
                  </a:moveTo>
                  <a:lnTo>
                    <a:pt x="613664" y="1764868"/>
                  </a:lnTo>
                  <a:lnTo>
                    <a:pt x="628396" y="356743"/>
                  </a:lnTo>
                  <a:lnTo>
                    <a:pt x="615696" y="356489"/>
                  </a:lnTo>
                  <a:lnTo>
                    <a:pt x="600964" y="1764741"/>
                  </a:lnTo>
                  <a:lnTo>
                    <a:pt x="569214" y="1764411"/>
                  </a:lnTo>
                  <a:lnTo>
                    <a:pt x="606552" y="1840992"/>
                  </a:lnTo>
                  <a:lnTo>
                    <a:pt x="639089" y="1777492"/>
                  </a:lnTo>
                  <a:lnTo>
                    <a:pt x="645414" y="1765173"/>
                  </a:lnTo>
                  <a:close/>
                </a:path>
                <a:path w="2369820" h="1874520">
                  <a:moveTo>
                    <a:pt x="1208532" y="1798066"/>
                  </a:moveTo>
                  <a:lnTo>
                    <a:pt x="1176782" y="1798066"/>
                  </a:lnTo>
                  <a:lnTo>
                    <a:pt x="1176782" y="697992"/>
                  </a:lnTo>
                  <a:lnTo>
                    <a:pt x="1164082" y="697992"/>
                  </a:lnTo>
                  <a:lnTo>
                    <a:pt x="1164082" y="1798066"/>
                  </a:lnTo>
                  <a:lnTo>
                    <a:pt x="1132332" y="1798066"/>
                  </a:lnTo>
                  <a:lnTo>
                    <a:pt x="1170432" y="1874266"/>
                  </a:lnTo>
                  <a:lnTo>
                    <a:pt x="1202182" y="1810766"/>
                  </a:lnTo>
                  <a:lnTo>
                    <a:pt x="1208532" y="1798066"/>
                  </a:lnTo>
                  <a:close/>
                </a:path>
                <a:path w="2369820" h="1874520">
                  <a:moveTo>
                    <a:pt x="1794383" y="1767967"/>
                  </a:moveTo>
                  <a:lnTo>
                    <a:pt x="1762594" y="1768081"/>
                  </a:lnTo>
                  <a:lnTo>
                    <a:pt x="1760474" y="1011936"/>
                  </a:lnTo>
                  <a:lnTo>
                    <a:pt x="1747774" y="1011936"/>
                  </a:lnTo>
                  <a:lnTo>
                    <a:pt x="1749894" y="1768119"/>
                  </a:lnTo>
                  <a:lnTo>
                    <a:pt x="1718183" y="1768221"/>
                  </a:lnTo>
                  <a:lnTo>
                    <a:pt x="1756410" y="1844294"/>
                  </a:lnTo>
                  <a:lnTo>
                    <a:pt x="1787994" y="1780794"/>
                  </a:lnTo>
                  <a:lnTo>
                    <a:pt x="1794383" y="1767967"/>
                  </a:lnTo>
                  <a:close/>
                </a:path>
                <a:path w="2369820" h="1874520">
                  <a:moveTo>
                    <a:pt x="2369820" y="1767205"/>
                  </a:moveTo>
                  <a:lnTo>
                    <a:pt x="2338070" y="1767205"/>
                  </a:lnTo>
                  <a:lnTo>
                    <a:pt x="2338070" y="1362456"/>
                  </a:lnTo>
                  <a:lnTo>
                    <a:pt x="2325370" y="1362456"/>
                  </a:lnTo>
                  <a:lnTo>
                    <a:pt x="2325370" y="1767205"/>
                  </a:lnTo>
                  <a:lnTo>
                    <a:pt x="2293620" y="1767205"/>
                  </a:lnTo>
                  <a:lnTo>
                    <a:pt x="2331720" y="1843405"/>
                  </a:lnTo>
                  <a:lnTo>
                    <a:pt x="2363470" y="1779905"/>
                  </a:lnTo>
                  <a:lnTo>
                    <a:pt x="2369820" y="1767205"/>
                  </a:lnTo>
                  <a:close/>
                </a:path>
              </a:pathLst>
            </a:custGeom>
            <a:solidFill>
              <a:srgbClr val="2D75B6"/>
            </a:solidFill>
          </p:spPr>
          <p:txBody>
            <a:bodyPr wrap="square" lIns="0" tIns="0" rIns="0" bIns="0" rtlCol="0"/>
            <a:lstStyle/>
            <a:p>
              <a:endParaRPr/>
            </a:p>
          </p:txBody>
        </p:sp>
        <p:sp>
          <p:nvSpPr>
            <p:cNvPr id="50" name="object 50"/>
            <p:cNvSpPr/>
            <p:nvPr/>
          </p:nvSpPr>
          <p:spPr>
            <a:xfrm>
              <a:off x="9336023" y="2846831"/>
              <a:ext cx="76200" cy="481330"/>
            </a:xfrm>
            <a:custGeom>
              <a:avLst/>
              <a:gdLst/>
              <a:ahLst/>
              <a:cxnLst/>
              <a:rect l="l" t="t" r="r" b="b"/>
              <a:pathLst>
                <a:path w="76200" h="481329">
                  <a:moveTo>
                    <a:pt x="31750" y="404748"/>
                  </a:moveTo>
                  <a:lnTo>
                    <a:pt x="0" y="404748"/>
                  </a:lnTo>
                  <a:lnTo>
                    <a:pt x="38100" y="480948"/>
                  </a:lnTo>
                  <a:lnTo>
                    <a:pt x="69850" y="417448"/>
                  </a:lnTo>
                  <a:lnTo>
                    <a:pt x="31750" y="417448"/>
                  </a:lnTo>
                  <a:lnTo>
                    <a:pt x="31750" y="404748"/>
                  </a:lnTo>
                  <a:close/>
                </a:path>
                <a:path w="76200" h="481329">
                  <a:moveTo>
                    <a:pt x="44450" y="0"/>
                  </a:moveTo>
                  <a:lnTo>
                    <a:pt x="31750" y="0"/>
                  </a:lnTo>
                  <a:lnTo>
                    <a:pt x="31750" y="417448"/>
                  </a:lnTo>
                  <a:lnTo>
                    <a:pt x="44450" y="417448"/>
                  </a:lnTo>
                  <a:lnTo>
                    <a:pt x="44450" y="0"/>
                  </a:lnTo>
                  <a:close/>
                </a:path>
                <a:path w="76200" h="481329">
                  <a:moveTo>
                    <a:pt x="76200" y="404748"/>
                  </a:moveTo>
                  <a:lnTo>
                    <a:pt x="44450" y="404748"/>
                  </a:lnTo>
                  <a:lnTo>
                    <a:pt x="44450" y="417448"/>
                  </a:lnTo>
                  <a:lnTo>
                    <a:pt x="69850" y="417448"/>
                  </a:lnTo>
                  <a:lnTo>
                    <a:pt x="76200" y="404748"/>
                  </a:lnTo>
                  <a:close/>
                </a:path>
              </a:pathLst>
            </a:custGeom>
            <a:solidFill>
              <a:srgbClr val="C00000"/>
            </a:solidFill>
          </p:spPr>
          <p:txBody>
            <a:bodyPr wrap="square" lIns="0" tIns="0" rIns="0" bIns="0" rtlCol="0"/>
            <a:lstStyle/>
            <a:p>
              <a:endParaRPr/>
            </a:p>
          </p:txBody>
        </p:sp>
        <p:sp>
          <p:nvSpPr>
            <p:cNvPr id="51" name="object 51"/>
            <p:cNvSpPr/>
            <p:nvPr/>
          </p:nvSpPr>
          <p:spPr>
            <a:xfrm>
              <a:off x="5154168" y="4030979"/>
              <a:ext cx="3610610" cy="1225550"/>
            </a:xfrm>
            <a:custGeom>
              <a:avLst/>
              <a:gdLst/>
              <a:ahLst/>
              <a:cxnLst/>
              <a:rect l="l" t="t" r="r" b="b"/>
              <a:pathLst>
                <a:path w="3610609" h="1225550">
                  <a:moveTo>
                    <a:pt x="3487801" y="0"/>
                  </a:moveTo>
                  <a:lnTo>
                    <a:pt x="122555" y="0"/>
                  </a:lnTo>
                  <a:lnTo>
                    <a:pt x="74848" y="9630"/>
                  </a:lnTo>
                  <a:lnTo>
                    <a:pt x="35893" y="35893"/>
                  </a:lnTo>
                  <a:lnTo>
                    <a:pt x="9630" y="74848"/>
                  </a:lnTo>
                  <a:lnTo>
                    <a:pt x="0" y="122555"/>
                  </a:lnTo>
                  <a:lnTo>
                    <a:pt x="0" y="1102741"/>
                  </a:lnTo>
                  <a:lnTo>
                    <a:pt x="9630" y="1150447"/>
                  </a:lnTo>
                  <a:lnTo>
                    <a:pt x="35893" y="1189402"/>
                  </a:lnTo>
                  <a:lnTo>
                    <a:pt x="74848" y="1215665"/>
                  </a:lnTo>
                  <a:lnTo>
                    <a:pt x="122555" y="1225296"/>
                  </a:lnTo>
                  <a:lnTo>
                    <a:pt x="3487801" y="1225296"/>
                  </a:lnTo>
                  <a:lnTo>
                    <a:pt x="3535507" y="1215665"/>
                  </a:lnTo>
                  <a:lnTo>
                    <a:pt x="3574462" y="1189402"/>
                  </a:lnTo>
                  <a:lnTo>
                    <a:pt x="3600725" y="1150447"/>
                  </a:lnTo>
                  <a:lnTo>
                    <a:pt x="3610356" y="1102741"/>
                  </a:lnTo>
                  <a:lnTo>
                    <a:pt x="3610356" y="122555"/>
                  </a:lnTo>
                  <a:lnTo>
                    <a:pt x="3600725" y="74848"/>
                  </a:lnTo>
                  <a:lnTo>
                    <a:pt x="3574462" y="35893"/>
                  </a:lnTo>
                  <a:lnTo>
                    <a:pt x="3535507" y="9630"/>
                  </a:lnTo>
                  <a:lnTo>
                    <a:pt x="3487801" y="0"/>
                  </a:lnTo>
                  <a:close/>
                </a:path>
              </a:pathLst>
            </a:custGeom>
            <a:solidFill>
              <a:srgbClr val="D2DEEE">
                <a:alpha val="90194"/>
              </a:srgbClr>
            </a:solidFill>
          </p:spPr>
          <p:txBody>
            <a:bodyPr wrap="square" lIns="0" tIns="0" rIns="0" bIns="0" rtlCol="0"/>
            <a:lstStyle/>
            <a:p>
              <a:endParaRPr/>
            </a:p>
          </p:txBody>
        </p:sp>
        <p:sp>
          <p:nvSpPr>
            <p:cNvPr id="52" name="object 52"/>
            <p:cNvSpPr/>
            <p:nvPr/>
          </p:nvSpPr>
          <p:spPr>
            <a:xfrm>
              <a:off x="5154168" y="4030979"/>
              <a:ext cx="3610610" cy="1225550"/>
            </a:xfrm>
            <a:custGeom>
              <a:avLst/>
              <a:gdLst/>
              <a:ahLst/>
              <a:cxnLst/>
              <a:rect l="l" t="t" r="r" b="b"/>
              <a:pathLst>
                <a:path w="3610609" h="1225550">
                  <a:moveTo>
                    <a:pt x="0" y="122555"/>
                  </a:moveTo>
                  <a:lnTo>
                    <a:pt x="9630" y="74848"/>
                  </a:lnTo>
                  <a:lnTo>
                    <a:pt x="35893" y="35893"/>
                  </a:lnTo>
                  <a:lnTo>
                    <a:pt x="74848" y="9630"/>
                  </a:lnTo>
                  <a:lnTo>
                    <a:pt x="122555" y="0"/>
                  </a:lnTo>
                  <a:lnTo>
                    <a:pt x="3487801" y="0"/>
                  </a:lnTo>
                  <a:lnTo>
                    <a:pt x="3535507" y="9630"/>
                  </a:lnTo>
                  <a:lnTo>
                    <a:pt x="3574462" y="35893"/>
                  </a:lnTo>
                  <a:lnTo>
                    <a:pt x="3600725" y="74848"/>
                  </a:lnTo>
                  <a:lnTo>
                    <a:pt x="3610356" y="122555"/>
                  </a:lnTo>
                  <a:lnTo>
                    <a:pt x="3610356" y="1102741"/>
                  </a:lnTo>
                  <a:lnTo>
                    <a:pt x="3600725" y="1150447"/>
                  </a:lnTo>
                  <a:lnTo>
                    <a:pt x="3574462" y="1189402"/>
                  </a:lnTo>
                  <a:lnTo>
                    <a:pt x="3535507" y="1215665"/>
                  </a:lnTo>
                  <a:lnTo>
                    <a:pt x="3487801" y="1225296"/>
                  </a:lnTo>
                  <a:lnTo>
                    <a:pt x="122555" y="1225296"/>
                  </a:lnTo>
                  <a:lnTo>
                    <a:pt x="74848" y="1215665"/>
                  </a:lnTo>
                  <a:lnTo>
                    <a:pt x="35893" y="1189402"/>
                  </a:lnTo>
                  <a:lnTo>
                    <a:pt x="9630" y="1150447"/>
                  </a:lnTo>
                  <a:lnTo>
                    <a:pt x="0" y="1102741"/>
                  </a:lnTo>
                  <a:lnTo>
                    <a:pt x="0" y="122555"/>
                  </a:lnTo>
                  <a:close/>
                </a:path>
              </a:pathLst>
            </a:custGeom>
            <a:ln w="12191">
              <a:solidFill>
                <a:srgbClr val="D2DEEE"/>
              </a:solidFill>
            </a:ln>
          </p:spPr>
          <p:txBody>
            <a:bodyPr wrap="square" lIns="0" tIns="0" rIns="0" bIns="0" rtlCol="0"/>
            <a:lstStyle/>
            <a:p>
              <a:endParaRPr/>
            </a:p>
          </p:txBody>
        </p:sp>
        <p:sp>
          <p:nvSpPr>
            <p:cNvPr id="53" name="object 53"/>
            <p:cNvSpPr/>
            <p:nvPr/>
          </p:nvSpPr>
          <p:spPr>
            <a:xfrm>
              <a:off x="5263896" y="4137660"/>
              <a:ext cx="787907" cy="1011935"/>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4" name="object 54"/>
            <p:cNvSpPr/>
            <p:nvPr/>
          </p:nvSpPr>
          <p:spPr>
            <a:xfrm>
              <a:off x="5263896" y="4137660"/>
              <a:ext cx="788035" cy="1012190"/>
            </a:xfrm>
            <a:custGeom>
              <a:avLst/>
              <a:gdLst/>
              <a:ahLst/>
              <a:cxnLst/>
              <a:rect l="l" t="t" r="r" b="b"/>
              <a:pathLst>
                <a:path w="788035" h="1012189">
                  <a:moveTo>
                    <a:pt x="0" y="78739"/>
                  </a:moveTo>
                  <a:lnTo>
                    <a:pt x="6195" y="48113"/>
                  </a:lnTo>
                  <a:lnTo>
                    <a:pt x="23082" y="23082"/>
                  </a:lnTo>
                  <a:lnTo>
                    <a:pt x="48113" y="6195"/>
                  </a:lnTo>
                  <a:lnTo>
                    <a:pt x="78739" y="0"/>
                  </a:lnTo>
                  <a:lnTo>
                    <a:pt x="709167" y="0"/>
                  </a:lnTo>
                  <a:lnTo>
                    <a:pt x="739794" y="6195"/>
                  </a:lnTo>
                  <a:lnTo>
                    <a:pt x="764825" y="23082"/>
                  </a:lnTo>
                  <a:lnTo>
                    <a:pt x="781712" y="48113"/>
                  </a:lnTo>
                  <a:lnTo>
                    <a:pt x="787907" y="78739"/>
                  </a:lnTo>
                  <a:lnTo>
                    <a:pt x="787907" y="933195"/>
                  </a:lnTo>
                  <a:lnTo>
                    <a:pt x="781712" y="963822"/>
                  </a:lnTo>
                  <a:lnTo>
                    <a:pt x="764825" y="988853"/>
                  </a:lnTo>
                  <a:lnTo>
                    <a:pt x="739794" y="1005740"/>
                  </a:lnTo>
                  <a:lnTo>
                    <a:pt x="709167" y="1011935"/>
                  </a:lnTo>
                  <a:lnTo>
                    <a:pt x="78739" y="1011935"/>
                  </a:lnTo>
                  <a:lnTo>
                    <a:pt x="48113" y="1005740"/>
                  </a:lnTo>
                  <a:lnTo>
                    <a:pt x="23082" y="988853"/>
                  </a:lnTo>
                  <a:lnTo>
                    <a:pt x="6195" y="963822"/>
                  </a:lnTo>
                  <a:lnTo>
                    <a:pt x="0" y="933195"/>
                  </a:lnTo>
                  <a:lnTo>
                    <a:pt x="0" y="78739"/>
                  </a:lnTo>
                  <a:close/>
                </a:path>
              </a:pathLst>
            </a:custGeom>
            <a:ln w="12192">
              <a:solidFill>
                <a:srgbClr val="FFFFFF"/>
              </a:solidFill>
            </a:ln>
          </p:spPr>
          <p:txBody>
            <a:bodyPr wrap="square" lIns="0" tIns="0" rIns="0" bIns="0" rtlCol="0"/>
            <a:lstStyle/>
            <a:p>
              <a:endParaRPr/>
            </a:p>
          </p:txBody>
        </p:sp>
        <p:sp>
          <p:nvSpPr>
            <p:cNvPr id="55" name="object 55"/>
            <p:cNvSpPr/>
            <p:nvPr/>
          </p:nvSpPr>
          <p:spPr>
            <a:xfrm>
              <a:off x="5263896" y="5256275"/>
              <a:ext cx="788035" cy="1498600"/>
            </a:xfrm>
            <a:custGeom>
              <a:avLst/>
              <a:gdLst/>
              <a:ahLst/>
              <a:cxnLst/>
              <a:rect l="l" t="t" r="r" b="b"/>
              <a:pathLst>
                <a:path w="788035" h="1498600">
                  <a:moveTo>
                    <a:pt x="787907" y="0"/>
                  </a:moveTo>
                  <a:lnTo>
                    <a:pt x="0" y="0"/>
                  </a:lnTo>
                  <a:lnTo>
                    <a:pt x="0" y="1415364"/>
                  </a:lnTo>
                  <a:lnTo>
                    <a:pt x="6506" y="1447562"/>
                  </a:lnTo>
                  <a:lnTo>
                    <a:pt x="24241" y="1473858"/>
                  </a:lnTo>
                  <a:lnTo>
                    <a:pt x="50524" y="1491589"/>
                  </a:lnTo>
                  <a:lnTo>
                    <a:pt x="82676" y="1498092"/>
                  </a:lnTo>
                  <a:lnTo>
                    <a:pt x="705230" y="1498092"/>
                  </a:lnTo>
                  <a:lnTo>
                    <a:pt x="737383" y="1491589"/>
                  </a:lnTo>
                  <a:lnTo>
                    <a:pt x="763666" y="1473858"/>
                  </a:lnTo>
                  <a:lnTo>
                    <a:pt x="781401" y="1447562"/>
                  </a:lnTo>
                  <a:lnTo>
                    <a:pt x="787907" y="1415364"/>
                  </a:lnTo>
                  <a:lnTo>
                    <a:pt x="787907" y="0"/>
                  </a:lnTo>
                  <a:close/>
                </a:path>
              </a:pathLst>
            </a:custGeom>
            <a:solidFill>
              <a:srgbClr val="7B7B7B"/>
            </a:solidFill>
          </p:spPr>
          <p:txBody>
            <a:bodyPr wrap="square" lIns="0" tIns="0" rIns="0" bIns="0" rtlCol="0"/>
            <a:lstStyle/>
            <a:p>
              <a:endParaRPr/>
            </a:p>
          </p:txBody>
        </p:sp>
        <p:sp>
          <p:nvSpPr>
            <p:cNvPr id="56" name="object 56"/>
            <p:cNvSpPr/>
            <p:nvPr/>
          </p:nvSpPr>
          <p:spPr>
            <a:xfrm>
              <a:off x="5263896" y="5256275"/>
              <a:ext cx="788035" cy="1498600"/>
            </a:xfrm>
            <a:custGeom>
              <a:avLst/>
              <a:gdLst/>
              <a:ahLst/>
              <a:cxnLst/>
              <a:rect l="l" t="t" r="r" b="b"/>
              <a:pathLst>
                <a:path w="788035" h="1498600">
                  <a:moveTo>
                    <a:pt x="705230" y="1498092"/>
                  </a:moveTo>
                  <a:lnTo>
                    <a:pt x="82676" y="1498092"/>
                  </a:lnTo>
                  <a:lnTo>
                    <a:pt x="50524" y="1491589"/>
                  </a:lnTo>
                  <a:lnTo>
                    <a:pt x="24241" y="1473858"/>
                  </a:lnTo>
                  <a:lnTo>
                    <a:pt x="6506" y="1447562"/>
                  </a:lnTo>
                  <a:lnTo>
                    <a:pt x="0" y="1415364"/>
                  </a:lnTo>
                  <a:lnTo>
                    <a:pt x="0" y="0"/>
                  </a:lnTo>
                  <a:lnTo>
                    <a:pt x="787907" y="0"/>
                  </a:lnTo>
                  <a:lnTo>
                    <a:pt x="787907" y="1415364"/>
                  </a:lnTo>
                  <a:lnTo>
                    <a:pt x="781401" y="1447562"/>
                  </a:lnTo>
                  <a:lnTo>
                    <a:pt x="763666" y="1473858"/>
                  </a:lnTo>
                  <a:lnTo>
                    <a:pt x="737383" y="1491589"/>
                  </a:lnTo>
                  <a:lnTo>
                    <a:pt x="705230" y="1498092"/>
                  </a:lnTo>
                  <a:close/>
                </a:path>
              </a:pathLst>
            </a:custGeom>
            <a:ln w="12192">
              <a:solidFill>
                <a:srgbClr val="FFFFFF"/>
              </a:solidFill>
            </a:ln>
          </p:spPr>
          <p:txBody>
            <a:bodyPr wrap="square" lIns="0" tIns="0" rIns="0" bIns="0" rtlCol="0"/>
            <a:lstStyle/>
            <a:p>
              <a:endParaRPr/>
            </a:p>
          </p:txBody>
        </p:sp>
      </p:grpSp>
      <p:sp>
        <p:nvSpPr>
          <p:cNvPr id="57" name="object 57"/>
          <p:cNvSpPr txBox="1"/>
          <p:nvPr/>
        </p:nvSpPr>
        <p:spPr>
          <a:xfrm>
            <a:off x="5332603" y="5283453"/>
            <a:ext cx="644525" cy="1490980"/>
          </a:xfrm>
          <a:prstGeom prst="rect">
            <a:avLst/>
          </a:prstGeom>
        </p:spPr>
        <p:txBody>
          <a:bodyPr vert="horz" wrap="square" lIns="0" tIns="12700" rIns="0" bIns="0" rtlCol="0">
            <a:spAutoFit/>
          </a:bodyPr>
          <a:lstStyle/>
          <a:p>
            <a:pPr marL="12700">
              <a:lnSpc>
                <a:spcPts val="894"/>
              </a:lnSpc>
              <a:spcBef>
                <a:spcPts val="100"/>
              </a:spcBef>
            </a:pPr>
            <a:r>
              <a:rPr sz="800" dirty="0">
                <a:solidFill>
                  <a:srgbClr val="FFFFFF"/>
                </a:solidFill>
                <a:latin typeface="Arial"/>
                <a:cs typeface="Arial"/>
              </a:rPr>
              <a:t>1.1</a:t>
            </a:r>
            <a:endParaRPr sz="800">
              <a:latin typeface="Arial"/>
              <a:cs typeface="Arial"/>
            </a:endParaRPr>
          </a:p>
          <a:p>
            <a:pPr marL="12700" marR="143510" algn="just">
              <a:lnSpc>
                <a:spcPts val="830"/>
              </a:lnSpc>
              <a:spcBef>
                <a:spcPts val="70"/>
              </a:spcBef>
            </a:pPr>
            <a:r>
              <a:rPr sz="800" dirty="0">
                <a:solidFill>
                  <a:srgbClr val="FFFFFF"/>
                </a:solidFill>
                <a:latin typeface="Arial"/>
                <a:cs typeface="Arial"/>
              </a:rPr>
              <a:t>G</a:t>
            </a:r>
            <a:r>
              <a:rPr sz="800" spc="-5" dirty="0">
                <a:solidFill>
                  <a:srgbClr val="FFFFFF"/>
                </a:solidFill>
                <a:latin typeface="Arial"/>
                <a:cs typeface="Arial"/>
              </a:rPr>
              <a:t>uaran</a:t>
            </a:r>
            <a:r>
              <a:rPr sz="800" dirty="0">
                <a:solidFill>
                  <a:srgbClr val="FFFFFF"/>
                </a:solidFill>
                <a:latin typeface="Arial"/>
                <a:cs typeface="Arial"/>
              </a:rPr>
              <a:t>t</a:t>
            </a:r>
            <a:r>
              <a:rPr sz="800" spc="-5" dirty="0">
                <a:solidFill>
                  <a:srgbClr val="FFFFFF"/>
                </a:solidFill>
                <a:latin typeface="Arial"/>
                <a:cs typeface="Arial"/>
              </a:rPr>
              <a:t>e</a:t>
            </a:r>
            <a:r>
              <a:rPr sz="800" dirty="0">
                <a:solidFill>
                  <a:srgbClr val="FFFFFF"/>
                </a:solidFill>
                <a:latin typeface="Arial"/>
                <a:cs typeface="Arial"/>
              </a:rPr>
              <a:t>e  legitimacy  and</a:t>
            </a:r>
            <a:r>
              <a:rPr sz="800" spc="-30" dirty="0">
                <a:solidFill>
                  <a:srgbClr val="FFFFFF"/>
                </a:solidFill>
                <a:latin typeface="Arial"/>
                <a:cs typeface="Arial"/>
              </a:rPr>
              <a:t> </a:t>
            </a:r>
            <a:r>
              <a:rPr sz="800" spc="-5" dirty="0">
                <a:solidFill>
                  <a:srgbClr val="FFFFFF"/>
                </a:solidFill>
                <a:latin typeface="Arial"/>
                <a:cs typeface="Arial"/>
              </a:rPr>
              <a:t>voice</a:t>
            </a:r>
            <a:endParaRPr sz="800">
              <a:latin typeface="Arial"/>
              <a:cs typeface="Arial"/>
            </a:endParaRPr>
          </a:p>
          <a:p>
            <a:pPr marL="12700" marR="5080" lvl="1">
              <a:lnSpc>
                <a:spcPct val="85800"/>
              </a:lnSpc>
              <a:spcBef>
                <a:spcPts val="325"/>
              </a:spcBef>
              <a:buAutoNum type="arabicPeriod" startAt="2"/>
              <a:tabLst>
                <a:tab pos="182245" algn="l"/>
              </a:tabLst>
            </a:pPr>
            <a:r>
              <a:rPr sz="800" spc="-5" dirty="0">
                <a:solidFill>
                  <a:srgbClr val="FFFFFF"/>
                </a:solidFill>
                <a:latin typeface="Arial"/>
                <a:cs typeface="Arial"/>
              </a:rPr>
              <a:t>Achieve  transparency  and  a</a:t>
            </a:r>
            <a:r>
              <a:rPr sz="800" dirty="0">
                <a:solidFill>
                  <a:srgbClr val="FFFFFF"/>
                </a:solidFill>
                <a:latin typeface="Arial"/>
                <a:cs typeface="Arial"/>
              </a:rPr>
              <a:t>cc</a:t>
            </a:r>
            <a:r>
              <a:rPr sz="800" spc="-5" dirty="0">
                <a:solidFill>
                  <a:srgbClr val="FFFFFF"/>
                </a:solidFill>
                <a:latin typeface="Arial"/>
                <a:cs typeface="Arial"/>
              </a:rPr>
              <a:t>oun</a:t>
            </a:r>
            <a:r>
              <a:rPr sz="800" dirty="0">
                <a:solidFill>
                  <a:srgbClr val="FFFFFF"/>
                </a:solidFill>
                <a:latin typeface="Arial"/>
                <a:cs typeface="Arial"/>
              </a:rPr>
              <a:t>t</a:t>
            </a:r>
            <a:r>
              <a:rPr sz="800" spc="-5" dirty="0">
                <a:solidFill>
                  <a:srgbClr val="FFFFFF"/>
                </a:solidFill>
                <a:latin typeface="Arial"/>
                <a:cs typeface="Arial"/>
              </a:rPr>
              <a:t>ab</a:t>
            </a:r>
            <a:r>
              <a:rPr sz="800" dirty="0">
                <a:solidFill>
                  <a:srgbClr val="FFFFFF"/>
                </a:solidFill>
                <a:latin typeface="Arial"/>
                <a:cs typeface="Arial"/>
              </a:rPr>
              <a:t>ility</a:t>
            </a:r>
            <a:endParaRPr sz="800">
              <a:latin typeface="Arial"/>
              <a:cs typeface="Arial"/>
            </a:endParaRPr>
          </a:p>
          <a:p>
            <a:pPr marL="12700" marR="93345" lvl="1">
              <a:lnSpc>
                <a:spcPts val="830"/>
              </a:lnSpc>
              <a:spcBef>
                <a:spcPts val="325"/>
              </a:spcBef>
              <a:buAutoNum type="arabicPeriod" startAt="2"/>
              <a:tabLst>
                <a:tab pos="182245" algn="l"/>
              </a:tabLst>
            </a:pPr>
            <a:r>
              <a:rPr sz="800" spc="-5" dirty="0">
                <a:solidFill>
                  <a:srgbClr val="FFFFFF"/>
                </a:solidFill>
                <a:latin typeface="Arial"/>
                <a:cs typeface="Arial"/>
              </a:rPr>
              <a:t>Enable  go</a:t>
            </a:r>
            <a:r>
              <a:rPr sz="800" spc="-10" dirty="0">
                <a:solidFill>
                  <a:srgbClr val="FFFFFF"/>
                </a:solidFill>
                <a:latin typeface="Arial"/>
                <a:cs typeface="Arial"/>
              </a:rPr>
              <a:t>v</a:t>
            </a:r>
            <a:r>
              <a:rPr sz="800" spc="-5" dirty="0">
                <a:solidFill>
                  <a:srgbClr val="FFFFFF"/>
                </a:solidFill>
                <a:latin typeface="Arial"/>
                <a:cs typeface="Arial"/>
              </a:rPr>
              <a:t>ernan</a:t>
            </a:r>
            <a:r>
              <a:rPr sz="800" dirty="0">
                <a:solidFill>
                  <a:srgbClr val="FFFFFF"/>
                </a:solidFill>
                <a:latin typeface="Arial"/>
                <a:cs typeface="Arial"/>
              </a:rPr>
              <a:t>ce  </a:t>
            </a:r>
            <a:r>
              <a:rPr sz="800" spc="-5" dirty="0">
                <a:solidFill>
                  <a:srgbClr val="FFFFFF"/>
                </a:solidFill>
                <a:latin typeface="Arial"/>
                <a:cs typeface="Arial"/>
              </a:rPr>
              <a:t>vitality and  capacity </a:t>
            </a:r>
            <a:r>
              <a:rPr sz="800" dirty="0">
                <a:solidFill>
                  <a:srgbClr val="FFFFFF"/>
                </a:solidFill>
                <a:latin typeface="Arial"/>
                <a:cs typeface="Arial"/>
              </a:rPr>
              <a:t>to  </a:t>
            </a:r>
            <a:r>
              <a:rPr sz="800" spc="-5" dirty="0">
                <a:solidFill>
                  <a:srgbClr val="FFFFFF"/>
                </a:solidFill>
                <a:latin typeface="Arial"/>
                <a:cs typeface="Arial"/>
              </a:rPr>
              <a:t>respond</a:t>
            </a:r>
            <a:endParaRPr sz="800">
              <a:latin typeface="Arial"/>
              <a:cs typeface="Arial"/>
            </a:endParaRPr>
          </a:p>
        </p:txBody>
      </p:sp>
      <p:grpSp>
        <p:nvGrpSpPr>
          <p:cNvPr id="58" name="object 58"/>
          <p:cNvGrpSpPr/>
          <p:nvPr/>
        </p:nvGrpSpPr>
        <p:grpSpPr>
          <a:xfrm>
            <a:off x="6124702" y="4131309"/>
            <a:ext cx="802640" cy="2629535"/>
            <a:chOff x="6124702" y="4131309"/>
            <a:chExt cx="802640" cy="2629535"/>
          </a:xfrm>
        </p:grpSpPr>
        <p:sp>
          <p:nvSpPr>
            <p:cNvPr id="59" name="object 59"/>
            <p:cNvSpPr/>
            <p:nvPr/>
          </p:nvSpPr>
          <p:spPr>
            <a:xfrm>
              <a:off x="6131052" y="4137659"/>
              <a:ext cx="789431" cy="1011935"/>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0" name="object 60"/>
            <p:cNvSpPr/>
            <p:nvPr/>
          </p:nvSpPr>
          <p:spPr>
            <a:xfrm>
              <a:off x="6131052" y="4137659"/>
              <a:ext cx="789940" cy="1012190"/>
            </a:xfrm>
            <a:custGeom>
              <a:avLst/>
              <a:gdLst/>
              <a:ahLst/>
              <a:cxnLst/>
              <a:rect l="l" t="t" r="r" b="b"/>
              <a:pathLst>
                <a:path w="789940" h="1012189">
                  <a:moveTo>
                    <a:pt x="0" y="78993"/>
                  </a:moveTo>
                  <a:lnTo>
                    <a:pt x="6199" y="48220"/>
                  </a:lnTo>
                  <a:lnTo>
                    <a:pt x="23114" y="23113"/>
                  </a:lnTo>
                  <a:lnTo>
                    <a:pt x="48220" y="6199"/>
                  </a:lnTo>
                  <a:lnTo>
                    <a:pt x="78994" y="0"/>
                  </a:lnTo>
                  <a:lnTo>
                    <a:pt x="710438" y="0"/>
                  </a:lnTo>
                  <a:lnTo>
                    <a:pt x="741211" y="6199"/>
                  </a:lnTo>
                  <a:lnTo>
                    <a:pt x="766317" y="23113"/>
                  </a:lnTo>
                  <a:lnTo>
                    <a:pt x="783232" y="48220"/>
                  </a:lnTo>
                  <a:lnTo>
                    <a:pt x="789431" y="78993"/>
                  </a:lnTo>
                  <a:lnTo>
                    <a:pt x="789431" y="932941"/>
                  </a:lnTo>
                  <a:lnTo>
                    <a:pt x="783232" y="963715"/>
                  </a:lnTo>
                  <a:lnTo>
                    <a:pt x="766318" y="988821"/>
                  </a:lnTo>
                  <a:lnTo>
                    <a:pt x="741211" y="1005736"/>
                  </a:lnTo>
                  <a:lnTo>
                    <a:pt x="710438" y="1011935"/>
                  </a:lnTo>
                  <a:lnTo>
                    <a:pt x="78994" y="1011935"/>
                  </a:lnTo>
                  <a:lnTo>
                    <a:pt x="48220" y="1005736"/>
                  </a:lnTo>
                  <a:lnTo>
                    <a:pt x="23113" y="988821"/>
                  </a:lnTo>
                  <a:lnTo>
                    <a:pt x="6199" y="963715"/>
                  </a:lnTo>
                  <a:lnTo>
                    <a:pt x="0" y="932941"/>
                  </a:lnTo>
                  <a:lnTo>
                    <a:pt x="0" y="78993"/>
                  </a:lnTo>
                  <a:close/>
                </a:path>
              </a:pathLst>
            </a:custGeom>
            <a:ln w="12192">
              <a:solidFill>
                <a:srgbClr val="FFFFFF"/>
              </a:solidFill>
            </a:ln>
          </p:spPr>
          <p:txBody>
            <a:bodyPr wrap="square" lIns="0" tIns="0" rIns="0" bIns="0" rtlCol="0"/>
            <a:lstStyle/>
            <a:p>
              <a:endParaRPr/>
            </a:p>
          </p:txBody>
        </p:sp>
        <p:sp>
          <p:nvSpPr>
            <p:cNvPr id="61" name="object 61"/>
            <p:cNvSpPr/>
            <p:nvPr/>
          </p:nvSpPr>
          <p:spPr>
            <a:xfrm>
              <a:off x="6131052" y="5256275"/>
              <a:ext cx="789940" cy="1498600"/>
            </a:xfrm>
            <a:custGeom>
              <a:avLst/>
              <a:gdLst/>
              <a:ahLst/>
              <a:cxnLst/>
              <a:rect l="l" t="t" r="r" b="b"/>
              <a:pathLst>
                <a:path w="789940" h="1498600">
                  <a:moveTo>
                    <a:pt x="789431" y="0"/>
                  </a:moveTo>
                  <a:lnTo>
                    <a:pt x="0" y="0"/>
                  </a:lnTo>
                  <a:lnTo>
                    <a:pt x="0" y="1415199"/>
                  </a:lnTo>
                  <a:lnTo>
                    <a:pt x="6510" y="1447466"/>
                  </a:lnTo>
                  <a:lnTo>
                    <a:pt x="24272" y="1473814"/>
                  </a:lnTo>
                  <a:lnTo>
                    <a:pt x="50631" y="1491578"/>
                  </a:lnTo>
                  <a:lnTo>
                    <a:pt x="82931" y="1498092"/>
                  </a:lnTo>
                  <a:lnTo>
                    <a:pt x="706501" y="1498092"/>
                  </a:lnTo>
                  <a:lnTo>
                    <a:pt x="738800" y="1491578"/>
                  </a:lnTo>
                  <a:lnTo>
                    <a:pt x="765159" y="1473814"/>
                  </a:lnTo>
                  <a:lnTo>
                    <a:pt x="782921" y="1447466"/>
                  </a:lnTo>
                  <a:lnTo>
                    <a:pt x="789431" y="1415199"/>
                  </a:lnTo>
                  <a:lnTo>
                    <a:pt x="789431" y="0"/>
                  </a:lnTo>
                  <a:close/>
                </a:path>
              </a:pathLst>
            </a:custGeom>
            <a:solidFill>
              <a:srgbClr val="2E5496"/>
            </a:solidFill>
          </p:spPr>
          <p:txBody>
            <a:bodyPr wrap="square" lIns="0" tIns="0" rIns="0" bIns="0" rtlCol="0"/>
            <a:lstStyle/>
            <a:p>
              <a:endParaRPr/>
            </a:p>
          </p:txBody>
        </p:sp>
        <p:sp>
          <p:nvSpPr>
            <p:cNvPr id="62" name="object 62"/>
            <p:cNvSpPr/>
            <p:nvPr/>
          </p:nvSpPr>
          <p:spPr>
            <a:xfrm>
              <a:off x="6131052" y="5256275"/>
              <a:ext cx="789940" cy="1498600"/>
            </a:xfrm>
            <a:custGeom>
              <a:avLst/>
              <a:gdLst/>
              <a:ahLst/>
              <a:cxnLst/>
              <a:rect l="l" t="t" r="r" b="b"/>
              <a:pathLst>
                <a:path w="789940" h="1498600">
                  <a:moveTo>
                    <a:pt x="706501" y="1498092"/>
                  </a:moveTo>
                  <a:lnTo>
                    <a:pt x="82931" y="1498092"/>
                  </a:lnTo>
                  <a:lnTo>
                    <a:pt x="50631" y="1491578"/>
                  </a:lnTo>
                  <a:lnTo>
                    <a:pt x="24272" y="1473814"/>
                  </a:lnTo>
                  <a:lnTo>
                    <a:pt x="6510" y="1447466"/>
                  </a:lnTo>
                  <a:lnTo>
                    <a:pt x="0" y="1415199"/>
                  </a:lnTo>
                  <a:lnTo>
                    <a:pt x="0" y="0"/>
                  </a:lnTo>
                  <a:lnTo>
                    <a:pt x="789431" y="0"/>
                  </a:lnTo>
                  <a:lnTo>
                    <a:pt x="789431" y="1415199"/>
                  </a:lnTo>
                  <a:lnTo>
                    <a:pt x="782921" y="1447466"/>
                  </a:lnTo>
                  <a:lnTo>
                    <a:pt x="765159" y="1473814"/>
                  </a:lnTo>
                  <a:lnTo>
                    <a:pt x="738800" y="1491578"/>
                  </a:lnTo>
                  <a:lnTo>
                    <a:pt x="706501" y="1498092"/>
                  </a:lnTo>
                  <a:close/>
                </a:path>
              </a:pathLst>
            </a:custGeom>
            <a:ln w="12192">
              <a:solidFill>
                <a:srgbClr val="FFFFFF"/>
              </a:solidFill>
            </a:ln>
          </p:spPr>
          <p:txBody>
            <a:bodyPr wrap="square" lIns="0" tIns="0" rIns="0" bIns="0" rtlCol="0"/>
            <a:lstStyle/>
            <a:p>
              <a:endParaRPr/>
            </a:p>
          </p:txBody>
        </p:sp>
      </p:grpSp>
      <p:sp>
        <p:nvSpPr>
          <p:cNvPr id="63" name="object 63"/>
          <p:cNvSpPr txBox="1"/>
          <p:nvPr/>
        </p:nvSpPr>
        <p:spPr>
          <a:xfrm>
            <a:off x="6200394" y="5283453"/>
            <a:ext cx="603250" cy="1637664"/>
          </a:xfrm>
          <a:prstGeom prst="rect">
            <a:avLst/>
          </a:prstGeom>
        </p:spPr>
        <p:txBody>
          <a:bodyPr vert="horz" wrap="square" lIns="0" tIns="30480" rIns="0" bIns="0" rtlCol="0">
            <a:spAutoFit/>
          </a:bodyPr>
          <a:lstStyle/>
          <a:p>
            <a:pPr marL="12700" marR="83820" lvl="1">
              <a:lnSpc>
                <a:spcPts val="830"/>
              </a:lnSpc>
              <a:spcBef>
                <a:spcPts val="240"/>
              </a:spcBef>
              <a:buAutoNum type="arabicPeriod"/>
              <a:tabLst>
                <a:tab pos="182245" algn="l"/>
              </a:tabLst>
            </a:pPr>
            <a:r>
              <a:rPr sz="800" dirty="0">
                <a:solidFill>
                  <a:srgbClr val="FFFFFF"/>
                </a:solidFill>
                <a:latin typeface="Arial"/>
                <a:cs typeface="Arial"/>
              </a:rPr>
              <a:t>I</a:t>
            </a:r>
            <a:r>
              <a:rPr sz="800" spc="-5" dirty="0">
                <a:solidFill>
                  <a:srgbClr val="FFFFFF"/>
                </a:solidFill>
                <a:latin typeface="Arial"/>
                <a:cs typeface="Arial"/>
              </a:rPr>
              <a:t>den</a:t>
            </a:r>
            <a:r>
              <a:rPr sz="800" dirty="0">
                <a:solidFill>
                  <a:srgbClr val="FFFFFF"/>
                </a:solidFill>
                <a:latin typeface="Arial"/>
                <a:cs typeface="Arial"/>
              </a:rPr>
              <a:t>tify  major site  </a:t>
            </a:r>
            <a:r>
              <a:rPr sz="800" spc="-5" dirty="0">
                <a:solidFill>
                  <a:srgbClr val="FFFFFF"/>
                </a:solidFill>
                <a:latin typeface="Arial"/>
                <a:cs typeface="Arial"/>
              </a:rPr>
              <a:t>values</a:t>
            </a:r>
            <a:endParaRPr sz="800" dirty="0">
              <a:latin typeface="Arial"/>
              <a:cs typeface="Arial"/>
            </a:endParaRPr>
          </a:p>
          <a:p>
            <a:pPr marL="12700" marR="5080" lvl="1">
              <a:lnSpc>
                <a:spcPct val="85800"/>
              </a:lnSpc>
              <a:spcBef>
                <a:spcPts val="315"/>
              </a:spcBef>
              <a:buAutoNum type="arabicPeriod"/>
              <a:tabLst>
                <a:tab pos="182245" algn="l"/>
              </a:tabLst>
            </a:pPr>
            <a:r>
              <a:rPr sz="800" spc="-5" dirty="0">
                <a:solidFill>
                  <a:srgbClr val="FFFFFF"/>
                </a:solidFill>
                <a:latin typeface="Arial"/>
                <a:cs typeface="Arial"/>
              </a:rPr>
              <a:t>Design  for</a:t>
            </a:r>
            <a:r>
              <a:rPr sz="800" spc="-55" dirty="0">
                <a:solidFill>
                  <a:srgbClr val="FFFFFF"/>
                </a:solidFill>
                <a:latin typeface="Arial"/>
                <a:cs typeface="Arial"/>
              </a:rPr>
              <a:t> </a:t>
            </a:r>
            <a:r>
              <a:rPr sz="800" spc="-5" dirty="0">
                <a:solidFill>
                  <a:srgbClr val="FFFFFF"/>
                </a:solidFill>
                <a:latin typeface="Arial"/>
                <a:cs typeface="Arial"/>
              </a:rPr>
              <a:t>long-term  </a:t>
            </a:r>
            <a:r>
              <a:rPr sz="800" dirty="0">
                <a:solidFill>
                  <a:srgbClr val="FFFFFF"/>
                </a:solidFill>
                <a:latin typeface="Arial"/>
                <a:cs typeface="Arial"/>
              </a:rPr>
              <a:t>c</a:t>
            </a:r>
            <a:r>
              <a:rPr sz="800" spc="-5" dirty="0">
                <a:solidFill>
                  <a:srgbClr val="FFFFFF"/>
                </a:solidFill>
                <a:latin typeface="Arial"/>
                <a:cs typeface="Arial"/>
              </a:rPr>
              <a:t>on</a:t>
            </a:r>
            <a:r>
              <a:rPr sz="800" dirty="0">
                <a:solidFill>
                  <a:srgbClr val="FFFFFF"/>
                </a:solidFill>
                <a:latin typeface="Arial"/>
                <a:cs typeface="Arial"/>
              </a:rPr>
              <a:t>s</a:t>
            </a:r>
            <a:r>
              <a:rPr sz="800" spc="-5" dirty="0">
                <a:solidFill>
                  <a:srgbClr val="FFFFFF"/>
                </a:solidFill>
                <a:latin typeface="Arial"/>
                <a:cs typeface="Arial"/>
              </a:rPr>
              <a:t>er</a:t>
            </a:r>
            <a:r>
              <a:rPr sz="800" spc="-10" dirty="0">
                <a:solidFill>
                  <a:srgbClr val="FFFFFF"/>
                </a:solidFill>
                <a:latin typeface="Arial"/>
                <a:cs typeface="Arial"/>
              </a:rPr>
              <a:t>v</a:t>
            </a:r>
            <a:r>
              <a:rPr sz="800" spc="-5" dirty="0">
                <a:solidFill>
                  <a:srgbClr val="FFFFFF"/>
                </a:solidFill>
                <a:latin typeface="Arial"/>
                <a:cs typeface="Arial"/>
              </a:rPr>
              <a:t>a</a:t>
            </a:r>
            <a:r>
              <a:rPr sz="800" dirty="0">
                <a:solidFill>
                  <a:srgbClr val="FFFFFF"/>
                </a:solidFill>
                <a:latin typeface="Arial"/>
                <a:cs typeface="Arial"/>
              </a:rPr>
              <a:t>tion</a:t>
            </a:r>
            <a:endParaRPr sz="800" dirty="0">
              <a:latin typeface="Arial"/>
              <a:cs typeface="Arial"/>
            </a:endParaRPr>
          </a:p>
          <a:p>
            <a:pPr marL="154940" lvl="1" indent="-142875">
              <a:lnSpc>
                <a:spcPts val="894"/>
              </a:lnSpc>
              <a:spcBef>
                <a:spcPts val="195"/>
              </a:spcBef>
              <a:buClr>
                <a:srgbClr val="FFFFFF"/>
              </a:buClr>
              <a:buFont typeface="Arial"/>
              <a:buAutoNum type="arabicPeriod"/>
              <a:tabLst>
                <a:tab pos="155575" algn="l"/>
              </a:tabLst>
            </a:pPr>
            <a:endParaRPr sz="800" dirty="0">
              <a:latin typeface="Arial"/>
              <a:cs typeface="Arial"/>
            </a:endParaRPr>
          </a:p>
          <a:p>
            <a:pPr marL="12700" marR="56515" algn="just">
              <a:lnSpc>
                <a:spcPts val="830"/>
              </a:lnSpc>
              <a:spcBef>
                <a:spcPts val="70"/>
              </a:spcBef>
            </a:pPr>
            <a:r>
              <a:rPr sz="800" spc="-5" dirty="0">
                <a:solidFill>
                  <a:srgbClr val="FFFFFF"/>
                </a:solidFill>
                <a:latin typeface="Arial"/>
                <a:cs typeface="Arial"/>
              </a:rPr>
              <a:t>Under</a:t>
            </a:r>
            <a:r>
              <a:rPr sz="800" dirty="0">
                <a:solidFill>
                  <a:srgbClr val="FFFFFF"/>
                </a:solidFill>
                <a:latin typeface="Arial"/>
                <a:cs typeface="Arial"/>
              </a:rPr>
              <a:t>st</a:t>
            </a:r>
            <a:r>
              <a:rPr sz="800" spc="-5" dirty="0">
                <a:solidFill>
                  <a:srgbClr val="FFFFFF"/>
                </a:solidFill>
                <a:latin typeface="Arial"/>
                <a:cs typeface="Arial"/>
              </a:rPr>
              <a:t>an</a:t>
            </a:r>
            <a:r>
              <a:rPr sz="800" dirty="0">
                <a:solidFill>
                  <a:srgbClr val="FFFFFF"/>
                </a:solidFill>
                <a:latin typeface="Arial"/>
                <a:cs typeface="Arial"/>
              </a:rPr>
              <a:t>d  </a:t>
            </a:r>
            <a:r>
              <a:rPr sz="800" spc="-5" dirty="0">
                <a:solidFill>
                  <a:srgbClr val="FFFFFF"/>
                </a:solidFill>
                <a:latin typeface="Arial"/>
                <a:cs typeface="Arial"/>
              </a:rPr>
              <a:t>threats and  challenges</a:t>
            </a:r>
            <a:endParaRPr sz="800" dirty="0">
              <a:latin typeface="Arial"/>
              <a:cs typeface="Arial"/>
            </a:endParaRPr>
          </a:p>
          <a:p>
            <a:pPr marL="154940" lvl="1" indent="-142875">
              <a:lnSpc>
                <a:spcPts val="894"/>
              </a:lnSpc>
              <a:spcBef>
                <a:spcPts val="180"/>
              </a:spcBef>
              <a:buClr>
                <a:srgbClr val="FFFFFF"/>
              </a:buClr>
              <a:buFont typeface="Arial"/>
              <a:buAutoNum type="arabicPeriod" startAt="4"/>
              <a:tabLst>
                <a:tab pos="155575" algn="l"/>
              </a:tabLst>
            </a:pPr>
            <a:endParaRPr sz="800" dirty="0">
              <a:latin typeface="Arial"/>
              <a:cs typeface="Arial"/>
            </a:endParaRPr>
          </a:p>
          <a:p>
            <a:pPr marL="12700" marR="56515">
              <a:lnSpc>
                <a:spcPts val="830"/>
              </a:lnSpc>
              <a:spcBef>
                <a:spcPts val="70"/>
              </a:spcBef>
            </a:pPr>
            <a:r>
              <a:rPr sz="800" spc="-5" dirty="0">
                <a:solidFill>
                  <a:srgbClr val="FFFFFF"/>
                </a:solidFill>
                <a:latin typeface="Arial"/>
                <a:cs typeface="Arial"/>
              </a:rPr>
              <a:t>Under</a:t>
            </a:r>
            <a:r>
              <a:rPr sz="800" dirty="0">
                <a:solidFill>
                  <a:srgbClr val="FFFFFF"/>
                </a:solidFill>
                <a:latin typeface="Arial"/>
                <a:cs typeface="Arial"/>
              </a:rPr>
              <a:t>st</a:t>
            </a:r>
            <a:r>
              <a:rPr sz="800" spc="-5" dirty="0">
                <a:solidFill>
                  <a:srgbClr val="FFFFFF"/>
                </a:solidFill>
                <a:latin typeface="Arial"/>
                <a:cs typeface="Arial"/>
              </a:rPr>
              <a:t>an</a:t>
            </a:r>
            <a:r>
              <a:rPr sz="800" dirty="0">
                <a:solidFill>
                  <a:srgbClr val="FFFFFF"/>
                </a:solidFill>
                <a:latin typeface="Arial"/>
                <a:cs typeface="Arial"/>
              </a:rPr>
              <a:t>d  social </a:t>
            </a:r>
            <a:r>
              <a:rPr sz="800" spc="-5" dirty="0">
                <a:solidFill>
                  <a:srgbClr val="FFFFFF"/>
                </a:solidFill>
                <a:latin typeface="Arial"/>
                <a:cs typeface="Arial"/>
              </a:rPr>
              <a:t>and  </a:t>
            </a:r>
            <a:r>
              <a:rPr sz="800" dirty="0">
                <a:solidFill>
                  <a:srgbClr val="FFFFFF"/>
                </a:solidFill>
                <a:latin typeface="Arial"/>
                <a:cs typeface="Arial"/>
              </a:rPr>
              <a:t>economic</a:t>
            </a:r>
            <a:endParaRPr sz="800" dirty="0">
              <a:latin typeface="Arial"/>
              <a:cs typeface="Arial"/>
            </a:endParaRPr>
          </a:p>
        </p:txBody>
      </p:sp>
      <p:grpSp>
        <p:nvGrpSpPr>
          <p:cNvPr id="64" name="object 64"/>
          <p:cNvGrpSpPr/>
          <p:nvPr/>
        </p:nvGrpSpPr>
        <p:grpSpPr>
          <a:xfrm>
            <a:off x="6993381" y="4131309"/>
            <a:ext cx="800735" cy="2629535"/>
            <a:chOff x="6993381" y="4131309"/>
            <a:chExt cx="800735" cy="2629535"/>
          </a:xfrm>
        </p:grpSpPr>
        <p:sp>
          <p:nvSpPr>
            <p:cNvPr id="65" name="object 65"/>
            <p:cNvSpPr/>
            <p:nvPr/>
          </p:nvSpPr>
          <p:spPr>
            <a:xfrm>
              <a:off x="6999731" y="4137659"/>
              <a:ext cx="787908" cy="1011935"/>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6" name="object 66"/>
            <p:cNvSpPr/>
            <p:nvPr/>
          </p:nvSpPr>
          <p:spPr>
            <a:xfrm>
              <a:off x="6999731" y="4137659"/>
              <a:ext cx="788035" cy="1012190"/>
            </a:xfrm>
            <a:custGeom>
              <a:avLst/>
              <a:gdLst/>
              <a:ahLst/>
              <a:cxnLst/>
              <a:rect l="l" t="t" r="r" b="b"/>
              <a:pathLst>
                <a:path w="788034" h="1012189">
                  <a:moveTo>
                    <a:pt x="0" y="78739"/>
                  </a:moveTo>
                  <a:lnTo>
                    <a:pt x="6195" y="48113"/>
                  </a:lnTo>
                  <a:lnTo>
                    <a:pt x="23082" y="23082"/>
                  </a:lnTo>
                  <a:lnTo>
                    <a:pt x="48113" y="6195"/>
                  </a:lnTo>
                  <a:lnTo>
                    <a:pt x="78740" y="0"/>
                  </a:lnTo>
                  <a:lnTo>
                    <a:pt x="709168" y="0"/>
                  </a:lnTo>
                  <a:lnTo>
                    <a:pt x="739794" y="6195"/>
                  </a:lnTo>
                  <a:lnTo>
                    <a:pt x="764825" y="23082"/>
                  </a:lnTo>
                  <a:lnTo>
                    <a:pt x="781712" y="48113"/>
                  </a:lnTo>
                  <a:lnTo>
                    <a:pt x="787908" y="78739"/>
                  </a:lnTo>
                  <a:lnTo>
                    <a:pt x="787908" y="933195"/>
                  </a:lnTo>
                  <a:lnTo>
                    <a:pt x="781712" y="963822"/>
                  </a:lnTo>
                  <a:lnTo>
                    <a:pt x="764825" y="988853"/>
                  </a:lnTo>
                  <a:lnTo>
                    <a:pt x="739794" y="1005740"/>
                  </a:lnTo>
                  <a:lnTo>
                    <a:pt x="709168" y="1011935"/>
                  </a:lnTo>
                  <a:lnTo>
                    <a:pt x="78740" y="1011935"/>
                  </a:lnTo>
                  <a:lnTo>
                    <a:pt x="48113" y="1005740"/>
                  </a:lnTo>
                  <a:lnTo>
                    <a:pt x="23082" y="988853"/>
                  </a:lnTo>
                  <a:lnTo>
                    <a:pt x="6195" y="963822"/>
                  </a:lnTo>
                  <a:lnTo>
                    <a:pt x="0" y="933195"/>
                  </a:lnTo>
                  <a:lnTo>
                    <a:pt x="0" y="78739"/>
                  </a:lnTo>
                  <a:close/>
                </a:path>
              </a:pathLst>
            </a:custGeom>
            <a:ln w="12192">
              <a:solidFill>
                <a:srgbClr val="FFFFFF"/>
              </a:solidFill>
            </a:ln>
          </p:spPr>
          <p:txBody>
            <a:bodyPr wrap="square" lIns="0" tIns="0" rIns="0" bIns="0" rtlCol="0"/>
            <a:lstStyle/>
            <a:p>
              <a:endParaRPr/>
            </a:p>
          </p:txBody>
        </p:sp>
        <p:sp>
          <p:nvSpPr>
            <p:cNvPr id="67" name="object 67"/>
            <p:cNvSpPr/>
            <p:nvPr/>
          </p:nvSpPr>
          <p:spPr>
            <a:xfrm>
              <a:off x="6999731" y="5256275"/>
              <a:ext cx="788035" cy="1498600"/>
            </a:xfrm>
            <a:custGeom>
              <a:avLst/>
              <a:gdLst/>
              <a:ahLst/>
              <a:cxnLst/>
              <a:rect l="l" t="t" r="r" b="b"/>
              <a:pathLst>
                <a:path w="788034" h="1498600">
                  <a:moveTo>
                    <a:pt x="787908" y="0"/>
                  </a:moveTo>
                  <a:lnTo>
                    <a:pt x="0" y="0"/>
                  </a:lnTo>
                  <a:lnTo>
                    <a:pt x="0" y="1415364"/>
                  </a:lnTo>
                  <a:lnTo>
                    <a:pt x="6506" y="1447562"/>
                  </a:lnTo>
                  <a:lnTo>
                    <a:pt x="24241" y="1473858"/>
                  </a:lnTo>
                  <a:lnTo>
                    <a:pt x="50524" y="1491589"/>
                  </a:lnTo>
                  <a:lnTo>
                    <a:pt x="82676" y="1498092"/>
                  </a:lnTo>
                  <a:lnTo>
                    <a:pt x="705231" y="1498092"/>
                  </a:lnTo>
                  <a:lnTo>
                    <a:pt x="737383" y="1491589"/>
                  </a:lnTo>
                  <a:lnTo>
                    <a:pt x="763666" y="1473858"/>
                  </a:lnTo>
                  <a:lnTo>
                    <a:pt x="781401" y="1447562"/>
                  </a:lnTo>
                  <a:lnTo>
                    <a:pt x="787908" y="1415364"/>
                  </a:lnTo>
                  <a:lnTo>
                    <a:pt x="787908" y="0"/>
                  </a:lnTo>
                  <a:close/>
                </a:path>
              </a:pathLst>
            </a:custGeom>
            <a:solidFill>
              <a:srgbClr val="3A3838"/>
            </a:solidFill>
          </p:spPr>
          <p:txBody>
            <a:bodyPr wrap="square" lIns="0" tIns="0" rIns="0" bIns="0" rtlCol="0"/>
            <a:lstStyle/>
            <a:p>
              <a:endParaRPr/>
            </a:p>
          </p:txBody>
        </p:sp>
        <p:sp>
          <p:nvSpPr>
            <p:cNvPr id="68" name="object 68"/>
            <p:cNvSpPr/>
            <p:nvPr/>
          </p:nvSpPr>
          <p:spPr>
            <a:xfrm>
              <a:off x="6999731" y="5256275"/>
              <a:ext cx="788035" cy="1498600"/>
            </a:xfrm>
            <a:custGeom>
              <a:avLst/>
              <a:gdLst/>
              <a:ahLst/>
              <a:cxnLst/>
              <a:rect l="l" t="t" r="r" b="b"/>
              <a:pathLst>
                <a:path w="788034" h="1498600">
                  <a:moveTo>
                    <a:pt x="705231" y="1498092"/>
                  </a:moveTo>
                  <a:lnTo>
                    <a:pt x="82676" y="1498092"/>
                  </a:lnTo>
                  <a:lnTo>
                    <a:pt x="50524" y="1491589"/>
                  </a:lnTo>
                  <a:lnTo>
                    <a:pt x="24241" y="1473858"/>
                  </a:lnTo>
                  <a:lnTo>
                    <a:pt x="6506" y="1447562"/>
                  </a:lnTo>
                  <a:lnTo>
                    <a:pt x="0" y="1415364"/>
                  </a:lnTo>
                  <a:lnTo>
                    <a:pt x="0" y="0"/>
                  </a:lnTo>
                  <a:lnTo>
                    <a:pt x="787908" y="0"/>
                  </a:lnTo>
                  <a:lnTo>
                    <a:pt x="787908" y="1415364"/>
                  </a:lnTo>
                  <a:lnTo>
                    <a:pt x="781401" y="1447562"/>
                  </a:lnTo>
                  <a:lnTo>
                    <a:pt x="763666" y="1473858"/>
                  </a:lnTo>
                  <a:lnTo>
                    <a:pt x="737383" y="1491589"/>
                  </a:lnTo>
                  <a:lnTo>
                    <a:pt x="705231" y="1498092"/>
                  </a:lnTo>
                  <a:close/>
                </a:path>
              </a:pathLst>
            </a:custGeom>
            <a:ln w="12192">
              <a:solidFill>
                <a:srgbClr val="FFFFFF"/>
              </a:solidFill>
            </a:ln>
          </p:spPr>
          <p:txBody>
            <a:bodyPr wrap="square" lIns="0" tIns="0" rIns="0" bIns="0" rtlCol="0"/>
            <a:lstStyle/>
            <a:p>
              <a:endParaRPr/>
            </a:p>
          </p:txBody>
        </p:sp>
      </p:grpSp>
      <p:sp>
        <p:nvSpPr>
          <p:cNvPr id="69" name="object 69"/>
          <p:cNvSpPr txBox="1"/>
          <p:nvPr/>
        </p:nvSpPr>
        <p:spPr>
          <a:xfrm>
            <a:off x="7068439" y="5283453"/>
            <a:ext cx="622300" cy="1637664"/>
          </a:xfrm>
          <a:prstGeom prst="rect">
            <a:avLst/>
          </a:prstGeom>
        </p:spPr>
        <p:txBody>
          <a:bodyPr vert="horz" wrap="square" lIns="0" tIns="30480" rIns="0" bIns="0" rtlCol="0">
            <a:spAutoFit/>
          </a:bodyPr>
          <a:lstStyle/>
          <a:p>
            <a:pPr marL="12700" marR="5080" lvl="1">
              <a:lnSpc>
                <a:spcPts val="830"/>
              </a:lnSpc>
              <a:spcBef>
                <a:spcPts val="240"/>
              </a:spcBef>
              <a:buAutoNum type="arabicPeriod"/>
              <a:tabLst>
                <a:tab pos="182245" algn="l"/>
              </a:tabLst>
            </a:pPr>
            <a:r>
              <a:rPr sz="800" spc="-5" dirty="0">
                <a:solidFill>
                  <a:srgbClr val="FFFFFF"/>
                </a:solidFill>
                <a:latin typeface="Arial"/>
                <a:cs typeface="Arial"/>
              </a:rPr>
              <a:t>Long-  term  </a:t>
            </a:r>
            <a:r>
              <a:rPr sz="800" spc="10" dirty="0">
                <a:solidFill>
                  <a:srgbClr val="FFFFFF"/>
                </a:solidFill>
                <a:latin typeface="Arial"/>
                <a:cs typeface="Arial"/>
              </a:rPr>
              <a:t>m</a:t>
            </a:r>
            <a:r>
              <a:rPr sz="800" spc="-5" dirty="0">
                <a:solidFill>
                  <a:srgbClr val="FFFFFF"/>
                </a:solidFill>
                <a:latin typeface="Arial"/>
                <a:cs typeface="Arial"/>
              </a:rPr>
              <a:t>anage</a:t>
            </a:r>
            <a:r>
              <a:rPr sz="800" spc="10" dirty="0">
                <a:solidFill>
                  <a:srgbClr val="FFFFFF"/>
                </a:solidFill>
                <a:latin typeface="Arial"/>
                <a:cs typeface="Arial"/>
              </a:rPr>
              <a:t>m</a:t>
            </a:r>
            <a:r>
              <a:rPr sz="800" spc="-5" dirty="0">
                <a:solidFill>
                  <a:srgbClr val="FFFFFF"/>
                </a:solidFill>
                <a:latin typeface="Arial"/>
                <a:cs typeface="Arial"/>
              </a:rPr>
              <a:t>en</a:t>
            </a:r>
            <a:r>
              <a:rPr sz="800" dirty="0">
                <a:solidFill>
                  <a:srgbClr val="FFFFFF"/>
                </a:solidFill>
                <a:latin typeface="Arial"/>
                <a:cs typeface="Arial"/>
              </a:rPr>
              <a:t>t  plan</a:t>
            </a:r>
            <a:endParaRPr sz="800">
              <a:latin typeface="Arial"/>
              <a:cs typeface="Arial"/>
            </a:endParaRPr>
          </a:p>
          <a:p>
            <a:pPr marL="12700" marR="66040" lvl="1">
              <a:lnSpc>
                <a:spcPct val="85600"/>
              </a:lnSpc>
              <a:spcBef>
                <a:spcPts val="320"/>
              </a:spcBef>
              <a:buAutoNum type="arabicPeriod"/>
              <a:tabLst>
                <a:tab pos="182245" algn="l"/>
              </a:tabLst>
            </a:pPr>
            <a:r>
              <a:rPr sz="800" spc="-10" dirty="0">
                <a:solidFill>
                  <a:srgbClr val="FFFFFF"/>
                </a:solidFill>
                <a:latin typeface="Arial"/>
                <a:cs typeface="Arial"/>
              </a:rPr>
              <a:t>M</a:t>
            </a:r>
            <a:r>
              <a:rPr sz="800" spc="-5" dirty="0">
                <a:solidFill>
                  <a:srgbClr val="FFFFFF"/>
                </a:solidFill>
                <a:latin typeface="Arial"/>
                <a:cs typeface="Arial"/>
              </a:rPr>
              <a:t>anag</a:t>
            </a:r>
            <a:r>
              <a:rPr sz="800" dirty="0">
                <a:solidFill>
                  <a:srgbClr val="FFFFFF"/>
                </a:solidFill>
                <a:latin typeface="Arial"/>
                <a:cs typeface="Arial"/>
              </a:rPr>
              <a:t>e  ecological  </a:t>
            </a:r>
            <a:r>
              <a:rPr sz="800" spc="-5" dirty="0">
                <a:solidFill>
                  <a:srgbClr val="FFFFFF"/>
                </a:solidFill>
                <a:latin typeface="Arial"/>
                <a:cs typeface="Arial"/>
              </a:rPr>
              <a:t>conditions</a:t>
            </a:r>
            <a:endParaRPr sz="800">
              <a:latin typeface="Arial"/>
              <a:cs typeface="Arial"/>
            </a:endParaRPr>
          </a:p>
          <a:p>
            <a:pPr marL="12700" marR="51435" lvl="1">
              <a:lnSpc>
                <a:spcPts val="830"/>
              </a:lnSpc>
              <a:spcBef>
                <a:spcPts val="330"/>
              </a:spcBef>
              <a:buAutoNum type="arabicPeriod"/>
              <a:tabLst>
                <a:tab pos="182245" algn="l"/>
              </a:tabLst>
            </a:pPr>
            <a:r>
              <a:rPr sz="800" spc="-5" dirty="0">
                <a:solidFill>
                  <a:srgbClr val="FFFFFF"/>
                </a:solidFill>
                <a:latin typeface="Arial"/>
                <a:cs typeface="Arial"/>
              </a:rPr>
              <a:t>Manage  within</a:t>
            </a:r>
            <a:r>
              <a:rPr sz="800" spc="-70" dirty="0">
                <a:solidFill>
                  <a:srgbClr val="FFFFFF"/>
                </a:solidFill>
                <a:latin typeface="Arial"/>
                <a:cs typeface="Arial"/>
              </a:rPr>
              <a:t> </a:t>
            </a:r>
            <a:r>
              <a:rPr sz="800" dirty="0">
                <a:solidFill>
                  <a:srgbClr val="FFFFFF"/>
                </a:solidFill>
                <a:latin typeface="Arial"/>
                <a:cs typeface="Arial"/>
              </a:rPr>
              <a:t>social  </a:t>
            </a:r>
            <a:r>
              <a:rPr sz="800" spc="-5" dirty="0">
                <a:solidFill>
                  <a:srgbClr val="FFFFFF"/>
                </a:solidFill>
                <a:latin typeface="Arial"/>
                <a:cs typeface="Arial"/>
              </a:rPr>
              <a:t>and  </a:t>
            </a:r>
            <a:r>
              <a:rPr sz="800" dirty="0">
                <a:solidFill>
                  <a:srgbClr val="FFFFFF"/>
                </a:solidFill>
                <a:latin typeface="Arial"/>
                <a:cs typeface="Arial"/>
              </a:rPr>
              <a:t>economic  </a:t>
            </a:r>
            <a:r>
              <a:rPr sz="800" spc="-5" dirty="0">
                <a:solidFill>
                  <a:srgbClr val="FFFFFF"/>
                </a:solidFill>
                <a:latin typeface="Arial"/>
                <a:cs typeface="Arial"/>
              </a:rPr>
              <a:t>context</a:t>
            </a:r>
            <a:endParaRPr sz="800">
              <a:latin typeface="Arial"/>
              <a:cs typeface="Arial"/>
            </a:endParaRPr>
          </a:p>
          <a:p>
            <a:pPr marL="12700" marR="66040" lvl="1">
              <a:lnSpc>
                <a:spcPts val="830"/>
              </a:lnSpc>
              <a:spcBef>
                <a:spcPts val="310"/>
              </a:spcBef>
              <a:buAutoNum type="arabicPeriod"/>
              <a:tabLst>
                <a:tab pos="182245" algn="l"/>
              </a:tabLst>
            </a:pPr>
            <a:r>
              <a:rPr sz="800" spc="-10" dirty="0">
                <a:solidFill>
                  <a:srgbClr val="FFFFFF"/>
                </a:solidFill>
                <a:latin typeface="Arial"/>
                <a:cs typeface="Arial"/>
              </a:rPr>
              <a:t>M</a:t>
            </a:r>
            <a:r>
              <a:rPr sz="800" spc="-5" dirty="0">
                <a:solidFill>
                  <a:srgbClr val="FFFFFF"/>
                </a:solidFill>
                <a:latin typeface="Arial"/>
                <a:cs typeface="Arial"/>
              </a:rPr>
              <a:t>anag</a:t>
            </a:r>
            <a:r>
              <a:rPr sz="800" dirty="0">
                <a:solidFill>
                  <a:srgbClr val="FFFFFF"/>
                </a:solidFill>
                <a:latin typeface="Arial"/>
                <a:cs typeface="Arial"/>
              </a:rPr>
              <a:t>e  </a:t>
            </a:r>
            <a:r>
              <a:rPr sz="800" spc="-5" dirty="0">
                <a:solidFill>
                  <a:srgbClr val="FFFFFF"/>
                </a:solidFill>
                <a:latin typeface="Arial"/>
                <a:cs typeface="Arial"/>
              </a:rPr>
              <a:t>threats</a:t>
            </a:r>
            <a:endParaRPr sz="800">
              <a:latin typeface="Arial"/>
              <a:cs typeface="Arial"/>
            </a:endParaRPr>
          </a:p>
        </p:txBody>
      </p:sp>
      <p:grpSp>
        <p:nvGrpSpPr>
          <p:cNvPr id="70" name="object 70"/>
          <p:cNvGrpSpPr/>
          <p:nvPr/>
        </p:nvGrpSpPr>
        <p:grpSpPr>
          <a:xfrm>
            <a:off x="7860538" y="4131309"/>
            <a:ext cx="800735" cy="2629535"/>
            <a:chOff x="7860538" y="4131309"/>
            <a:chExt cx="800735" cy="2629535"/>
          </a:xfrm>
        </p:grpSpPr>
        <p:sp>
          <p:nvSpPr>
            <p:cNvPr id="71" name="object 71"/>
            <p:cNvSpPr/>
            <p:nvPr/>
          </p:nvSpPr>
          <p:spPr>
            <a:xfrm>
              <a:off x="7866888" y="4137659"/>
              <a:ext cx="787907" cy="1011935"/>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2" name="object 72"/>
            <p:cNvSpPr/>
            <p:nvPr/>
          </p:nvSpPr>
          <p:spPr>
            <a:xfrm>
              <a:off x="7866888" y="4137659"/>
              <a:ext cx="788035" cy="1012190"/>
            </a:xfrm>
            <a:custGeom>
              <a:avLst/>
              <a:gdLst/>
              <a:ahLst/>
              <a:cxnLst/>
              <a:rect l="l" t="t" r="r" b="b"/>
              <a:pathLst>
                <a:path w="788034" h="1012189">
                  <a:moveTo>
                    <a:pt x="0" y="78739"/>
                  </a:moveTo>
                  <a:lnTo>
                    <a:pt x="6195" y="48113"/>
                  </a:lnTo>
                  <a:lnTo>
                    <a:pt x="23082" y="23082"/>
                  </a:lnTo>
                  <a:lnTo>
                    <a:pt x="48113" y="6195"/>
                  </a:lnTo>
                  <a:lnTo>
                    <a:pt x="78739" y="0"/>
                  </a:lnTo>
                  <a:lnTo>
                    <a:pt x="709167" y="0"/>
                  </a:lnTo>
                  <a:lnTo>
                    <a:pt x="739794" y="6195"/>
                  </a:lnTo>
                  <a:lnTo>
                    <a:pt x="764825" y="23082"/>
                  </a:lnTo>
                  <a:lnTo>
                    <a:pt x="781712" y="48113"/>
                  </a:lnTo>
                  <a:lnTo>
                    <a:pt x="787907" y="78739"/>
                  </a:lnTo>
                  <a:lnTo>
                    <a:pt x="787907" y="933195"/>
                  </a:lnTo>
                  <a:lnTo>
                    <a:pt x="781712" y="963822"/>
                  </a:lnTo>
                  <a:lnTo>
                    <a:pt x="764825" y="988853"/>
                  </a:lnTo>
                  <a:lnTo>
                    <a:pt x="739794" y="1005740"/>
                  </a:lnTo>
                  <a:lnTo>
                    <a:pt x="709167" y="1011935"/>
                  </a:lnTo>
                  <a:lnTo>
                    <a:pt x="78739" y="1011935"/>
                  </a:lnTo>
                  <a:lnTo>
                    <a:pt x="48113" y="1005740"/>
                  </a:lnTo>
                  <a:lnTo>
                    <a:pt x="23082" y="988853"/>
                  </a:lnTo>
                  <a:lnTo>
                    <a:pt x="6195" y="963822"/>
                  </a:lnTo>
                  <a:lnTo>
                    <a:pt x="0" y="933195"/>
                  </a:lnTo>
                  <a:lnTo>
                    <a:pt x="0" y="78739"/>
                  </a:lnTo>
                  <a:close/>
                </a:path>
              </a:pathLst>
            </a:custGeom>
            <a:ln w="12192">
              <a:solidFill>
                <a:srgbClr val="FFFFFF"/>
              </a:solidFill>
            </a:ln>
          </p:spPr>
          <p:txBody>
            <a:bodyPr wrap="square" lIns="0" tIns="0" rIns="0" bIns="0" rtlCol="0"/>
            <a:lstStyle/>
            <a:p>
              <a:endParaRPr/>
            </a:p>
          </p:txBody>
        </p:sp>
        <p:sp>
          <p:nvSpPr>
            <p:cNvPr id="73" name="object 73"/>
            <p:cNvSpPr/>
            <p:nvPr/>
          </p:nvSpPr>
          <p:spPr>
            <a:xfrm>
              <a:off x="7866888" y="5256275"/>
              <a:ext cx="788035" cy="1498600"/>
            </a:xfrm>
            <a:custGeom>
              <a:avLst/>
              <a:gdLst/>
              <a:ahLst/>
              <a:cxnLst/>
              <a:rect l="l" t="t" r="r" b="b"/>
              <a:pathLst>
                <a:path w="788034" h="1498600">
                  <a:moveTo>
                    <a:pt x="787907" y="0"/>
                  </a:moveTo>
                  <a:lnTo>
                    <a:pt x="0" y="0"/>
                  </a:lnTo>
                  <a:lnTo>
                    <a:pt x="0" y="1415364"/>
                  </a:lnTo>
                  <a:lnTo>
                    <a:pt x="6506" y="1447562"/>
                  </a:lnTo>
                  <a:lnTo>
                    <a:pt x="24241" y="1473858"/>
                  </a:lnTo>
                  <a:lnTo>
                    <a:pt x="50524" y="1491589"/>
                  </a:lnTo>
                  <a:lnTo>
                    <a:pt x="82676" y="1498092"/>
                  </a:lnTo>
                  <a:lnTo>
                    <a:pt x="705230" y="1498092"/>
                  </a:lnTo>
                  <a:lnTo>
                    <a:pt x="737383" y="1491589"/>
                  </a:lnTo>
                  <a:lnTo>
                    <a:pt x="763666" y="1473858"/>
                  </a:lnTo>
                  <a:lnTo>
                    <a:pt x="781401" y="1447562"/>
                  </a:lnTo>
                  <a:lnTo>
                    <a:pt x="787907" y="1415364"/>
                  </a:lnTo>
                  <a:lnTo>
                    <a:pt x="787907" y="0"/>
                  </a:lnTo>
                  <a:close/>
                </a:path>
              </a:pathLst>
            </a:custGeom>
            <a:solidFill>
              <a:srgbClr val="385622"/>
            </a:solidFill>
          </p:spPr>
          <p:txBody>
            <a:bodyPr wrap="square" lIns="0" tIns="0" rIns="0" bIns="0" rtlCol="0"/>
            <a:lstStyle/>
            <a:p>
              <a:endParaRPr/>
            </a:p>
          </p:txBody>
        </p:sp>
        <p:sp>
          <p:nvSpPr>
            <p:cNvPr id="74" name="object 74"/>
            <p:cNvSpPr/>
            <p:nvPr/>
          </p:nvSpPr>
          <p:spPr>
            <a:xfrm>
              <a:off x="7866888" y="5256275"/>
              <a:ext cx="788035" cy="1498600"/>
            </a:xfrm>
            <a:custGeom>
              <a:avLst/>
              <a:gdLst/>
              <a:ahLst/>
              <a:cxnLst/>
              <a:rect l="l" t="t" r="r" b="b"/>
              <a:pathLst>
                <a:path w="788034" h="1498600">
                  <a:moveTo>
                    <a:pt x="705230" y="1498092"/>
                  </a:moveTo>
                  <a:lnTo>
                    <a:pt x="82676" y="1498092"/>
                  </a:lnTo>
                  <a:lnTo>
                    <a:pt x="50524" y="1491589"/>
                  </a:lnTo>
                  <a:lnTo>
                    <a:pt x="24241" y="1473858"/>
                  </a:lnTo>
                  <a:lnTo>
                    <a:pt x="6506" y="1447562"/>
                  </a:lnTo>
                  <a:lnTo>
                    <a:pt x="0" y="1415364"/>
                  </a:lnTo>
                  <a:lnTo>
                    <a:pt x="0" y="0"/>
                  </a:lnTo>
                  <a:lnTo>
                    <a:pt x="787907" y="0"/>
                  </a:lnTo>
                  <a:lnTo>
                    <a:pt x="787907" y="1415364"/>
                  </a:lnTo>
                  <a:lnTo>
                    <a:pt x="781401" y="1447562"/>
                  </a:lnTo>
                  <a:lnTo>
                    <a:pt x="763666" y="1473858"/>
                  </a:lnTo>
                  <a:lnTo>
                    <a:pt x="737383" y="1491589"/>
                  </a:lnTo>
                  <a:lnTo>
                    <a:pt x="705230" y="1498092"/>
                  </a:lnTo>
                  <a:close/>
                </a:path>
              </a:pathLst>
            </a:custGeom>
            <a:ln w="12192">
              <a:solidFill>
                <a:srgbClr val="FFFFFF"/>
              </a:solidFill>
            </a:ln>
          </p:spPr>
          <p:txBody>
            <a:bodyPr wrap="square" lIns="0" tIns="0" rIns="0" bIns="0" rtlCol="0"/>
            <a:lstStyle/>
            <a:p>
              <a:endParaRPr/>
            </a:p>
          </p:txBody>
        </p:sp>
      </p:grpSp>
      <p:sp>
        <p:nvSpPr>
          <p:cNvPr id="75" name="object 75"/>
          <p:cNvSpPr txBox="1"/>
          <p:nvPr/>
        </p:nvSpPr>
        <p:spPr>
          <a:xfrm>
            <a:off x="7936230" y="5283453"/>
            <a:ext cx="610870" cy="1490980"/>
          </a:xfrm>
          <a:prstGeom prst="rect">
            <a:avLst/>
          </a:prstGeom>
        </p:spPr>
        <p:txBody>
          <a:bodyPr vert="horz" wrap="square" lIns="0" tIns="12700" rIns="0" bIns="0" rtlCol="0">
            <a:spAutoFit/>
          </a:bodyPr>
          <a:lstStyle/>
          <a:p>
            <a:pPr marL="12700">
              <a:lnSpc>
                <a:spcPts val="894"/>
              </a:lnSpc>
              <a:spcBef>
                <a:spcPts val="100"/>
              </a:spcBef>
            </a:pPr>
            <a:r>
              <a:rPr sz="800" dirty="0">
                <a:solidFill>
                  <a:srgbClr val="FFFFFF"/>
                </a:solidFill>
                <a:latin typeface="Arial"/>
                <a:cs typeface="Arial"/>
              </a:rPr>
              <a:t>4.1</a:t>
            </a:r>
            <a:endParaRPr sz="800">
              <a:latin typeface="Arial"/>
              <a:cs typeface="Arial"/>
            </a:endParaRPr>
          </a:p>
          <a:p>
            <a:pPr marL="12700" marR="5080">
              <a:lnSpc>
                <a:spcPct val="86300"/>
              </a:lnSpc>
              <a:spcBef>
                <a:spcPts val="70"/>
              </a:spcBef>
            </a:pPr>
            <a:r>
              <a:rPr sz="800" spc="-5" dirty="0">
                <a:solidFill>
                  <a:srgbClr val="FFFFFF"/>
                </a:solidFill>
                <a:latin typeface="Arial"/>
                <a:cs typeface="Arial"/>
              </a:rPr>
              <a:t>De</a:t>
            </a:r>
            <a:r>
              <a:rPr sz="800" spc="10" dirty="0">
                <a:solidFill>
                  <a:srgbClr val="FFFFFF"/>
                </a:solidFill>
                <a:latin typeface="Arial"/>
                <a:cs typeface="Arial"/>
              </a:rPr>
              <a:t>m</a:t>
            </a:r>
            <a:r>
              <a:rPr sz="800" spc="-5" dirty="0">
                <a:solidFill>
                  <a:srgbClr val="FFFFFF"/>
                </a:solidFill>
                <a:latin typeface="Arial"/>
                <a:cs typeface="Arial"/>
              </a:rPr>
              <a:t>on</a:t>
            </a:r>
            <a:r>
              <a:rPr sz="800" dirty="0">
                <a:solidFill>
                  <a:srgbClr val="FFFFFF"/>
                </a:solidFill>
                <a:latin typeface="Arial"/>
                <a:cs typeface="Arial"/>
              </a:rPr>
              <a:t>st</a:t>
            </a:r>
            <a:r>
              <a:rPr sz="800" spc="-5" dirty="0">
                <a:solidFill>
                  <a:srgbClr val="FFFFFF"/>
                </a:solidFill>
                <a:latin typeface="Arial"/>
                <a:cs typeface="Arial"/>
              </a:rPr>
              <a:t>ra</a:t>
            </a:r>
            <a:r>
              <a:rPr sz="800" dirty="0">
                <a:solidFill>
                  <a:srgbClr val="FFFFFF"/>
                </a:solidFill>
                <a:latin typeface="Arial"/>
                <a:cs typeface="Arial"/>
              </a:rPr>
              <a:t>te  </a:t>
            </a:r>
            <a:r>
              <a:rPr sz="800" spc="-5" dirty="0">
                <a:solidFill>
                  <a:srgbClr val="FFFFFF"/>
                </a:solidFill>
                <a:latin typeface="Arial"/>
                <a:cs typeface="Arial"/>
              </a:rPr>
              <a:t>conservation  </a:t>
            </a:r>
            <a:r>
              <a:rPr sz="800" dirty="0">
                <a:solidFill>
                  <a:srgbClr val="FFFFFF"/>
                </a:solidFill>
                <a:latin typeface="Arial"/>
                <a:cs typeface="Arial"/>
              </a:rPr>
              <a:t>of major  </a:t>
            </a:r>
            <a:r>
              <a:rPr sz="800" spc="-5" dirty="0">
                <a:solidFill>
                  <a:srgbClr val="FFFFFF"/>
                </a:solidFill>
                <a:latin typeface="Arial"/>
                <a:cs typeface="Arial"/>
              </a:rPr>
              <a:t>natural  values</a:t>
            </a:r>
            <a:endParaRPr sz="800">
              <a:latin typeface="Arial"/>
              <a:cs typeface="Arial"/>
            </a:endParaRPr>
          </a:p>
          <a:p>
            <a:pPr marL="12700">
              <a:lnSpc>
                <a:spcPts val="894"/>
              </a:lnSpc>
              <a:spcBef>
                <a:spcPts val="180"/>
              </a:spcBef>
            </a:pPr>
            <a:r>
              <a:rPr sz="800" dirty="0">
                <a:solidFill>
                  <a:srgbClr val="FFFFFF"/>
                </a:solidFill>
                <a:latin typeface="Arial"/>
                <a:cs typeface="Arial"/>
              </a:rPr>
              <a:t>4.2</a:t>
            </a:r>
            <a:endParaRPr sz="800">
              <a:latin typeface="Arial"/>
              <a:cs typeface="Arial"/>
            </a:endParaRPr>
          </a:p>
          <a:p>
            <a:pPr marL="12700" marR="5080">
              <a:lnSpc>
                <a:spcPts val="830"/>
              </a:lnSpc>
              <a:spcBef>
                <a:spcPts val="70"/>
              </a:spcBef>
            </a:pPr>
            <a:r>
              <a:rPr sz="800" spc="-5" dirty="0">
                <a:solidFill>
                  <a:srgbClr val="FFFFFF"/>
                </a:solidFill>
                <a:latin typeface="Arial"/>
                <a:cs typeface="Arial"/>
              </a:rPr>
              <a:t>De</a:t>
            </a:r>
            <a:r>
              <a:rPr sz="800" spc="10" dirty="0">
                <a:solidFill>
                  <a:srgbClr val="FFFFFF"/>
                </a:solidFill>
                <a:latin typeface="Arial"/>
                <a:cs typeface="Arial"/>
              </a:rPr>
              <a:t>m</a:t>
            </a:r>
            <a:r>
              <a:rPr sz="800" spc="-5" dirty="0">
                <a:solidFill>
                  <a:srgbClr val="FFFFFF"/>
                </a:solidFill>
                <a:latin typeface="Arial"/>
                <a:cs typeface="Arial"/>
              </a:rPr>
              <a:t>on</a:t>
            </a:r>
            <a:r>
              <a:rPr sz="800" dirty="0">
                <a:solidFill>
                  <a:srgbClr val="FFFFFF"/>
                </a:solidFill>
                <a:latin typeface="Arial"/>
                <a:cs typeface="Arial"/>
              </a:rPr>
              <a:t>st</a:t>
            </a:r>
            <a:r>
              <a:rPr sz="800" spc="-5" dirty="0">
                <a:solidFill>
                  <a:srgbClr val="FFFFFF"/>
                </a:solidFill>
                <a:latin typeface="Arial"/>
                <a:cs typeface="Arial"/>
              </a:rPr>
              <a:t>ra</a:t>
            </a:r>
            <a:r>
              <a:rPr sz="800" dirty="0">
                <a:solidFill>
                  <a:srgbClr val="FFFFFF"/>
                </a:solidFill>
                <a:latin typeface="Arial"/>
                <a:cs typeface="Arial"/>
              </a:rPr>
              <a:t>te  </a:t>
            </a:r>
            <a:r>
              <a:rPr sz="800" spc="-5" dirty="0">
                <a:solidFill>
                  <a:srgbClr val="FFFFFF"/>
                </a:solidFill>
                <a:latin typeface="Arial"/>
                <a:cs typeface="Arial"/>
              </a:rPr>
              <a:t>conservation  of  ecosystem  services</a:t>
            </a:r>
            <a:endParaRPr sz="800">
              <a:latin typeface="Arial"/>
              <a:cs typeface="Arial"/>
            </a:endParaRPr>
          </a:p>
          <a:p>
            <a:pPr marL="12700">
              <a:lnSpc>
                <a:spcPct val="100000"/>
              </a:lnSpc>
              <a:spcBef>
                <a:spcPts val="175"/>
              </a:spcBef>
            </a:pPr>
            <a:r>
              <a:rPr sz="800" dirty="0">
                <a:solidFill>
                  <a:srgbClr val="FFFFFF"/>
                </a:solidFill>
                <a:latin typeface="Arial"/>
                <a:cs typeface="Arial"/>
              </a:rPr>
              <a:t>4.3</a:t>
            </a:r>
            <a:endParaRPr sz="800">
              <a:latin typeface="Arial"/>
              <a:cs typeface="Arial"/>
            </a:endParaRPr>
          </a:p>
        </p:txBody>
      </p:sp>
      <p:sp>
        <p:nvSpPr>
          <p:cNvPr id="76" name="object 76"/>
          <p:cNvSpPr/>
          <p:nvPr/>
        </p:nvSpPr>
        <p:spPr>
          <a:xfrm>
            <a:off x="6956170" y="4066285"/>
            <a:ext cx="875030" cy="2688590"/>
          </a:xfrm>
          <a:custGeom>
            <a:avLst/>
            <a:gdLst/>
            <a:ahLst/>
            <a:cxnLst/>
            <a:rect l="l" t="t" r="r" b="b"/>
            <a:pathLst>
              <a:path w="875029" h="2688590">
                <a:moveTo>
                  <a:pt x="0" y="1344167"/>
                </a:moveTo>
                <a:lnTo>
                  <a:pt x="569" y="1275001"/>
                </a:lnTo>
                <a:lnTo>
                  <a:pt x="2258" y="1206742"/>
                </a:lnTo>
                <a:lnTo>
                  <a:pt x="5039" y="1139475"/>
                </a:lnTo>
                <a:lnTo>
                  <a:pt x="8886" y="1073285"/>
                </a:lnTo>
                <a:lnTo>
                  <a:pt x="13770" y="1008255"/>
                </a:lnTo>
                <a:lnTo>
                  <a:pt x="19664" y="944471"/>
                </a:lnTo>
                <a:lnTo>
                  <a:pt x="26541" y="882017"/>
                </a:lnTo>
                <a:lnTo>
                  <a:pt x="34373" y="820977"/>
                </a:lnTo>
                <a:lnTo>
                  <a:pt x="43132" y="761436"/>
                </a:lnTo>
                <a:lnTo>
                  <a:pt x="52792" y="703479"/>
                </a:lnTo>
                <a:lnTo>
                  <a:pt x="63324" y="647189"/>
                </a:lnTo>
                <a:lnTo>
                  <a:pt x="74701" y="592652"/>
                </a:lnTo>
                <a:lnTo>
                  <a:pt x="86896" y="539951"/>
                </a:lnTo>
                <a:lnTo>
                  <a:pt x="99880" y="489172"/>
                </a:lnTo>
                <a:lnTo>
                  <a:pt x="113628" y="440399"/>
                </a:lnTo>
                <a:lnTo>
                  <a:pt x="128111" y="393715"/>
                </a:lnTo>
                <a:lnTo>
                  <a:pt x="143301" y="349207"/>
                </a:lnTo>
                <a:lnTo>
                  <a:pt x="159172" y="306958"/>
                </a:lnTo>
                <a:lnTo>
                  <a:pt x="175695" y="267052"/>
                </a:lnTo>
                <a:lnTo>
                  <a:pt x="192844" y="229575"/>
                </a:lnTo>
                <a:lnTo>
                  <a:pt x="210590" y="194610"/>
                </a:lnTo>
                <a:lnTo>
                  <a:pt x="247766" y="132557"/>
                </a:lnTo>
                <a:lnTo>
                  <a:pt x="287002" y="81569"/>
                </a:lnTo>
                <a:lnTo>
                  <a:pt x="328080" y="42320"/>
                </a:lnTo>
                <a:lnTo>
                  <a:pt x="370780" y="15488"/>
                </a:lnTo>
                <a:lnTo>
                  <a:pt x="414880" y="1749"/>
                </a:lnTo>
                <a:lnTo>
                  <a:pt x="437388" y="0"/>
                </a:lnTo>
                <a:lnTo>
                  <a:pt x="459895" y="1749"/>
                </a:lnTo>
                <a:lnTo>
                  <a:pt x="503995" y="15488"/>
                </a:lnTo>
                <a:lnTo>
                  <a:pt x="546695" y="42320"/>
                </a:lnTo>
                <a:lnTo>
                  <a:pt x="587773" y="81569"/>
                </a:lnTo>
                <a:lnTo>
                  <a:pt x="627009" y="132557"/>
                </a:lnTo>
                <a:lnTo>
                  <a:pt x="664185" y="194610"/>
                </a:lnTo>
                <a:lnTo>
                  <a:pt x="681931" y="229575"/>
                </a:lnTo>
                <a:lnTo>
                  <a:pt x="699080" y="267052"/>
                </a:lnTo>
                <a:lnTo>
                  <a:pt x="715603" y="306958"/>
                </a:lnTo>
                <a:lnTo>
                  <a:pt x="731474" y="349207"/>
                </a:lnTo>
                <a:lnTo>
                  <a:pt x="746664" y="393715"/>
                </a:lnTo>
                <a:lnTo>
                  <a:pt x="761147" y="440399"/>
                </a:lnTo>
                <a:lnTo>
                  <a:pt x="774895" y="489172"/>
                </a:lnTo>
                <a:lnTo>
                  <a:pt x="787879" y="539951"/>
                </a:lnTo>
                <a:lnTo>
                  <a:pt x="800074" y="592652"/>
                </a:lnTo>
                <a:lnTo>
                  <a:pt x="811451" y="647189"/>
                </a:lnTo>
                <a:lnTo>
                  <a:pt x="821983" y="703479"/>
                </a:lnTo>
                <a:lnTo>
                  <a:pt x="831643" y="761436"/>
                </a:lnTo>
                <a:lnTo>
                  <a:pt x="840402" y="820977"/>
                </a:lnTo>
                <a:lnTo>
                  <a:pt x="848234" y="882017"/>
                </a:lnTo>
                <a:lnTo>
                  <a:pt x="855111" y="944471"/>
                </a:lnTo>
                <a:lnTo>
                  <a:pt x="861005" y="1008255"/>
                </a:lnTo>
                <a:lnTo>
                  <a:pt x="865889" y="1073285"/>
                </a:lnTo>
                <a:lnTo>
                  <a:pt x="869736" y="1139475"/>
                </a:lnTo>
                <a:lnTo>
                  <a:pt x="872517" y="1206742"/>
                </a:lnTo>
                <a:lnTo>
                  <a:pt x="874206" y="1275001"/>
                </a:lnTo>
                <a:lnTo>
                  <a:pt x="874775" y="1344167"/>
                </a:lnTo>
                <a:lnTo>
                  <a:pt x="874206" y="1413338"/>
                </a:lnTo>
                <a:lnTo>
                  <a:pt x="872517" y="1481601"/>
                </a:lnTo>
                <a:lnTo>
                  <a:pt x="869736" y="1548872"/>
                </a:lnTo>
                <a:lnTo>
                  <a:pt x="865889" y="1615065"/>
                </a:lnTo>
                <a:lnTo>
                  <a:pt x="861005" y="1680097"/>
                </a:lnTo>
                <a:lnTo>
                  <a:pt x="855111" y="1743883"/>
                </a:lnTo>
                <a:lnTo>
                  <a:pt x="848234" y="1806338"/>
                </a:lnTo>
                <a:lnTo>
                  <a:pt x="840402" y="1867379"/>
                </a:lnTo>
                <a:lnTo>
                  <a:pt x="831643" y="1926921"/>
                </a:lnTo>
                <a:lnTo>
                  <a:pt x="821983" y="1984879"/>
                </a:lnTo>
                <a:lnTo>
                  <a:pt x="811451" y="2041169"/>
                </a:lnTo>
                <a:lnTo>
                  <a:pt x="800074" y="2095706"/>
                </a:lnTo>
                <a:lnTo>
                  <a:pt x="787879" y="2148406"/>
                </a:lnTo>
                <a:lnTo>
                  <a:pt x="774895" y="2199184"/>
                </a:lnTo>
                <a:lnTo>
                  <a:pt x="761147" y="2247957"/>
                </a:lnTo>
                <a:lnTo>
                  <a:pt x="746664" y="2294639"/>
                </a:lnTo>
                <a:lnTo>
                  <a:pt x="731474" y="2339146"/>
                </a:lnTo>
                <a:lnTo>
                  <a:pt x="715603" y="2381394"/>
                </a:lnTo>
                <a:lnTo>
                  <a:pt x="699080" y="2421298"/>
                </a:lnTo>
                <a:lnTo>
                  <a:pt x="681931" y="2458773"/>
                </a:lnTo>
                <a:lnTo>
                  <a:pt x="664185" y="2493736"/>
                </a:lnTo>
                <a:lnTo>
                  <a:pt x="627009" y="2555786"/>
                </a:lnTo>
                <a:lnTo>
                  <a:pt x="587773" y="2606772"/>
                </a:lnTo>
                <a:lnTo>
                  <a:pt x="546695" y="2646018"/>
                </a:lnTo>
                <a:lnTo>
                  <a:pt x="503995" y="2672848"/>
                </a:lnTo>
                <a:lnTo>
                  <a:pt x="459895" y="2686586"/>
                </a:lnTo>
                <a:lnTo>
                  <a:pt x="437388" y="2688335"/>
                </a:lnTo>
                <a:lnTo>
                  <a:pt x="414880" y="2686586"/>
                </a:lnTo>
                <a:lnTo>
                  <a:pt x="370780" y="2672848"/>
                </a:lnTo>
                <a:lnTo>
                  <a:pt x="328080" y="2646018"/>
                </a:lnTo>
                <a:lnTo>
                  <a:pt x="287002" y="2606772"/>
                </a:lnTo>
                <a:lnTo>
                  <a:pt x="247766" y="2555786"/>
                </a:lnTo>
                <a:lnTo>
                  <a:pt x="210590" y="2493736"/>
                </a:lnTo>
                <a:lnTo>
                  <a:pt x="192844" y="2458773"/>
                </a:lnTo>
                <a:lnTo>
                  <a:pt x="175695" y="2421298"/>
                </a:lnTo>
                <a:lnTo>
                  <a:pt x="159172" y="2381394"/>
                </a:lnTo>
                <a:lnTo>
                  <a:pt x="143301" y="2339146"/>
                </a:lnTo>
                <a:lnTo>
                  <a:pt x="128111" y="2294639"/>
                </a:lnTo>
                <a:lnTo>
                  <a:pt x="113628" y="2247957"/>
                </a:lnTo>
                <a:lnTo>
                  <a:pt x="99880" y="2199184"/>
                </a:lnTo>
                <a:lnTo>
                  <a:pt x="86896" y="2148406"/>
                </a:lnTo>
                <a:lnTo>
                  <a:pt x="74701" y="2095706"/>
                </a:lnTo>
                <a:lnTo>
                  <a:pt x="63324" y="2041169"/>
                </a:lnTo>
                <a:lnTo>
                  <a:pt x="52792" y="1984879"/>
                </a:lnTo>
                <a:lnTo>
                  <a:pt x="43132" y="1926921"/>
                </a:lnTo>
                <a:lnTo>
                  <a:pt x="34373" y="1867379"/>
                </a:lnTo>
                <a:lnTo>
                  <a:pt x="26541" y="1806338"/>
                </a:lnTo>
                <a:lnTo>
                  <a:pt x="19664" y="1743883"/>
                </a:lnTo>
                <a:lnTo>
                  <a:pt x="13770" y="1680097"/>
                </a:lnTo>
                <a:lnTo>
                  <a:pt x="8886" y="1615065"/>
                </a:lnTo>
                <a:lnTo>
                  <a:pt x="5039" y="1548872"/>
                </a:lnTo>
                <a:lnTo>
                  <a:pt x="2258" y="1481601"/>
                </a:lnTo>
                <a:lnTo>
                  <a:pt x="569" y="1413338"/>
                </a:lnTo>
                <a:lnTo>
                  <a:pt x="0" y="1344167"/>
                </a:lnTo>
                <a:close/>
              </a:path>
            </a:pathLst>
          </a:custGeom>
          <a:ln w="38099">
            <a:solidFill>
              <a:srgbClr val="C00000"/>
            </a:solidFill>
          </a:ln>
        </p:spPr>
        <p:txBody>
          <a:bodyPr wrap="square" lIns="0" tIns="0" rIns="0" bIns="0" rtlCol="0"/>
          <a:lstStyle/>
          <a:p>
            <a:endParaRPr/>
          </a:p>
        </p:txBody>
      </p:sp>
      <p:grpSp>
        <p:nvGrpSpPr>
          <p:cNvPr id="77" name="object 77"/>
          <p:cNvGrpSpPr/>
          <p:nvPr/>
        </p:nvGrpSpPr>
        <p:grpSpPr>
          <a:xfrm>
            <a:off x="9945623" y="4126991"/>
            <a:ext cx="1775460" cy="2542540"/>
            <a:chOff x="9945623" y="4126991"/>
            <a:chExt cx="1775460" cy="2542540"/>
          </a:xfrm>
        </p:grpSpPr>
        <p:sp>
          <p:nvSpPr>
            <p:cNvPr id="78" name="object 78"/>
            <p:cNvSpPr/>
            <p:nvPr/>
          </p:nvSpPr>
          <p:spPr>
            <a:xfrm>
              <a:off x="9974579" y="4155947"/>
              <a:ext cx="1717548" cy="2484120"/>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9" name="object 79"/>
            <p:cNvSpPr/>
            <p:nvPr/>
          </p:nvSpPr>
          <p:spPr>
            <a:xfrm>
              <a:off x="9960101" y="4141469"/>
              <a:ext cx="1746885" cy="2513330"/>
            </a:xfrm>
            <a:custGeom>
              <a:avLst/>
              <a:gdLst/>
              <a:ahLst/>
              <a:cxnLst/>
              <a:rect l="l" t="t" r="r" b="b"/>
              <a:pathLst>
                <a:path w="1746884" h="2513329">
                  <a:moveTo>
                    <a:pt x="0" y="2513075"/>
                  </a:moveTo>
                  <a:lnTo>
                    <a:pt x="1746503" y="2513075"/>
                  </a:lnTo>
                  <a:lnTo>
                    <a:pt x="1746503" y="0"/>
                  </a:lnTo>
                  <a:lnTo>
                    <a:pt x="0" y="0"/>
                  </a:lnTo>
                  <a:lnTo>
                    <a:pt x="0" y="2513075"/>
                  </a:lnTo>
                  <a:close/>
                </a:path>
              </a:pathLst>
            </a:custGeom>
            <a:ln w="28956">
              <a:solidFill>
                <a:srgbClr val="1F4E79"/>
              </a:solidFill>
            </a:ln>
          </p:spPr>
          <p:txBody>
            <a:bodyPr wrap="square" lIns="0" tIns="0" rIns="0" bIns="0" rtlCol="0"/>
            <a:lstStyle/>
            <a:p>
              <a:endParaRPr/>
            </a:p>
          </p:txBody>
        </p:sp>
      </p:grpSp>
      <p:sp>
        <p:nvSpPr>
          <p:cNvPr id="80" name="TextBox 79"/>
          <p:cNvSpPr txBox="1"/>
          <p:nvPr/>
        </p:nvSpPr>
        <p:spPr>
          <a:xfrm>
            <a:off x="4572000" y="1207007"/>
            <a:ext cx="1221230" cy="400110"/>
          </a:xfrm>
          <a:prstGeom prst="rect">
            <a:avLst/>
          </a:prstGeom>
          <a:noFill/>
        </p:spPr>
        <p:txBody>
          <a:bodyPr wrap="square" rtlCol="0">
            <a:spAutoFit/>
          </a:bodyPr>
          <a:lstStyle/>
          <a:p>
            <a:r>
              <a:rPr lang="fr-FR" sz="2000" dirty="0" err="1" smtClean="0"/>
              <a:t>Context</a:t>
            </a:r>
            <a:endParaRPr lang="fr-FR" sz="2000" dirty="0"/>
          </a:p>
        </p:txBody>
      </p:sp>
      <p:sp>
        <p:nvSpPr>
          <p:cNvPr id="81" name="TextBox 80"/>
          <p:cNvSpPr txBox="1"/>
          <p:nvPr/>
        </p:nvSpPr>
        <p:spPr>
          <a:xfrm>
            <a:off x="5059171" y="1575553"/>
            <a:ext cx="1352296" cy="400110"/>
          </a:xfrm>
          <a:prstGeom prst="rect">
            <a:avLst/>
          </a:prstGeom>
          <a:noFill/>
        </p:spPr>
        <p:txBody>
          <a:bodyPr wrap="square" rtlCol="0">
            <a:spAutoFit/>
          </a:bodyPr>
          <a:lstStyle/>
          <a:p>
            <a:r>
              <a:rPr lang="fr-FR" sz="2000" b="1" dirty="0" smtClean="0"/>
              <a:t>Planning</a:t>
            </a:r>
            <a:endParaRPr lang="fr-FR" sz="2000" b="1" dirty="0"/>
          </a:p>
        </p:txBody>
      </p:sp>
      <p:sp>
        <p:nvSpPr>
          <p:cNvPr id="82" name="TextBox 81"/>
          <p:cNvSpPr txBox="1"/>
          <p:nvPr/>
        </p:nvSpPr>
        <p:spPr>
          <a:xfrm>
            <a:off x="5793230" y="1848691"/>
            <a:ext cx="1352296" cy="400110"/>
          </a:xfrm>
          <a:prstGeom prst="rect">
            <a:avLst/>
          </a:prstGeom>
          <a:noFill/>
        </p:spPr>
        <p:txBody>
          <a:bodyPr wrap="square" rtlCol="0">
            <a:spAutoFit/>
          </a:bodyPr>
          <a:lstStyle/>
          <a:p>
            <a:r>
              <a:rPr lang="fr-FR" sz="2000" b="1" dirty="0" smtClean="0"/>
              <a:t>Inputs</a:t>
            </a:r>
            <a:endParaRPr lang="fr-FR" sz="2000" b="1" dirty="0"/>
          </a:p>
        </p:txBody>
      </p:sp>
      <p:sp>
        <p:nvSpPr>
          <p:cNvPr id="83" name="TextBox 82"/>
          <p:cNvSpPr txBox="1"/>
          <p:nvPr/>
        </p:nvSpPr>
        <p:spPr>
          <a:xfrm>
            <a:off x="6137401" y="2228294"/>
            <a:ext cx="1352296" cy="400110"/>
          </a:xfrm>
          <a:prstGeom prst="rect">
            <a:avLst/>
          </a:prstGeom>
          <a:noFill/>
        </p:spPr>
        <p:txBody>
          <a:bodyPr wrap="square" rtlCol="0">
            <a:spAutoFit/>
          </a:bodyPr>
          <a:lstStyle/>
          <a:p>
            <a:r>
              <a:rPr lang="fr-FR" sz="2000" b="1" dirty="0" err="1" smtClean="0"/>
              <a:t>Process</a:t>
            </a:r>
            <a:endParaRPr lang="fr-FR" sz="2000" b="1" dirty="0"/>
          </a:p>
        </p:txBody>
      </p:sp>
      <p:sp>
        <p:nvSpPr>
          <p:cNvPr id="84" name="TextBox 83"/>
          <p:cNvSpPr txBox="1"/>
          <p:nvPr/>
        </p:nvSpPr>
        <p:spPr>
          <a:xfrm>
            <a:off x="6679819" y="2605444"/>
            <a:ext cx="1352296" cy="400110"/>
          </a:xfrm>
          <a:prstGeom prst="rect">
            <a:avLst/>
          </a:prstGeom>
          <a:noFill/>
        </p:spPr>
        <p:txBody>
          <a:bodyPr wrap="square" rtlCol="0">
            <a:spAutoFit/>
          </a:bodyPr>
          <a:lstStyle/>
          <a:p>
            <a:r>
              <a:rPr lang="fr-FR" sz="2000" b="1" dirty="0" err="1" smtClean="0"/>
              <a:t>Ouputs</a:t>
            </a:r>
            <a:endParaRPr lang="fr-FR" sz="2000" b="1" dirty="0"/>
          </a:p>
        </p:txBody>
      </p:sp>
    </p:spTree>
    <p:extLst>
      <p:ext uri="{BB962C8B-B14F-4D97-AF65-F5344CB8AC3E}">
        <p14:creationId xmlns:p14="http://schemas.microsoft.com/office/powerpoint/2010/main" val="935114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0287" y="226186"/>
            <a:ext cx="2441448" cy="5175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1254252" y="729106"/>
            <a:ext cx="1504950" cy="394335"/>
            <a:chOff x="1254252" y="729106"/>
            <a:chExt cx="1504950" cy="394335"/>
          </a:xfrm>
        </p:grpSpPr>
        <p:sp>
          <p:nvSpPr>
            <p:cNvPr id="4" name="object 4"/>
            <p:cNvSpPr/>
            <p:nvPr/>
          </p:nvSpPr>
          <p:spPr>
            <a:xfrm>
              <a:off x="1254252" y="999743"/>
              <a:ext cx="1449323" cy="12344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258265" y="729106"/>
              <a:ext cx="1500936" cy="3191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6" name="object 6"/>
          <p:cNvGrpSpPr/>
          <p:nvPr/>
        </p:nvGrpSpPr>
        <p:grpSpPr>
          <a:xfrm>
            <a:off x="4768596" y="168655"/>
            <a:ext cx="2650490" cy="1021715"/>
            <a:chOff x="4768596" y="168655"/>
            <a:chExt cx="2650490" cy="1021715"/>
          </a:xfrm>
        </p:grpSpPr>
        <p:sp>
          <p:nvSpPr>
            <p:cNvPr id="7" name="object 7"/>
            <p:cNvSpPr/>
            <p:nvPr/>
          </p:nvSpPr>
          <p:spPr>
            <a:xfrm>
              <a:off x="4768596" y="168655"/>
              <a:ext cx="2650236" cy="51714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4777740" y="671322"/>
              <a:ext cx="2622804" cy="51892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9" name="object 9"/>
          <p:cNvGrpSpPr/>
          <p:nvPr/>
        </p:nvGrpSpPr>
        <p:grpSpPr>
          <a:xfrm>
            <a:off x="8133588" y="185801"/>
            <a:ext cx="2703830" cy="1021715"/>
            <a:chOff x="8133588" y="185801"/>
            <a:chExt cx="2703830" cy="1021715"/>
          </a:xfrm>
        </p:grpSpPr>
        <p:sp>
          <p:nvSpPr>
            <p:cNvPr id="10" name="object 10"/>
            <p:cNvSpPr/>
            <p:nvPr/>
          </p:nvSpPr>
          <p:spPr>
            <a:xfrm>
              <a:off x="8133588" y="185801"/>
              <a:ext cx="2703576" cy="51828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740140" y="688720"/>
              <a:ext cx="1517903" cy="51828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12" name="object 12"/>
          <p:cNvGrpSpPr/>
          <p:nvPr/>
        </p:nvGrpSpPr>
        <p:grpSpPr>
          <a:xfrm>
            <a:off x="3576828" y="551687"/>
            <a:ext cx="696595" cy="579120"/>
            <a:chOff x="3576828" y="551687"/>
            <a:chExt cx="696595" cy="579120"/>
          </a:xfrm>
        </p:grpSpPr>
        <p:sp>
          <p:nvSpPr>
            <p:cNvPr id="13" name="object 13"/>
            <p:cNvSpPr/>
            <p:nvPr/>
          </p:nvSpPr>
          <p:spPr>
            <a:xfrm>
              <a:off x="3582924" y="557783"/>
              <a:ext cx="684530" cy="567055"/>
            </a:xfrm>
            <a:custGeom>
              <a:avLst/>
              <a:gdLst/>
              <a:ahLst/>
              <a:cxnLst/>
              <a:rect l="l" t="t" r="r" b="b"/>
              <a:pathLst>
                <a:path w="684529" h="567055">
                  <a:moveTo>
                    <a:pt x="17652" y="141731"/>
                  </a:moveTo>
                  <a:lnTo>
                    <a:pt x="0" y="141731"/>
                  </a:lnTo>
                  <a:lnTo>
                    <a:pt x="0" y="425195"/>
                  </a:lnTo>
                  <a:lnTo>
                    <a:pt x="17652" y="425195"/>
                  </a:lnTo>
                  <a:lnTo>
                    <a:pt x="17652" y="141731"/>
                  </a:lnTo>
                  <a:close/>
                </a:path>
                <a:path w="684529" h="567055">
                  <a:moveTo>
                    <a:pt x="70865" y="141731"/>
                  </a:moveTo>
                  <a:lnTo>
                    <a:pt x="35433" y="141731"/>
                  </a:lnTo>
                  <a:lnTo>
                    <a:pt x="35433" y="425195"/>
                  </a:lnTo>
                  <a:lnTo>
                    <a:pt x="70865" y="425195"/>
                  </a:lnTo>
                  <a:lnTo>
                    <a:pt x="70865" y="141731"/>
                  </a:lnTo>
                  <a:close/>
                </a:path>
                <a:path w="684529" h="567055">
                  <a:moveTo>
                    <a:pt x="400812" y="0"/>
                  </a:moveTo>
                  <a:lnTo>
                    <a:pt x="400812" y="141731"/>
                  </a:lnTo>
                  <a:lnTo>
                    <a:pt x="88518" y="141731"/>
                  </a:lnTo>
                  <a:lnTo>
                    <a:pt x="88518" y="425195"/>
                  </a:lnTo>
                  <a:lnTo>
                    <a:pt x="400812" y="425195"/>
                  </a:lnTo>
                  <a:lnTo>
                    <a:pt x="400812" y="566927"/>
                  </a:lnTo>
                  <a:lnTo>
                    <a:pt x="684276" y="283463"/>
                  </a:lnTo>
                  <a:lnTo>
                    <a:pt x="400812" y="0"/>
                  </a:lnTo>
                  <a:close/>
                </a:path>
              </a:pathLst>
            </a:custGeom>
            <a:solidFill>
              <a:srgbClr val="7E7E7E"/>
            </a:solidFill>
          </p:spPr>
          <p:txBody>
            <a:bodyPr wrap="square" lIns="0" tIns="0" rIns="0" bIns="0" rtlCol="0"/>
            <a:lstStyle/>
            <a:p>
              <a:endParaRPr/>
            </a:p>
          </p:txBody>
        </p:sp>
        <p:sp>
          <p:nvSpPr>
            <p:cNvPr id="14" name="object 14"/>
            <p:cNvSpPr/>
            <p:nvPr/>
          </p:nvSpPr>
          <p:spPr>
            <a:xfrm>
              <a:off x="3582924" y="557783"/>
              <a:ext cx="684530" cy="567055"/>
            </a:xfrm>
            <a:custGeom>
              <a:avLst/>
              <a:gdLst/>
              <a:ahLst/>
              <a:cxnLst/>
              <a:rect l="l" t="t" r="r" b="b"/>
              <a:pathLst>
                <a:path w="684529" h="567055">
                  <a:moveTo>
                    <a:pt x="0" y="141731"/>
                  </a:moveTo>
                  <a:lnTo>
                    <a:pt x="17652" y="141731"/>
                  </a:lnTo>
                  <a:lnTo>
                    <a:pt x="17652" y="425195"/>
                  </a:lnTo>
                  <a:lnTo>
                    <a:pt x="0" y="425195"/>
                  </a:lnTo>
                  <a:lnTo>
                    <a:pt x="0" y="141731"/>
                  </a:lnTo>
                  <a:close/>
                </a:path>
                <a:path w="684529" h="567055">
                  <a:moveTo>
                    <a:pt x="35433" y="141731"/>
                  </a:moveTo>
                  <a:lnTo>
                    <a:pt x="70865" y="141731"/>
                  </a:lnTo>
                  <a:lnTo>
                    <a:pt x="70865" y="425195"/>
                  </a:lnTo>
                  <a:lnTo>
                    <a:pt x="35433" y="425195"/>
                  </a:lnTo>
                  <a:lnTo>
                    <a:pt x="35433" y="141731"/>
                  </a:lnTo>
                  <a:close/>
                </a:path>
                <a:path w="684529" h="567055">
                  <a:moveTo>
                    <a:pt x="88518" y="141731"/>
                  </a:moveTo>
                  <a:lnTo>
                    <a:pt x="400812" y="141731"/>
                  </a:lnTo>
                  <a:lnTo>
                    <a:pt x="400812" y="0"/>
                  </a:lnTo>
                  <a:lnTo>
                    <a:pt x="684276" y="283463"/>
                  </a:lnTo>
                  <a:lnTo>
                    <a:pt x="400812" y="566927"/>
                  </a:lnTo>
                  <a:lnTo>
                    <a:pt x="400812" y="425195"/>
                  </a:lnTo>
                  <a:lnTo>
                    <a:pt x="88518" y="425195"/>
                  </a:lnTo>
                  <a:lnTo>
                    <a:pt x="88518" y="141731"/>
                  </a:lnTo>
                  <a:close/>
                </a:path>
              </a:pathLst>
            </a:custGeom>
            <a:ln w="12192">
              <a:solidFill>
                <a:srgbClr val="000000"/>
              </a:solidFill>
            </a:ln>
          </p:spPr>
          <p:txBody>
            <a:bodyPr wrap="square" lIns="0" tIns="0" rIns="0" bIns="0" rtlCol="0"/>
            <a:lstStyle/>
            <a:p>
              <a:endParaRPr/>
            </a:p>
          </p:txBody>
        </p:sp>
      </p:grpSp>
      <p:grpSp>
        <p:nvGrpSpPr>
          <p:cNvPr id="15" name="object 15"/>
          <p:cNvGrpSpPr/>
          <p:nvPr/>
        </p:nvGrpSpPr>
        <p:grpSpPr>
          <a:xfrm>
            <a:off x="7555992" y="545591"/>
            <a:ext cx="696595" cy="577850"/>
            <a:chOff x="7555992" y="545591"/>
            <a:chExt cx="696595" cy="577850"/>
          </a:xfrm>
        </p:grpSpPr>
        <p:sp>
          <p:nvSpPr>
            <p:cNvPr id="16" name="object 16"/>
            <p:cNvSpPr/>
            <p:nvPr/>
          </p:nvSpPr>
          <p:spPr>
            <a:xfrm>
              <a:off x="7562088" y="551687"/>
              <a:ext cx="684530" cy="565785"/>
            </a:xfrm>
            <a:custGeom>
              <a:avLst/>
              <a:gdLst/>
              <a:ahLst/>
              <a:cxnLst/>
              <a:rect l="l" t="t" r="r" b="b"/>
              <a:pathLst>
                <a:path w="684529" h="565785">
                  <a:moveTo>
                    <a:pt x="17652" y="141350"/>
                  </a:moveTo>
                  <a:lnTo>
                    <a:pt x="0" y="141350"/>
                  </a:lnTo>
                  <a:lnTo>
                    <a:pt x="0" y="424052"/>
                  </a:lnTo>
                  <a:lnTo>
                    <a:pt x="17652" y="424052"/>
                  </a:lnTo>
                  <a:lnTo>
                    <a:pt x="17652" y="141350"/>
                  </a:lnTo>
                  <a:close/>
                </a:path>
                <a:path w="684529" h="565785">
                  <a:moveTo>
                    <a:pt x="70611" y="141350"/>
                  </a:moveTo>
                  <a:lnTo>
                    <a:pt x="35305" y="141350"/>
                  </a:lnTo>
                  <a:lnTo>
                    <a:pt x="35305" y="424052"/>
                  </a:lnTo>
                  <a:lnTo>
                    <a:pt x="70611" y="424052"/>
                  </a:lnTo>
                  <a:lnTo>
                    <a:pt x="70611" y="141350"/>
                  </a:lnTo>
                  <a:close/>
                </a:path>
                <a:path w="684529" h="565785">
                  <a:moveTo>
                    <a:pt x="401573" y="0"/>
                  </a:moveTo>
                  <a:lnTo>
                    <a:pt x="401573" y="141350"/>
                  </a:lnTo>
                  <a:lnTo>
                    <a:pt x="88391" y="141350"/>
                  </a:lnTo>
                  <a:lnTo>
                    <a:pt x="88391" y="424052"/>
                  </a:lnTo>
                  <a:lnTo>
                    <a:pt x="401573" y="424052"/>
                  </a:lnTo>
                  <a:lnTo>
                    <a:pt x="401573" y="565403"/>
                  </a:lnTo>
                  <a:lnTo>
                    <a:pt x="684276" y="282701"/>
                  </a:lnTo>
                  <a:lnTo>
                    <a:pt x="401573" y="0"/>
                  </a:lnTo>
                  <a:close/>
                </a:path>
              </a:pathLst>
            </a:custGeom>
            <a:solidFill>
              <a:srgbClr val="7E7E7E"/>
            </a:solidFill>
          </p:spPr>
          <p:txBody>
            <a:bodyPr wrap="square" lIns="0" tIns="0" rIns="0" bIns="0" rtlCol="0"/>
            <a:lstStyle/>
            <a:p>
              <a:endParaRPr/>
            </a:p>
          </p:txBody>
        </p:sp>
        <p:sp>
          <p:nvSpPr>
            <p:cNvPr id="17" name="object 17"/>
            <p:cNvSpPr/>
            <p:nvPr/>
          </p:nvSpPr>
          <p:spPr>
            <a:xfrm>
              <a:off x="7562088" y="551687"/>
              <a:ext cx="684530" cy="565785"/>
            </a:xfrm>
            <a:custGeom>
              <a:avLst/>
              <a:gdLst/>
              <a:ahLst/>
              <a:cxnLst/>
              <a:rect l="l" t="t" r="r" b="b"/>
              <a:pathLst>
                <a:path w="684529" h="565785">
                  <a:moveTo>
                    <a:pt x="0" y="141350"/>
                  </a:moveTo>
                  <a:lnTo>
                    <a:pt x="17652" y="141350"/>
                  </a:lnTo>
                  <a:lnTo>
                    <a:pt x="17652" y="424052"/>
                  </a:lnTo>
                  <a:lnTo>
                    <a:pt x="0" y="424052"/>
                  </a:lnTo>
                  <a:lnTo>
                    <a:pt x="0" y="141350"/>
                  </a:lnTo>
                  <a:close/>
                </a:path>
                <a:path w="684529" h="565785">
                  <a:moveTo>
                    <a:pt x="35305" y="141350"/>
                  </a:moveTo>
                  <a:lnTo>
                    <a:pt x="70611" y="141350"/>
                  </a:lnTo>
                  <a:lnTo>
                    <a:pt x="70611" y="424052"/>
                  </a:lnTo>
                  <a:lnTo>
                    <a:pt x="35305" y="424052"/>
                  </a:lnTo>
                  <a:lnTo>
                    <a:pt x="35305" y="141350"/>
                  </a:lnTo>
                  <a:close/>
                </a:path>
                <a:path w="684529" h="565785">
                  <a:moveTo>
                    <a:pt x="88391" y="141350"/>
                  </a:moveTo>
                  <a:lnTo>
                    <a:pt x="401573" y="141350"/>
                  </a:lnTo>
                  <a:lnTo>
                    <a:pt x="401573" y="0"/>
                  </a:lnTo>
                  <a:lnTo>
                    <a:pt x="684276" y="282701"/>
                  </a:lnTo>
                  <a:lnTo>
                    <a:pt x="401573" y="565403"/>
                  </a:lnTo>
                  <a:lnTo>
                    <a:pt x="401573" y="424052"/>
                  </a:lnTo>
                  <a:lnTo>
                    <a:pt x="88391" y="424052"/>
                  </a:lnTo>
                  <a:lnTo>
                    <a:pt x="88391" y="141350"/>
                  </a:lnTo>
                  <a:close/>
                </a:path>
              </a:pathLst>
            </a:custGeom>
            <a:ln w="12192">
              <a:solidFill>
                <a:srgbClr val="000000"/>
              </a:solidFill>
            </a:ln>
          </p:spPr>
          <p:txBody>
            <a:bodyPr wrap="square" lIns="0" tIns="0" rIns="0" bIns="0" rtlCol="0"/>
            <a:lstStyle/>
            <a:p>
              <a:endParaRPr/>
            </a:p>
          </p:txBody>
        </p:sp>
      </p:grpSp>
      <p:grpSp>
        <p:nvGrpSpPr>
          <p:cNvPr id="18" name="object 18"/>
          <p:cNvGrpSpPr/>
          <p:nvPr/>
        </p:nvGrpSpPr>
        <p:grpSpPr>
          <a:xfrm>
            <a:off x="210058" y="3344926"/>
            <a:ext cx="10522585" cy="701675"/>
            <a:chOff x="210058" y="3344926"/>
            <a:chExt cx="10522585" cy="701675"/>
          </a:xfrm>
        </p:grpSpPr>
        <p:sp>
          <p:nvSpPr>
            <p:cNvPr id="19" name="object 19"/>
            <p:cNvSpPr/>
            <p:nvPr/>
          </p:nvSpPr>
          <p:spPr>
            <a:xfrm>
              <a:off x="216408" y="3351276"/>
              <a:ext cx="10509885" cy="688975"/>
            </a:xfrm>
            <a:custGeom>
              <a:avLst/>
              <a:gdLst/>
              <a:ahLst/>
              <a:cxnLst/>
              <a:rect l="l" t="t" r="r" b="b"/>
              <a:pathLst>
                <a:path w="10509885" h="688975">
                  <a:moveTo>
                    <a:pt x="21526" y="172212"/>
                  </a:moveTo>
                  <a:lnTo>
                    <a:pt x="0" y="172212"/>
                  </a:lnTo>
                  <a:lnTo>
                    <a:pt x="0" y="516636"/>
                  </a:lnTo>
                  <a:lnTo>
                    <a:pt x="21526" y="516636"/>
                  </a:lnTo>
                  <a:lnTo>
                    <a:pt x="21526" y="172212"/>
                  </a:lnTo>
                  <a:close/>
                </a:path>
                <a:path w="10509885" h="688975">
                  <a:moveTo>
                    <a:pt x="86106" y="172212"/>
                  </a:moveTo>
                  <a:lnTo>
                    <a:pt x="43053" y="172212"/>
                  </a:lnTo>
                  <a:lnTo>
                    <a:pt x="43053" y="516636"/>
                  </a:lnTo>
                  <a:lnTo>
                    <a:pt x="86106" y="516636"/>
                  </a:lnTo>
                  <a:lnTo>
                    <a:pt x="86106" y="172212"/>
                  </a:lnTo>
                  <a:close/>
                </a:path>
                <a:path w="10509885" h="688975">
                  <a:moveTo>
                    <a:pt x="10165080" y="0"/>
                  </a:moveTo>
                  <a:lnTo>
                    <a:pt x="10165080" y="172212"/>
                  </a:lnTo>
                  <a:lnTo>
                    <a:pt x="107632" y="172212"/>
                  </a:lnTo>
                  <a:lnTo>
                    <a:pt x="107632" y="516636"/>
                  </a:lnTo>
                  <a:lnTo>
                    <a:pt x="10165080" y="516636"/>
                  </a:lnTo>
                  <a:lnTo>
                    <a:pt x="10165080" y="688848"/>
                  </a:lnTo>
                  <a:lnTo>
                    <a:pt x="10509504" y="344424"/>
                  </a:lnTo>
                  <a:lnTo>
                    <a:pt x="10165080" y="0"/>
                  </a:lnTo>
                  <a:close/>
                </a:path>
              </a:pathLst>
            </a:custGeom>
            <a:solidFill>
              <a:srgbClr val="000000"/>
            </a:solidFill>
          </p:spPr>
          <p:txBody>
            <a:bodyPr wrap="square" lIns="0" tIns="0" rIns="0" bIns="0" rtlCol="0"/>
            <a:lstStyle/>
            <a:p>
              <a:endParaRPr/>
            </a:p>
          </p:txBody>
        </p:sp>
        <p:sp>
          <p:nvSpPr>
            <p:cNvPr id="20" name="object 20"/>
            <p:cNvSpPr/>
            <p:nvPr/>
          </p:nvSpPr>
          <p:spPr>
            <a:xfrm>
              <a:off x="216408" y="3351276"/>
              <a:ext cx="10509885" cy="688975"/>
            </a:xfrm>
            <a:custGeom>
              <a:avLst/>
              <a:gdLst/>
              <a:ahLst/>
              <a:cxnLst/>
              <a:rect l="l" t="t" r="r" b="b"/>
              <a:pathLst>
                <a:path w="10509885" h="688975">
                  <a:moveTo>
                    <a:pt x="0" y="172212"/>
                  </a:moveTo>
                  <a:lnTo>
                    <a:pt x="21526" y="172212"/>
                  </a:lnTo>
                  <a:lnTo>
                    <a:pt x="21526" y="516636"/>
                  </a:lnTo>
                  <a:lnTo>
                    <a:pt x="0" y="516636"/>
                  </a:lnTo>
                  <a:lnTo>
                    <a:pt x="0" y="172212"/>
                  </a:lnTo>
                  <a:close/>
                </a:path>
                <a:path w="10509885" h="688975">
                  <a:moveTo>
                    <a:pt x="43053" y="172212"/>
                  </a:moveTo>
                  <a:lnTo>
                    <a:pt x="86106" y="172212"/>
                  </a:lnTo>
                  <a:lnTo>
                    <a:pt x="86106" y="516636"/>
                  </a:lnTo>
                  <a:lnTo>
                    <a:pt x="43053" y="516636"/>
                  </a:lnTo>
                  <a:lnTo>
                    <a:pt x="43053" y="172212"/>
                  </a:lnTo>
                  <a:close/>
                </a:path>
                <a:path w="10509885" h="688975">
                  <a:moveTo>
                    <a:pt x="107632" y="172212"/>
                  </a:moveTo>
                  <a:lnTo>
                    <a:pt x="10165080" y="172212"/>
                  </a:lnTo>
                  <a:lnTo>
                    <a:pt x="10165080" y="0"/>
                  </a:lnTo>
                  <a:lnTo>
                    <a:pt x="10509504" y="344424"/>
                  </a:lnTo>
                  <a:lnTo>
                    <a:pt x="10165080" y="688848"/>
                  </a:lnTo>
                  <a:lnTo>
                    <a:pt x="10165080" y="516636"/>
                  </a:lnTo>
                  <a:lnTo>
                    <a:pt x="107632" y="516636"/>
                  </a:lnTo>
                  <a:lnTo>
                    <a:pt x="107632" y="172212"/>
                  </a:lnTo>
                  <a:close/>
                </a:path>
              </a:pathLst>
            </a:custGeom>
            <a:ln w="12192">
              <a:solidFill>
                <a:srgbClr val="000000"/>
              </a:solidFill>
            </a:ln>
          </p:spPr>
          <p:txBody>
            <a:bodyPr wrap="square" lIns="0" tIns="0" rIns="0" bIns="0" rtlCol="0"/>
            <a:lstStyle/>
            <a:p>
              <a:endParaRPr/>
            </a:p>
          </p:txBody>
        </p:sp>
      </p:grpSp>
      <p:sp>
        <p:nvSpPr>
          <p:cNvPr id="21" name="object 21"/>
          <p:cNvSpPr txBox="1"/>
          <p:nvPr/>
        </p:nvSpPr>
        <p:spPr>
          <a:xfrm>
            <a:off x="365123" y="1280269"/>
            <a:ext cx="4258311" cy="1699895"/>
          </a:xfrm>
          <a:prstGeom prst="rect">
            <a:avLst/>
          </a:prstGeom>
        </p:spPr>
        <p:txBody>
          <a:bodyPr vert="horz" wrap="square" lIns="0" tIns="84455" rIns="0" bIns="0" rtlCol="0">
            <a:spAutoFit/>
          </a:bodyPr>
          <a:lstStyle/>
          <a:p>
            <a:pPr marL="12700">
              <a:lnSpc>
                <a:spcPct val="100000"/>
              </a:lnSpc>
              <a:spcBef>
                <a:spcPts val="665"/>
              </a:spcBef>
            </a:pPr>
            <a:r>
              <a:rPr sz="1800" spc="-5" dirty="0">
                <a:latin typeface="Carlito"/>
                <a:cs typeface="Carlito"/>
              </a:rPr>
              <a:t>Legitimacy </a:t>
            </a:r>
            <a:r>
              <a:rPr sz="1800" dirty="0">
                <a:latin typeface="Carlito"/>
                <a:cs typeface="Carlito"/>
              </a:rPr>
              <a:t>&amp;</a:t>
            </a:r>
            <a:r>
              <a:rPr sz="1800" spc="15" dirty="0">
                <a:latin typeface="Carlito"/>
                <a:cs typeface="Carlito"/>
              </a:rPr>
              <a:t> </a:t>
            </a:r>
            <a:r>
              <a:rPr sz="1800" spc="-10" dirty="0">
                <a:latin typeface="Carlito"/>
                <a:cs typeface="Carlito"/>
              </a:rPr>
              <a:t>voice</a:t>
            </a:r>
            <a:endParaRPr sz="1800" dirty="0">
              <a:latin typeface="Carlito"/>
              <a:cs typeface="Carlito"/>
            </a:endParaRPr>
          </a:p>
          <a:p>
            <a:pPr marL="712470">
              <a:lnSpc>
                <a:spcPct val="100000"/>
              </a:lnSpc>
              <a:spcBef>
                <a:spcPts val="570"/>
              </a:spcBef>
            </a:pPr>
            <a:r>
              <a:rPr sz="1800" spc="-10" dirty="0">
                <a:latin typeface="Carlito"/>
                <a:cs typeface="Carlito"/>
              </a:rPr>
              <a:t>Direction</a:t>
            </a:r>
            <a:endParaRPr sz="1800" dirty="0">
              <a:latin typeface="Carlito"/>
              <a:cs typeface="Carlito"/>
            </a:endParaRPr>
          </a:p>
          <a:p>
            <a:pPr marL="1252855">
              <a:lnSpc>
                <a:spcPct val="100000"/>
              </a:lnSpc>
              <a:spcBef>
                <a:spcPts val="509"/>
              </a:spcBef>
            </a:pPr>
            <a:r>
              <a:rPr sz="1800" spc="-15" dirty="0">
                <a:latin typeface="Carlito"/>
                <a:cs typeface="Carlito"/>
              </a:rPr>
              <a:t>Performance</a:t>
            </a:r>
            <a:endParaRPr sz="1800" dirty="0">
              <a:latin typeface="Carlito"/>
              <a:cs typeface="Carlito"/>
            </a:endParaRPr>
          </a:p>
          <a:p>
            <a:pPr marL="1821180">
              <a:lnSpc>
                <a:spcPct val="100000"/>
              </a:lnSpc>
              <a:spcBef>
                <a:spcPts val="195"/>
              </a:spcBef>
            </a:pPr>
            <a:r>
              <a:rPr sz="1800" spc="-10" dirty="0">
                <a:latin typeface="Carlito"/>
                <a:cs typeface="Carlito"/>
              </a:rPr>
              <a:t>Accountability</a:t>
            </a:r>
            <a:endParaRPr sz="1800" dirty="0">
              <a:latin typeface="Carlito"/>
              <a:cs typeface="Carlito"/>
            </a:endParaRPr>
          </a:p>
          <a:p>
            <a:pPr marL="2390140">
              <a:lnSpc>
                <a:spcPct val="100000"/>
              </a:lnSpc>
              <a:spcBef>
                <a:spcPts val="540"/>
              </a:spcBef>
            </a:pPr>
            <a:r>
              <a:rPr sz="1800" spc="-10" dirty="0">
                <a:latin typeface="Carlito"/>
                <a:cs typeface="Carlito"/>
              </a:rPr>
              <a:t>Fairness </a:t>
            </a:r>
            <a:r>
              <a:rPr sz="1800" dirty="0">
                <a:latin typeface="Carlito"/>
                <a:cs typeface="Carlito"/>
              </a:rPr>
              <a:t>&amp;</a:t>
            </a:r>
            <a:r>
              <a:rPr sz="1800" spc="-65" dirty="0">
                <a:latin typeface="Carlito"/>
                <a:cs typeface="Carlito"/>
              </a:rPr>
              <a:t> </a:t>
            </a:r>
            <a:r>
              <a:rPr sz="1800" spc="-5" dirty="0">
                <a:latin typeface="Carlito"/>
                <a:cs typeface="Carlito"/>
              </a:rPr>
              <a:t>rights</a:t>
            </a:r>
            <a:endParaRPr sz="1800" dirty="0">
              <a:latin typeface="Carlito"/>
              <a:cs typeface="Carlito"/>
            </a:endParaRPr>
          </a:p>
        </p:txBody>
      </p:sp>
      <p:sp>
        <p:nvSpPr>
          <p:cNvPr id="24" name="object 24"/>
          <p:cNvSpPr txBox="1"/>
          <p:nvPr/>
        </p:nvSpPr>
        <p:spPr>
          <a:xfrm>
            <a:off x="8844533" y="2589402"/>
            <a:ext cx="1413510" cy="289823"/>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rlito"/>
                <a:cs typeface="Carlito"/>
              </a:rPr>
              <a:t>Outcomes</a:t>
            </a:r>
            <a:endParaRPr sz="1800" b="1" dirty="0">
              <a:latin typeface="Carlito"/>
              <a:cs typeface="Carlito"/>
            </a:endParaRPr>
          </a:p>
        </p:txBody>
      </p:sp>
      <p:grpSp>
        <p:nvGrpSpPr>
          <p:cNvPr id="25" name="object 25"/>
          <p:cNvGrpSpPr/>
          <p:nvPr/>
        </p:nvGrpSpPr>
        <p:grpSpPr>
          <a:xfrm>
            <a:off x="508762" y="1501139"/>
            <a:ext cx="9185910" cy="5259705"/>
            <a:chOff x="508762" y="1501139"/>
            <a:chExt cx="9185910" cy="5259705"/>
          </a:xfrm>
        </p:grpSpPr>
        <p:sp>
          <p:nvSpPr>
            <p:cNvPr id="26" name="object 26"/>
            <p:cNvSpPr/>
            <p:nvPr/>
          </p:nvSpPr>
          <p:spPr>
            <a:xfrm>
              <a:off x="515112" y="3348227"/>
              <a:ext cx="554990" cy="523240"/>
            </a:xfrm>
            <a:custGeom>
              <a:avLst/>
              <a:gdLst/>
              <a:ahLst/>
              <a:cxnLst/>
              <a:rect l="l" t="t" r="r" b="b"/>
              <a:pathLst>
                <a:path w="554990" h="523239">
                  <a:moveTo>
                    <a:pt x="467613"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3" y="522732"/>
                  </a:lnTo>
                  <a:lnTo>
                    <a:pt x="501527" y="515887"/>
                  </a:lnTo>
                  <a:lnTo>
                    <a:pt x="529220" y="497220"/>
                  </a:lnTo>
                  <a:lnTo>
                    <a:pt x="547890" y="469528"/>
                  </a:lnTo>
                  <a:lnTo>
                    <a:pt x="554735" y="435610"/>
                  </a:lnTo>
                  <a:lnTo>
                    <a:pt x="554735" y="87122"/>
                  </a:lnTo>
                  <a:lnTo>
                    <a:pt x="547890" y="53203"/>
                  </a:lnTo>
                  <a:lnTo>
                    <a:pt x="529220" y="25511"/>
                  </a:lnTo>
                  <a:lnTo>
                    <a:pt x="501527" y="6844"/>
                  </a:lnTo>
                  <a:lnTo>
                    <a:pt x="467613" y="0"/>
                  </a:lnTo>
                  <a:close/>
                </a:path>
              </a:pathLst>
            </a:custGeom>
            <a:solidFill>
              <a:srgbClr val="538235"/>
            </a:solidFill>
          </p:spPr>
          <p:txBody>
            <a:bodyPr wrap="square" lIns="0" tIns="0" rIns="0" bIns="0" rtlCol="0"/>
            <a:lstStyle/>
            <a:p>
              <a:endParaRPr/>
            </a:p>
          </p:txBody>
        </p:sp>
        <p:sp>
          <p:nvSpPr>
            <p:cNvPr id="27" name="object 27"/>
            <p:cNvSpPr/>
            <p:nvPr/>
          </p:nvSpPr>
          <p:spPr>
            <a:xfrm>
              <a:off x="515112"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3" y="0"/>
                  </a:lnTo>
                  <a:lnTo>
                    <a:pt x="501527" y="6844"/>
                  </a:lnTo>
                  <a:lnTo>
                    <a:pt x="529220" y="25511"/>
                  </a:lnTo>
                  <a:lnTo>
                    <a:pt x="547890" y="53203"/>
                  </a:lnTo>
                  <a:lnTo>
                    <a:pt x="554735" y="87122"/>
                  </a:lnTo>
                  <a:lnTo>
                    <a:pt x="554735" y="435610"/>
                  </a:lnTo>
                  <a:lnTo>
                    <a:pt x="547890" y="469528"/>
                  </a:lnTo>
                  <a:lnTo>
                    <a:pt x="529220" y="497220"/>
                  </a:lnTo>
                  <a:lnTo>
                    <a:pt x="501527" y="515887"/>
                  </a:lnTo>
                  <a:lnTo>
                    <a:pt x="467613"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28" name="object 28"/>
            <p:cNvSpPr/>
            <p:nvPr/>
          </p:nvSpPr>
          <p:spPr>
            <a:xfrm>
              <a:off x="1069848" y="3348227"/>
              <a:ext cx="554990" cy="523240"/>
            </a:xfrm>
            <a:custGeom>
              <a:avLst/>
              <a:gdLst/>
              <a:ahLst/>
              <a:cxnLst/>
              <a:rect l="l" t="t" r="r" b="b"/>
              <a:pathLst>
                <a:path w="554990" h="523239">
                  <a:moveTo>
                    <a:pt x="467614"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4" y="522732"/>
                  </a:lnTo>
                  <a:lnTo>
                    <a:pt x="501532" y="515887"/>
                  </a:lnTo>
                  <a:lnTo>
                    <a:pt x="529224" y="497220"/>
                  </a:lnTo>
                  <a:lnTo>
                    <a:pt x="547891" y="469528"/>
                  </a:lnTo>
                  <a:lnTo>
                    <a:pt x="554736" y="435610"/>
                  </a:lnTo>
                  <a:lnTo>
                    <a:pt x="554736" y="87122"/>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29" name="object 29"/>
            <p:cNvSpPr/>
            <p:nvPr/>
          </p:nvSpPr>
          <p:spPr>
            <a:xfrm>
              <a:off x="1069848"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0" name="object 30"/>
            <p:cNvSpPr/>
            <p:nvPr/>
          </p:nvSpPr>
          <p:spPr>
            <a:xfrm>
              <a:off x="1644395" y="3342132"/>
              <a:ext cx="554990" cy="523240"/>
            </a:xfrm>
            <a:custGeom>
              <a:avLst/>
              <a:gdLst/>
              <a:ahLst/>
              <a:cxnLst/>
              <a:rect l="l" t="t" r="r" b="b"/>
              <a:pathLst>
                <a:path w="554989" h="523239">
                  <a:moveTo>
                    <a:pt x="467614" y="0"/>
                  </a:moveTo>
                  <a:lnTo>
                    <a:pt x="87122" y="0"/>
                  </a:lnTo>
                  <a:lnTo>
                    <a:pt x="53203" y="6844"/>
                  </a:lnTo>
                  <a:lnTo>
                    <a:pt x="25511" y="25511"/>
                  </a:lnTo>
                  <a:lnTo>
                    <a:pt x="6844" y="53203"/>
                  </a:lnTo>
                  <a:lnTo>
                    <a:pt x="0" y="87121"/>
                  </a:lnTo>
                  <a:lnTo>
                    <a:pt x="0" y="435609"/>
                  </a:lnTo>
                  <a:lnTo>
                    <a:pt x="6844" y="469528"/>
                  </a:lnTo>
                  <a:lnTo>
                    <a:pt x="25511" y="497220"/>
                  </a:lnTo>
                  <a:lnTo>
                    <a:pt x="53203" y="515887"/>
                  </a:lnTo>
                  <a:lnTo>
                    <a:pt x="87122" y="522731"/>
                  </a:lnTo>
                  <a:lnTo>
                    <a:pt x="467614"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31" name="object 31"/>
            <p:cNvSpPr/>
            <p:nvPr/>
          </p:nvSpPr>
          <p:spPr>
            <a:xfrm>
              <a:off x="1644395" y="3342132"/>
              <a:ext cx="554990" cy="523240"/>
            </a:xfrm>
            <a:custGeom>
              <a:avLst/>
              <a:gdLst/>
              <a:ahLst/>
              <a:cxnLst/>
              <a:rect l="l" t="t" r="r" b="b"/>
              <a:pathLst>
                <a:path w="554989" h="523239">
                  <a:moveTo>
                    <a:pt x="0" y="87121"/>
                  </a:moveTo>
                  <a:lnTo>
                    <a:pt x="6844" y="53203"/>
                  </a:lnTo>
                  <a:lnTo>
                    <a:pt x="25511" y="25511"/>
                  </a:lnTo>
                  <a:lnTo>
                    <a:pt x="53203" y="6844"/>
                  </a:lnTo>
                  <a:lnTo>
                    <a:pt x="87122" y="0"/>
                  </a:lnTo>
                  <a:lnTo>
                    <a:pt x="467614" y="0"/>
                  </a:lnTo>
                  <a:lnTo>
                    <a:pt x="501532" y="6844"/>
                  </a:lnTo>
                  <a:lnTo>
                    <a:pt x="529224" y="25511"/>
                  </a:lnTo>
                  <a:lnTo>
                    <a:pt x="547891" y="53203"/>
                  </a:lnTo>
                  <a:lnTo>
                    <a:pt x="554736" y="87121"/>
                  </a:lnTo>
                  <a:lnTo>
                    <a:pt x="554736" y="435609"/>
                  </a:lnTo>
                  <a:lnTo>
                    <a:pt x="547891" y="469528"/>
                  </a:lnTo>
                  <a:lnTo>
                    <a:pt x="529224" y="497220"/>
                  </a:lnTo>
                  <a:lnTo>
                    <a:pt x="501532" y="515887"/>
                  </a:lnTo>
                  <a:lnTo>
                    <a:pt x="467614" y="522731"/>
                  </a:lnTo>
                  <a:lnTo>
                    <a:pt x="87122"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2" name="object 32"/>
            <p:cNvSpPr/>
            <p:nvPr/>
          </p:nvSpPr>
          <p:spPr>
            <a:xfrm>
              <a:off x="2217419" y="3329939"/>
              <a:ext cx="553720" cy="523240"/>
            </a:xfrm>
            <a:custGeom>
              <a:avLst/>
              <a:gdLst/>
              <a:ahLst/>
              <a:cxnLst/>
              <a:rect l="l" t="t" r="r" b="b"/>
              <a:pathLst>
                <a:path w="553719" h="523239">
                  <a:moveTo>
                    <a:pt x="466090" y="0"/>
                  </a:moveTo>
                  <a:lnTo>
                    <a:pt x="87122" y="0"/>
                  </a:lnTo>
                  <a:lnTo>
                    <a:pt x="53203" y="6844"/>
                  </a:lnTo>
                  <a:lnTo>
                    <a:pt x="25511" y="25511"/>
                  </a:lnTo>
                  <a:lnTo>
                    <a:pt x="6844" y="53203"/>
                  </a:lnTo>
                  <a:lnTo>
                    <a:pt x="0" y="87122"/>
                  </a:lnTo>
                  <a:lnTo>
                    <a:pt x="0" y="435610"/>
                  </a:lnTo>
                  <a:lnTo>
                    <a:pt x="6844" y="469528"/>
                  </a:lnTo>
                  <a:lnTo>
                    <a:pt x="25511" y="497220"/>
                  </a:lnTo>
                  <a:lnTo>
                    <a:pt x="53203" y="515887"/>
                  </a:lnTo>
                  <a:lnTo>
                    <a:pt x="87122" y="522732"/>
                  </a:lnTo>
                  <a:lnTo>
                    <a:pt x="466090" y="522732"/>
                  </a:lnTo>
                  <a:lnTo>
                    <a:pt x="500008" y="515887"/>
                  </a:lnTo>
                  <a:lnTo>
                    <a:pt x="527700" y="497220"/>
                  </a:lnTo>
                  <a:lnTo>
                    <a:pt x="546367" y="469528"/>
                  </a:lnTo>
                  <a:lnTo>
                    <a:pt x="553212" y="435610"/>
                  </a:lnTo>
                  <a:lnTo>
                    <a:pt x="553212" y="87122"/>
                  </a:lnTo>
                  <a:lnTo>
                    <a:pt x="546367" y="53203"/>
                  </a:lnTo>
                  <a:lnTo>
                    <a:pt x="527700" y="25511"/>
                  </a:lnTo>
                  <a:lnTo>
                    <a:pt x="500008" y="6844"/>
                  </a:lnTo>
                  <a:lnTo>
                    <a:pt x="466090" y="0"/>
                  </a:lnTo>
                  <a:close/>
                </a:path>
              </a:pathLst>
            </a:custGeom>
            <a:solidFill>
              <a:srgbClr val="538235"/>
            </a:solidFill>
          </p:spPr>
          <p:txBody>
            <a:bodyPr wrap="square" lIns="0" tIns="0" rIns="0" bIns="0" rtlCol="0"/>
            <a:lstStyle/>
            <a:p>
              <a:endParaRPr/>
            </a:p>
          </p:txBody>
        </p:sp>
        <p:sp>
          <p:nvSpPr>
            <p:cNvPr id="33" name="object 33"/>
            <p:cNvSpPr/>
            <p:nvPr/>
          </p:nvSpPr>
          <p:spPr>
            <a:xfrm>
              <a:off x="2217419" y="3329939"/>
              <a:ext cx="553720" cy="523240"/>
            </a:xfrm>
            <a:custGeom>
              <a:avLst/>
              <a:gdLst/>
              <a:ahLst/>
              <a:cxnLst/>
              <a:rect l="l" t="t" r="r" b="b"/>
              <a:pathLst>
                <a:path w="553719" h="523239">
                  <a:moveTo>
                    <a:pt x="0" y="87122"/>
                  </a:moveTo>
                  <a:lnTo>
                    <a:pt x="6844" y="53203"/>
                  </a:lnTo>
                  <a:lnTo>
                    <a:pt x="25511" y="25511"/>
                  </a:lnTo>
                  <a:lnTo>
                    <a:pt x="53203" y="6844"/>
                  </a:lnTo>
                  <a:lnTo>
                    <a:pt x="87122" y="0"/>
                  </a:lnTo>
                  <a:lnTo>
                    <a:pt x="466090" y="0"/>
                  </a:lnTo>
                  <a:lnTo>
                    <a:pt x="500008" y="6844"/>
                  </a:lnTo>
                  <a:lnTo>
                    <a:pt x="527700" y="25511"/>
                  </a:lnTo>
                  <a:lnTo>
                    <a:pt x="546367" y="53203"/>
                  </a:lnTo>
                  <a:lnTo>
                    <a:pt x="553212" y="87122"/>
                  </a:lnTo>
                  <a:lnTo>
                    <a:pt x="553212" y="435610"/>
                  </a:lnTo>
                  <a:lnTo>
                    <a:pt x="546367" y="469528"/>
                  </a:lnTo>
                  <a:lnTo>
                    <a:pt x="527700" y="497220"/>
                  </a:lnTo>
                  <a:lnTo>
                    <a:pt x="500008" y="515887"/>
                  </a:lnTo>
                  <a:lnTo>
                    <a:pt x="466090" y="522732"/>
                  </a:lnTo>
                  <a:lnTo>
                    <a:pt x="87122" y="522732"/>
                  </a:lnTo>
                  <a:lnTo>
                    <a:pt x="53203" y="515887"/>
                  </a:lnTo>
                  <a:lnTo>
                    <a:pt x="25511" y="497220"/>
                  </a:lnTo>
                  <a:lnTo>
                    <a:pt x="6844"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4" name="object 34"/>
            <p:cNvSpPr/>
            <p:nvPr/>
          </p:nvSpPr>
          <p:spPr>
            <a:xfrm>
              <a:off x="2784347" y="3342132"/>
              <a:ext cx="554990" cy="523240"/>
            </a:xfrm>
            <a:custGeom>
              <a:avLst/>
              <a:gdLst/>
              <a:ahLst/>
              <a:cxnLst/>
              <a:rect l="l" t="t" r="r" b="b"/>
              <a:pathLst>
                <a:path w="554989" h="523239">
                  <a:moveTo>
                    <a:pt x="467613" y="0"/>
                  </a:moveTo>
                  <a:lnTo>
                    <a:pt x="87121" y="0"/>
                  </a:lnTo>
                  <a:lnTo>
                    <a:pt x="53203" y="6844"/>
                  </a:lnTo>
                  <a:lnTo>
                    <a:pt x="25511" y="25511"/>
                  </a:lnTo>
                  <a:lnTo>
                    <a:pt x="6844" y="53203"/>
                  </a:lnTo>
                  <a:lnTo>
                    <a:pt x="0" y="87121"/>
                  </a:lnTo>
                  <a:lnTo>
                    <a:pt x="0" y="435609"/>
                  </a:lnTo>
                  <a:lnTo>
                    <a:pt x="6844" y="469528"/>
                  </a:lnTo>
                  <a:lnTo>
                    <a:pt x="25511" y="497220"/>
                  </a:lnTo>
                  <a:lnTo>
                    <a:pt x="53203" y="515887"/>
                  </a:lnTo>
                  <a:lnTo>
                    <a:pt x="87121" y="522731"/>
                  </a:lnTo>
                  <a:lnTo>
                    <a:pt x="467613"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3" y="0"/>
                  </a:lnTo>
                  <a:close/>
                </a:path>
              </a:pathLst>
            </a:custGeom>
            <a:solidFill>
              <a:srgbClr val="538235"/>
            </a:solidFill>
          </p:spPr>
          <p:txBody>
            <a:bodyPr wrap="square" lIns="0" tIns="0" rIns="0" bIns="0" rtlCol="0"/>
            <a:lstStyle/>
            <a:p>
              <a:endParaRPr/>
            </a:p>
          </p:txBody>
        </p:sp>
        <p:sp>
          <p:nvSpPr>
            <p:cNvPr id="35" name="object 35"/>
            <p:cNvSpPr/>
            <p:nvPr/>
          </p:nvSpPr>
          <p:spPr>
            <a:xfrm>
              <a:off x="2784347" y="3342132"/>
              <a:ext cx="554990" cy="523240"/>
            </a:xfrm>
            <a:custGeom>
              <a:avLst/>
              <a:gdLst/>
              <a:ahLst/>
              <a:cxnLst/>
              <a:rect l="l" t="t" r="r" b="b"/>
              <a:pathLst>
                <a:path w="554989" h="523239">
                  <a:moveTo>
                    <a:pt x="0" y="87121"/>
                  </a:moveTo>
                  <a:lnTo>
                    <a:pt x="6844" y="53203"/>
                  </a:lnTo>
                  <a:lnTo>
                    <a:pt x="25511" y="25511"/>
                  </a:lnTo>
                  <a:lnTo>
                    <a:pt x="53203" y="6844"/>
                  </a:lnTo>
                  <a:lnTo>
                    <a:pt x="87121" y="0"/>
                  </a:lnTo>
                  <a:lnTo>
                    <a:pt x="467613" y="0"/>
                  </a:lnTo>
                  <a:lnTo>
                    <a:pt x="501532" y="6844"/>
                  </a:lnTo>
                  <a:lnTo>
                    <a:pt x="529224" y="25511"/>
                  </a:lnTo>
                  <a:lnTo>
                    <a:pt x="547891" y="53203"/>
                  </a:lnTo>
                  <a:lnTo>
                    <a:pt x="554736" y="87121"/>
                  </a:lnTo>
                  <a:lnTo>
                    <a:pt x="554736" y="435609"/>
                  </a:lnTo>
                  <a:lnTo>
                    <a:pt x="547891" y="469528"/>
                  </a:lnTo>
                  <a:lnTo>
                    <a:pt x="529224" y="497220"/>
                  </a:lnTo>
                  <a:lnTo>
                    <a:pt x="501532" y="515887"/>
                  </a:lnTo>
                  <a:lnTo>
                    <a:pt x="467613" y="522731"/>
                  </a:lnTo>
                  <a:lnTo>
                    <a:pt x="87121"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6" name="object 36"/>
            <p:cNvSpPr/>
            <p:nvPr/>
          </p:nvSpPr>
          <p:spPr>
            <a:xfrm>
              <a:off x="4701540" y="3345179"/>
              <a:ext cx="554736" cy="52273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4701540" y="3345179"/>
              <a:ext cx="554990" cy="523240"/>
            </a:xfrm>
            <a:custGeom>
              <a:avLst/>
              <a:gdLst/>
              <a:ahLst/>
              <a:cxnLst/>
              <a:rect l="l" t="t" r="r" b="b"/>
              <a:pathLst>
                <a:path w="554989" h="523239">
                  <a:moveTo>
                    <a:pt x="0" y="87122"/>
                  </a:moveTo>
                  <a:lnTo>
                    <a:pt x="6844" y="53203"/>
                  </a:lnTo>
                  <a:lnTo>
                    <a:pt x="25511" y="25511"/>
                  </a:lnTo>
                  <a:lnTo>
                    <a:pt x="53203" y="6844"/>
                  </a:lnTo>
                  <a:lnTo>
                    <a:pt x="87122"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38" name="object 38"/>
            <p:cNvSpPr/>
            <p:nvPr/>
          </p:nvSpPr>
          <p:spPr>
            <a:xfrm>
              <a:off x="5269991" y="3342132"/>
              <a:ext cx="553212" cy="52273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5269991" y="3342132"/>
              <a:ext cx="553720" cy="523240"/>
            </a:xfrm>
            <a:custGeom>
              <a:avLst/>
              <a:gdLst/>
              <a:ahLst/>
              <a:cxnLst/>
              <a:rect l="l" t="t" r="r" b="b"/>
              <a:pathLst>
                <a:path w="553720" h="523239">
                  <a:moveTo>
                    <a:pt x="0" y="87121"/>
                  </a:moveTo>
                  <a:lnTo>
                    <a:pt x="6844" y="53203"/>
                  </a:lnTo>
                  <a:lnTo>
                    <a:pt x="25511" y="25511"/>
                  </a:lnTo>
                  <a:lnTo>
                    <a:pt x="53203" y="6844"/>
                  </a:lnTo>
                  <a:lnTo>
                    <a:pt x="87122" y="0"/>
                  </a:lnTo>
                  <a:lnTo>
                    <a:pt x="466090" y="0"/>
                  </a:lnTo>
                  <a:lnTo>
                    <a:pt x="500008" y="6844"/>
                  </a:lnTo>
                  <a:lnTo>
                    <a:pt x="527700" y="25511"/>
                  </a:lnTo>
                  <a:lnTo>
                    <a:pt x="546367" y="53203"/>
                  </a:lnTo>
                  <a:lnTo>
                    <a:pt x="553212" y="87121"/>
                  </a:lnTo>
                  <a:lnTo>
                    <a:pt x="553212" y="435609"/>
                  </a:lnTo>
                  <a:lnTo>
                    <a:pt x="546367" y="469528"/>
                  </a:lnTo>
                  <a:lnTo>
                    <a:pt x="527700" y="497220"/>
                  </a:lnTo>
                  <a:lnTo>
                    <a:pt x="500008" y="515887"/>
                  </a:lnTo>
                  <a:lnTo>
                    <a:pt x="466090" y="522731"/>
                  </a:lnTo>
                  <a:lnTo>
                    <a:pt x="87122" y="522731"/>
                  </a:lnTo>
                  <a:lnTo>
                    <a:pt x="53203" y="515887"/>
                  </a:lnTo>
                  <a:lnTo>
                    <a:pt x="25511" y="497220"/>
                  </a:lnTo>
                  <a:lnTo>
                    <a:pt x="6844" y="469528"/>
                  </a:lnTo>
                  <a:lnTo>
                    <a:pt x="0" y="435609"/>
                  </a:lnTo>
                  <a:lnTo>
                    <a:pt x="0" y="87121"/>
                  </a:lnTo>
                  <a:close/>
                </a:path>
              </a:pathLst>
            </a:custGeom>
            <a:ln w="12192">
              <a:solidFill>
                <a:srgbClr val="D0CECE"/>
              </a:solidFill>
            </a:ln>
          </p:spPr>
          <p:txBody>
            <a:bodyPr wrap="square" lIns="0" tIns="0" rIns="0" bIns="0" rtlCol="0"/>
            <a:lstStyle/>
            <a:p>
              <a:endParaRPr/>
            </a:p>
          </p:txBody>
        </p:sp>
        <p:sp>
          <p:nvSpPr>
            <p:cNvPr id="40" name="object 40"/>
            <p:cNvSpPr/>
            <p:nvPr/>
          </p:nvSpPr>
          <p:spPr>
            <a:xfrm>
              <a:off x="6995159" y="3345179"/>
              <a:ext cx="554736" cy="5227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6995159"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2" name="object 42"/>
            <p:cNvSpPr/>
            <p:nvPr/>
          </p:nvSpPr>
          <p:spPr>
            <a:xfrm>
              <a:off x="6420612" y="3345179"/>
              <a:ext cx="554736" cy="52273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6420612" y="3345179"/>
              <a:ext cx="554990" cy="523240"/>
            </a:xfrm>
            <a:custGeom>
              <a:avLst/>
              <a:gdLst/>
              <a:ahLst/>
              <a:cxnLst/>
              <a:rect l="l" t="t" r="r" b="b"/>
              <a:pathLst>
                <a:path w="554990"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4" name="object 44"/>
            <p:cNvSpPr/>
            <p:nvPr/>
          </p:nvSpPr>
          <p:spPr>
            <a:xfrm>
              <a:off x="5856732" y="3345179"/>
              <a:ext cx="554735" cy="52273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p:nvPr/>
          </p:nvSpPr>
          <p:spPr>
            <a:xfrm>
              <a:off x="5856732" y="3345179"/>
              <a:ext cx="554990" cy="523240"/>
            </a:xfrm>
            <a:custGeom>
              <a:avLst/>
              <a:gdLst/>
              <a:ahLst/>
              <a:cxnLst/>
              <a:rect l="l" t="t" r="r" b="b"/>
              <a:pathLst>
                <a:path w="554989"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5" y="87122"/>
                  </a:lnTo>
                  <a:lnTo>
                    <a:pt x="554735"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6" name="object 46"/>
            <p:cNvSpPr/>
            <p:nvPr/>
          </p:nvSpPr>
          <p:spPr>
            <a:xfrm>
              <a:off x="9133331" y="3345179"/>
              <a:ext cx="554736" cy="52273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47"/>
            <p:cNvSpPr/>
            <p:nvPr/>
          </p:nvSpPr>
          <p:spPr>
            <a:xfrm>
              <a:off x="9133331"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8" name="object 48"/>
            <p:cNvSpPr/>
            <p:nvPr/>
          </p:nvSpPr>
          <p:spPr>
            <a:xfrm>
              <a:off x="754380" y="1760219"/>
              <a:ext cx="2346325" cy="1587500"/>
            </a:xfrm>
            <a:custGeom>
              <a:avLst/>
              <a:gdLst/>
              <a:ahLst/>
              <a:cxnLst/>
              <a:rect l="l" t="t" r="r" b="b"/>
              <a:pathLst>
                <a:path w="2346325" h="1587500">
                  <a:moveTo>
                    <a:pt x="76200" y="1510792"/>
                  </a:moveTo>
                  <a:lnTo>
                    <a:pt x="44450" y="1510792"/>
                  </a:lnTo>
                  <a:lnTo>
                    <a:pt x="44450" y="0"/>
                  </a:lnTo>
                  <a:lnTo>
                    <a:pt x="31750" y="0"/>
                  </a:lnTo>
                  <a:lnTo>
                    <a:pt x="31750" y="1510792"/>
                  </a:lnTo>
                  <a:lnTo>
                    <a:pt x="0" y="1510792"/>
                  </a:lnTo>
                  <a:lnTo>
                    <a:pt x="38100" y="1586992"/>
                  </a:lnTo>
                  <a:lnTo>
                    <a:pt x="69850" y="1523492"/>
                  </a:lnTo>
                  <a:lnTo>
                    <a:pt x="76200" y="1510792"/>
                  </a:lnTo>
                  <a:close/>
                </a:path>
                <a:path w="2346325" h="1587500">
                  <a:moveTo>
                    <a:pt x="631063" y="1511046"/>
                  </a:moveTo>
                  <a:lnTo>
                    <a:pt x="599338" y="1510995"/>
                  </a:lnTo>
                  <a:lnTo>
                    <a:pt x="602107" y="303276"/>
                  </a:lnTo>
                  <a:lnTo>
                    <a:pt x="589407" y="303276"/>
                  </a:lnTo>
                  <a:lnTo>
                    <a:pt x="586638" y="1510982"/>
                  </a:lnTo>
                  <a:lnTo>
                    <a:pt x="554863" y="1510919"/>
                  </a:lnTo>
                  <a:lnTo>
                    <a:pt x="592836" y="1587119"/>
                  </a:lnTo>
                  <a:lnTo>
                    <a:pt x="624674" y="1523746"/>
                  </a:lnTo>
                  <a:lnTo>
                    <a:pt x="631063" y="1511046"/>
                  </a:lnTo>
                  <a:close/>
                </a:path>
                <a:path w="2346325" h="1587500">
                  <a:moveTo>
                    <a:pt x="1205484" y="1505585"/>
                  </a:moveTo>
                  <a:lnTo>
                    <a:pt x="1173734" y="1505585"/>
                  </a:lnTo>
                  <a:lnTo>
                    <a:pt x="1173734" y="626364"/>
                  </a:lnTo>
                  <a:lnTo>
                    <a:pt x="1161034" y="626364"/>
                  </a:lnTo>
                  <a:lnTo>
                    <a:pt x="1161034" y="1505585"/>
                  </a:lnTo>
                  <a:lnTo>
                    <a:pt x="1129284" y="1505585"/>
                  </a:lnTo>
                  <a:lnTo>
                    <a:pt x="1167384" y="1581785"/>
                  </a:lnTo>
                  <a:lnTo>
                    <a:pt x="1199134" y="1518285"/>
                  </a:lnTo>
                  <a:lnTo>
                    <a:pt x="1205484" y="1505585"/>
                  </a:lnTo>
                  <a:close/>
                </a:path>
                <a:path w="2346325" h="1587500">
                  <a:moveTo>
                    <a:pt x="1778508" y="1493139"/>
                  </a:moveTo>
                  <a:lnTo>
                    <a:pt x="1746758" y="1493139"/>
                  </a:lnTo>
                  <a:lnTo>
                    <a:pt x="1746758" y="966216"/>
                  </a:lnTo>
                  <a:lnTo>
                    <a:pt x="1734058" y="966216"/>
                  </a:lnTo>
                  <a:lnTo>
                    <a:pt x="1734058" y="1493139"/>
                  </a:lnTo>
                  <a:lnTo>
                    <a:pt x="1702308" y="1493139"/>
                  </a:lnTo>
                  <a:lnTo>
                    <a:pt x="1740408" y="1569339"/>
                  </a:lnTo>
                  <a:lnTo>
                    <a:pt x="1772158" y="1505839"/>
                  </a:lnTo>
                  <a:lnTo>
                    <a:pt x="1778508" y="1493139"/>
                  </a:lnTo>
                  <a:close/>
                </a:path>
                <a:path w="2346325" h="1587500">
                  <a:moveTo>
                    <a:pt x="2346071" y="1505585"/>
                  </a:moveTo>
                  <a:lnTo>
                    <a:pt x="2314295" y="1505331"/>
                  </a:lnTo>
                  <a:lnTo>
                    <a:pt x="2316607" y="1226820"/>
                  </a:lnTo>
                  <a:lnTo>
                    <a:pt x="2303907" y="1226820"/>
                  </a:lnTo>
                  <a:lnTo>
                    <a:pt x="2301595" y="1505216"/>
                  </a:lnTo>
                  <a:lnTo>
                    <a:pt x="2269871" y="1504950"/>
                  </a:lnTo>
                  <a:lnTo>
                    <a:pt x="2307336" y="1581531"/>
                  </a:lnTo>
                  <a:lnTo>
                    <a:pt x="2339721" y="1518031"/>
                  </a:lnTo>
                  <a:lnTo>
                    <a:pt x="2346071" y="1505585"/>
                  </a:lnTo>
                  <a:close/>
                </a:path>
              </a:pathLst>
            </a:custGeom>
            <a:solidFill>
              <a:srgbClr val="538235"/>
            </a:solidFill>
          </p:spPr>
          <p:txBody>
            <a:bodyPr wrap="square" lIns="0" tIns="0" rIns="0" bIns="0" rtlCol="0"/>
            <a:lstStyle/>
            <a:p>
              <a:endParaRPr/>
            </a:p>
          </p:txBody>
        </p:sp>
        <p:sp>
          <p:nvSpPr>
            <p:cNvPr id="49" name="object 49"/>
            <p:cNvSpPr/>
            <p:nvPr/>
          </p:nvSpPr>
          <p:spPr>
            <a:xfrm>
              <a:off x="4940808" y="1501139"/>
              <a:ext cx="2369820" cy="1874520"/>
            </a:xfrm>
            <a:custGeom>
              <a:avLst/>
              <a:gdLst/>
              <a:ahLst/>
              <a:cxnLst/>
              <a:rect l="l" t="t" r="r" b="b"/>
              <a:pathLst>
                <a:path w="2369820" h="1874520">
                  <a:moveTo>
                    <a:pt x="76200" y="1768221"/>
                  </a:moveTo>
                  <a:lnTo>
                    <a:pt x="44450" y="1768221"/>
                  </a:lnTo>
                  <a:lnTo>
                    <a:pt x="44450" y="0"/>
                  </a:lnTo>
                  <a:lnTo>
                    <a:pt x="31750" y="0"/>
                  </a:lnTo>
                  <a:lnTo>
                    <a:pt x="31750" y="1768221"/>
                  </a:lnTo>
                  <a:lnTo>
                    <a:pt x="0" y="1768221"/>
                  </a:lnTo>
                  <a:lnTo>
                    <a:pt x="38100" y="1844421"/>
                  </a:lnTo>
                  <a:lnTo>
                    <a:pt x="69850" y="1780921"/>
                  </a:lnTo>
                  <a:lnTo>
                    <a:pt x="76200" y="1768221"/>
                  </a:lnTo>
                  <a:close/>
                </a:path>
                <a:path w="2369820" h="1874520">
                  <a:moveTo>
                    <a:pt x="645414" y="1765173"/>
                  </a:moveTo>
                  <a:lnTo>
                    <a:pt x="613664" y="1764868"/>
                  </a:lnTo>
                  <a:lnTo>
                    <a:pt x="628396" y="356743"/>
                  </a:lnTo>
                  <a:lnTo>
                    <a:pt x="615696" y="356489"/>
                  </a:lnTo>
                  <a:lnTo>
                    <a:pt x="600964" y="1764741"/>
                  </a:lnTo>
                  <a:lnTo>
                    <a:pt x="569214" y="1764411"/>
                  </a:lnTo>
                  <a:lnTo>
                    <a:pt x="606552" y="1840992"/>
                  </a:lnTo>
                  <a:lnTo>
                    <a:pt x="639089" y="1777492"/>
                  </a:lnTo>
                  <a:lnTo>
                    <a:pt x="645414" y="1765173"/>
                  </a:lnTo>
                  <a:close/>
                </a:path>
                <a:path w="2369820" h="1874520">
                  <a:moveTo>
                    <a:pt x="1208532" y="1798066"/>
                  </a:moveTo>
                  <a:lnTo>
                    <a:pt x="1176782" y="1798066"/>
                  </a:lnTo>
                  <a:lnTo>
                    <a:pt x="1176782" y="697992"/>
                  </a:lnTo>
                  <a:lnTo>
                    <a:pt x="1164082" y="697992"/>
                  </a:lnTo>
                  <a:lnTo>
                    <a:pt x="1164082" y="1798066"/>
                  </a:lnTo>
                  <a:lnTo>
                    <a:pt x="1132332" y="1798066"/>
                  </a:lnTo>
                  <a:lnTo>
                    <a:pt x="1170432" y="1874266"/>
                  </a:lnTo>
                  <a:lnTo>
                    <a:pt x="1202182" y="1810766"/>
                  </a:lnTo>
                  <a:lnTo>
                    <a:pt x="1208532" y="1798066"/>
                  </a:lnTo>
                  <a:close/>
                </a:path>
                <a:path w="2369820" h="1874520">
                  <a:moveTo>
                    <a:pt x="1794383" y="1767967"/>
                  </a:moveTo>
                  <a:lnTo>
                    <a:pt x="1762594" y="1768081"/>
                  </a:lnTo>
                  <a:lnTo>
                    <a:pt x="1760474" y="1011936"/>
                  </a:lnTo>
                  <a:lnTo>
                    <a:pt x="1747774" y="1011936"/>
                  </a:lnTo>
                  <a:lnTo>
                    <a:pt x="1749894" y="1768119"/>
                  </a:lnTo>
                  <a:lnTo>
                    <a:pt x="1718183" y="1768221"/>
                  </a:lnTo>
                  <a:lnTo>
                    <a:pt x="1756410" y="1844294"/>
                  </a:lnTo>
                  <a:lnTo>
                    <a:pt x="1787994" y="1780794"/>
                  </a:lnTo>
                  <a:lnTo>
                    <a:pt x="1794383" y="1767967"/>
                  </a:lnTo>
                  <a:close/>
                </a:path>
                <a:path w="2369820" h="1874520">
                  <a:moveTo>
                    <a:pt x="2369820" y="1767205"/>
                  </a:moveTo>
                  <a:lnTo>
                    <a:pt x="2338070" y="1767205"/>
                  </a:lnTo>
                  <a:lnTo>
                    <a:pt x="2338070" y="1362456"/>
                  </a:lnTo>
                  <a:lnTo>
                    <a:pt x="2325370" y="1362456"/>
                  </a:lnTo>
                  <a:lnTo>
                    <a:pt x="2325370" y="1767205"/>
                  </a:lnTo>
                  <a:lnTo>
                    <a:pt x="2293620" y="1767205"/>
                  </a:lnTo>
                  <a:lnTo>
                    <a:pt x="2331720" y="1843405"/>
                  </a:lnTo>
                  <a:lnTo>
                    <a:pt x="2363470" y="1779905"/>
                  </a:lnTo>
                  <a:lnTo>
                    <a:pt x="2369820" y="1767205"/>
                  </a:lnTo>
                  <a:close/>
                </a:path>
              </a:pathLst>
            </a:custGeom>
            <a:solidFill>
              <a:srgbClr val="2D75B6"/>
            </a:solidFill>
          </p:spPr>
          <p:txBody>
            <a:bodyPr wrap="square" lIns="0" tIns="0" rIns="0" bIns="0" rtlCol="0"/>
            <a:lstStyle/>
            <a:p>
              <a:endParaRPr/>
            </a:p>
          </p:txBody>
        </p:sp>
        <p:sp>
          <p:nvSpPr>
            <p:cNvPr id="50" name="object 50"/>
            <p:cNvSpPr/>
            <p:nvPr/>
          </p:nvSpPr>
          <p:spPr>
            <a:xfrm>
              <a:off x="9336023" y="2846831"/>
              <a:ext cx="76200" cy="481330"/>
            </a:xfrm>
            <a:custGeom>
              <a:avLst/>
              <a:gdLst/>
              <a:ahLst/>
              <a:cxnLst/>
              <a:rect l="l" t="t" r="r" b="b"/>
              <a:pathLst>
                <a:path w="76200" h="481329">
                  <a:moveTo>
                    <a:pt x="31750" y="404748"/>
                  </a:moveTo>
                  <a:lnTo>
                    <a:pt x="0" y="404748"/>
                  </a:lnTo>
                  <a:lnTo>
                    <a:pt x="38100" y="480948"/>
                  </a:lnTo>
                  <a:lnTo>
                    <a:pt x="69850" y="417448"/>
                  </a:lnTo>
                  <a:lnTo>
                    <a:pt x="31750" y="417448"/>
                  </a:lnTo>
                  <a:lnTo>
                    <a:pt x="31750" y="404748"/>
                  </a:lnTo>
                  <a:close/>
                </a:path>
                <a:path w="76200" h="481329">
                  <a:moveTo>
                    <a:pt x="44450" y="0"/>
                  </a:moveTo>
                  <a:lnTo>
                    <a:pt x="31750" y="0"/>
                  </a:lnTo>
                  <a:lnTo>
                    <a:pt x="31750" y="417448"/>
                  </a:lnTo>
                  <a:lnTo>
                    <a:pt x="44450" y="417448"/>
                  </a:lnTo>
                  <a:lnTo>
                    <a:pt x="44450" y="0"/>
                  </a:lnTo>
                  <a:close/>
                </a:path>
                <a:path w="76200" h="481329">
                  <a:moveTo>
                    <a:pt x="76200" y="404748"/>
                  </a:moveTo>
                  <a:lnTo>
                    <a:pt x="44450" y="404748"/>
                  </a:lnTo>
                  <a:lnTo>
                    <a:pt x="44450" y="417448"/>
                  </a:lnTo>
                  <a:lnTo>
                    <a:pt x="69850" y="417448"/>
                  </a:lnTo>
                  <a:lnTo>
                    <a:pt x="76200" y="404748"/>
                  </a:lnTo>
                  <a:close/>
                </a:path>
              </a:pathLst>
            </a:custGeom>
            <a:solidFill>
              <a:srgbClr val="C00000"/>
            </a:solidFill>
          </p:spPr>
          <p:txBody>
            <a:bodyPr wrap="square" lIns="0" tIns="0" rIns="0" bIns="0" rtlCol="0"/>
            <a:lstStyle/>
            <a:p>
              <a:endParaRPr/>
            </a:p>
          </p:txBody>
        </p:sp>
        <p:sp>
          <p:nvSpPr>
            <p:cNvPr id="51" name="object 51"/>
            <p:cNvSpPr/>
            <p:nvPr/>
          </p:nvSpPr>
          <p:spPr>
            <a:xfrm>
              <a:off x="5154168" y="4030979"/>
              <a:ext cx="3610610" cy="1225550"/>
            </a:xfrm>
            <a:custGeom>
              <a:avLst/>
              <a:gdLst/>
              <a:ahLst/>
              <a:cxnLst/>
              <a:rect l="l" t="t" r="r" b="b"/>
              <a:pathLst>
                <a:path w="3610609" h="1225550">
                  <a:moveTo>
                    <a:pt x="3487801" y="0"/>
                  </a:moveTo>
                  <a:lnTo>
                    <a:pt x="122555" y="0"/>
                  </a:lnTo>
                  <a:lnTo>
                    <a:pt x="74848" y="9630"/>
                  </a:lnTo>
                  <a:lnTo>
                    <a:pt x="35893" y="35893"/>
                  </a:lnTo>
                  <a:lnTo>
                    <a:pt x="9630" y="74848"/>
                  </a:lnTo>
                  <a:lnTo>
                    <a:pt x="0" y="122555"/>
                  </a:lnTo>
                  <a:lnTo>
                    <a:pt x="0" y="1102741"/>
                  </a:lnTo>
                  <a:lnTo>
                    <a:pt x="9630" y="1150447"/>
                  </a:lnTo>
                  <a:lnTo>
                    <a:pt x="35893" y="1189402"/>
                  </a:lnTo>
                  <a:lnTo>
                    <a:pt x="74848" y="1215665"/>
                  </a:lnTo>
                  <a:lnTo>
                    <a:pt x="122555" y="1225296"/>
                  </a:lnTo>
                  <a:lnTo>
                    <a:pt x="3487801" y="1225296"/>
                  </a:lnTo>
                  <a:lnTo>
                    <a:pt x="3535507" y="1215665"/>
                  </a:lnTo>
                  <a:lnTo>
                    <a:pt x="3574462" y="1189402"/>
                  </a:lnTo>
                  <a:lnTo>
                    <a:pt x="3600725" y="1150447"/>
                  </a:lnTo>
                  <a:lnTo>
                    <a:pt x="3610356" y="1102741"/>
                  </a:lnTo>
                  <a:lnTo>
                    <a:pt x="3610356" y="122555"/>
                  </a:lnTo>
                  <a:lnTo>
                    <a:pt x="3600725" y="74848"/>
                  </a:lnTo>
                  <a:lnTo>
                    <a:pt x="3574462" y="35893"/>
                  </a:lnTo>
                  <a:lnTo>
                    <a:pt x="3535507" y="9630"/>
                  </a:lnTo>
                  <a:lnTo>
                    <a:pt x="3487801" y="0"/>
                  </a:lnTo>
                  <a:close/>
                </a:path>
              </a:pathLst>
            </a:custGeom>
            <a:solidFill>
              <a:srgbClr val="D2DEEE">
                <a:alpha val="90194"/>
              </a:srgbClr>
            </a:solidFill>
          </p:spPr>
          <p:txBody>
            <a:bodyPr wrap="square" lIns="0" tIns="0" rIns="0" bIns="0" rtlCol="0"/>
            <a:lstStyle/>
            <a:p>
              <a:endParaRPr/>
            </a:p>
          </p:txBody>
        </p:sp>
        <p:sp>
          <p:nvSpPr>
            <p:cNvPr id="52" name="object 52"/>
            <p:cNvSpPr/>
            <p:nvPr/>
          </p:nvSpPr>
          <p:spPr>
            <a:xfrm>
              <a:off x="5154168" y="4030979"/>
              <a:ext cx="3610610" cy="1225550"/>
            </a:xfrm>
            <a:custGeom>
              <a:avLst/>
              <a:gdLst/>
              <a:ahLst/>
              <a:cxnLst/>
              <a:rect l="l" t="t" r="r" b="b"/>
              <a:pathLst>
                <a:path w="3610609" h="1225550">
                  <a:moveTo>
                    <a:pt x="0" y="122555"/>
                  </a:moveTo>
                  <a:lnTo>
                    <a:pt x="9630" y="74848"/>
                  </a:lnTo>
                  <a:lnTo>
                    <a:pt x="35893" y="35893"/>
                  </a:lnTo>
                  <a:lnTo>
                    <a:pt x="74848" y="9630"/>
                  </a:lnTo>
                  <a:lnTo>
                    <a:pt x="122555" y="0"/>
                  </a:lnTo>
                  <a:lnTo>
                    <a:pt x="3487801" y="0"/>
                  </a:lnTo>
                  <a:lnTo>
                    <a:pt x="3535507" y="9630"/>
                  </a:lnTo>
                  <a:lnTo>
                    <a:pt x="3574462" y="35893"/>
                  </a:lnTo>
                  <a:lnTo>
                    <a:pt x="3600725" y="74848"/>
                  </a:lnTo>
                  <a:lnTo>
                    <a:pt x="3610356" y="122555"/>
                  </a:lnTo>
                  <a:lnTo>
                    <a:pt x="3610356" y="1102741"/>
                  </a:lnTo>
                  <a:lnTo>
                    <a:pt x="3600725" y="1150447"/>
                  </a:lnTo>
                  <a:lnTo>
                    <a:pt x="3574462" y="1189402"/>
                  </a:lnTo>
                  <a:lnTo>
                    <a:pt x="3535507" y="1215665"/>
                  </a:lnTo>
                  <a:lnTo>
                    <a:pt x="3487801" y="1225296"/>
                  </a:lnTo>
                  <a:lnTo>
                    <a:pt x="122555" y="1225296"/>
                  </a:lnTo>
                  <a:lnTo>
                    <a:pt x="74848" y="1215665"/>
                  </a:lnTo>
                  <a:lnTo>
                    <a:pt x="35893" y="1189402"/>
                  </a:lnTo>
                  <a:lnTo>
                    <a:pt x="9630" y="1150447"/>
                  </a:lnTo>
                  <a:lnTo>
                    <a:pt x="0" y="1102741"/>
                  </a:lnTo>
                  <a:lnTo>
                    <a:pt x="0" y="122555"/>
                  </a:lnTo>
                  <a:close/>
                </a:path>
              </a:pathLst>
            </a:custGeom>
            <a:ln w="12191">
              <a:solidFill>
                <a:srgbClr val="D2DEEE"/>
              </a:solidFill>
            </a:ln>
          </p:spPr>
          <p:txBody>
            <a:bodyPr wrap="square" lIns="0" tIns="0" rIns="0" bIns="0" rtlCol="0"/>
            <a:lstStyle/>
            <a:p>
              <a:endParaRPr/>
            </a:p>
          </p:txBody>
        </p:sp>
        <p:sp>
          <p:nvSpPr>
            <p:cNvPr id="53" name="object 53"/>
            <p:cNvSpPr/>
            <p:nvPr/>
          </p:nvSpPr>
          <p:spPr>
            <a:xfrm>
              <a:off x="5263896" y="4137660"/>
              <a:ext cx="787907" cy="1011935"/>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4" name="object 54"/>
            <p:cNvSpPr/>
            <p:nvPr/>
          </p:nvSpPr>
          <p:spPr>
            <a:xfrm>
              <a:off x="5263896" y="4137660"/>
              <a:ext cx="788035" cy="1012190"/>
            </a:xfrm>
            <a:custGeom>
              <a:avLst/>
              <a:gdLst/>
              <a:ahLst/>
              <a:cxnLst/>
              <a:rect l="l" t="t" r="r" b="b"/>
              <a:pathLst>
                <a:path w="788035" h="1012189">
                  <a:moveTo>
                    <a:pt x="0" y="78739"/>
                  </a:moveTo>
                  <a:lnTo>
                    <a:pt x="6195" y="48113"/>
                  </a:lnTo>
                  <a:lnTo>
                    <a:pt x="23082" y="23082"/>
                  </a:lnTo>
                  <a:lnTo>
                    <a:pt x="48113" y="6195"/>
                  </a:lnTo>
                  <a:lnTo>
                    <a:pt x="78739" y="0"/>
                  </a:lnTo>
                  <a:lnTo>
                    <a:pt x="709167" y="0"/>
                  </a:lnTo>
                  <a:lnTo>
                    <a:pt x="739794" y="6195"/>
                  </a:lnTo>
                  <a:lnTo>
                    <a:pt x="764825" y="23082"/>
                  </a:lnTo>
                  <a:lnTo>
                    <a:pt x="781712" y="48113"/>
                  </a:lnTo>
                  <a:lnTo>
                    <a:pt x="787907" y="78739"/>
                  </a:lnTo>
                  <a:lnTo>
                    <a:pt x="787907" y="933195"/>
                  </a:lnTo>
                  <a:lnTo>
                    <a:pt x="781712" y="963822"/>
                  </a:lnTo>
                  <a:lnTo>
                    <a:pt x="764825" y="988853"/>
                  </a:lnTo>
                  <a:lnTo>
                    <a:pt x="739794" y="1005740"/>
                  </a:lnTo>
                  <a:lnTo>
                    <a:pt x="709167" y="1011935"/>
                  </a:lnTo>
                  <a:lnTo>
                    <a:pt x="78739" y="1011935"/>
                  </a:lnTo>
                  <a:lnTo>
                    <a:pt x="48113" y="1005740"/>
                  </a:lnTo>
                  <a:lnTo>
                    <a:pt x="23082" y="988853"/>
                  </a:lnTo>
                  <a:lnTo>
                    <a:pt x="6195" y="963822"/>
                  </a:lnTo>
                  <a:lnTo>
                    <a:pt x="0" y="933195"/>
                  </a:lnTo>
                  <a:lnTo>
                    <a:pt x="0" y="78739"/>
                  </a:lnTo>
                  <a:close/>
                </a:path>
              </a:pathLst>
            </a:custGeom>
            <a:ln w="12192">
              <a:solidFill>
                <a:srgbClr val="FFFFFF"/>
              </a:solidFill>
            </a:ln>
          </p:spPr>
          <p:txBody>
            <a:bodyPr wrap="square" lIns="0" tIns="0" rIns="0" bIns="0" rtlCol="0"/>
            <a:lstStyle/>
            <a:p>
              <a:endParaRPr/>
            </a:p>
          </p:txBody>
        </p:sp>
        <p:sp>
          <p:nvSpPr>
            <p:cNvPr id="55" name="object 55"/>
            <p:cNvSpPr/>
            <p:nvPr/>
          </p:nvSpPr>
          <p:spPr>
            <a:xfrm>
              <a:off x="5263896" y="5256275"/>
              <a:ext cx="788035" cy="1498600"/>
            </a:xfrm>
            <a:custGeom>
              <a:avLst/>
              <a:gdLst/>
              <a:ahLst/>
              <a:cxnLst/>
              <a:rect l="l" t="t" r="r" b="b"/>
              <a:pathLst>
                <a:path w="788035" h="1498600">
                  <a:moveTo>
                    <a:pt x="787907" y="0"/>
                  </a:moveTo>
                  <a:lnTo>
                    <a:pt x="0" y="0"/>
                  </a:lnTo>
                  <a:lnTo>
                    <a:pt x="0" y="1415364"/>
                  </a:lnTo>
                  <a:lnTo>
                    <a:pt x="6506" y="1447562"/>
                  </a:lnTo>
                  <a:lnTo>
                    <a:pt x="24241" y="1473858"/>
                  </a:lnTo>
                  <a:lnTo>
                    <a:pt x="50524" y="1491589"/>
                  </a:lnTo>
                  <a:lnTo>
                    <a:pt x="82676" y="1498092"/>
                  </a:lnTo>
                  <a:lnTo>
                    <a:pt x="705230" y="1498092"/>
                  </a:lnTo>
                  <a:lnTo>
                    <a:pt x="737383" y="1491589"/>
                  </a:lnTo>
                  <a:lnTo>
                    <a:pt x="763666" y="1473858"/>
                  </a:lnTo>
                  <a:lnTo>
                    <a:pt x="781401" y="1447562"/>
                  </a:lnTo>
                  <a:lnTo>
                    <a:pt x="787907" y="1415364"/>
                  </a:lnTo>
                  <a:lnTo>
                    <a:pt x="787907" y="0"/>
                  </a:lnTo>
                  <a:close/>
                </a:path>
              </a:pathLst>
            </a:custGeom>
            <a:solidFill>
              <a:srgbClr val="7B7B7B"/>
            </a:solidFill>
          </p:spPr>
          <p:txBody>
            <a:bodyPr wrap="square" lIns="0" tIns="0" rIns="0" bIns="0" rtlCol="0"/>
            <a:lstStyle/>
            <a:p>
              <a:endParaRPr/>
            </a:p>
          </p:txBody>
        </p:sp>
        <p:sp>
          <p:nvSpPr>
            <p:cNvPr id="56" name="object 56"/>
            <p:cNvSpPr/>
            <p:nvPr/>
          </p:nvSpPr>
          <p:spPr>
            <a:xfrm>
              <a:off x="5263896" y="5256275"/>
              <a:ext cx="788035" cy="1498600"/>
            </a:xfrm>
            <a:custGeom>
              <a:avLst/>
              <a:gdLst/>
              <a:ahLst/>
              <a:cxnLst/>
              <a:rect l="l" t="t" r="r" b="b"/>
              <a:pathLst>
                <a:path w="788035" h="1498600">
                  <a:moveTo>
                    <a:pt x="705230" y="1498092"/>
                  </a:moveTo>
                  <a:lnTo>
                    <a:pt x="82676" y="1498092"/>
                  </a:lnTo>
                  <a:lnTo>
                    <a:pt x="50524" y="1491589"/>
                  </a:lnTo>
                  <a:lnTo>
                    <a:pt x="24241" y="1473858"/>
                  </a:lnTo>
                  <a:lnTo>
                    <a:pt x="6506" y="1447562"/>
                  </a:lnTo>
                  <a:lnTo>
                    <a:pt x="0" y="1415364"/>
                  </a:lnTo>
                  <a:lnTo>
                    <a:pt x="0" y="0"/>
                  </a:lnTo>
                  <a:lnTo>
                    <a:pt x="787907" y="0"/>
                  </a:lnTo>
                  <a:lnTo>
                    <a:pt x="787907" y="1415364"/>
                  </a:lnTo>
                  <a:lnTo>
                    <a:pt x="781401" y="1447562"/>
                  </a:lnTo>
                  <a:lnTo>
                    <a:pt x="763666" y="1473858"/>
                  </a:lnTo>
                  <a:lnTo>
                    <a:pt x="737383" y="1491589"/>
                  </a:lnTo>
                  <a:lnTo>
                    <a:pt x="705230" y="1498092"/>
                  </a:lnTo>
                  <a:close/>
                </a:path>
              </a:pathLst>
            </a:custGeom>
            <a:ln w="12192">
              <a:solidFill>
                <a:srgbClr val="FFFFFF"/>
              </a:solidFill>
            </a:ln>
          </p:spPr>
          <p:txBody>
            <a:bodyPr wrap="square" lIns="0" tIns="0" rIns="0" bIns="0" rtlCol="0"/>
            <a:lstStyle/>
            <a:p>
              <a:endParaRPr/>
            </a:p>
          </p:txBody>
        </p:sp>
      </p:grpSp>
      <p:sp>
        <p:nvSpPr>
          <p:cNvPr id="57" name="object 57"/>
          <p:cNvSpPr txBox="1"/>
          <p:nvPr/>
        </p:nvSpPr>
        <p:spPr>
          <a:xfrm>
            <a:off x="5332603" y="5283453"/>
            <a:ext cx="644525" cy="1490980"/>
          </a:xfrm>
          <a:prstGeom prst="rect">
            <a:avLst/>
          </a:prstGeom>
        </p:spPr>
        <p:txBody>
          <a:bodyPr vert="horz" wrap="square" lIns="0" tIns="12700" rIns="0" bIns="0" rtlCol="0">
            <a:spAutoFit/>
          </a:bodyPr>
          <a:lstStyle/>
          <a:p>
            <a:pPr marL="12700">
              <a:lnSpc>
                <a:spcPts val="894"/>
              </a:lnSpc>
              <a:spcBef>
                <a:spcPts val="100"/>
              </a:spcBef>
            </a:pPr>
            <a:r>
              <a:rPr sz="800" dirty="0">
                <a:solidFill>
                  <a:srgbClr val="FFFFFF"/>
                </a:solidFill>
                <a:latin typeface="Arial"/>
                <a:cs typeface="Arial"/>
              </a:rPr>
              <a:t>1.1</a:t>
            </a:r>
            <a:endParaRPr sz="800">
              <a:latin typeface="Arial"/>
              <a:cs typeface="Arial"/>
            </a:endParaRPr>
          </a:p>
          <a:p>
            <a:pPr marL="12700" marR="143510" algn="just">
              <a:lnSpc>
                <a:spcPts val="830"/>
              </a:lnSpc>
              <a:spcBef>
                <a:spcPts val="70"/>
              </a:spcBef>
            </a:pPr>
            <a:r>
              <a:rPr sz="800" dirty="0">
                <a:solidFill>
                  <a:srgbClr val="FFFFFF"/>
                </a:solidFill>
                <a:latin typeface="Arial"/>
                <a:cs typeface="Arial"/>
              </a:rPr>
              <a:t>G</a:t>
            </a:r>
            <a:r>
              <a:rPr sz="800" spc="-5" dirty="0">
                <a:solidFill>
                  <a:srgbClr val="FFFFFF"/>
                </a:solidFill>
                <a:latin typeface="Arial"/>
                <a:cs typeface="Arial"/>
              </a:rPr>
              <a:t>uaran</a:t>
            </a:r>
            <a:r>
              <a:rPr sz="800" dirty="0">
                <a:solidFill>
                  <a:srgbClr val="FFFFFF"/>
                </a:solidFill>
                <a:latin typeface="Arial"/>
                <a:cs typeface="Arial"/>
              </a:rPr>
              <a:t>t</a:t>
            </a:r>
            <a:r>
              <a:rPr sz="800" spc="-5" dirty="0">
                <a:solidFill>
                  <a:srgbClr val="FFFFFF"/>
                </a:solidFill>
                <a:latin typeface="Arial"/>
                <a:cs typeface="Arial"/>
              </a:rPr>
              <a:t>e</a:t>
            </a:r>
            <a:r>
              <a:rPr sz="800" dirty="0">
                <a:solidFill>
                  <a:srgbClr val="FFFFFF"/>
                </a:solidFill>
                <a:latin typeface="Arial"/>
                <a:cs typeface="Arial"/>
              </a:rPr>
              <a:t>e  legitimacy  and</a:t>
            </a:r>
            <a:r>
              <a:rPr sz="800" spc="-30" dirty="0">
                <a:solidFill>
                  <a:srgbClr val="FFFFFF"/>
                </a:solidFill>
                <a:latin typeface="Arial"/>
                <a:cs typeface="Arial"/>
              </a:rPr>
              <a:t> </a:t>
            </a:r>
            <a:r>
              <a:rPr sz="800" spc="-5" dirty="0">
                <a:solidFill>
                  <a:srgbClr val="FFFFFF"/>
                </a:solidFill>
                <a:latin typeface="Arial"/>
                <a:cs typeface="Arial"/>
              </a:rPr>
              <a:t>voice</a:t>
            </a:r>
            <a:endParaRPr sz="800">
              <a:latin typeface="Arial"/>
              <a:cs typeface="Arial"/>
            </a:endParaRPr>
          </a:p>
          <a:p>
            <a:pPr marL="12700" marR="5080" lvl="1">
              <a:lnSpc>
                <a:spcPct val="85800"/>
              </a:lnSpc>
              <a:spcBef>
                <a:spcPts val="325"/>
              </a:spcBef>
              <a:buAutoNum type="arabicPeriod" startAt="2"/>
              <a:tabLst>
                <a:tab pos="182245" algn="l"/>
              </a:tabLst>
            </a:pPr>
            <a:r>
              <a:rPr sz="800" spc="-5" dirty="0">
                <a:solidFill>
                  <a:srgbClr val="FFFFFF"/>
                </a:solidFill>
                <a:latin typeface="Arial"/>
                <a:cs typeface="Arial"/>
              </a:rPr>
              <a:t>Achieve  transparency  and  a</a:t>
            </a:r>
            <a:r>
              <a:rPr sz="800" dirty="0">
                <a:solidFill>
                  <a:srgbClr val="FFFFFF"/>
                </a:solidFill>
                <a:latin typeface="Arial"/>
                <a:cs typeface="Arial"/>
              </a:rPr>
              <a:t>cc</a:t>
            </a:r>
            <a:r>
              <a:rPr sz="800" spc="-5" dirty="0">
                <a:solidFill>
                  <a:srgbClr val="FFFFFF"/>
                </a:solidFill>
                <a:latin typeface="Arial"/>
                <a:cs typeface="Arial"/>
              </a:rPr>
              <a:t>oun</a:t>
            </a:r>
            <a:r>
              <a:rPr sz="800" dirty="0">
                <a:solidFill>
                  <a:srgbClr val="FFFFFF"/>
                </a:solidFill>
                <a:latin typeface="Arial"/>
                <a:cs typeface="Arial"/>
              </a:rPr>
              <a:t>t</a:t>
            </a:r>
            <a:r>
              <a:rPr sz="800" spc="-5" dirty="0">
                <a:solidFill>
                  <a:srgbClr val="FFFFFF"/>
                </a:solidFill>
                <a:latin typeface="Arial"/>
                <a:cs typeface="Arial"/>
              </a:rPr>
              <a:t>ab</a:t>
            </a:r>
            <a:r>
              <a:rPr sz="800" dirty="0">
                <a:solidFill>
                  <a:srgbClr val="FFFFFF"/>
                </a:solidFill>
                <a:latin typeface="Arial"/>
                <a:cs typeface="Arial"/>
              </a:rPr>
              <a:t>ility</a:t>
            </a:r>
            <a:endParaRPr sz="800">
              <a:latin typeface="Arial"/>
              <a:cs typeface="Arial"/>
            </a:endParaRPr>
          </a:p>
          <a:p>
            <a:pPr marL="12700" marR="93345" lvl="1">
              <a:lnSpc>
                <a:spcPts val="830"/>
              </a:lnSpc>
              <a:spcBef>
                <a:spcPts val="325"/>
              </a:spcBef>
              <a:buAutoNum type="arabicPeriod" startAt="2"/>
              <a:tabLst>
                <a:tab pos="182245" algn="l"/>
              </a:tabLst>
            </a:pPr>
            <a:r>
              <a:rPr sz="800" spc="-5" dirty="0">
                <a:solidFill>
                  <a:srgbClr val="FFFFFF"/>
                </a:solidFill>
                <a:latin typeface="Arial"/>
                <a:cs typeface="Arial"/>
              </a:rPr>
              <a:t>Enable  go</a:t>
            </a:r>
            <a:r>
              <a:rPr sz="800" spc="-10" dirty="0">
                <a:solidFill>
                  <a:srgbClr val="FFFFFF"/>
                </a:solidFill>
                <a:latin typeface="Arial"/>
                <a:cs typeface="Arial"/>
              </a:rPr>
              <a:t>v</a:t>
            </a:r>
            <a:r>
              <a:rPr sz="800" spc="-5" dirty="0">
                <a:solidFill>
                  <a:srgbClr val="FFFFFF"/>
                </a:solidFill>
                <a:latin typeface="Arial"/>
                <a:cs typeface="Arial"/>
              </a:rPr>
              <a:t>ernan</a:t>
            </a:r>
            <a:r>
              <a:rPr sz="800" dirty="0">
                <a:solidFill>
                  <a:srgbClr val="FFFFFF"/>
                </a:solidFill>
                <a:latin typeface="Arial"/>
                <a:cs typeface="Arial"/>
              </a:rPr>
              <a:t>ce  </a:t>
            </a:r>
            <a:r>
              <a:rPr sz="800" spc="-5" dirty="0">
                <a:solidFill>
                  <a:srgbClr val="FFFFFF"/>
                </a:solidFill>
                <a:latin typeface="Arial"/>
                <a:cs typeface="Arial"/>
              </a:rPr>
              <a:t>vitality and  capacity </a:t>
            </a:r>
            <a:r>
              <a:rPr sz="800" dirty="0">
                <a:solidFill>
                  <a:srgbClr val="FFFFFF"/>
                </a:solidFill>
                <a:latin typeface="Arial"/>
                <a:cs typeface="Arial"/>
              </a:rPr>
              <a:t>to  </a:t>
            </a:r>
            <a:r>
              <a:rPr sz="800" spc="-5" dirty="0">
                <a:solidFill>
                  <a:srgbClr val="FFFFFF"/>
                </a:solidFill>
                <a:latin typeface="Arial"/>
                <a:cs typeface="Arial"/>
              </a:rPr>
              <a:t>respond</a:t>
            </a:r>
            <a:endParaRPr sz="800">
              <a:latin typeface="Arial"/>
              <a:cs typeface="Arial"/>
            </a:endParaRPr>
          </a:p>
        </p:txBody>
      </p:sp>
      <p:grpSp>
        <p:nvGrpSpPr>
          <p:cNvPr id="58" name="object 58"/>
          <p:cNvGrpSpPr/>
          <p:nvPr/>
        </p:nvGrpSpPr>
        <p:grpSpPr>
          <a:xfrm>
            <a:off x="6124702" y="4131309"/>
            <a:ext cx="802640" cy="2629535"/>
            <a:chOff x="6124702" y="4131309"/>
            <a:chExt cx="802640" cy="2629535"/>
          </a:xfrm>
        </p:grpSpPr>
        <p:sp>
          <p:nvSpPr>
            <p:cNvPr id="59" name="object 59"/>
            <p:cNvSpPr/>
            <p:nvPr/>
          </p:nvSpPr>
          <p:spPr>
            <a:xfrm>
              <a:off x="6131052" y="4137659"/>
              <a:ext cx="789431" cy="1011935"/>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0" name="object 60"/>
            <p:cNvSpPr/>
            <p:nvPr/>
          </p:nvSpPr>
          <p:spPr>
            <a:xfrm>
              <a:off x="6131052" y="4137659"/>
              <a:ext cx="789940" cy="1012190"/>
            </a:xfrm>
            <a:custGeom>
              <a:avLst/>
              <a:gdLst/>
              <a:ahLst/>
              <a:cxnLst/>
              <a:rect l="l" t="t" r="r" b="b"/>
              <a:pathLst>
                <a:path w="789940" h="1012189">
                  <a:moveTo>
                    <a:pt x="0" y="78993"/>
                  </a:moveTo>
                  <a:lnTo>
                    <a:pt x="6199" y="48220"/>
                  </a:lnTo>
                  <a:lnTo>
                    <a:pt x="23114" y="23113"/>
                  </a:lnTo>
                  <a:lnTo>
                    <a:pt x="48220" y="6199"/>
                  </a:lnTo>
                  <a:lnTo>
                    <a:pt x="78994" y="0"/>
                  </a:lnTo>
                  <a:lnTo>
                    <a:pt x="710438" y="0"/>
                  </a:lnTo>
                  <a:lnTo>
                    <a:pt x="741211" y="6199"/>
                  </a:lnTo>
                  <a:lnTo>
                    <a:pt x="766317" y="23113"/>
                  </a:lnTo>
                  <a:lnTo>
                    <a:pt x="783232" y="48220"/>
                  </a:lnTo>
                  <a:lnTo>
                    <a:pt x="789431" y="78993"/>
                  </a:lnTo>
                  <a:lnTo>
                    <a:pt x="789431" y="932941"/>
                  </a:lnTo>
                  <a:lnTo>
                    <a:pt x="783232" y="963715"/>
                  </a:lnTo>
                  <a:lnTo>
                    <a:pt x="766318" y="988821"/>
                  </a:lnTo>
                  <a:lnTo>
                    <a:pt x="741211" y="1005736"/>
                  </a:lnTo>
                  <a:lnTo>
                    <a:pt x="710438" y="1011935"/>
                  </a:lnTo>
                  <a:lnTo>
                    <a:pt x="78994" y="1011935"/>
                  </a:lnTo>
                  <a:lnTo>
                    <a:pt x="48220" y="1005736"/>
                  </a:lnTo>
                  <a:lnTo>
                    <a:pt x="23113" y="988821"/>
                  </a:lnTo>
                  <a:lnTo>
                    <a:pt x="6199" y="963715"/>
                  </a:lnTo>
                  <a:lnTo>
                    <a:pt x="0" y="932941"/>
                  </a:lnTo>
                  <a:lnTo>
                    <a:pt x="0" y="78993"/>
                  </a:lnTo>
                  <a:close/>
                </a:path>
              </a:pathLst>
            </a:custGeom>
            <a:ln w="12192">
              <a:solidFill>
                <a:srgbClr val="FFFFFF"/>
              </a:solidFill>
            </a:ln>
          </p:spPr>
          <p:txBody>
            <a:bodyPr wrap="square" lIns="0" tIns="0" rIns="0" bIns="0" rtlCol="0"/>
            <a:lstStyle/>
            <a:p>
              <a:endParaRPr/>
            </a:p>
          </p:txBody>
        </p:sp>
        <p:sp>
          <p:nvSpPr>
            <p:cNvPr id="61" name="object 61"/>
            <p:cNvSpPr/>
            <p:nvPr/>
          </p:nvSpPr>
          <p:spPr>
            <a:xfrm>
              <a:off x="6131052" y="5256275"/>
              <a:ext cx="789940" cy="1498600"/>
            </a:xfrm>
            <a:custGeom>
              <a:avLst/>
              <a:gdLst/>
              <a:ahLst/>
              <a:cxnLst/>
              <a:rect l="l" t="t" r="r" b="b"/>
              <a:pathLst>
                <a:path w="789940" h="1498600">
                  <a:moveTo>
                    <a:pt x="789431" y="0"/>
                  </a:moveTo>
                  <a:lnTo>
                    <a:pt x="0" y="0"/>
                  </a:lnTo>
                  <a:lnTo>
                    <a:pt x="0" y="1415199"/>
                  </a:lnTo>
                  <a:lnTo>
                    <a:pt x="6510" y="1447466"/>
                  </a:lnTo>
                  <a:lnTo>
                    <a:pt x="24272" y="1473814"/>
                  </a:lnTo>
                  <a:lnTo>
                    <a:pt x="50631" y="1491578"/>
                  </a:lnTo>
                  <a:lnTo>
                    <a:pt x="82931" y="1498092"/>
                  </a:lnTo>
                  <a:lnTo>
                    <a:pt x="706501" y="1498092"/>
                  </a:lnTo>
                  <a:lnTo>
                    <a:pt x="738800" y="1491578"/>
                  </a:lnTo>
                  <a:lnTo>
                    <a:pt x="765159" y="1473814"/>
                  </a:lnTo>
                  <a:lnTo>
                    <a:pt x="782921" y="1447466"/>
                  </a:lnTo>
                  <a:lnTo>
                    <a:pt x="789431" y="1415199"/>
                  </a:lnTo>
                  <a:lnTo>
                    <a:pt x="789431" y="0"/>
                  </a:lnTo>
                  <a:close/>
                </a:path>
              </a:pathLst>
            </a:custGeom>
            <a:solidFill>
              <a:srgbClr val="2E5496"/>
            </a:solidFill>
          </p:spPr>
          <p:txBody>
            <a:bodyPr wrap="square" lIns="0" tIns="0" rIns="0" bIns="0" rtlCol="0"/>
            <a:lstStyle/>
            <a:p>
              <a:endParaRPr/>
            </a:p>
          </p:txBody>
        </p:sp>
        <p:sp>
          <p:nvSpPr>
            <p:cNvPr id="62" name="object 62"/>
            <p:cNvSpPr/>
            <p:nvPr/>
          </p:nvSpPr>
          <p:spPr>
            <a:xfrm>
              <a:off x="6131052" y="5256275"/>
              <a:ext cx="789940" cy="1498600"/>
            </a:xfrm>
            <a:custGeom>
              <a:avLst/>
              <a:gdLst/>
              <a:ahLst/>
              <a:cxnLst/>
              <a:rect l="l" t="t" r="r" b="b"/>
              <a:pathLst>
                <a:path w="789940" h="1498600">
                  <a:moveTo>
                    <a:pt x="706501" y="1498092"/>
                  </a:moveTo>
                  <a:lnTo>
                    <a:pt x="82931" y="1498092"/>
                  </a:lnTo>
                  <a:lnTo>
                    <a:pt x="50631" y="1491578"/>
                  </a:lnTo>
                  <a:lnTo>
                    <a:pt x="24272" y="1473814"/>
                  </a:lnTo>
                  <a:lnTo>
                    <a:pt x="6510" y="1447466"/>
                  </a:lnTo>
                  <a:lnTo>
                    <a:pt x="0" y="1415199"/>
                  </a:lnTo>
                  <a:lnTo>
                    <a:pt x="0" y="0"/>
                  </a:lnTo>
                  <a:lnTo>
                    <a:pt x="789431" y="0"/>
                  </a:lnTo>
                  <a:lnTo>
                    <a:pt x="789431" y="1415199"/>
                  </a:lnTo>
                  <a:lnTo>
                    <a:pt x="782921" y="1447466"/>
                  </a:lnTo>
                  <a:lnTo>
                    <a:pt x="765159" y="1473814"/>
                  </a:lnTo>
                  <a:lnTo>
                    <a:pt x="738800" y="1491578"/>
                  </a:lnTo>
                  <a:lnTo>
                    <a:pt x="706501" y="1498092"/>
                  </a:lnTo>
                  <a:close/>
                </a:path>
              </a:pathLst>
            </a:custGeom>
            <a:ln w="12192">
              <a:solidFill>
                <a:srgbClr val="FFFFFF"/>
              </a:solidFill>
            </a:ln>
          </p:spPr>
          <p:txBody>
            <a:bodyPr wrap="square" lIns="0" tIns="0" rIns="0" bIns="0" rtlCol="0"/>
            <a:lstStyle/>
            <a:p>
              <a:endParaRPr/>
            </a:p>
          </p:txBody>
        </p:sp>
      </p:grpSp>
      <p:sp>
        <p:nvSpPr>
          <p:cNvPr id="63" name="object 63"/>
          <p:cNvSpPr txBox="1"/>
          <p:nvPr/>
        </p:nvSpPr>
        <p:spPr>
          <a:xfrm>
            <a:off x="6200394" y="5283453"/>
            <a:ext cx="603250" cy="1637664"/>
          </a:xfrm>
          <a:prstGeom prst="rect">
            <a:avLst/>
          </a:prstGeom>
        </p:spPr>
        <p:txBody>
          <a:bodyPr vert="horz" wrap="square" lIns="0" tIns="30480" rIns="0" bIns="0" rtlCol="0">
            <a:spAutoFit/>
          </a:bodyPr>
          <a:lstStyle/>
          <a:p>
            <a:pPr marL="12700" marR="83820" lvl="1">
              <a:lnSpc>
                <a:spcPts val="830"/>
              </a:lnSpc>
              <a:spcBef>
                <a:spcPts val="240"/>
              </a:spcBef>
              <a:buAutoNum type="arabicPeriod"/>
              <a:tabLst>
                <a:tab pos="182245" algn="l"/>
              </a:tabLst>
            </a:pPr>
            <a:r>
              <a:rPr sz="800" dirty="0">
                <a:solidFill>
                  <a:srgbClr val="FFFFFF"/>
                </a:solidFill>
                <a:latin typeface="Arial"/>
                <a:cs typeface="Arial"/>
              </a:rPr>
              <a:t>I</a:t>
            </a:r>
            <a:r>
              <a:rPr sz="800" spc="-5" dirty="0">
                <a:solidFill>
                  <a:srgbClr val="FFFFFF"/>
                </a:solidFill>
                <a:latin typeface="Arial"/>
                <a:cs typeface="Arial"/>
              </a:rPr>
              <a:t>den</a:t>
            </a:r>
            <a:r>
              <a:rPr sz="800" dirty="0">
                <a:solidFill>
                  <a:srgbClr val="FFFFFF"/>
                </a:solidFill>
                <a:latin typeface="Arial"/>
                <a:cs typeface="Arial"/>
              </a:rPr>
              <a:t>tify  major site  </a:t>
            </a:r>
            <a:r>
              <a:rPr sz="800" spc="-5" dirty="0">
                <a:solidFill>
                  <a:srgbClr val="FFFFFF"/>
                </a:solidFill>
                <a:latin typeface="Arial"/>
                <a:cs typeface="Arial"/>
              </a:rPr>
              <a:t>values</a:t>
            </a:r>
            <a:endParaRPr sz="800" dirty="0">
              <a:latin typeface="Arial"/>
              <a:cs typeface="Arial"/>
            </a:endParaRPr>
          </a:p>
          <a:p>
            <a:pPr marL="12700" marR="5080" lvl="1">
              <a:lnSpc>
                <a:spcPct val="85800"/>
              </a:lnSpc>
              <a:spcBef>
                <a:spcPts val="315"/>
              </a:spcBef>
              <a:buAutoNum type="arabicPeriod"/>
              <a:tabLst>
                <a:tab pos="182245" algn="l"/>
              </a:tabLst>
            </a:pPr>
            <a:r>
              <a:rPr sz="800" spc="-5" dirty="0">
                <a:solidFill>
                  <a:srgbClr val="FFFFFF"/>
                </a:solidFill>
                <a:latin typeface="Arial"/>
                <a:cs typeface="Arial"/>
              </a:rPr>
              <a:t>Design  for</a:t>
            </a:r>
            <a:r>
              <a:rPr sz="800" spc="-55" dirty="0">
                <a:solidFill>
                  <a:srgbClr val="FFFFFF"/>
                </a:solidFill>
                <a:latin typeface="Arial"/>
                <a:cs typeface="Arial"/>
              </a:rPr>
              <a:t> </a:t>
            </a:r>
            <a:r>
              <a:rPr sz="800" spc="-5" dirty="0">
                <a:solidFill>
                  <a:srgbClr val="FFFFFF"/>
                </a:solidFill>
                <a:latin typeface="Arial"/>
                <a:cs typeface="Arial"/>
              </a:rPr>
              <a:t>long-term  </a:t>
            </a:r>
            <a:r>
              <a:rPr sz="800" dirty="0">
                <a:solidFill>
                  <a:srgbClr val="FFFFFF"/>
                </a:solidFill>
                <a:latin typeface="Arial"/>
                <a:cs typeface="Arial"/>
              </a:rPr>
              <a:t>c</a:t>
            </a:r>
            <a:r>
              <a:rPr sz="800" spc="-5" dirty="0">
                <a:solidFill>
                  <a:srgbClr val="FFFFFF"/>
                </a:solidFill>
                <a:latin typeface="Arial"/>
                <a:cs typeface="Arial"/>
              </a:rPr>
              <a:t>on</a:t>
            </a:r>
            <a:r>
              <a:rPr sz="800" dirty="0">
                <a:solidFill>
                  <a:srgbClr val="FFFFFF"/>
                </a:solidFill>
                <a:latin typeface="Arial"/>
                <a:cs typeface="Arial"/>
              </a:rPr>
              <a:t>s</a:t>
            </a:r>
            <a:r>
              <a:rPr sz="800" spc="-5" dirty="0">
                <a:solidFill>
                  <a:srgbClr val="FFFFFF"/>
                </a:solidFill>
                <a:latin typeface="Arial"/>
                <a:cs typeface="Arial"/>
              </a:rPr>
              <a:t>er</a:t>
            </a:r>
            <a:r>
              <a:rPr sz="800" spc="-10" dirty="0">
                <a:solidFill>
                  <a:srgbClr val="FFFFFF"/>
                </a:solidFill>
                <a:latin typeface="Arial"/>
                <a:cs typeface="Arial"/>
              </a:rPr>
              <a:t>v</a:t>
            </a:r>
            <a:r>
              <a:rPr sz="800" spc="-5" dirty="0">
                <a:solidFill>
                  <a:srgbClr val="FFFFFF"/>
                </a:solidFill>
                <a:latin typeface="Arial"/>
                <a:cs typeface="Arial"/>
              </a:rPr>
              <a:t>a</a:t>
            </a:r>
            <a:r>
              <a:rPr sz="800" dirty="0">
                <a:solidFill>
                  <a:srgbClr val="FFFFFF"/>
                </a:solidFill>
                <a:latin typeface="Arial"/>
                <a:cs typeface="Arial"/>
              </a:rPr>
              <a:t>tion</a:t>
            </a:r>
            <a:endParaRPr sz="800" dirty="0">
              <a:latin typeface="Arial"/>
              <a:cs typeface="Arial"/>
            </a:endParaRPr>
          </a:p>
          <a:p>
            <a:pPr marL="154940" lvl="1" indent="-142875">
              <a:lnSpc>
                <a:spcPts val="894"/>
              </a:lnSpc>
              <a:spcBef>
                <a:spcPts val="195"/>
              </a:spcBef>
              <a:buClr>
                <a:srgbClr val="FFFFFF"/>
              </a:buClr>
              <a:buFont typeface="Arial"/>
              <a:buAutoNum type="arabicPeriod"/>
              <a:tabLst>
                <a:tab pos="155575" algn="l"/>
              </a:tabLst>
            </a:pPr>
            <a:endParaRPr sz="800" dirty="0">
              <a:latin typeface="Arial"/>
              <a:cs typeface="Arial"/>
            </a:endParaRPr>
          </a:p>
          <a:p>
            <a:pPr marL="12700" marR="56515" algn="just">
              <a:lnSpc>
                <a:spcPts val="830"/>
              </a:lnSpc>
              <a:spcBef>
                <a:spcPts val="70"/>
              </a:spcBef>
            </a:pPr>
            <a:r>
              <a:rPr sz="800" spc="-5" dirty="0">
                <a:solidFill>
                  <a:srgbClr val="FFFFFF"/>
                </a:solidFill>
                <a:latin typeface="Arial"/>
                <a:cs typeface="Arial"/>
              </a:rPr>
              <a:t>Under</a:t>
            </a:r>
            <a:r>
              <a:rPr sz="800" dirty="0">
                <a:solidFill>
                  <a:srgbClr val="FFFFFF"/>
                </a:solidFill>
                <a:latin typeface="Arial"/>
                <a:cs typeface="Arial"/>
              </a:rPr>
              <a:t>st</a:t>
            </a:r>
            <a:r>
              <a:rPr sz="800" spc="-5" dirty="0">
                <a:solidFill>
                  <a:srgbClr val="FFFFFF"/>
                </a:solidFill>
                <a:latin typeface="Arial"/>
                <a:cs typeface="Arial"/>
              </a:rPr>
              <a:t>an</a:t>
            </a:r>
            <a:r>
              <a:rPr sz="800" dirty="0">
                <a:solidFill>
                  <a:srgbClr val="FFFFFF"/>
                </a:solidFill>
                <a:latin typeface="Arial"/>
                <a:cs typeface="Arial"/>
              </a:rPr>
              <a:t>d  </a:t>
            </a:r>
            <a:r>
              <a:rPr sz="800" spc="-5" dirty="0">
                <a:solidFill>
                  <a:srgbClr val="FFFFFF"/>
                </a:solidFill>
                <a:latin typeface="Arial"/>
                <a:cs typeface="Arial"/>
              </a:rPr>
              <a:t>threats and  challenges</a:t>
            </a:r>
            <a:endParaRPr sz="800" dirty="0">
              <a:latin typeface="Arial"/>
              <a:cs typeface="Arial"/>
            </a:endParaRPr>
          </a:p>
          <a:p>
            <a:pPr marL="154940" lvl="1" indent="-142875">
              <a:lnSpc>
                <a:spcPts val="894"/>
              </a:lnSpc>
              <a:spcBef>
                <a:spcPts val="180"/>
              </a:spcBef>
              <a:buClr>
                <a:srgbClr val="FFFFFF"/>
              </a:buClr>
              <a:buFont typeface="Arial"/>
              <a:buAutoNum type="arabicPeriod" startAt="4"/>
              <a:tabLst>
                <a:tab pos="155575" algn="l"/>
              </a:tabLst>
            </a:pPr>
            <a:endParaRPr sz="800" dirty="0">
              <a:latin typeface="Arial"/>
              <a:cs typeface="Arial"/>
            </a:endParaRPr>
          </a:p>
          <a:p>
            <a:pPr marL="12700" marR="56515">
              <a:lnSpc>
                <a:spcPts val="830"/>
              </a:lnSpc>
              <a:spcBef>
                <a:spcPts val="70"/>
              </a:spcBef>
            </a:pPr>
            <a:r>
              <a:rPr sz="800" spc="-5" dirty="0">
                <a:solidFill>
                  <a:srgbClr val="FFFFFF"/>
                </a:solidFill>
                <a:latin typeface="Arial"/>
                <a:cs typeface="Arial"/>
              </a:rPr>
              <a:t>Under</a:t>
            </a:r>
            <a:r>
              <a:rPr sz="800" dirty="0">
                <a:solidFill>
                  <a:srgbClr val="FFFFFF"/>
                </a:solidFill>
                <a:latin typeface="Arial"/>
                <a:cs typeface="Arial"/>
              </a:rPr>
              <a:t>st</a:t>
            </a:r>
            <a:r>
              <a:rPr sz="800" spc="-5" dirty="0">
                <a:solidFill>
                  <a:srgbClr val="FFFFFF"/>
                </a:solidFill>
                <a:latin typeface="Arial"/>
                <a:cs typeface="Arial"/>
              </a:rPr>
              <a:t>an</a:t>
            </a:r>
            <a:r>
              <a:rPr sz="800" dirty="0">
                <a:solidFill>
                  <a:srgbClr val="FFFFFF"/>
                </a:solidFill>
                <a:latin typeface="Arial"/>
                <a:cs typeface="Arial"/>
              </a:rPr>
              <a:t>d  social </a:t>
            </a:r>
            <a:r>
              <a:rPr sz="800" spc="-5" dirty="0">
                <a:solidFill>
                  <a:srgbClr val="FFFFFF"/>
                </a:solidFill>
                <a:latin typeface="Arial"/>
                <a:cs typeface="Arial"/>
              </a:rPr>
              <a:t>and  </a:t>
            </a:r>
            <a:r>
              <a:rPr sz="800" dirty="0">
                <a:solidFill>
                  <a:srgbClr val="FFFFFF"/>
                </a:solidFill>
                <a:latin typeface="Arial"/>
                <a:cs typeface="Arial"/>
              </a:rPr>
              <a:t>economic</a:t>
            </a:r>
            <a:endParaRPr sz="800" dirty="0">
              <a:latin typeface="Arial"/>
              <a:cs typeface="Arial"/>
            </a:endParaRPr>
          </a:p>
        </p:txBody>
      </p:sp>
      <p:grpSp>
        <p:nvGrpSpPr>
          <p:cNvPr id="64" name="object 64"/>
          <p:cNvGrpSpPr/>
          <p:nvPr/>
        </p:nvGrpSpPr>
        <p:grpSpPr>
          <a:xfrm>
            <a:off x="6993381" y="4131309"/>
            <a:ext cx="800735" cy="2629535"/>
            <a:chOff x="6993381" y="4131309"/>
            <a:chExt cx="800735" cy="2629535"/>
          </a:xfrm>
        </p:grpSpPr>
        <p:sp>
          <p:nvSpPr>
            <p:cNvPr id="65" name="object 65"/>
            <p:cNvSpPr/>
            <p:nvPr/>
          </p:nvSpPr>
          <p:spPr>
            <a:xfrm>
              <a:off x="6999731" y="4137659"/>
              <a:ext cx="787908" cy="1011935"/>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6" name="object 66"/>
            <p:cNvSpPr/>
            <p:nvPr/>
          </p:nvSpPr>
          <p:spPr>
            <a:xfrm>
              <a:off x="6999731" y="4137659"/>
              <a:ext cx="788035" cy="1012190"/>
            </a:xfrm>
            <a:custGeom>
              <a:avLst/>
              <a:gdLst/>
              <a:ahLst/>
              <a:cxnLst/>
              <a:rect l="l" t="t" r="r" b="b"/>
              <a:pathLst>
                <a:path w="788034" h="1012189">
                  <a:moveTo>
                    <a:pt x="0" y="78739"/>
                  </a:moveTo>
                  <a:lnTo>
                    <a:pt x="6195" y="48113"/>
                  </a:lnTo>
                  <a:lnTo>
                    <a:pt x="23082" y="23082"/>
                  </a:lnTo>
                  <a:lnTo>
                    <a:pt x="48113" y="6195"/>
                  </a:lnTo>
                  <a:lnTo>
                    <a:pt x="78740" y="0"/>
                  </a:lnTo>
                  <a:lnTo>
                    <a:pt x="709168" y="0"/>
                  </a:lnTo>
                  <a:lnTo>
                    <a:pt x="739794" y="6195"/>
                  </a:lnTo>
                  <a:lnTo>
                    <a:pt x="764825" y="23082"/>
                  </a:lnTo>
                  <a:lnTo>
                    <a:pt x="781712" y="48113"/>
                  </a:lnTo>
                  <a:lnTo>
                    <a:pt x="787908" y="78739"/>
                  </a:lnTo>
                  <a:lnTo>
                    <a:pt x="787908" y="933195"/>
                  </a:lnTo>
                  <a:lnTo>
                    <a:pt x="781712" y="963822"/>
                  </a:lnTo>
                  <a:lnTo>
                    <a:pt x="764825" y="988853"/>
                  </a:lnTo>
                  <a:lnTo>
                    <a:pt x="739794" y="1005740"/>
                  </a:lnTo>
                  <a:lnTo>
                    <a:pt x="709168" y="1011935"/>
                  </a:lnTo>
                  <a:lnTo>
                    <a:pt x="78740" y="1011935"/>
                  </a:lnTo>
                  <a:lnTo>
                    <a:pt x="48113" y="1005740"/>
                  </a:lnTo>
                  <a:lnTo>
                    <a:pt x="23082" y="988853"/>
                  </a:lnTo>
                  <a:lnTo>
                    <a:pt x="6195" y="963822"/>
                  </a:lnTo>
                  <a:lnTo>
                    <a:pt x="0" y="933195"/>
                  </a:lnTo>
                  <a:lnTo>
                    <a:pt x="0" y="78739"/>
                  </a:lnTo>
                  <a:close/>
                </a:path>
              </a:pathLst>
            </a:custGeom>
            <a:ln w="12192">
              <a:solidFill>
                <a:srgbClr val="FFFFFF"/>
              </a:solidFill>
            </a:ln>
          </p:spPr>
          <p:txBody>
            <a:bodyPr wrap="square" lIns="0" tIns="0" rIns="0" bIns="0" rtlCol="0"/>
            <a:lstStyle/>
            <a:p>
              <a:endParaRPr/>
            </a:p>
          </p:txBody>
        </p:sp>
        <p:sp>
          <p:nvSpPr>
            <p:cNvPr id="67" name="object 67"/>
            <p:cNvSpPr/>
            <p:nvPr/>
          </p:nvSpPr>
          <p:spPr>
            <a:xfrm>
              <a:off x="6999731" y="5256275"/>
              <a:ext cx="788035" cy="1498600"/>
            </a:xfrm>
            <a:custGeom>
              <a:avLst/>
              <a:gdLst/>
              <a:ahLst/>
              <a:cxnLst/>
              <a:rect l="l" t="t" r="r" b="b"/>
              <a:pathLst>
                <a:path w="788034" h="1498600">
                  <a:moveTo>
                    <a:pt x="787908" y="0"/>
                  </a:moveTo>
                  <a:lnTo>
                    <a:pt x="0" y="0"/>
                  </a:lnTo>
                  <a:lnTo>
                    <a:pt x="0" y="1415364"/>
                  </a:lnTo>
                  <a:lnTo>
                    <a:pt x="6506" y="1447562"/>
                  </a:lnTo>
                  <a:lnTo>
                    <a:pt x="24241" y="1473858"/>
                  </a:lnTo>
                  <a:lnTo>
                    <a:pt x="50524" y="1491589"/>
                  </a:lnTo>
                  <a:lnTo>
                    <a:pt x="82676" y="1498092"/>
                  </a:lnTo>
                  <a:lnTo>
                    <a:pt x="705231" y="1498092"/>
                  </a:lnTo>
                  <a:lnTo>
                    <a:pt x="737383" y="1491589"/>
                  </a:lnTo>
                  <a:lnTo>
                    <a:pt x="763666" y="1473858"/>
                  </a:lnTo>
                  <a:lnTo>
                    <a:pt x="781401" y="1447562"/>
                  </a:lnTo>
                  <a:lnTo>
                    <a:pt x="787908" y="1415364"/>
                  </a:lnTo>
                  <a:lnTo>
                    <a:pt x="787908" y="0"/>
                  </a:lnTo>
                  <a:close/>
                </a:path>
              </a:pathLst>
            </a:custGeom>
            <a:solidFill>
              <a:srgbClr val="3A3838"/>
            </a:solidFill>
          </p:spPr>
          <p:txBody>
            <a:bodyPr wrap="square" lIns="0" tIns="0" rIns="0" bIns="0" rtlCol="0"/>
            <a:lstStyle/>
            <a:p>
              <a:endParaRPr/>
            </a:p>
          </p:txBody>
        </p:sp>
        <p:sp>
          <p:nvSpPr>
            <p:cNvPr id="68" name="object 68"/>
            <p:cNvSpPr/>
            <p:nvPr/>
          </p:nvSpPr>
          <p:spPr>
            <a:xfrm>
              <a:off x="6999731" y="5256275"/>
              <a:ext cx="788035" cy="1498600"/>
            </a:xfrm>
            <a:custGeom>
              <a:avLst/>
              <a:gdLst/>
              <a:ahLst/>
              <a:cxnLst/>
              <a:rect l="l" t="t" r="r" b="b"/>
              <a:pathLst>
                <a:path w="788034" h="1498600">
                  <a:moveTo>
                    <a:pt x="705231" y="1498092"/>
                  </a:moveTo>
                  <a:lnTo>
                    <a:pt x="82676" y="1498092"/>
                  </a:lnTo>
                  <a:lnTo>
                    <a:pt x="50524" y="1491589"/>
                  </a:lnTo>
                  <a:lnTo>
                    <a:pt x="24241" y="1473858"/>
                  </a:lnTo>
                  <a:lnTo>
                    <a:pt x="6506" y="1447562"/>
                  </a:lnTo>
                  <a:lnTo>
                    <a:pt x="0" y="1415364"/>
                  </a:lnTo>
                  <a:lnTo>
                    <a:pt x="0" y="0"/>
                  </a:lnTo>
                  <a:lnTo>
                    <a:pt x="787908" y="0"/>
                  </a:lnTo>
                  <a:lnTo>
                    <a:pt x="787908" y="1415364"/>
                  </a:lnTo>
                  <a:lnTo>
                    <a:pt x="781401" y="1447562"/>
                  </a:lnTo>
                  <a:lnTo>
                    <a:pt x="763666" y="1473858"/>
                  </a:lnTo>
                  <a:lnTo>
                    <a:pt x="737383" y="1491589"/>
                  </a:lnTo>
                  <a:lnTo>
                    <a:pt x="705231" y="1498092"/>
                  </a:lnTo>
                  <a:close/>
                </a:path>
              </a:pathLst>
            </a:custGeom>
            <a:ln w="12192">
              <a:solidFill>
                <a:srgbClr val="FFFFFF"/>
              </a:solidFill>
            </a:ln>
          </p:spPr>
          <p:txBody>
            <a:bodyPr wrap="square" lIns="0" tIns="0" rIns="0" bIns="0" rtlCol="0"/>
            <a:lstStyle/>
            <a:p>
              <a:endParaRPr/>
            </a:p>
          </p:txBody>
        </p:sp>
      </p:grpSp>
      <p:sp>
        <p:nvSpPr>
          <p:cNvPr id="69" name="object 69"/>
          <p:cNvSpPr txBox="1"/>
          <p:nvPr/>
        </p:nvSpPr>
        <p:spPr>
          <a:xfrm>
            <a:off x="7068439" y="5283453"/>
            <a:ext cx="622300" cy="1637664"/>
          </a:xfrm>
          <a:prstGeom prst="rect">
            <a:avLst/>
          </a:prstGeom>
        </p:spPr>
        <p:txBody>
          <a:bodyPr vert="horz" wrap="square" lIns="0" tIns="30480" rIns="0" bIns="0" rtlCol="0">
            <a:spAutoFit/>
          </a:bodyPr>
          <a:lstStyle/>
          <a:p>
            <a:pPr marL="12700" marR="5080" lvl="1">
              <a:lnSpc>
                <a:spcPts val="830"/>
              </a:lnSpc>
              <a:spcBef>
                <a:spcPts val="240"/>
              </a:spcBef>
              <a:buAutoNum type="arabicPeriod"/>
              <a:tabLst>
                <a:tab pos="182245" algn="l"/>
              </a:tabLst>
            </a:pPr>
            <a:r>
              <a:rPr sz="800" spc="-5" dirty="0">
                <a:solidFill>
                  <a:srgbClr val="FFFFFF"/>
                </a:solidFill>
                <a:latin typeface="Arial"/>
                <a:cs typeface="Arial"/>
              </a:rPr>
              <a:t>Long-  term  </a:t>
            </a:r>
            <a:r>
              <a:rPr sz="800" spc="10" dirty="0">
                <a:solidFill>
                  <a:srgbClr val="FFFFFF"/>
                </a:solidFill>
                <a:latin typeface="Arial"/>
                <a:cs typeface="Arial"/>
              </a:rPr>
              <a:t>m</a:t>
            </a:r>
            <a:r>
              <a:rPr sz="800" spc="-5" dirty="0">
                <a:solidFill>
                  <a:srgbClr val="FFFFFF"/>
                </a:solidFill>
                <a:latin typeface="Arial"/>
                <a:cs typeface="Arial"/>
              </a:rPr>
              <a:t>anage</a:t>
            </a:r>
            <a:r>
              <a:rPr sz="800" spc="10" dirty="0">
                <a:solidFill>
                  <a:srgbClr val="FFFFFF"/>
                </a:solidFill>
                <a:latin typeface="Arial"/>
                <a:cs typeface="Arial"/>
              </a:rPr>
              <a:t>m</a:t>
            </a:r>
            <a:r>
              <a:rPr sz="800" spc="-5" dirty="0">
                <a:solidFill>
                  <a:srgbClr val="FFFFFF"/>
                </a:solidFill>
                <a:latin typeface="Arial"/>
                <a:cs typeface="Arial"/>
              </a:rPr>
              <a:t>en</a:t>
            </a:r>
            <a:r>
              <a:rPr sz="800" dirty="0">
                <a:solidFill>
                  <a:srgbClr val="FFFFFF"/>
                </a:solidFill>
                <a:latin typeface="Arial"/>
                <a:cs typeface="Arial"/>
              </a:rPr>
              <a:t>t  plan</a:t>
            </a:r>
            <a:endParaRPr sz="800" dirty="0">
              <a:latin typeface="Arial"/>
              <a:cs typeface="Arial"/>
            </a:endParaRPr>
          </a:p>
          <a:p>
            <a:pPr marL="12700" marR="66040" lvl="1">
              <a:lnSpc>
                <a:spcPct val="85600"/>
              </a:lnSpc>
              <a:spcBef>
                <a:spcPts val="320"/>
              </a:spcBef>
              <a:buAutoNum type="arabicPeriod"/>
              <a:tabLst>
                <a:tab pos="182245" algn="l"/>
              </a:tabLst>
            </a:pPr>
            <a:r>
              <a:rPr sz="800" spc="-10" dirty="0">
                <a:solidFill>
                  <a:srgbClr val="FFFFFF"/>
                </a:solidFill>
                <a:latin typeface="Arial"/>
                <a:cs typeface="Arial"/>
              </a:rPr>
              <a:t>M</a:t>
            </a:r>
            <a:r>
              <a:rPr sz="800" spc="-5" dirty="0">
                <a:solidFill>
                  <a:srgbClr val="FFFFFF"/>
                </a:solidFill>
                <a:latin typeface="Arial"/>
                <a:cs typeface="Arial"/>
              </a:rPr>
              <a:t>anag</a:t>
            </a:r>
            <a:r>
              <a:rPr sz="800" dirty="0">
                <a:solidFill>
                  <a:srgbClr val="FFFFFF"/>
                </a:solidFill>
                <a:latin typeface="Arial"/>
                <a:cs typeface="Arial"/>
              </a:rPr>
              <a:t>e  ecological  </a:t>
            </a:r>
            <a:r>
              <a:rPr sz="800" spc="-5" dirty="0">
                <a:solidFill>
                  <a:srgbClr val="FFFFFF"/>
                </a:solidFill>
                <a:latin typeface="Arial"/>
                <a:cs typeface="Arial"/>
              </a:rPr>
              <a:t>conditions</a:t>
            </a:r>
            <a:endParaRPr sz="800" dirty="0">
              <a:latin typeface="Arial"/>
              <a:cs typeface="Arial"/>
            </a:endParaRPr>
          </a:p>
          <a:p>
            <a:pPr marL="12700" marR="51435" lvl="1">
              <a:lnSpc>
                <a:spcPts val="830"/>
              </a:lnSpc>
              <a:spcBef>
                <a:spcPts val="330"/>
              </a:spcBef>
              <a:buAutoNum type="arabicPeriod"/>
              <a:tabLst>
                <a:tab pos="182245" algn="l"/>
              </a:tabLst>
            </a:pPr>
            <a:r>
              <a:rPr sz="800" spc="-5" dirty="0">
                <a:solidFill>
                  <a:srgbClr val="FFFFFF"/>
                </a:solidFill>
                <a:latin typeface="Arial"/>
                <a:cs typeface="Arial"/>
              </a:rPr>
              <a:t>Manage  within</a:t>
            </a:r>
            <a:r>
              <a:rPr sz="800" spc="-70" dirty="0">
                <a:solidFill>
                  <a:srgbClr val="FFFFFF"/>
                </a:solidFill>
                <a:latin typeface="Arial"/>
                <a:cs typeface="Arial"/>
              </a:rPr>
              <a:t> </a:t>
            </a:r>
            <a:r>
              <a:rPr sz="800" dirty="0">
                <a:solidFill>
                  <a:srgbClr val="FFFFFF"/>
                </a:solidFill>
                <a:latin typeface="Arial"/>
                <a:cs typeface="Arial"/>
              </a:rPr>
              <a:t>social  </a:t>
            </a:r>
            <a:r>
              <a:rPr sz="800" spc="-5" dirty="0">
                <a:solidFill>
                  <a:srgbClr val="FFFFFF"/>
                </a:solidFill>
                <a:latin typeface="Arial"/>
                <a:cs typeface="Arial"/>
              </a:rPr>
              <a:t>and  </a:t>
            </a:r>
            <a:r>
              <a:rPr sz="800" dirty="0">
                <a:solidFill>
                  <a:srgbClr val="FFFFFF"/>
                </a:solidFill>
                <a:latin typeface="Arial"/>
                <a:cs typeface="Arial"/>
              </a:rPr>
              <a:t>economic  </a:t>
            </a:r>
            <a:r>
              <a:rPr sz="800" spc="-5" dirty="0">
                <a:solidFill>
                  <a:srgbClr val="FFFFFF"/>
                </a:solidFill>
                <a:latin typeface="Arial"/>
                <a:cs typeface="Arial"/>
              </a:rPr>
              <a:t>context</a:t>
            </a:r>
            <a:endParaRPr sz="800" dirty="0">
              <a:latin typeface="Arial"/>
              <a:cs typeface="Arial"/>
            </a:endParaRPr>
          </a:p>
          <a:p>
            <a:pPr marL="12700" marR="66040" lvl="1">
              <a:lnSpc>
                <a:spcPts val="830"/>
              </a:lnSpc>
              <a:spcBef>
                <a:spcPts val="310"/>
              </a:spcBef>
              <a:buAutoNum type="arabicPeriod"/>
              <a:tabLst>
                <a:tab pos="182245" algn="l"/>
              </a:tabLst>
            </a:pPr>
            <a:r>
              <a:rPr sz="800" spc="-10" dirty="0">
                <a:solidFill>
                  <a:srgbClr val="FFFFFF"/>
                </a:solidFill>
                <a:latin typeface="Arial"/>
                <a:cs typeface="Arial"/>
              </a:rPr>
              <a:t>M</a:t>
            </a:r>
            <a:r>
              <a:rPr sz="800" spc="-5" dirty="0">
                <a:solidFill>
                  <a:srgbClr val="FFFFFF"/>
                </a:solidFill>
                <a:latin typeface="Arial"/>
                <a:cs typeface="Arial"/>
              </a:rPr>
              <a:t>anag</a:t>
            </a:r>
            <a:r>
              <a:rPr sz="800" dirty="0">
                <a:solidFill>
                  <a:srgbClr val="FFFFFF"/>
                </a:solidFill>
                <a:latin typeface="Arial"/>
                <a:cs typeface="Arial"/>
              </a:rPr>
              <a:t>e  </a:t>
            </a:r>
            <a:r>
              <a:rPr sz="800" spc="-5" dirty="0">
                <a:solidFill>
                  <a:srgbClr val="FFFFFF"/>
                </a:solidFill>
                <a:latin typeface="Arial"/>
                <a:cs typeface="Arial"/>
              </a:rPr>
              <a:t>threats</a:t>
            </a:r>
            <a:endParaRPr sz="800" dirty="0">
              <a:latin typeface="Arial"/>
              <a:cs typeface="Arial"/>
            </a:endParaRPr>
          </a:p>
        </p:txBody>
      </p:sp>
      <p:grpSp>
        <p:nvGrpSpPr>
          <p:cNvPr id="70" name="object 70"/>
          <p:cNvGrpSpPr/>
          <p:nvPr/>
        </p:nvGrpSpPr>
        <p:grpSpPr>
          <a:xfrm>
            <a:off x="7860538" y="4131309"/>
            <a:ext cx="800735" cy="2629535"/>
            <a:chOff x="7860538" y="4131309"/>
            <a:chExt cx="800735" cy="2629535"/>
          </a:xfrm>
        </p:grpSpPr>
        <p:sp>
          <p:nvSpPr>
            <p:cNvPr id="71" name="object 71"/>
            <p:cNvSpPr/>
            <p:nvPr/>
          </p:nvSpPr>
          <p:spPr>
            <a:xfrm>
              <a:off x="7866888" y="4137659"/>
              <a:ext cx="787907" cy="1011935"/>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2" name="object 72"/>
            <p:cNvSpPr/>
            <p:nvPr/>
          </p:nvSpPr>
          <p:spPr>
            <a:xfrm>
              <a:off x="7866888" y="4137659"/>
              <a:ext cx="788035" cy="1012190"/>
            </a:xfrm>
            <a:custGeom>
              <a:avLst/>
              <a:gdLst/>
              <a:ahLst/>
              <a:cxnLst/>
              <a:rect l="l" t="t" r="r" b="b"/>
              <a:pathLst>
                <a:path w="788034" h="1012189">
                  <a:moveTo>
                    <a:pt x="0" y="78739"/>
                  </a:moveTo>
                  <a:lnTo>
                    <a:pt x="6195" y="48113"/>
                  </a:lnTo>
                  <a:lnTo>
                    <a:pt x="23082" y="23082"/>
                  </a:lnTo>
                  <a:lnTo>
                    <a:pt x="48113" y="6195"/>
                  </a:lnTo>
                  <a:lnTo>
                    <a:pt x="78739" y="0"/>
                  </a:lnTo>
                  <a:lnTo>
                    <a:pt x="709167" y="0"/>
                  </a:lnTo>
                  <a:lnTo>
                    <a:pt x="739794" y="6195"/>
                  </a:lnTo>
                  <a:lnTo>
                    <a:pt x="764825" y="23082"/>
                  </a:lnTo>
                  <a:lnTo>
                    <a:pt x="781712" y="48113"/>
                  </a:lnTo>
                  <a:lnTo>
                    <a:pt x="787907" y="78739"/>
                  </a:lnTo>
                  <a:lnTo>
                    <a:pt x="787907" y="933195"/>
                  </a:lnTo>
                  <a:lnTo>
                    <a:pt x="781712" y="963822"/>
                  </a:lnTo>
                  <a:lnTo>
                    <a:pt x="764825" y="988853"/>
                  </a:lnTo>
                  <a:lnTo>
                    <a:pt x="739794" y="1005740"/>
                  </a:lnTo>
                  <a:lnTo>
                    <a:pt x="709167" y="1011935"/>
                  </a:lnTo>
                  <a:lnTo>
                    <a:pt x="78739" y="1011935"/>
                  </a:lnTo>
                  <a:lnTo>
                    <a:pt x="48113" y="1005740"/>
                  </a:lnTo>
                  <a:lnTo>
                    <a:pt x="23082" y="988853"/>
                  </a:lnTo>
                  <a:lnTo>
                    <a:pt x="6195" y="963822"/>
                  </a:lnTo>
                  <a:lnTo>
                    <a:pt x="0" y="933195"/>
                  </a:lnTo>
                  <a:lnTo>
                    <a:pt x="0" y="78739"/>
                  </a:lnTo>
                  <a:close/>
                </a:path>
              </a:pathLst>
            </a:custGeom>
            <a:ln w="12192">
              <a:solidFill>
                <a:srgbClr val="FFFFFF"/>
              </a:solidFill>
            </a:ln>
          </p:spPr>
          <p:txBody>
            <a:bodyPr wrap="square" lIns="0" tIns="0" rIns="0" bIns="0" rtlCol="0"/>
            <a:lstStyle/>
            <a:p>
              <a:endParaRPr/>
            </a:p>
          </p:txBody>
        </p:sp>
        <p:sp>
          <p:nvSpPr>
            <p:cNvPr id="73" name="object 73"/>
            <p:cNvSpPr/>
            <p:nvPr/>
          </p:nvSpPr>
          <p:spPr>
            <a:xfrm>
              <a:off x="7866888" y="5256275"/>
              <a:ext cx="788035" cy="1498600"/>
            </a:xfrm>
            <a:custGeom>
              <a:avLst/>
              <a:gdLst/>
              <a:ahLst/>
              <a:cxnLst/>
              <a:rect l="l" t="t" r="r" b="b"/>
              <a:pathLst>
                <a:path w="788034" h="1498600">
                  <a:moveTo>
                    <a:pt x="787907" y="0"/>
                  </a:moveTo>
                  <a:lnTo>
                    <a:pt x="0" y="0"/>
                  </a:lnTo>
                  <a:lnTo>
                    <a:pt x="0" y="1415364"/>
                  </a:lnTo>
                  <a:lnTo>
                    <a:pt x="6506" y="1447562"/>
                  </a:lnTo>
                  <a:lnTo>
                    <a:pt x="24241" y="1473858"/>
                  </a:lnTo>
                  <a:lnTo>
                    <a:pt x="50524" y="1491589"/>
                  </a:lnTo>
                  <a:lnTo>
                    <a:pt x="82676" y="1498092"/>
                  </a:lnTo>
                  <a:lnTo>
                    <a:pt x="705230" y="1498092"/>
                  </a:lnTo>
                  <a:lnTo>
                    <a:pt x="737383" y="1491589"/>
                  </a:lnTo>
                  <a:lnTo>
                    <a:pt x="763666" y="1473858"/>
                  </a:lnTo>
                  <a:lnTo>
                    <a:pt x="781401" y="1447562"/>
                  </a:lnTo>
                  <a:lnTo>
                    <a:pt x="787907" y="1415364"/>
                  </a:lnTo>
                  <a:lnTo>
                    <a:pt x="787907" y="0"/>
                  </a:lnTo>
                  <a:close/>
                </a:path>
              </a:pathLst>
            </a:custGeom>
            <a:solidFill>
              <a:srgbClr val="385622"/>
            </a:solidFill>
          </p:spPr>
          <p:txBody>
            <a:bodyPr wrap="square" lIns="0" tIns="0" rIns="0" bIns="0" rtlCol="0"/>
            <a:lstStyle/>
            <a:p>
              <a:endParaRPr/>
            </a:p>
          </p:txBody>
        </p:sp>
        <p:sp>
          <p:nvSpPr>
            <p:cNvPr id="74" name="object 74"/>
            <p:cNvSpPr/>
            <p:nvPr/>
          </p:nvSpPr>
          <p:spPr>
            <a:xfrm>
              <a:off x="7866888" y="5256275"/>
              <a:ext cx="788035" cy="1498600"/>
            </a:xfrm>
            <a:custGeom>
              <a:avLst/>
              <a:gdLst/>
              <a:ahLst/>
              <a:cxnLst/>
              <a:rect l="l" t="t" r="r" b="b"/>
              <a:pathLst>
                <a:path w="788034" h="1498600">
                  <a:moveTo>
                    <a:pt x="705230" y="1498092"/>
                  </a:moveTo>
                  <a:lnTo>
                    <a:pt x="82676" y="1498092"/>
                  </a:lnTo>
                  <a:lnTo>
                    <a:pt x="50524" y="1491589"/>
                  </a:lnTo>
                  <a:lnTo>
                    <a:pt x="24241" y="1473858"/>
                  </a:lnTo>
                  <a:lnTo>
                    <a:pt x="6506" y="1447562"/>
                  </a:lnTo>
                  <a:lnTo>
                    <a:pt x="0" y="1415364"/>
                  </a:lnTo>
                  <a:lnTo>
                    <a:pt x="0" y="0"/>
                  </a:lnTo>
                  <a:lnTo>
                    <a:pt x="787907" y="0"/>
                  </a:lnTo>
                  <a:lnTo>
                    <a:pt x="787907" y="1415364"/>
                  </a:lnTo>
                  <a:lnTo>
                    <a:pt x="781401" y="1447562"/>
                  </a:lnTo>
                  <a:lnTo>
                    <a:pt x="763666" y="1473858"/>
                  </a:lnTo>
                  <a:lnTo>
                    <a:pt x="737383" y="1491589"/>
                  </a:lnTo>
                  <a:lnTo>
                    <a:pt x="705230" y="1498092"/>
                  </a:lnTo>
                  <a:close/>
                </a:path>
              </a:pathLst>
            </a:custGeom>
            <a:ln w="12192">
              <a:solidFill>
                <a:srgbClr val="FFFFFF"/>
              </a:solidFill>
            </a:ln>
          </p:spPr>
          <p:txBody>
            <a:bodyPr wrap="square" lIns="0" tIns="0" rIns="0" bIns="0" rtlCol="0"/>
            <a:lstStyle/>
            <a:p>
              <a:endParaRPr/>
            </a:p>
          </p:txBody>
        </p:sp>
      </p:grpSp>
      <p:sp>
        <p:nvSpPr>
          <p:cNvPr id="75" name="object 75"/>
          <p:cNvSpPr txBox="1"/>
          <p:nvPr/>
        </p:nvSpPr>
        <p:spPr>
          <a:xfrm>
            <a:off x="7936230" y="5283453"/>
            <a:ext cx="610870" cy="1490980"/>
          </a:xfrm>
          <a:prstGeom prst="rect">
            <a:avLst/>
          </a:prstGeom>
        </p:spPr>
        <p:txBody>
          <a:bodyPr vert="horz" wrap="square" lIns="0" tIns="12700" rIns="0" bIns="0" rtlCol="0">
            <a:spAutoFit/>
          </a:bodyPr>
          <a:lstStyle/>
          <a:p>
            <a:pPr marL="12700">
              <a:lnSpc>
                <a:spcPts val="894"/>
              </a:lnSpc>
              <a:spcBef>
                <a:spcPts val="100"/>
              </a:spcBef>
            </a:pPr>
            <a:r>
              <a:rPr sz="800" dirty="0">
                <a:solidFill>
                  <a:srgbClr val="FFFFFF"/>
                </a:solidFill>
                <a:latin typeface="Arial"/>
                <a:cs typeface="Arial"/>
              </a:rPr>
              <a:t>4.1</a:t>
            </a:r>
            <a:endParaRPr sz="800">
              <a:latin typeface="Arial"/>
              <a:cs typeface="Arial"/>
            </a:endParaRPr>
          </a:p>
          <a:p>
            <a:pPr marL="12700" marR="5080">
              <a:lnSpc>
                <a:spcPct val="86300"/>
              </a:lnSpc>
              <a:spcBef>
                <a:spcPts val="70"/>
              </a:spcBef>
            </a:pPr>
            <a:r>
              <a:rPr sz="800" spc="-5" dirty="0">
                <a:solidFill>
                  <a:srgbClr val="FFFFFF"/>
                </a:solidFill>
                <a:latin typeface="Arial"/>
                <a:cs typeface="Arial"/>
              </a:rPr>
              <a:t>De</a:t>
            </a:r>
            <a:r>
              <a:rPr sz="800" spc="10" dirty="0">
                <a:solidFill>
                  <a:srgbClr val="FFFFFF"/>
                </a:solidFill>
                <a:latin typeface="Arial"/>
                <a:cs typeface="Arial"/>
              </a:rPr>
              <a:t>m</a:t>
            </a:r>
            <a:r>
              <a:rPr sz="800" spc="-5" dirty="0">
                <a:solidFill>
                  <a:srgbClr val="FFFFFF"/>
                </a:solidFill>
                <a:latin typeface="Arial"/>
                <a:cs typeface="Arial"/>
              </a:rPr>
              <a:t>on</a:t>
            </a:r>
            <a:r>
              <a:rPr sz="800" dirty="0">
                <a:solidFill>
                  <a:srgbClr val="FFFFFF"/>
                </a:solidFill>
                <a:latin typeface="Arial"/>
                <a:cs typeface="Arial"/>
              </a:rPr>
              <a:t>st</a:t>
            </a:r>
            <a:r>
              <a:rPr sz="800" spc="-5" dirty="0">
                <a:solidFill>
                  <a:srgbClr val="FFFFFF"/>
                </a:solidFill>
                <a:latin typeface="Arial"/>
                <a:cs typeface="Arial"/>
              </a:rPr>
              <a:t>ra</a:t>
            </a:r>
            <a:r>
              <a:rPr sz="800" dirty="0">
                <a:solidFill>
                  <a:srgbClr val="FFFFFF"/>
                </a:solidFill>
                <a:latin typeface="Arial"/>
                <a:cs typeface="Arial"/>
              </a:rPr>
              <a:t>te  </a:t>
            </a:r>
            <a:r>
              <a:rPr sz="800" spc="-5" dirty="0">
                <a:solidFill>
                  <a:srgbClr val="FFFFFF"/>
                </a:solidFill>
                <a:latin typeface="Arial"/>
                <a:cs typeface="Arial"/>
              </a:rPr>
              <a:t>conservation  </a:t>
            </a:r>
            <a:r>
              <a:rPr sz="800" dirty="0">
                <a:solidFill>
                  <a:srgbClr val="FFFFFF"/>
                </a:solidFill>
                <a:latin typeface="Arial"/>
                <a:cs typeface="Arial"/>
              </a:rPr>
              <a:t>of major  </a:t>
            </a:r>
            <a:r>
              <a:rPr sz="800" spc="-5" dirty="0">
                <a:solidFill>
                  <a:srgbClr val="FFFFFF"/>
                </a:solidFill>
                <a:latin typeface="Arial"/>
                <a:cs typeface="Arial"/>
              </a:rPr>
              <a:t>natural  values</a:t>
            </a:r>
            <a:endParaRPr sz="800">
              <a:latin typeface="Arial"/>
              <a:cs typeface="Arial"/>
            </a:endParaRPr>
          </a:p>
          <a:p>
            <a:pPr marL="12700">
              <a:lnSpc>
                <a:spcPts val="894"/>
              </a:lnSpc>
              <a:spcBef>
                <a:spcPts val="180"/>
              </a:spcBef>
            </a:pPr>
            <a:r>
              <a:rPr sz="800" dirty="0">
                <a:solidFill>
                  <a:srgbClr val="FFFFFF"/>
                </a:solidFill>
                <a:latin typeface="Arial"/>
                <a:cs typeface="Arial"/>
              </a:rPr>
              <a:t>4.2</a:t>
            </a:r>
            <a:endParaRPr sz="800">
              <a:latin typeface="Arial"/>
              <a:cs typeface="Arial"/>
            </a:endParaRPr>
          </a:p>
          <a:p>
            <a:pPr marL="12700" marR="5080">
              <a:lnSpc>
                <a:spcPts val="830"/>
              </a:lnSpc>
              <a:spcBef>
                <a:spcPts val="70"/>
              </a:spcBef>
            </a:pPr>
            <a:r>
              <a:rPr sz="800" spc="-5" dirty="0">
                <a:solidFill>
                  <a:srgbClr val="FFFFFF"/>
                </a:solidFill>
                <a:latin typeface="Arial"/>
                <a:cs typeface="Arial"/>
              </a:rPr>
              <a:t>De</a:t>
            </a:r>
            <a:r>
              <a:rPr sz="800" spc="10" dirty="0">
                <a:solidFill>
                  <a:srgbClr val="FFFFFF"/>
                </a:solidFill>
                <a:latin typeface="Arial"/>
                <a:cs typeface="Arial"/>
              </a:rPr>
              <a:t>m</a:t>
            </a:r>
            <a:r>
              <a:rPr sz="800" spc="-5" dirty="0">
                <a:solidFill>
                  <a:srgbClr val="FFFFFF"/>
                </a:solidFill>
                <a:latin typeface="Arial"/>
                <a:cs typeface="Arial"/>
              </a:rPr>
              <a:t>on</a:t>
            </a:r>
            <a:r>
              <a:rPr sz="800" dirty="0">
                <a:solidFill>
                  <a:srgbClr val="FFFFFF"/>
                </a:solidFill>
                <a:latin typeface="Arial"/>
                <a:cs typeface="Arial"/>
              </a:rPr>
              <a:t>st</a:t>
            </a:r>
            <a:r>
              <a:rPr sz="800" spc="-5" dirty="0">
                <a:solidFill>
                  <a:srgbClr val="FFFFFF"/>
                </a:solidFill>
                <a:latin typeface="Arial"/>
                <a:cs typeface="Arial"/>
              </a:rPr>
              <a:t>ra</a:t>
            </a:r>
            <a:r>
              <a:rPr sz="800" dirty="0">
                <a:solidFill>
                  <a:srgbClr val="FFFFFF"/>
                </a:solidFill>
                <a:latin typeface="Arial"/>
                <a:cs typeface="Arial"/>
              </a:rPr>
              <a:t>te  </a:t>
            </a:r>
            <a:r>
              <a:rPr sz="800" spc="-5" dirty="0">
                <a:solidFill>
                  <a:srgbClr val="FFFFFF"/>
                </a:solidFill>
                <a:latin typeface="Arial"/>
                <a:cs typeface="Arial"/>
              </a:rPr>
              <a:t>conservation  of  ecosystem  services</a:t>
            </a:r>
            <a:endParaRPr sz="800">
              <a:latin typeface="Arial"/>
              <a:cs typeface="Arial"/>
            </a:endParaRPr>
          </a:p>
          <a:p>
            <a:pPr marL="12700">
              <a:lnSpc>
                <a:spcPct val="100000"/>
              </a:lnSpc>
              <a:spcBef>
                <a:spcPts val="175"/>
              </a:spcBef>
            </a:pPr>
            <a:r>
              <a:rPr sz="800" dirty="0">
                <a:solidFill>
                  <a:srgbClr val="FFFFFF"/>
                </a:solidFill>
                <a:latin typeface="Arial"/>
                <a:cs typeface="Arial"/>
              </a:rPr>
              <a:t>4.3</a:t>
            </a:r>
            <a:endParaRPr sz="800">
              <a:latin typeface="Arial"/>
              <a:cs typeface="Arial"/>
            </a:endParaRPr>
          </a:p>
        </p:txBody>
      </p:sp>
      <p:grpSp>
        <p:nvGrpSpPr>
          <p:cNvPr id="77" name="object 77"/>
          <p:cNvGrpSpPr/>
          <p:nvPr/>
        </p:nvGrpSpPr>
        <p:grpSpPr>
          <a:xfrm>
            <a:off x="9945623" y="4126991"/>
            <a:ext cx="1775460" cy="2542540"/>
            <a:chOff x="9945623" y="4126991"/>
            <a:chExt cx="1775460" cy="2542540"/>
          </a:xfrm>
        </p:grpSpPr>
        <p:sp>
          <p:nvSpPr>
            <p:cNvPr id="78" name="object 78"/>
            <p:cNvSpPr/>
            <p:nvPr/>
          </p:nvSpPr>
          <p:spPr>
            <a:xfrm>
              <a:off x="9974579" y="4155947"/>
              <a:ext cx="1717548" cy="2484120"/>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9" name="object 79"/>
            <p:cNvSpPr/>
            <p:nvPr/>
          </p:nvSpPr>
          <p:spPr>
            <a:xfrm>
              <a:off x="9960101" y="4141469"/>
              <a:ext cx="1746885" cy="2513330"/>
            </a:xfrm>
            <a:custGeom>
              <a:avLst/>
              <a:gdLst/>
              <a:ahLst/>
              <a:cxnLst/>
              <a:rect l="l" t="t" r="r" b="b"/>
              <a:pathLst>
                <a:path w="1746884" h="2513329">
                  <a:moveTo>
                    <a:pt x="0" y="2513075"/>
                  </a:moveTo>
                  <a:lnTo>
                    <a:pt x="1746503" y="2513075"/>
                  </a:lnTo>
                  <a:lnTo>
                    <a:pt x="1746503" y="0"/>
                  </a:lnTo>
                  <a:lnTo>
                    <a:pt x="0" y="0"/>
                  </a:lnTo>
                  <a:lnTo>
                    <a:pt x="0" y="2513075"/>
                  </a:lnTo>
                  <a:close/>
                </a:path>
              </a:pathLst>
            </a:custGeom>
            <a:ln w="28956">
              <a:solidFill>
                <a:srgbClr val="1F4E79"/>
              </a:solidFill>
            </a:ln>
          </p:spPr>
          <p:txBody>
            <a:bodyPr wrap="square" lIns="0" tIns="0" rIns="0" bIns="0" rtlCol="0"/>
            <a:lstStyle/>
            <a:p>
              <a:endParaRPr/>
            </a:p>
          </p:txBody>
        </p:sp>
      </p:grpSp>
      <p:sp>
        <p:nvSpPr>
          <p:cNvPr id="80" name="TextBox 79"/>
          <p:cNvSpPr txBox="1"/>
          <p:nvPr/>
        </p:nvSpPr>
        <p:spPr>
          <a:xfrm>
            <a:off x="4572000" y="1207007"/>
            <a:ext cx="1221230" cy="400110"/>
          </a:xfrm>
          <a:prstGeom prst="rect">
            <a:avLst/>
          </a:prstGeom>
          <a:noFill/>
        </p:spPr>
        <p:txBody>
          <a:bodyPr wrap="square" rtlCol="0">
            <a:spAutoFit/>
          </a:bodyPr>
          <a:lstStyle/>
          <a:p>
            <a:r>
              <a:rPr lang="fr-FR" sz="2000" dirty="0" err="1" smtClean="0"/>
              <a:t>Context</a:t>
            </a:r>
            <a:endParaRPr lang="fr-FR" sz="2000" dirty="0"/>
          </a:p>
        </p:txBody>
      </p:sp>
      <p:sp>
        <p:nvSpPr>
          <p:cNvPr id="81" name="TextBox 80"/>
          <p:cNvSpPr txBox="1"/>
          <p:nvPr/>
        </p:nvSpPr>
        <p:spPr>
          <a:xfrm>
            <a:off x="5059171" y="1575553"/>
            <a:ext cx="1352296" cy="400110"/>
          </a:xfrm>
          <a:prstGeom prst="rect">
            <a:avLst/>
          </a:prstGeom>
          <a:noFill/>
        </p:spPr>
        <p:txBody>
          <a:bodyPr wrap="square" rtlCol="0">
            <a:spAutoFit/>
          </a:bodyPr>
          <a:lstStyle/>
          <a:p>
            <a:r>
              <a:rPr lang="fr-FR" sz="2000" dirty="0" smtClean="0"/>
              <a:t>Planning</a:t>
            </a:r>
            <a:endParaRPr lang="fr-FR" sz="2000" dirty="0"/>
          </a:p>
        </p:txBody>
      </p:sp>
      <p:sp>
        <p:nvSpPr>
          <p:cNvPr id="82" name="TextBox 81"/>
          <p:cNvSpPr txBox="1"/>
          <p:nvPr/>
        </p:nvSpPr>
        <p:spPr>
          <a:xfrm>
            <a:off x="5793230" y="1848691"/>
            <a:ext cx="1352296" cy="400110"/>
          </a:xfrm>
          <a:prstGeom prst="rect">
            <a:avLst/>
          </a:prstGeom>
          <a:noFill/>
        </p:spPr>
        <p:txBody>
          <a:bodyPr wrap="square" rtlCol="0">
            <a:spAutoFit/>
          </a:bodyPr>
          <a:lstStyle/>
          <a:p>
            <a:r>
              <a:rPr lang="fr-FR" sz="2000" dirty="0" smtClean="0"/>
              <a:t>Inputs</a:t>
            </a:r>
            <a:endParaRPr lang="fr-FR" sz="2000" dirty="0"/>
          </a:p>
        </p:txBody>
      </p:sp>
      <p:sp>
        <p:nvSpPr>
          <p:cNvPr id="83" name="TextBox 82"/>
          <p:cNvSpPr txBox="1"/>
          <p:nvPr/>
        </p:nvSpPr>
        <p:spPr>
          <a:xfrm>
            <a:off x="6137401" y="2228294"/>
            <a:ext cx="1352296" cy="400110"/>
          </a:xfrm>
          <a:prstGeom prst="rect">
            <a:avLst/>
          </a:prstGeom>
          <a:noFill/>
        </p:spPr>
        <p:txBody>
          <a:bodyPr wrap="square" rtlCol="0">
            <a:spAutoFit/>
          </a:bodyPr>
          <a:lstStyle/>
          <a:p>
            <a:r>
              <a:rPr lang="fr-FR" sz="2000" dirty="0" err="1" smtClean="0"/>
              <a:t>Process</a:t>
            </a:r>
            <a:endParaRPr lang="fr-FR" sz="2000" dirty="0"/>
          </a:p>
        </p:txBody>
      </p:sp>
      <p:sp>
        <p:nvSpPr>
          <p:cNvPr id="84" name="TextBox 83"/>
          <p:cNvSpPr txBox="1"/>
          <p:nvPr/>
        </p:nvSpPr>
        <p:spPr>
          <a:xfrm>
            <a:off x="6679819" y="2605444"/>
            <a:ext cx="1352296" cy="400110"/>
          </a:xfrm>
          <a:prstGeom prst="rect">
            <a:avLst/>
          </a:prstGeom>
          <a:noFill/>
        </p:spPr>
        <p:txBody>
          <a:bodyPr wrap="square" rtlCol="0">
            <a:spAutoFit/>
          </a:bodyPr>
          <a:lstStyle/>
          <a:p>
            <a:r>
              <a:rPr lang="fr-FR" sz="2000" dirty="0" err="1" smtClean="0"/>
              <a:t>Ouputs</a:t>
            </a:r>
            <a:endParaRPr lang="fr-FR" sz="2000" dirty="0"/>
          </a:p>
        </p:txBody>
      </p:sp>
      <p:sp>
        <p:nvSpPr>
          <p:cNvPr id="85" name="object 76"/>
          <p:cNvSpPr/>
          <p:nvPr/>
        </p:nvSpPr>
        <p:spPr>
          <a:xfrm>
            <a:off x="7863840" y="4053712"/>
            <a:ext cx="875030" cy="2688590"/>
          </a:xfrm>
          <a:custGeom>
            <a:avLst/>
            <a:gdLst/>
            <a:ahLst/>
            <a:cxnLst/>
            <a:rect l="l" t="t" r="r" b="b"/>
            <a:pathLst>
              <a:path w="875029" h="2688590">
                <a:moveTo>
                  <a:pt x="0" y="1344167"/>
                </a:moveTo>
                <a:lnTo>
                  <a:pt x="569" y="1275001"/>
                </a:lnTo>
                <a:lnTo>
                  <a:pt x="2258" y="1206742"/>
                </a:lnTo>
                <a:lnTo>
                  <a:pt x="5039" y="1139475"/>
                </a:lnTo>
                <a:lnTo>
                  <a:pt x="8886" y="1073285"/>
                </a:lnTo>
                <a:lnTo>
                  <a:pt x="13770" y="1008255"/>
                </a:lnTo>
                <a:lnTo>
                  <a:pt x="19664" y="944471"/>
                </a:lnTo>
                <a:lnTo>
                  <a:pt x="26541" y="882017"/>
                </a:lnTo>
                <a:lnTo>
                  <a:pt x="34373" y="820977"/>
                </a:lnTo>
                <a:lnTo>
                  <a:pt x="43132" y="761436"/>
                </a:lnTo>
                <a:lnTo>
                  <a:pt x="52792" y="703479"/>
                </a:lnTo>
                <a:lnTo>
                  <a:pt x="63324" y="647189"/>
                </a:lnTo>
                <a:lnTo>
                  <a:pt x="74701" y="592652"/>
                </a:lnTo>
                <a:lnTo>
                  <a:pt x="86896" y="539951"/>
                </a:lnTo>
                <a:lnTo>
                  <a:pt x="99880" y="489172"/>
                </a:lnTo>
                <a:lnTo>
                  <a:pt x="113628" y="440399"/>
                </a:lnTo>
                <a:lnTo>
                  <a:pt x="128111" y="393715"/>
                </a:lnTo>
                <a:lnTo>
                  <a:pt x="143301" y="349207"/>
                </a:lnTo>
                <a:lnTo>
                  <a:pt x="159172" y="306958"/>
                </a:lnTo>
                <a:lnTo>
                  <a:pt x="175695" y="267052"/>
                </a:lnTo>
                <a:lnTo>
                  <a:pt x="192844" y="229575"/>
                </a:lnTo>
                <a:lnTo>
                  <a:pt x="210590" y="194610"/>
                </a:lnTo>
                <a:lnTo>
                  <a:pt x="247766" y="132557"/>
                </a:lnTo>
                <a:lnTo>
                  <a:pt x="287002" y="81569"/>
                </a:lnTo>
                <a:lnTo>
                  <a:pt x="328080" y="42320"/>
                </a:lnTo>
                <a:lnTo>
                  <a:pt x="370780" y="15488"/>
                </a:lnTo>
                <a:lnTo>
                  <a:pt x="414880" y="1749"/>
                </a:lnTo>
                <a:lnTo>
                  <a:pt x="437388" y="0"/>
                </a:lnTo>
                <a:lnTo>
                  <a:pt x="459895" y="1749"/>
                </a:lnTo>
                <a:lnTo>
                  <a:pt x="503995" y="15488"/>
                </a:lnTo>
                <a:lnTo>
                  <a:pt x="546695" y="42320"/>
                </a:lnTo>
                <a:lnTo>
                  <a:pt x="587773" y="81569"/>
                </a:lnTo>
                <a:lnTo>
                  <a:pt x="627009" y="132557"/>
                </a:lnTo>
                <a:lnTo>
                  <a:pt x="664185" y="194610"/>
                </a:lnTo>
                <a:lnTo>
                  <a:pt x="681931" y="229575"/>
                </a:lnTo>
                <a:lnTo>
                  <a:pt x="699080" y="267052"/>
                </a:lnTo>
                <a:lnTo>
                  <a:pt x="715603" y="306958"/>
                </a:lnTo>
                <a:lnTo>
                  <a:pt x="731474" y="349207"/>
                </a:lnTo>
                <a:lnTo>
                  <a:pt x="746664" y="393715"/>
                </a:lnTo>
                <a:lnTo>
                  <a:pt x="761147" y="440399"/>
                </a:lnTo>
                <a:lnTo>
                  <a:pt x="774895" y="489172"/>
                </a:lnTo>
                <a:lnTo>
                  <a:pt x="787879" y="539951"/>
                </a:lnTo>
                <a:lnTo>
                  <a:pt x="800074" y="592652"/>
                </a:lnTo>
                <a:lnTo>
                  <a:pt x="811451" y="647189"/>
                </a:lnTo>
                <a:lnTo>
                  <a:pt x="821983" y="703479"/>
                </a:lnTo>
                <a:lnTo>
                  <a:pt x="831643" y="761436"/>
                </a:lnTo>
                <a:lnTo>
                  <a:pt x="840402" y="820977"/>
                </a:lnTo>
                <a:lnTo>
                  <a:pt x="848234" y="882017"/>
                </a:lnTo>
                <a:lnTo>
                  <a:pt x="855111" y="944471"/>
                </a:lnTo>
                <a:lnTo>
                  <a:pt x="861005" y="1008255"/>
                </a:lnTo>
                <a:lnTo>
                  <a:pt x="865889" y="1073285"/>
                </a:lnTo>
                <a:lnTo>
                  <a:pt x="869736" y="1139475"/>
                </a:lnTo>
                <a:lnTo>
                  <a:pt x="872517" y="1206742"/>
                </a:lnTo>
                <a:lnTo>
                  <a:pt x="874206" y="1275001"/>
                </a:lnTo>
                <a:lnTo>
                  <a:pt x="874775" y="1344167"/>
                </a:lnTo>
                <a:lnTo>
                  <a:pt x="874206" y="1413338"/>
                </a:lnTo>
                <a:lnTo>
                  <a:pt x="872517" y="1481601"/>
                </a:lnTo>
                <a:lnTo>
                  <a:pt x="869736" y="1548872"/>
                </a:lnTo>
                <a:lnTo>
                  <a:pt x="865889" y="1615065"/>
                </a:lnTo>
                <a:lnTo>
                  <a:pt x="861005" y="1680097"/>
                </a:lnTo>
                <a:lnTo>
                  <a:pt x="855111" y="1743883"/>
                </a:lnTo>
                <a:lnTo>
                  <a:pt x="848234" y="1806338"/>
                </a:lnTo>
                <a:lnTo>
                  <a:pt x="840402" y="1867379"/>
                </a:lnTo>
                <a:lnTo>
                  <a:pt x="831643" y="1926921"/>
                </a:lnTo>
                <a:lnTo>
                  <a:pt x="821983" y="1984879"/>
                </a:lnTo>
                <a:lnTo>
                  <a:pt x="811451" y="2041169"/>
                </a:lnTo>
                <a:lnTo>
                  <a:pt x="800074" y="2095706"/>
                </a:lnTo>
                <a:lnTo>
                  <a:pt x="787879" y="2148406"/>
                </a:lnTo>
                <a:lnTo>
                  <a:pt x="774895" y="2199184"/>
                </a:lnTo>
                <a:lnTo>
                  <a:pt x="761147" y="2247957"/>
                </a:lnTo>
                <a:lnTo>
                  <a:pt x="746664" y="2294639"/>
                </a:lnTo>
                <a:lnTo>
                  <a:pt x="731474" y="2339146"/>
                </a:lnTo>
                <a:lnTo>
                  <a:pt x="715603" y="2381394"/>
                </a:lnTo>
                <a:lnTo>
                  <a:pt x="699080" y="2421298"/>
                </a:lnTo>
                <a:lnTo>
                  <a:pt x="681931" y="2458773"/>
                </a:lnTo>
                <a:lnTo>
                  <a:pt x="664185" y="2493736"/>
                </a:lnTo>
                <a:lnTo>
                  <a:pt x="627009" y="2555786"/>
                </a:lnTo>
                <a:lnTo>
                  <a:pt x="587773" y="2606772"/>
                </a:lnTo>
                <a:lnTo>
                  <a:pt x="546695" y="2646018"/>
                </a:lnTo>
                <a:lnTo>
                  <a:pt x="503995" y="2672848"/>
                </a:lnTo>
                <a:lnTo>
                  <a:pt x="459895" y="2686586"/>
                </a:lnTo>
                <a:lnTo>
                  <a:pt x="437388" y="2688335"/>
                </a:lnTo>
                <a:lnTo>
                  <a:pt x="414880" y="2686586"/>
                </a:lnTo>
                <a:lnTo>
                  <a:pt x="370780" y="2672848"/>
                </a:lnTo>
                <a:lnTo>
                  <a:pt x="328080" y="2646018"/>
                </a:lnTo>
                <a:lnTo>
                  <a:pt x="287002" y="2606772"/>
                </a:lnTo>
                <a:lnTo>
                  <a:pt x="247766" y="2555786"/>
                </a:lnTo>
                <a:lnTo>
                  <a:pt x="210590" y="2493736"/>
                </a:lnTo>
                <a:lnTo>
                  <a:pt x="192844" y="2458773"/>
                </a:lnTo>
                <a:lnTo>
                  <a:pt x="175695" y="2421298"/>
                </a:lnTo>
                <a:lnTo>
                  <a:pt x="159172" y="2381394"/>
                </a:lnTo>
                <a:lnTo>
                  <a:pt x="143301" y="2339146"/>
                </a:lnTo>
                <a:lnTo>
                  <a:pt x="128111" y="2294639"/>
                </a:lnTo>
                <a:lnTo>
                  <a:pt x="113628" y="2247957"/>
                </a:lnTo>
                <a:lnTo>
                  <a:pt x="99880" y="2199184"/>
                </a:lnTo>
                <a:lnTo>
                  <a:pt x="86896" y="2148406"/>
                </a:lnTo>
                <a:lnTo>
                  <a:pt x="74701" y="2095706"/>
                </a:lnTo>
                <a:lnTo>
                  <a:pt x="63324" y="2041169"/>
                </a:lnTo>
                <a:lnTo>
                  <a:pt x="52792" y="1984879"/>
                </a:lnTo>
                <a:lnTo>
                  <a:pt x="43132" y="1926921"/>
                </a:lnTo>
                <a:lnTo>
                  <a:pt x="34373" y="1867379"/>
                </a:lnTo>
                <a:lnTo>
                  <a:pt x="26541" y="1806338"/>
                </a:lnTo>
                <a:lnTo>
                  <a:pt x="19664" y="1743883"/>
                </a:lnTo>
                <a:lnTo>
                  <a:pt x="13770" y="1680097"/>
                </a:lnTo>
                <a:lnTo>
                  <a:pt x="8886" y="1615065"/>
                </a:lnTo>
                <a:lnTo>
                  <a:pt x="5039" y="1548872"/>
                </a:lnTo>
                <a:lnTo>
                  <a:pt x="2258" y="1481601"/>
                </a:lnTo>
                <a:lnTo>
                  <a:pt x="569" y="1413338"/>
                </a:lnTo>
                <a:lnTo>
                  <a:pt x="0" y="1344167"/>
                </a:lnTo>
                <a:close/>
              </a:path>
            </a:pathLst>
          </a:custGeom>
          <a:ln w="38099">
            <a:solidFill>
              <a:srgbClr val="C00000"/>
            </a:solidFill>
          </a:ln>
        </p:spPr>
        <p:txBody>
          <a:bodyPr wrap="square" lIns="0" tIns="0" rIns="0" bIns="0" rtlCol="0"/>
          <a:lstStyle/>
          <a:p>
            <a:endParaRPr/>
          </a:p>
        </p:txBody>
      </p:sp>
    </p:spTree>
    <p:extLst>
      <p:ext uri="{BB962C8B-B14F-4D97-AF65-F5344CB8AC3E}">
        <p14:creationId xmlns:p14="http://schemas.microsoft.com/office/powerpoint/2010/main" val="2460109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0287" y="226186"/>
            <a:ext cx="2441448" cy="5175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1254252" y="729106"/>
            <a:ext cx="1504950" cy="394335"/>
            <a:chOff x="1254252" y="729106"/>
            <a:chExt cx="1504950" cy="394335"/>
          </a:xfrm>
        </p:grpSpPr>
        <p:sp>
          <p:nvSpPr>
            <p:cNvPr id="4" name="object 4"/>
            <p:cNvSpPr/>
            <p:nvPr/>
          </p:nvSpPr>
          <p:spPr>
            <a:xfrm>
              <a:off x="1254252" y="999743"/>
              <a:ext cx="1449323" cy="12344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258265" y="729106"/>
              <a:ext cx="1500936" cy="3191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6" name="object 6"/>
          <p:cNvGrpSpPr/>
          <p:nvPr/>
        </p:nvGrpSpPr>
        <p:grpSpPr>
          <a:xfrm>
            <a:off x="4768596" y="168655"/>
            <a:ext cx="2650490" cy="1021715"/>
            <a:chOff x="4768596" y="168655"/>
            <a:chExt cx="2650490" cy="1021715"/>
          </a:xfrm>
        </p:grpSpPr>
        <p:sp>
          <p:nvSpPr>
            <p:cNvPr id="7" name="object 7"/>
            <p:cNvSpPr/>
            <p:nvPr/>
          </p:nvSpPr>
          <p:spPr>
            <a:xfrm>
              <a:off x="4768596" y="168655"/>
              <a:ext cx="2650236" cy="51714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4777740" y="671322"/>
              <a:ext cx="2622804" cy="51892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9" name="object 9"/>
          <p:cNvGrpSpPr/>
          <p:nvPr/>
        </p:nvGrpSpPr>
        <p:grpSpPr>
          <a:xfrm>
            <a:off x="8133588" y="185801"/>
            <a:ext cx="2703830" cy="1021715"/>
            <a:chOff x="8133588" y="185801"/>
            <a:chExt cx="2703830" cy="1021715"/>
          </a:xfrm>
        </p:grpSpPr>
        <p:sp>
          <p:nvSpPr>
            <p:cNvPr id="10" name="object 10"/>
            <p:cNvSpPr/>
            <p:nvPr/>
          </p:nvSpPr>
          <p:spPr>
            <a:xfrm>
              <a:off x="8133588" y="185801"/>
              <a:ext cx="2703576" cy="51828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740140" y="688720"/>
              <a:ext cx="1517903" cy="51828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12" name="object 12"/>
          <p:cNvGrpSpPr/>
          <p:nvPr/>
        </p:nvGrpSpPr>
        <p:grpSpPr>
          <a:xfrm>
            <a:off x="3576828" y="551687"/>
            <a:ext cx="696595" cy="579120"/>
            <a:chOff x="3576828" y="551687"/>
            <a:chExt cx="696595" cy="579120"/>
          </a:xfrm>
        </p:grpSpPr>
        <p:sp>
          <p:nvSpPr>
            <p:cNvPr id="13" name="object 13"/>
            <p:cNvSpPr/>
            <p:nvPr/>
          </p:nvSpPr>
          <p:spPr>
            <a:xfrm>
              <a:off x="3582924" y="557783"/>
              <a:ext cx="684530" cy="567055"/>
            </a:xfrm>
            <a:custGeom>
              <a:avLst/>
              <a:gdLst/>
              <a:ahLst/>
              <a:cxnLst/>
              <a:rect l="l" t="t" r="r" b="b"/>
              <a:pathLst>
                <a:path w="684529" h="567055">
                  <a:moveTo>
                    <a:pt x="17652" y="141731"/>
                  </a:moveTo>
                  <a:lnTo>
                    <a:pt x="0" y="141731"/>
                  </a:lnTo>
                  <a:lnTo>
                    <a:pt x="0" y="425195"/>
                  </a:lnTo>
                  <a:lnTo>
                    <a:pt x="17652" y="425195"/>
                  </a:lnTo>
                  <a:lnTo>
                    <a:pt x="17652" y="141731"/>
                  </a:lnTo>
                  <a:close/>
                </a:path>
                <a:path w="684529" h="567055">
                  <a:moveTo>
                    <a:pt x="70865" y="141731"/>
                  </a:moveTo>
                  <a:lnTo>
                    <a:pt x="35433" y="141731"/>
                  </a:lnTo>
                  <a:lnTo>
                    <a:pt x="35433" y="425195"/>
                  </a:lnTo>
                  <a:lnTo>
                    <a:pt x="70865" y="425195"/>
                  </a:lnTo>
                  <a:lnTo>
                    <a:pt x="70865" y="141731"/>
                  </a:lnTo>
                  <a:close/>
                </a:path>
                <a:path w="684529" h="567055">
                  <a:moveTo>
                    <a:pt x="400812" y="0"/>
                  </a:moveTo>
                  <a:lnTo>
                    <a:pt x="400812" y="141731"/>
                  </a:lnTo>
                  <a:lnTo>
                    <a:pt x="88518" y="141731"/>
                  </a:lnTo>
                  <a:lnTo>
                    <a:pt x="88518" y="425195"/>
                  </a:lnTo>
                  <a:lnTo>
                    <a:pt x="400812" y="425195"/>
                  </a:lnTo>
                  <a:lnTo>
                    <a:pt x="400812" y="566927"/>
                  </a:lnTo>
                  <a:lnTo>
                    <a:pt x="684276" y="283463"/>
                  </a:lnTo>
                  <a:lnTo>
                    <a:pt x="400812" y="0"/>
                  </a:lnTo>
                  <a:close/>
                </a:path>
              </a:pathLst>
            </a:custGeom>
            <a:solidFill>
              <a:srgbClr val="7E7E7E"/>
            </a:solidFill>
          </p:spPr>
          <p:txBody>
            <a:bodyPr wrap="square" lIns="0" tIns="0" rIns="0" bIns="0" rtlCol="0"/>
            <a:lstStyle/>
            <a:p>
              <a:endParaRPr/>
            </a:p>
          </p:txBody>
        </p:sp>
        <p:sp>
          <p:nvSpPr>
            <p:cNvPr id="14" name="object 14"/>
            <p:cNvSpPr/>
            <p:nvPr/>
          </p:nvSpPr>
          <p:spPr>
            <a:xfrm>
              <a:off x="3582924" y="557783"/>
              <a:ext cx="684530" cy="567055"/>
            </a:xfrm>
            <a:custGeom>
              <a:avLst/>
              <a:gdLst/>
              <a:ahLst/>
              <a:cxnLst/>
              <a:rect l="l" t="t" r="r" b="b"/>
              <a:pathLst>
                <a:path w="684529" h="567055">
                  <a:moveTo>
                    <a:pt x="0" y="141731"/>
                  </a:moveTo>
                  <a:lnTo>
                    <a:pt x="17652" y="141731"/>
                  </a:lnTo>
                  <a:lnTo>
                    <a:pt x="17652" y="425195"/>
                  </a:lnTo>
                  <a:lnTo>
                    <a:pt x="0" y="425195"/>
                  </a:lnTo>
                  <a:lnTo>
                    <a:pt x="0" y="141731"/>
                  </a:lnTo>
                  <a:close/>
                </a:path>
                <a:path w="684529" h="567055">
                  <a:moveTo>
                    <a:pt x="35433" y="141731"/>
                  </a:moveTo>
                  <a:lnTo>
                    <a:pt x="70865" y="141731"/>
                  </a:lnTo>
                  <a:lnTo>
                    <a:pt x="70865" y="425195"/>
                  </a:lnTo>
                  <a:lnTo>
                    <a:pt x="35433" y="425195"/>
                  </a:lnTo>
                  <a:lnTo>
                    <a:pt x="35433" y="141731"/>
                  </a:lnTo>
                  <a:close/>
                </a:path>
                <a:path w="684529" h="567055">
                  <a:moveTo>
                    <a:pt x="88518" y="141731"/>
                  </a:moveTo>
                  <a:lnTo>
                    <a:pt x="400812" y="141731"/>
                  </a:lnTo>
                  <a:lnTo>
                    <a:pt x="400812" y="0"/>
                  </a:lnTo>
                  <a:lnTo>
                    <a:pt x="684276" y="283463"/>
                  </a:lnTo>
                  <a:lnTo>
                    <a:pt x="400812" y="566927"/>
                  </a:lnTo>
                  <a:lnTo>
                    <a:pt x="400812" y="425195"/>
                  </a:lnTo>
                  <a:lnTo>
                    <a:pt x="88518" y="425195"/>
                  </a:lnTo>
                  <a:lnTo>
                    <a:pt x="88518" y="141731"/>
                  </a:lnTo>
                  <a:close/>
                </a:path>
              </a:pathLst>
            </a:custGeom>
            <a:ln w="12192">
              <a:solidFill>
                <a:srgbClr val="000000"/>
              </a:solidFill>
            </a:ln>
          </p:spPr>
          <p:txBody>
            <a:bodyPr wrap="square" lIns="0" tIns="0" rIns="0" bIns="0" rtlCol="0"/>
            <a:lstStyle/>
            <a:p>
              <a:endParaRPr/>
            </a:p>
          </p:txBody>
        </p:sp>
      </p:grpSp>
      <p:grpSp>
        <p:nvGrpSpPr>
          <p:cNvPr id="15" name="object 15"/>
          <p:cNvGrpSpPr/>
          <p:nvPr/>
        </p:nvGrpSpPr>
        <p:grpSpPr>
          <a:xfrm>
            <a:off x="7555992" y="545591"/>
            <a:ext cx="696595" cy="577850"/>
            <a:chOff x="7555992" y="545591"/>
            <a:chExt cx="696595" cy="577850"/>
          </a:xfrm>
        </p:grpSpPr>
        <p:sp>
          <p:nvSpPr>
            <p:cNvPr id="16" name="object 16"/>
            <p:cNvSpPr/>
            <p:nvPr/>
          </p:nvSpPr>
          <p:spPr>
            <a:xfrm>
              <a:off x="7562088" y="551687"/>
              <a:ext cx="684530" cy="565785"/>
            </a:xfrm>
            <a:custGeom>
              <a:avLst/>
              <a:gdLst/>
              <a:ahLst/>
              <a:cxnLst/>
              <a:rect l="l" t="t" r="r" b="b"/>
              <a:pathLst>
                <a:path w="684529" h="565785">
                  <a:moveTo>
                    <a:pt x="17652" y="141350"/>
                  </a:moveTo>
                  <a:lnTo>
                    <a:pt x="0" y="141350"/>
                  </a:lnTo>
                  <a:lnTo>
                    <a:pt x="0" y="424052"/>
                  </a:lnTo>
                  <a:lnTo>
                    <a:pt x="17652" y="424052"/>
                  </a:lnTo>
                  <a:lnTo>
                    <a:pt x="17652" y="141350"/>
                  </a:lnTo>
                  <a:close/>
                </a:path>
                <a:path w="684529" h="565785">
                  <a:moveTo>
                    <a:pt x="70611" y="141350"/>
                  </a:moveTo>
                  <a:lnTo>
                    <a:pt x="35305" y="141350"/>
                  </a:lnTo>
                  <a:lnTo>
                    <a:pt x="35305" y="424052"/>
                  </a:lnTo>
                  <a:lnTo>
                    <a:pt x="70611" y="424052"/>
                  </a:lnTo>
                  <a:lnTo>
                    <a:pt x="70611" y="141350"/>
                  </a:lnTo>
                  <a:close/>
                </a:path>
                <a:path w="684529" h="565785">
                  <a:moveTo>
                    <a:pt x="401573" y="0"/>
                  </a:moveTo>
                  <a:lnTo>
                    <a:pt x="401573" y="141350"/>
                  </a:lnTo>
                  <a:lnTo>
                    <a:pt x="88391" y="141350"/>
                  </a:lnTo>
                  <a:lnTo>
                    <a:pt x="88391" y="424052"/>
                  </a:lnTo>
                  <a:lnTo>
                    <a:pt x="401573" y="424052"/>
                  </a:lnTo>
                  <a:lnTo>
                    <a:pt x="401573" y="565403"/>
                  </a:lnTo>
                  <a:lnTo>
                    <a:pt x="684276" y="282701"/>
                  </a:lnTo>
                  <a:lnTo>
                    <a:pt x="401573" y="0"/>
                  </a:lnTo>
                  <a:close/>
                </a:path>
              </a:pathLst>
            </a:custGeom>
            <a:solidFill>
              <a:srgbClr val="7E7E7E"/>
            </a:solidFill>
          </p:spPr>
          <p:txBody>
            <a:bodyPr wrap="square" lIns="0" tIns="0" rIns="0" bIns="0" rtlCol="0"/>
            <a:lstStyle/>
            <a:p>
              <a:endParaRPr/>
            </a:p>
          </p:txBody>
        </p:sp>
        <p:sp>
          <p:nvSpPr>
            <p:cNvPr id="17" name="object 17"/>
            <p:cNvSpPr/>
            <p:nvPr/>
          </p:nvSpPr>
          <p:spPr>
            <a:xfrm>
              <a:off x="7562088" y="551687"/>
              <a:ext cx="684530" cy="565785"/>
            </a:xfrm>
            <a:custGeom>
              <a:avLst/>
              <a:gdLst/>
              <a:ahLst/>
              <a:cxnLst/>
              <a:rect l="l" t="t" r="r" b="b"/>
              <a:pathLst>
                <a:path w="684529" h="565785">
                  <a:moveTo>
                    <a:pt x="0" y="141350"/>
                  </a:moveTo>
                  <a:lnTo>
                    <a:pt x="17652" y="141350"/>
                  </a:lnTo>
                  <a:lnTo>
                    <a:pt x="17652" y="424052"/>
                  </a:lnTo>
                  <a:lnTo>
                    <a:pt x="0" y="424052"/>
                  </a:lnTo>
                  <a:lnTo>
                    <a:pt x="0" y="141350"/>
                  </a:lnTo>
                  <a:close/>
                </a:path>
                <a:path w="684529" h="565785">
                  <a:moveTo>
                    <a:pt x="35305" y="141350"/>
                  </a:moveTo>
                  <a:lnTo>
                    <a:pt x="70611" y="141350"/>
                  </a:lnTo>
                  <a:lnTo>
                    <a:pt x="70611" y="424052"/>
                  </a:lnTo>
                  <a:lnTo>
                    <a:pt x="35305" y="424052"/>
                  </a:lnTo>
                  <a:lnTo>
                    <a:pt x="35305" y="141350"/>
                  </a:lnTo>
                  <a:close/>
                </a:path>
                <a:path w="684529" h="565785">
                  <a:moveTo>
                    <a:pt x="88391" y="141350"/>
                  </a:moveTo>
                  <a:lnTo>
                    <a:pt x="401573" y="141350"/>
                  </a:lnTo>
                  <a:lnTo>
                    <a:pt x="401573" y="0"/>
                  </a:lnTo>
                  <a:lnTo>
                    <a:pt x="684276" y="282701"/>
                  </a:lnTo>
                  <a:lnTo>
                    <a:pt x="401573" y="565403"/>
                  </a:lnTo>
                  <a:lnTo>
                    <a:pt x="401573" y="424052"/>
                  </a:lnTo>
                  <a:lnTo>
                    <a:pt x="88391" y="424052"/>
                  </a:lnTo>
                  <a:lnTo>
                    <a:pt x="88391" y="141350"/>
                  </a:lnTo>
                  <a:close/>
                </a:path>
              </a:pathLst>
            </a:custGeom>
            <a:ln w="12192">
              <a:solidFill>
                <a:srgbClr val="000000"/>
              </a:solidFill>
            </a:ln>
          </p:spPr>
          <p:txBody>
            <a:bodyPr wrap="square" lIns="0" tIns="0" rIns="0" bIns="0" rtlCol="0"/>
            <a:lstStyle/>
            <a:p>
              <a:endParaRPr/>
            </a:p>
          </p:txBody>
        </p:sp>
      </p:grpSp>
      <p:grpSp>
        <p:nvGrpSpPr>
          <p:cNvPr id="18" name="object 18"/>
          <p:cNvGrpSpPr/>
          <p:nvPr/>
        </p:nvGrpSpPr>
        <p:grpSpPr>
          <a:xfrm>
            <a:off x="210058" y="3344926"/>
            <a:ext cx="10522585" cy="701675"/>
            <a:chOff x="210058" y="3344926"/>
            <a:chExt cx="10522585" cy="701675"/>
          </a:xfrm>
        </p:grpSpPr>
        <p:sp>
          <p:nvSpPr>
            <p:cNvPr id="19" name="object 19"/>
            <p:cNvSpPr/>
            <p:nvPr/>
          </p:nvSpPr>
          <p:spPr>
            <a:xfrm>
              <a:off x="216408" y="3351276"/>
              <a:ext cx="10509885" cy="688975"/>
            </a:xfrm>
            <a:custGeom>
              <a:avLst/>
              <a:gdLst/>
              <a:ahLst/>
              <a:cxnLst/>
              <a:rect l="l" t="t" r="r" b="b"/>
              <a:pathLst>
                <a:path w="10509885" h="688975">
                  <a:moveTo>
                    <a:pt x="21526" y="172212"/>
                  </a:moveTo>
                  <a:lnTo>
                    <a:pt x="0" y="172212"/>
                  </a:lnTo>
                  <a:lnTo>
                    <a:pt x="0" y="516636"/>
                  </a:lnTo>
                  <a:lnTo>
                    <a:pt x="21526" y="516636"/>
                  </a:lnTo>
                  <a:lnTo>
                    <a:pt x="21526" y="172212"/>
                  </a:lnTo>
                  <a:close/>
                </a:path>
                <a:path w="10509885" h="688975">
                  <a:moveTo>
                    <a:pt x="86106" y="172212"/>
                  </a:moveTo>
                  <a:lnTo>
                    <a:pt x="43053" y="172212"/>
                  </a:lnTo>
                  <a:lnTo>
                    <a:pt x="43053" y="516636"/>
                  </a:lnTo>
                  <a:lnTo>
                    <a:pt x="86106" y="516636"/>
                  </a:lnTo>
                  <a:lnTo>
                    <a:pt x="86106" y="172212"/>
                  </a:lnTo>
                  <a:close/>
                </a:path>
                <a:path w="10509885" h="688975">
                  <a:moveTo>
                    <a:pt x="10165080" y="0"/>
                  </a:moveTo>
                  <a:lnTo>
                    <a:pt x="10165080" y="172212"/>
                  </a:lnTo>
                  <a:lnTo>
                    <a:pt x="107632" y="172212"/>
                  </a:lnTo>
                  <a:lnTo>
                    <a:pt x="107632" y="516636"/>
                  </a:lnTo>
                  <a:lnTo>
                    <a:pt x="10165080" y="516636"/>
                  </a:lnTo>
                  <a:lnTo>
                    <a:pt x="10165080" y="688848"/>
                  </a:lnTo>
                  <a:lnTo>
                    <a:pt x="10509504" y="344424"/>
                  </a:lnTo>
                  <a:lnTo>
                    <a:pt x="10165080" y="0"/>
                  </a:lnTo>
                  <a:close/>
                </a:path>
              </a:pathLst>
            </a:custGeom>
            <a:solidFill>
              <a:srgbClr val="000000"/>
            </a:solidFill>
          </p:spPr>
          <p:txBody>
            <a:bodyPr wrap="square" lIns="0" tIns="0" rIns="0" bIns="0" rtlCol="0"/>
            <a:lstStyle/>
            <a:p>
              <a:endParaRPr/>
            </a:p>
          </p:txBody>
        </p:sp>
        <p:sp>
          <p:nvSpPr>
            <p:cNvPr id="20" name="object 20"/>
            <p:cNvSpPr/>
            <p:nvPr/>
          </p:nvSpPr>
          <p:spPr>
            <a:xfrm>
              <a:off x="216408" y="3351276"/>
              <a:ext cx="10509885" cy="688975"/>
            </a:xfrm>
            <a:custGeom>
              <a:avLst/>
              <a:gdLst/>
              <a:ahLst/>
              <a:cxnLst/>
              <a:rect l="l" t="t" r="r" b="b"/>
              <a:pathLst>
                <a:path w="10509885" h="688975">
                  <a:moveTo>
                    <a:pt x="0" y="172212"/>
                  </a:moveTo>
                  <a:lnTo>
                    <a:pt x="21526" y="172212"/>
                  </a:lnTo>
                  <a:lnTo>
                    <a:pt x="21526" y="516636"/>
                  </a:lnTo>
                  <a:lnTo>
                    <a:pt x="0" y="516636"/>
                  </a:lnTo>
                  <a:lnTo>
                    <a:pt x="0" y="172212"/>
                  </a:lnTo>
                  <a:close/>
                </a:path>
                <a:path w="10509885" h="688975">
                  <a:moveTo>
                    <a:pt x="43053" y="172212"/>
                  </a:moveTo>
                  <a:lnTo>
                    <a:pt x="86106" y="172212"/>
                  </a:lnTo>
                  <a:lnTo>
                    <a:pt x="86106" y="516636"/>
                  </a:lnTo>
                  <a:lnTo>
                    <a:pt x="43053" y="516636"/>
                  </a:lnTo>
                  <a:lnTo>
                    <a:pt x="43053" y="172212"/>
                  </a:lnTo>
                  <a:close/>
                </a:path>
                <a:path w="10509885" h="688975">
                  <a:moveTo>
                    <a:pt x="107632" y="172212"/>
                  </a:moveTo>
                  <a:lnTo>
                    <a:pt x="10165080" y="172212"/>
                  </a:lnTo>
                  <a:lnTo>
                    <a:pt x="10165080" y="0"/>
                  </a:lnTo>
                  <a:lnTo>
                    <a:pt x="10509504" y="344424"/>
                  </a:lnTo>
                  <a:lnTo>
                    <a:pt x="10165080" y="688848"/>
                  </a:lnTo>
                  <a:lnTo>
                    <a:pt x="10165080" y="516636"/>
                  </a:lnTo>
                  <a:lnTo>
                    <a:pt x="107632" y="516636"/>
                  </a:lnTo>
                  <a:lnTo>
                    <a:pt x="107632" y="172212"/>
                  </a:lnTo>
                  <a:close/>
                </a:path>
              </a:pathLst>
            </a:custGeom>
            <a:ln w="12192">
              <a:solidFill>
                <a:srgbClr val="000000"/>
              </a:solidFill>
            </a:ln>
          </p:spPr>
          <p:txBody>
            <a:bodyPr wrap="square" lIns="0" tIns="0" rIns="0" bIns="0" rtlCol="0"/>
            <a:lstStyle/>
            <a:p>
              <a:endParaRPr/>
            </a:p>
          </p:txBody>
        </p:sp>
      </p:grpSp>
      <p:sp>
        <p:nvSpPr>
          <p:cNvPr id="21" name="object 21"/>
          <p:cNvSpPr txBox="1"/>
          <p:nvPr/>
        </p:nvSpPr>
        <p:spPr>
          <a:xfrm>
            <a:off x="365123" y="1280269"/>
            <a:ext cx="4258311" cy="1699895"/>
          </a:xfrm>
          <a:prstGeom prst="rect">
            <a:avLst/>
          </a:prstGeom>
        </p:spPr>
        <p:txBody>
          <a:bodyPr vert="horz" wrap="square" lIns="0" tIns="84455" rIns="0" bIns="0" rtlCol="0">
            <a:spAutoFit/>
          </a:bodyPr>
          <a:lstStyle/>
          <a:p>
            <a:pPr marL="12700">
              <a:lnSpc>
                <a:spcPct val="100000"/>
              </a:lnSpc>
              <a:spcBef>
                <a:spcPts val="665"/>
              </a:spcBef>
            </a:pPr>
            <a:r>
              <a:rPr sz="1800" spc="-5" dirty="0">
                <a:latin typeface="Carlito"/>
                <a:cs typeface="Carlito"/>
              </a:rPr>
              <a:t>Legitimacy </a:t>
            </a:r>
            <a:r>
              <a:rPr sz="1800" dirty="0">
                <a:latin typeface="Carlito"/>
                <a:cs typeface="Carlito"/>
              </a:rPr>
              <a:t>&amp;</a:t>
            </a:r>
            <a:r>
              <a:rPr sz="1800" spc="15" dirty="0">
                <a:latin typeface="Carlito"/>
                <a:cs typeface="Carlito"/>
              </a:rPr>
              <a:t> </a:t>
            </a:r>
            <a:r>
              <a:rPr sz="1800" spc="-10" dirty="0">
                <a:latin typeface="Carlito"/>
                <a:cs typeface="Carlito"/>
              </a:rPr>
              <a:t>voice</a:t>
            </a:r>
            <a:endParaRPr sz="1800" dirty="0">
              <a:latin typeface="Carlito"/>
              <a:cs typeface="Carlito"/>
            </a:endParaRPr>
          </a:p>
          <a:p>
            <a:pPr marL="712470">
              <a:lnSpc>
                <a:spcPct val="100000"/>
              </a:lnSpc>
              <a:spcBef>
                <a:spcPts val="570"/>
              </a:spcBef>
            </a:pPr>
            <a:r>
              <a:rPr sz="1800" spc="-10" dirty="0">
                <a:latin typeface="Carlito"/>
                <a:cs typeface="Carlito"/>
              </a:rPr>
              <a:t>Direction</a:t>
            </a:r>
            <a:endParaRPr sz="1800" dirty="0">
              <a:latin typeface="Carlito"/>
              <a:cs typeface="Carlito"/>
            </a:endParaRPr>
          </a:p>
          <a:p>
            <a:pPr marL="1252855">
              <a:lnSpc>
                <a:spcPct val="100000"/>
              </a:lnSpc>
              <a:spcBef>
                <a:spcPts val="509"/>
              </a:spcBef>
            </a:pPr>
            <a:r>
              <a:rPr sz="1800" spc="-15" dirty="0">
                <a:latin typeface="Carlito"/>
                <a:cs typeface="Carlito"/>
              </a:rPr>
              <a:t>Performance</a:t>
            </a:r>
            <a:endParaRPr sz="1800" dirty="0">
              <a:latin typeface="Carlito"/>
              <a:cs typeface="Carlito"/>
            </a:endParaRPr>
          </a:p>
          <a:p>
            <a:pPr marL="1821180">
              <a:lnSpc>
                <a:spcPct val="100000"/>
              </a:lnSpc>
              <a:spcBef>
                <a:spcPts val="195"/>
              </a:spcBef>
            </a:pPr>
            <a:r>
              <a:rPr sz="1800" spc="-10" dirty="0">
                <a:latin typeface="Carlito"/>
                <a:cs typeface="Carlito"/>
              </a:rPr>
              <a:t>Accountability</a:t>
            </a:r>
            <a:endParaRPr sz="1800" dirty="0">
              <a:latin typeface="Carlito"/>
              <a:cs typeface="Carlito"/>
            </a:endParaRPr>
          </a:p>
          <a:p>
            <a:pPr marL="2390140">
              <a:lnSpc>
                <a:spcPct val="100000"/>
              </a:lnSpc>
              <a:spcBef>
                <a:spcPts val="540"/>
              </a:spcBef>
            </a:pPr>
            <a:r>
              <a:rPr sz="1800" spc="-10" dirty="0">
                <a:latin typeface="Carlito"/>
                <a:cs typeface="Carlito"/>
              </a:rPr>
              <a:t>Fairness </a:t>
            </a:r>
            <a:r>
              <a:rPr sz="1800" dirty="0">
                <a:latin typeface="Carlito"/>
                <a:cs typeface="Carlito"/>
              </a:rPr>
              <a:t>&amp;</a:t>
            </a:r>
            <a:r>
              <a:rPr sz="1800" spc="-65" dirty="0">
                <a:latin typeface="Carlito"/>
                <a:cs typeface="Carlito"/>
              </a:rPr>
              <a:t> </a:t>
            </a:r>
            <a:r>
              <a:rPr sz="1800" spc="-5" dirty="0">
                <a:latin typeface="Carlito"/>
                <a:cs typeface="Carlito"/>
              </a:rPr>
              <a:t>rights</a:t>
            </a:r>
            <a:endParaRPr sz="1800" dirty="0">
              <a:latin typeface="Carlito"/>
              <a:cs typeface="Carlito"/>
            </a:endParaRPr>
          </a:p>
        </p:txBody>
      </p:sp>
      <p:sp>
        <p:nvSpPr>
          <p:cNvPr id="24" name="object 24"/>
          <p:cNvSpPr txBox="1"/>
          <p:nvPr/>
        </p:nvSpPr>
        <p:spPr>
          <a:xfrm>
            <a:off x="8844533" y="2589402"/>
            <a:ext cx="141351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Outcomes</a:t>
            </a:r>
            <a:endParaRPr sz="1800" dirty="0">
              <a:latin typeface="Carlito"/>
              <a:cs typeface="Carlito"/>
            </a:endParaRPr>
          </a:p>
        </p:txBody>
      </p:sp>
      <p:sp>
        <p:nvSpPr>
          <p:cNvPr id="26" name="object 26"/>
          <p:cNvSpPr/>
          <p:nvPr/>
        </p:nvSpPr>
        <p:spPr>
          <a:xfrm>
            <a:off x="515112" y="3348227"/>
            <a:ext cx="554990" cy="523240"/>
          </a:xfrm>
          <a:custGeom>
            <a:avLst/>
            <a:gdLst/>
            <a:ahLst/>
            <a:cxnLst/>
            <a:rect l="l" t="t" r="r" b="b"/>
            <a:pathLst>
              <a:path w="554990" h="523239">
                <a:moveTo>
                  <a:pt x="467613"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3" y="522732"/>
                </a:lnTo>
                <a:lnTo>
                  <a:pt x="501527" y="515887"/>
                </a:lnTo>
                <a:lnTo>
                  <a:pt x="529220" y="497220"/>
                </a:lnTo>
                <a:lnTo>
                  <a:pt x="547890" y="469528"/>
                </a:lnTo>
                <a:lnTo>
                  <a:pt x="554735" y="435610"/>
                </a:lnTo>
                <a:lnTo>
                  <a:pt x="554735" y="87122"/>
                </a:lnTo>
                <a:lnTo>
                  <a:pt x="547890" y="53203"/>
                </a:lnTo>
                <a:lnTo>
                  <a:pt x="529220" y="25511"/>
                </a:lnTo>
                <a:lnTo>
                  <a:pt x="501527" y="6844"/>
                </a:lnTo>
                <a:lnTo>
                  <a:pt x="467613" y="0"/>
                </a:lnTo>
                <a:close/>
              </a:path>
            </a:pathLst>
          </a:custGeom>
          <a:solidFill>
            <a:srgbClr val="538235"/>
          </a:solidFill>
        </p:spPr>
        <p:txBody>
          <a:bodyPr wrap="square" lIns="0" tIns="0" rIns="0" bIns="0" rtlCol="0"/>
          <a:lstStyle/>
          <a:p>
            <a:endParaRPr/>
          </a:p>
        </p:txBody>
      </p:sp>
      <p:sp>
        <p:nvSpPr>
          <p:cNvPr id="27" name="object 27"/>
          <p:cNvSpPr/>
          <p:nvPr/>
        </p:nvSpPr>
        <p:spPr>
          <a:xfrm>
            <a:off x="515112"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3" y="0"/>
                </a:lnTo>
                <a:lnTo>
                  <a:pt x="501527" y="6844"/>
                </a:lnTo>
                <a:lnTo>
                  <a:pt x="529220" y="25511"/>
                </a:lnTo>
                <a:lnTo>
                  <a:pt x="547890" y="53203"/>
                </a:lnTo>
                <a:lnTo>
                  <a:pt x="554735" y="87122"/>
                </a:lnTo>
                <a:lnTo>
                  <a:pt x="554735" y="435610"/>
                </a:lnTo>
                <a:lnTo>
                  <a:pt x="547890" y="469528"/>
                </a:lnTo>
                <a:lnTo>
                  <a:pt x="529220" y="497220"/>
                </a:lnTo>
                <a:lnTo>
                  <a:pt x="501527" y="515887"/>
                </a:lnTo>
                <a:lnTo>
                  <a:pt x="467613"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28" name="object 28"/>
          <p:cNvSpPr/>
          <p:nvPr/>
        </p:nvSpPr>
        <p:spPr>
          <a:xfrm>
            <a:off x="1069848" y="3348227"/>
            <a:ext cx="554990" cy="523240"/>
          </a:xfrm>
          <a:custGeom>
            <a:avLst/>
            <a:gdLst/>
            <a:ahLst/>
            <a:cxnLst/>
            <a:rect l="l" t="t" r="r" b="b"/>
            <a:pathLst>
              <a:path w="554990" h="523239">
                <a:moveTo>
                  <a:pt x="467614"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4" y="522732"/>
                </a:lnTo>
                <a:lnTo>
                  <a:pt x="501532" y="515887"/>
                </a:lnTo>
                <a:lnTo>
                  <a:pt x="529224" y="497220"/>
                </a:lnTo>
                <a:lnTo>
                  <a:pt x="547891" y="469528"/>
                </a:lnTo>
                <a:lnTo>
                  <a:pt x="554736" y="435610"/>
                </a:lnTo>
                <a:lnTo>
                  <a:pt x="554736" y="87122"/>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29" name="object 29"/>
          <p:cNvSpPr/>
          <p:nvPr/>
        </p:nvSpPr>
        <p:spPr>
          <a:xfrm>
            <a:off x="1069848"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0" name="object 30"/>
          <p:cNvSpPr/>
          <p:nvPr/>
        </p:nvSpPr>
        <p:spPr>
          <a:xfrm>
            <a:off x="1644395" y="3342132"/>
            <a:ext cx="554990" cy="523240"/>
          </a:xfrm>
          <a:custGeom>
            <a:avLst/>
            <a:gdLst/>
            <a:ahLst/>
            <a:cxnLst/>
            <a:rect l="l" t="t" r="r" b="b"/>
            <a:pathLst>
              <a:path w="554989" h="523239">
                <a:moveTo>
                  <a:pt x="467614" y="0"/>
                </a:moveTo>
                <a:lnTo>
                  <a:pt x="87122" y="0"/>
                </a:lnTo>
                <a:lnTo>
                  <a:pt x="53203" y="6844"/>
                </a:lnTo>
                <a:lnTo>
                  <a:pt x="25511" y="25511"/>
                </a:lnTo>
                <a:lnTo>
                  <a:pt x="6844" y="53203"/>
                </a:lnTo>
                <a:lnTo>
                  <a:pt x="0" y="87121"/>
                </a:lnTo>
                <a:lnTo>
                  <a:pt x="0" y="435609"/>
                </a:lnTo>
                <a:lnTo>
                  <a:pt x="6844" y="469528"/>
                </a:lnTo>
                <a:lnTo>
                  <a:pt x="25511" y="497220"/>
                </a:lnTo>
                <a:lnTo>
                  <a:pt x="53203" y="515887"/>
                </a:lnTo>
                <a:lnTo>
                  <a:pt x="87122" y="522731"/>
                </a:lnTo>
                <a:lnTo>
                  <a:pt x="467614"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31" name="object 31"/>
          <p:cNvSpPr/>
          <p:nvPr/>
        </p:nvSpPr>
        <p:spPr>
          <a:xfrm>
            <a:off x="1644395" y="3342132"/>
            <a:ext cx="554990" cy="523240"/>
          </a:xfrm>
          <a:custGeom>
            <a:avLst/>
            <a:gdLst/>
            <a:ahLst/>
            <a:cxnLst/>
            <a:rect l="l" t="t" r="r" b="b"/>
            <a:pathLst>
              <a:path w="554989" h="523239">
                <a:moveTo>
                  <a:pt x="0" y="87121"/>
                </a:moveTo>
                <a:lnTo>
                  <a:pt x="6844" y="53203"/>
                </a:lnTo>
                <a:lnTo>
                  <a:pt x="25511" y="25511"/>
                </a:lnTo>
                <a:lnTo>
                  <a:pt x="53203" y="6844"/>
                </a:lnTo>
                <a:lnTo>
                  <a:pt x="87122" y="0"/>
                </a:lnTo>
                <a:lnTo>
                  <a:pt x="467614" y="0"/>
                </a:lnTo>
                <a:lnTo>
                  <a:pt x="501532" y="6844"/>
                </a:lnTo>
                <a:lnTo>
                  <a:pt x="529224" y="25511"/>
                </a:lnTo>
                <a:lnTo>
                  <a:pt x="547891" y="53203"/>
                </a:lnTo>
                <a:lnTo>
                  <a:pt x="554736" y="87121"/>
                </a:lnTo>
                <a:lnTo>
                  <a:pt x="554736" y="435609"/>
                </a:lnTo>
                <a:lnTo>
                  <a:pt x="547891" y="469528"/>
                </a:lnTo>
                <a:lnTo>
                  <a:pt x="529224" y="497220"/>
                </a:lnTo>
                <a:lnTo>
                  <a:pt x="501532" y="515887"/>
                </a:lnTo>
                <a:lnTo>
                  <a:pt x="467614" y="522731"/>
                </a:lnTo>
                <a:lnTo>
                  <a:pt x="87122"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2" name="object 32"/>
          <p:cNvSpPr/>
          <p:nvPr/>
        </p:nvSpPr>
        <p:spPr>
          <a:xfrm>
            <a:off x="2217419" y="3329939"/>
            <a:ext cx="553720" cy="523240"/>
          </a:xfrm>
          <a:custGeom>
            <a:avLst/>
            <a:gdLst/>
            <a:ahLst/>
            <a:cxnLst/>
            <a:rect l="l" t="t" r="r" b="b"/>
            <a:pathLst>
              <a:path w="553719" h="523239">
                <a:moveTo>
                  <a:pt x="466090" y="0"/>
                </a:moveTo>
                <a:lnTo>
                  <a:pt x="87122" y="0"/>
                </a:lnTo>
                <a:lnTo>
                  <a:pt x="53203" y="6844"/>
                </a:lnTo>
                <a:lnTo>
                  <a:pt x="25511" y="25511"/>
                </a:lnTo>
                <a:lnTo>
                  <a:pt x="6844" y="53203"/>
                </a:lnTo>
                <a:lnTo>
                  <a:pt x="0" y="87122"/>
                </a:lnTo>
                <a:lnTo>
                  <a:pt x="0" y="435610"/>
                </a:lnTo>
                <a:lnTo>
                  <a:pt x="6844" y="469528"/>
                </a:lnTo>
                <a:lnTo>
                  <a:pt x="25511" y="497220"/>
                </a:lnTo>
                <a:lnTo>
                  <a:pt x="53203" y="515887"/>
                </a:lnTo>
                <a:lnTo>
                  <a:pt x="87122" y="522732"/>
                </a:lnTo>
                <a:lnTo>
                  <a:pt x="466090" y="522732"/>
                </a:lnTo>
                <a:lnTo>
                  <a:pt x="500008" y="515887"/>
                </a:lnTo>
                <a:lnTo>
                  <a:pt x="527700" y="497220"/>
                </a:lnTo>
                <a:lnTo>
                  <a:pt x="546367" y="469528"/>
                </a:lnTo>
                <a:lnTo>
                  <a:pt x="553212" y="435610"/>
                </a:lnTo>
                <a:lnTo>
                  <a:pt x="553212" y="87122"/>
                </a:lnTo>
                <a:lnTo>
                  <a:pt x="546367" y="53203"/>
                </a:lnTo>
                <a:lnTo>
                  <a:pt x="527700" y="25511"/>
                </a:lnTo>
                <a:lnTo>
                  <a:pt x="500008" y="6844"/>
                </a:lnTo>
                <a:lnTo>
                  <a:pt x="466090" y="0"/>
                </a:lnTo>
                <a:close/>
              </a:path>
            </a:pathLst>
          </a:custGeom>
          <a:solidFill>
            <a:srgbClr val="538235"/>
          </a:solidFill>
        </p:spPr>
        <p:txBody>
          <a:bodyPr wrap="square" lIns="0" tIns="0" rIns="0" bIns="0" rtlCol="0"/>
          <a:lstStyle/>
          <a:p>
            <a:endParaRPr/>
          </a:p>
        </p:txBody>
      </p:sp>
      <p:sp>
        <p:nvSpPr>
          <p:cNvPr id="33" name="object 33"/>
          <p:cNvSpPr/>
          <p:nvPr/>
        </p:nvSpPr>
        <p:spPr>
          <a:xfrm>
            <a:off x="2217419" y="3329939"/>
            <a:ext cx="553720" cy="523240"/>
          </a:xfrm>
          <a:custGeom>
            <a:avLst/>
            <a:gdLst/>
            <a:ahLst/>
            <a:cxnLst/>
            <a:rect l="l" t="t" r="r" b="b"/>
            <a:pathLst>
              <a:path w="553719" h="523239">
                <a:moveTo>
                  <a:pt x="0" y="87122"/>
                </a:moveTo>
                <a:lnTo>
                  <a:pt x="6844" y="53203"/>
                </a:lnTo>
                <a:lnTo>
                  <a:pt x="25511" y="25511"/>
                </a:lnTo>
                <a:lnTo>
                  <a:pt x="53203" y="6844"/>
                </a:lnTo>
                <a:lnTo>
                  <a:pt x="87122" y="0"/>
                </a:lnTo>
                <a:lnTo>
                  <a:pt x="466090" y="0"/>
                </a:lnTo>
                <a:lnTo>
                  <a:pt x="500008" y="6844"/>
                </a:lnTo>
                <a:lnTo>
                  <a:pt x="527700" y="25511"/>
                </a:lnTo>
                <a:lnTo>
                  <a:pt x="546367" y="53203"/>
                </a:lnTo>
                <a:lnTo>
                  <a:pt x="553212" y="87122"/>
                </a:lnTo>
                <a:lnTo>
                  <a:pt x="553212" y="435610"/>
                </a:lnTo>
                <a:lnTo>
                  <a:pt x="546367" y="469528"/>
                </a:lnTo>
                <a:lnTo>
                  <a:pt x="527700" y="497220"/>
                </a:lnTo>
                <a:lnTo>
                  <a:pt x="500008" y="515887"/>
                </a:lnTo>
                <a:lnTo>
                  <a:pt x="466090" y="522732"/>
                </a:lnTo>
                <a:lnTo>
                  <a:pt x="87122" y="522732"/>
                </a:lnTo>
                <a:lnTo>
                  <a:pt x="53203" y="515887"/>
                </a:lnTo>
                <a:lnTo>
                  <a:pt x="25511" y="497220"/>
                </a:lnTo>
                <a:lnTo>
                  <a:pt x="6844"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4" name="object 34"/>
          <p:cNvSpPr/>
          <p:nvPr/>
        </p:nvSpPr>
        <p:spPr>
          <a:xfrm>
            <a:off x="2784347" y="3342132"/>
            <a:ext cx="554990" cy="523240"/>
          </a:xfrm>
          <a:custGeom>
            <a:avLst/>
            <a:gdLst/>
            <a:ahLst/>
            <a:cxnLst/>
            <a:rect l="l" t="t" r="r" b="b"/>
            <a:pathLst>
              <a:path w="554989" h="523239">
                <a:moveTo>
                  <a:pt x="467613" y="0"/>
                </a:moveTo>
                <a:lnTo>
                  <a:pt x="87121" y="0"/>
                </a:lnTo>
                <a:lnTo>
                  <a:pt x="53203" y="6844"/>
                </a:lnTo>
                <a:lnTo>
                  <a:pt x="25511" y="25511"/>
                </a:lnTo>
                <a:lnTo>
                  <a:pt x="6844" y="53203"/>
                </a:lnTo>
                <a:lnTo>
                  <a:pt x="0" y="87121"/>
                </a:lnTo>
                <a:lnTo>
                  <a:pt x="0" y="435609"/>
                </a:lnTo>
                <a:lnTo>
                  <a:pt x="6844" y="469528"/>
                </a:lnTo>
                <a:lnTo>
                  <a:pt x="25511" y="497220"/>
                </a:lnTo>
                <a:lnTo>
                  <a:pt x="53203" y="515887"/>
                </a:lnTo>
                <a:lnTo>
                  <a:pt x="87121" y="522731"/>
                </a:lnTo>
                <a:lnTo>
                  <a:pt x="467613"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3" y="0"/>
                </a:lnTo>
                <a:close/>
              </a:path>
            </a:pathLst>
          </a:custGeom>
          <a:solidFill>
            <a:srgbClr val="538235"/>
          </a:solidFill>
        </p:spPr>
        <p:txBody>
          <a:bodyPr wrap="square" lIns="0" tIns="0" rIns="0" bIns="0" rtlCol="0"/>
          <a:lstStyle/>
          <a:p>
            <a:endParaRPr/>
          </a:p>
        </p:txBody>
      </p:sp>
      <p:sp>
        <p:nvSpPr>
          <p:cNvPr id="35" name="object 35"/>
          <p:cNvSpPr/>
          <p:nvPr/>
        </p:nvSpPr>
        <p:spPr>
          <a:xfrm>
            <a:off x="2784347" y="3342132"/>
            <a:ext cx="554990" cy="523240"/>
          </a:xfrm>
          <a:custGeom>
            <a:avLst/>
            <a:gdLst/>
            <a:ahLst/>
            <a:cxnLst/>
            <a:rect l="l" t="t" r="r" b="b"/>
            <a:pathLst>
              <a:path w="554989" h="523239">
                <a:moveTo>
                  <a:pt x="0" y="87121"/>
                </a:moveTo>
                <a:lnTo>
                  <a:pt x="6844" y="53203"/>
                </a:lnTo>
                <a:lnTo>
                  <a:pt x="25511" y="25511"/>
                </a:lnTo>
                <a:lnTo>
                  <a:pt x="53203" y="6844"/>
                </a:lnTo>
                <a:lnTo>
                  <a:pt x="87121" y="0"/>
                </a:lnTo>
                <a:lnTo>
                  <a:pt x="467613" y="0"/>
                </a:lnTo>
                <a:lnTo>
                  <a:pt x="501532" y="6844"/>
                </a:lnTo>
                <a:lnTo>
                  <a:pt x="529224" y="25511"/>
                </a:lnTo>
                <a:lnTo>
                  <a:pt x="547891" y="53203"/>
                </a:lnTo>
                <a:lnTo>
                  <a:pt x="554736" y="87121"/>
                </a:lnTo>
                <a:lnTo>
                  <a:pt x="554736" y="435609"/>
                </a:lnTo>
                <a:lnTo>
                  <a:pt x="547891" y="469528"/>
                </a:lnTo>
                <a:lnTo>
                  <a:pt x="529224" y="497220"/>
                </a:lnTo>
                <a:lnTo>
                  <a:pt x="501532" y="515887"/>
                </a:lnTo>
                <a:lnTo>
                  <a:pt x="467613" y="522731"/>
                </a:lnTo>
                <a:lnTo>
                  <a:pt x="87121"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6" name="object 36"/>
          <p:cNvSpPr/>
          <p:nvPr/>
        </p:nvSpPr>
        <p:spPr>
          <a:xfrm>
            <a:off x="4701540" y="3345179"/>
            <a:ext cx="554736" cy="52273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4701540" y="3345179"/>
            <a:ext cx="554990" cy="523240"/>
          </a:xfrm>
          <a:custGeom>
            <a:avLst/>
            <a:gdLst/>
            <a:ahLst/>
            <a:cxnLst/>
            <a:rect l="l" t="t" r="r" b="b"/>
            <a:pathLst>
              <a:path w="554989" h="523239">
                <a:moveTo>
                  <a:pt x="0" y="87122"/>
                </a:moveTo>
                <a:lnTo>
                  <a:pt x="6844" y="53203"/>
                </a:lnTo>
                <a:lnTo>
                  <a:pt x="25511" y="25511"/>
                </a:lnTo>
                <a:lnTo>
                  <a:pt x="53203" y="6844"/>
                </a:lnTo>
                <a:lnTo>
                  <a:pt x="87122"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38" name="object 38"/>
          <p:cNvSpPr/>
          <p:nvPr/>
        </p:nvSpPr>
        <p:spPr>
          <a:xfrm>
            <a:off x="5269991" y="3342132"/>
            <a:ext cx="553212" cy="52273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5269991" y="3342132"/>
            <a:ext cx="553720" cy="523240"/>
          </a:xfrm>
          <a:custGeom>
            <a:avLst/>
            <a:gdLst/>
            <a:ahLst/>
            <a:cxnLst/>
            <a:rect l="l" t="t" r="r" b="b"/>
            <a:pathLst>
              <a:path w="553720" h="523239">
                <a:moveTo>
                  <a:pt x="0" y="87121"/>
                </a:moveTo>
                <a:lnTo>
                  <a:pt x="6844" y="53203"/>
                </a:lnTo>
                <a:lnTo>
                  <a:pt x="25511" y="25511"/>
                </a:lnTo>
                <a:lnTo>
                  <a:pt x="53203" y="6844"/>
                </a:lnTo>
                <a:lnTo>
                  <a:pt x="87122" y="0"/>
                </a:lnTo>
                <a:lnTo>
                  <a:pt x="466090" y="0"/>
                </a:lnTo>
                <a:lnTo>
                  <a:pt x="500008" y="6844"/>
                </a:lnTo>
                <a:lnTo>
                  <a:pt x="527700" y="25511"/>
                </a:lnTo>
                <a:lnTo>
                  <a:pt x="546367" y="53203"/>
                </a:lnTo>
                <a:lnTo>
                  <a:pt x="553212" y="87121"/>
                </a:lnTo>
                <a:lnTo>
                  <a:pt x="553212" y="435609"/>
                </a:lnTo>
                <a:lnTo>
                  <a:pt x="546367" y="469528"/>
                </a:lnTo>
                <a:lnTo>
                  <a:pt x="527700" y="497220"/>
                </a:lnTo>
                <a:lnTo>
                  <a:pt x="500008" y="515887"/>
                </a:lnTo>
                <a:lnTo>
                  <a:pt x="466090" y="522731"/>
                </a:lnTo>
                <a:lnTo>
                  <a:pt x="87122" y="522731"/>
                </a:lnTo>
                <a:lnTo>
                  <a:pt x="53203" y="515887"/>
                </a:lnTo>
                <a:lnTo>
                  <a:pt x="25511" y="497220"/>
                </a:lnTo>
                <a:lnTo>
                  <a:pt x="6844" y="469528"/>
                </a:lnTo>
                <a:lnTo>
                  <a:pt x="0" y="435609"/>
                </a:lnTo>
                <a:lnTo>
                  <a:pt x="0" y="87121"/>
                </a:lnTo>
                <a:close/>
              </a:path>
            </a:pathLst>
          </a:custGeom>
          <a:ln w="12192">
            <a:solidFill>
              <a:srgbClr val="D0CECE"/>
            </a:solidFill>
          </a:ln>
        </p:spPr>
        <p:txBody>
          <a:bodyPr wrap="square" lIns="0" tIns="0" rIns="0" bIns="0" rtlCol="0"/>
          <a:lstStyle/>
          <a:p>
            <a:endParaRPr/>
          </a:p>
        </p:txBody>
      </p:sp>
      <p:sp>
        <p:nvSpPr>
          <p:cNvPr id="40" name="object 40"/>
          <p:cNvSpPr/>
          <p:nvPr/>
        </p:nvSpPr>
        <p:spPr>
          <a:xfrm>
            <a:off x="6995159" y="3345179"/>
            <a:ext cx="554736" cy="5227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6995159"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2" name="object 42"/>
          <p:cNvSpPr/>
          <p:nvPr/>
        </p:nvSpPr>
        <p:spPr>
          <a:xfrm>
            <a:off x="6420612" y="3345179"/>
            <a:ext cx="554736" cy="52273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6420612" y="3345179"/>
            <a:ext cx="554990" cy="523240"/>
          </a:xfrm>
          <a:custGeom>
            <a:avLst/>
            <a:gdLst/>
            <a:ahLst/>
            <a:cxnLst/>
            <a:rect l="l" t="t" r="r" b="b"/>
            <a:pathLst>
              <a:path w="554990"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4" name="object 44"/>
          <p:cNvSpPr/>
          <p:nvPr/>
        </p:nvSpPr>
        <p:spPr>
          <a:xfrm>
            <a:off x="5856732" y="3345179"/>
            <a:ext cx="554735" cy="52273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p:nvPr/>
        </p:nvSpPr>
        <p:spPr>
          <a:xfrm>
            <a:off x="5856732" y="3345179"/>
            <a:ext cx="554990" cy="523240"/>
          </a:xfrm>
          <a:custGeom>
            <a:avLst/>
            <a:gdLst/>
            <a:ahLst/>
            <a:cxnLst/>
            <a:rect l="l" t="t" r="r" b="b"/>
            <a:pathLst>
              <a:path w="554989"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5" y="87122"/>
                </a:lnTo>
                <a:lnTo>
                  <a:pt x="554735"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6" name="object 46"/>
          <p:cNvSpPr/>
          <p:nvPr/>
        </p:nvSpPr>
        <p:spPr>
          <a:xfrm>
            <a:off x="9133331" y="3345179"/>
            <a:ext cx="554736" cy="52273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47"/>
          <p:cNvSpPr/>
          <p:nvPr/>
        </p:nvSpPr>
        <p:spPr>
          <a:xfrm>
            <a:off x="9133331"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8" name="object 48"/>
          <p:cNvSpPr/>
          <p:nvPr/>
        </p:nvSpPr>
        <p:spPr>
          <a:xfrm>
            <a:off x="754380" y="1760219"/>
            <a:ext cx="2346325" cy="1587500"/>
          </a:xfrm>
          <a:custGeom>
            <a:avLst/>
            <a:gdLst/>
            <a:ahLst/>
            <a:cxnLst/>
            <a:rect l="l" t="t" r="r" b="b"/>
            <a:pathLst>
              <a:path w="2346325" h="1587500">
                <a:moveTo>
                  <a:pt x="76200" y="1510792"/>
                </a:moveTo>
                <a:lnTo>
                  <a:pt x="44450" y="1510792"/>
                </a:lnTo>
                <a:lnTo>
                  <a:pt x="44450" y="0"/>
                </a:lnTo>
                <a:lnTo>
                  <a:pt x="31750" y="0"/>
                </a:lnTo>
                <a:lnTo>
                  <a:pt x="31750" y="1510792"/>
                </a:lnTo>
                <a:lnTo>
                  <a:pt x="0" y="1510792"/>
                </a:lnTo>
                <a:lnTo>
                  <a:pt x="38100" y="1586992"/>
                </a:lnTo>
                <a:lnTo>
                  <a:pt x="69850" y="1523492"/>
                </a:lnTo>
                <a:lnTo>
                  <a:pt x="76200" y="1510792"/>
                </a:lnTo>
                <a:close/>
              </a:path>
              <a:path w="2346325" h="1587500">
                <a:moveTo>
                  <a:pt x="631063" y="1511046"/>
                </a:moveTo>
                <a:lnTo>
                  <a:pt x="599338" y="1510995"/>
                </a:lnTo>
                <a:lnTo>
                  <a:pt x="602107" y="303276"/>
                </a:lnTo>
                <a:lnTo>
                  <a:pt x="589407" y="303276"/>
                </a:lnTo>
                <a:lnTo>
                  <a:pt x="586638" y="1510982"/>
                </a:lnTo>
                <a:lnTo>
                  <a:pt x="554863" y="1510919"/>
                </a:lnTo>
                <a:lnTo>
                  <a:pt x="592836" y="1587119"/>
                </a:lnTo>
                <a:lnTo>
                  <a:pt x="624674" y="1523746"/>
                </a:lnTo>
                <a:lnTo>
                  <a:pt x="631063" y="1511046"/>
                </a:lnTo>
                <a:close/>
              </a:path>
              <a:path w="2346325" h="1587500">
                <a:moveTo>
                  <a:pt x="1205484" y="1505585"/>
                </a:moveTo>
                <a:lnTo>
                  <a:pt x="1173734" y="1505585"/>
                </a:lnTo>
                <a:lnTo>
                  <a:pt x="1173734" y="626364"/>
                </a:lnTo>
                <a:lnTo>
                  <a:pt x="1161034" y="626364"/>
                </a:lnTo>
                <a:lnTo>
                  <a:pt x="1161034" y="1505585"/>
                </a:lnTo>
                <a:lnTo>
                  <a:pt x="1129284" y="1505585"/>
                </a:lnTo>
                <a:lnTo>
                  <a:pt x="1167384" y="1581785"/>
                </a:lnTo>
                <a:lnTo>
                  <a:pt x="1199134" y="1518285"/>
                </a:lnTo>
                <a:lnTo>
                  <a:pt x="1205484" y="1505585"/>
                </a:lnTo>
                <a:close/>
              </a:path>
              <a:path w="2346325" h="1587500">
                <a:moveTo>
                  <a:pt x="1778508" y="1493139"/>
                </a:moveTo>
                <a:lnTo>
                  <a:pt x="1746758" y="1493139"/>
                </a:lnTo>
                <a:lnTo>
                  <a:pt x="1746758" y="966216"/>
                </a:lnTo>
                <a:lnTo>
                  <a:pt x="1734058" y="966216"/>
                </a:lnTo>
                <a:lnTo>
                  <a:pt x="1734058" y="1493139"/>
                </a:lnTo>
                <a:lnTo>
                  <a:pt x="1702308" y="1493139"/>
                </a:lnTo>
                <a:lnTo>
                  <a:pt x="1740408" y="1569339"/>
                </a:lnTo>
                <a:lnTo>
                  <a:pt x="1772158" y="1505839"/>
                </a:lnTo>
                <a:lnTo>
                  <a:pt x="1778508" y="1493139"/>
                </a:lnTo>
                <a:close/>
              </a:path>
              <a:path w="2346325" h="1587500">
                <a:moveTo>
                  <a:pt x="2346071" y="1505585"/>
                </a:moveTo>
                <a:lnTo>
                  <a:pt x="2314295" y="1505331"/>
                </a:lnTo>
                <a:lnTo>
                  <a:pt x="2316607" y="1226820"/>
                </a:lnTo>
                <a:lnTo>
                  <a:pt x="2303907" y="1226820"/>
                </a:lnTo>
                <a:lnTo>
                  <a:pt x="2301595" y="1505216"/>
                </a:lnTo>
                <a:lnTo>
                  <a:pt x="2269871" y="1504950"/>
                </a:lnTo>
                <a:lnTo>
                  <a:pt x="2307336" y="1581531"/>
                </a:lnTo>
                <a:lnTo>
                  <a:pt x="2339721" y="1518031"/>
                </a:lnTo>
                <a:lnTo>
                  <a:pt x="2346071" y="1505585"/>
                </a:lnTo>
                <a:close/>
              </a:path>
            </a:pathLst>
          </a:custGeom>
          <a:solidFill>
            <a:srgbClr val="538235"/>
          </a:solidFill>
        </p:spPr>
        <p:txBody>
          <a:bodyPr wrap="square" lIns="0" tIns="0" rIns="0" bIns="0" rtlCol="0"/>
          <a:lstStyle/>
          <a:p>
            <a:endParaRPr/>
          </a:p>
        </p:txBody>
      </p:sp>
      <p:sp>
        <p:nvSpPr>
          <p:cNvPr id="49" name="object 49"/>
          <p:cNvSpPr/>
          <p:nvPr/>
        </p:nvSpPr>
        <p:spPr>
          <a:xfrm>
            <a:off x="4940808" y="1501139"/>
            <a:ext cx="2369820" cy="1874520"/>
          </a:xfrm>
          <a:custGeom>
            <a:avLst/>
            <a:gdLst/>
            <a:ahLst/>
            <a:cxnLst/>
            <a:rect l="l" t="t" r="r" b="b"/>
            <a:pathLst>
              <a:path w="2369820" h="1874520">
                <a:moveTo>
                  <a:pt x="76200" y="1768221"/>
                </a:moveTo>
                <a:lnTo>
                  <a:pt x="44450" y="1768221"/>
                </a:lnTo>
                <a:lnTo>
                  <a:pt x="44450" y="0"/>
                </a:lnTo>
                <a:lnTo>
                  <a:pt x="31750" y="0"/>
                </a:lnTo>
                <a:lnTo>
                  <a:pt x="31750" y="1768221"/>
                </a:lnTo>
                <a:lnTo>
                  <a:pt x="0" y="1768221"/>
                </a:lnTo>
                <a:lnTo>
                  <a:pt x="38100" y="1844421"/>
                </a:lnTo>
                <a:lnTo>
                  <a:pt x="69850" y="1780921"/>
                </a:lnTo>
                <a:lnTo>
                  <a:pt x="76200" y="1768221"/>
                </a:lnTo>
                <a:close/>
              </a:path>
              <a:path w="2369820" h="1874520">
                <a:moveTo>
                  <a:pt x="645414" y="1765173"/>
                </a:moveTo>
                <a:lnTo>
                  <a:pt x="613664" y="1764868"/>
                </a:lnTo>
                <a:lnTo>
                  <a:pt x="628396" y="356743"/>
                </a:lnTo>
                <a:lnTo>
                  <a:pt x="615696" y="356489"/>
                </a:lnTo>
                <a:lnTo>
                  <a:pt x="600964" y="1764741"/>
                </a:lnTo>
                <a:lnTo>
                  <a:pt x="569214" y="1764411"/>
                </a:lnTo>
                <a:lnTo>
                  <a:pt x="606552" y="1840992"/>
                </a:lnTo>
                <a:lnTo>
                  <a:pt x="639089" y="1777492"/>
                </a:lnTo>
                <a:lnTo>
                  <a:pt x="645414" y="1765173"/>
                </a:lnTo>
                <a:close/>
              </a:path>
              <a:path w="2369820" h="1874520">
                <a:moveTo>
                  <a:pt x="1208532" y="1798066"/>
                </a:moveTo>
                <a:lnTo>
                  <a:pt x="1176782" y="1798066"/>
                </a:lnTo>
                <a:lnTo>
                  <a:pt x="1176782" y="697992"/>
                </a:lnTo>
                <a:lnTo>
                  <a:pt x="1164082" y="697992"/>
                </a:lnTo>
                <a:lnTo>
                  <a:pt x="1164082" y="1798066"/>
                </a:lnTo>
                <a:lnTo>
                  <a:pt x="1132332" y="1798066"/>
                </a:lnTo>
                <a:lnTo>
                  <a:pt x="1170432" y="1874266"/>
                </a:lnTo>
                <a:lnTo>
                  <a:pt x="1202182" y="1810766"/>
                </a:lnTo>
                <a:lnTo>
                  <a:pt x="1208532" y="1798066"/>
                </a:lnTo>
                <a:close/>
              </a:path>
              <a:path w="2369820" h="1874520">
                <a:moveTo>
                  <a:pt x="1794383" y="1767967"/>
                </a:moveTo>
                <a:lnTo>
                  <a:pt x="1762594" y="1768081"/>
                </a:lnTo>
                <a:lnTo>
                  <a:pt x="1760474" y="1011936"/>
                </a:lnTo>
                <a:lnTo>
                  <a:pt x="1747774" y="1011936"/>
                </a:lnTo>
                <a:lnTo>
                  <a:pt x="1749894" y="1768119"/>
                </a:lnTo>
                <a:lnTo>
                  <a:pt x="1718183" y="1768221"/>
                </a:lnTo>
                <a:lnTo>
                  <a:pt x="1756410" y="1844294"/>
                </a:lnTo>
                <a:lnTo>
                  <a:pt x="1787994" y="1780794"/>
                </a:lnTo>
                <a:lnTo>
                  <a:pt x="1794383" y="1767967"/>
                </a:lnTo>
                <a:close/>
              </a:path>
              <a:path w="2369820" h="1874520">
                <a:moveTo>
                  <a:pt x="2369820" y="1767205"/>
                </a:moveTo>
                <a:lnTo>
                  <a:pt x="2338070" y="1767205"/>
                </a:lnTo>
                <a:lnTo>
                  <a:pt x="2338070" y="1362456"/>
                </a:lnTo>
                <a:lnTo>
                  <a:pt x="2325370" y="1362456"/>
                </a:lnTo>
                <a:lnTo>
                  <a:pt x="2325370" y="1767205"/>
                </a:lnTo>
                <a:lnTo>
                  <a:pt x="2293620" y="1767205"/>
                </a:lnTo>
                <a:lnTo>
                  <a:pt x="2331720" y="1843405"/>
                </a:lnTo>
                <a:lnTo>
                  <a:pt x="2363470" y="1779905"/>
                </a:lnTo>
                <a:lnTo>
                  <a:pt x="2369820" y="1767205"/>
                </a:lnTo>
                <a:close/>
              </a:path>
            </a:pathLst>
          </a:custGeom>
          <a:solidFill>
            <a:srgbClr val="2D75B6"/>
          </a:solidFill>
        </p:spPr>
        <p:txBody>
          <a:bodyPr wrap="square" lIns="0" tIns="0" rIns="0" bIns="0" rtlCol="0"/>
          <a:lstStyle/>
          <a:p>
            <a:endParaRPr/>
          </a:p>
        </p:txBody>
      </p:sp>
      <p:sp>
        <p:nvSpPr>
          <p:cNvPr id="50" name="object 50"/>
          <p:cNvSpPr/>
          <p:nvPr/>
        </p:nvSpPr>
        <p:spPr>
          <a:xfrm>
            <a:off x="9336023" y="2846831"/>
            <a:ext cx="76200" cy="481330"/>
          </a:xfrm>
          <a:custGeom>
            <a:avLst/>
            <a:gdLst/>
            <a:ahLst/>
            <a:cxnLst/>
            <a:rect l="l" t="t" r="r" b="b"/>
            <a:pathLst>
              <a:path w="76200" h="481329">
                <a:moveTo>
                  <a:pt x="31750" y="404748"/>
                </a:moveTo>
                <a:lnTo>
                  <a:pt x="0" y="404748"/>
                </a:lnTo>
                <a:lnTo>
                  <a:pt x="38100" y="480948"/>
                </a:lnTo>
                <a:lnTo>
                  <a:pt x="69850" y="417448"/>
                </a:lnTo>
                <a:lnTo>
                  <a:pt x="31750" y="417448"/>
                </a:lnTo>
                <a:lnTo>
                  <a:pt x="31750" y="404748"/>
                </a:lnTo>
                <a:close/>
              </a:path>
              <a:path w="76200" h="481329">
                <a:moveTo>
                  <a:pt x="44450" y="0"/>
                </a:moveTo>
                <a:lnTo>
                  <a:pt x="31750" y="0"/>
                </a:lnTo>
                <a:lnTo>
                  <a:pt x="31750" y="417448"/>
                </a:lnTo>
                <a:lnTo>
                  <a:pt x="44450" y="417448"/>
                </a:lnTo>
                <a:lnTo>
                  <a:pt x="44450" y="0"/>
                </a:lnTo>
                <a:close/>
              </a:path>
              <a:path w="76200" h="481329">
                <a:moveTo>
                  <a:pt x="76200" y="404748"/>
                </a:moveTo>
                <a:lnTo>
                  <a:pt x="44450" y="404748"/>
                </a:lnTo>
                <a:lnTo>
                  <a:pt x="44450" y="417448"/>
                </a:lnTo>
                <a:lnTo>
                  <a:pt x="69850" y="417448"/>
                </a:lnTo>
                <a:lnTo>
                  <a:pt x="76200" y="404748"/>
                </a:lnTo>
                <a:close/>
              </a:path>
            </a:pathLst>
          </a:custGeom>
          <a:solidFill>
            <a:srgbClr val="C00000"/>
          </a:solidFill>
        </p:spPr>
        <p:txBody>
          <a:bodyPr wrap="square" lIns="0" tIns="0" rIns="0" bIns="0" rtlCol="0"/>
          <a:lstStyle/>
          <a:p>
            <a:endParaRPr/>
          </a:p>
        </p:txBody>
      </p:sp>
      <p:sp>
        <p:nvSpPr>
          <p:cNvPr id="56" name="object 56"/>
          <p:cNvSpPr/>
          <p:nvPr/>
        </p:nvSpPr>
        <p:spPr>
          <a:xfrm>
            <a:off x="5263896" y="5256275"/>
            <a:ext cx="788035" cy="1498600"/>
          </a:xfrm>
          <a:custGeom>
            <a:avLst/>
            <a:gdLst/>
            <a:ahLst/>
            <a:cxnLst/>
            <a:rect l="l" t="t" r="r" b="b"/>
            <a:pathLst>
              <a:path w="788035" h="1498600">
                <a:moveTo>
                  <a:pt x="705230" y="1498092"/>
                </a:moveTo>
                <a:lnTo>
                  <a:pt x="82676" y="1498092"/>
                </a:lnTo>
                <a:lnTo>
                  <a:pt x="50524" y="1491589"/>
                </a:lnTo>
                <a:lnTo>
                  <a:pt x="24241" y="1473858"/>
                </a:lnTo>
                <a:lnTo>
                  <a:pt x="6506" y="1447562"/>
                </a:lnTo>
                <a:lnTo>
                  <a:pt x="0" y="1415364"/>
                </a:lnTo>
                <a:lnTo>
                  <a:pt x="0" y="0"/>
                </a:lnTo>
                <a:lnTo>
                  <a:pt x="787907" y="0"/>
                </a:lnTo>
                <a:lnTo>
                  <a:pt x="787907" y="1415364"/>
                </a:lnTo>
                <a:lnTo>
                  <a:pt x="781401" y="1447562"/>
                </a:lnTo>
                <a:lnTo>
                  <a:pt x="763666" y="1473858"/>
                </a:lnTo>
                <a:lnTo>
                  <a:pt x="737383" y="1491589"/>
                </a:lnTo>
                <a:lnTo>
                  <a:pt x="705230" y="1498092"/>
                </a:lnTo>
                <a:close/>
              </a:path>
            </a:pathLst>
          </a:custGeom>
          <a:ln w="12192">
            <a:solidFill>
              <a:srgbClr val="FFFFFF"/>
            </a:solidFill>
          </a:ln>
        </p:spPr>
        <p:txBody>
          <a:bodyPr wrap="square" lIns="0" tIns="0" rIns="0" bIns="0" rtlCol="0"/>
          <a:lstStyle/>
          <a:p>
            <a:endParaRPr/>
          </a:p>
        </p:txBody>
      </p:sp>
      <p:sp>
        <p:nvSpPr>
          <p:cNvPr id="80" name="TextBox 79"/>
          <p:cNvSpPr txBox="1"/>
          <p:nvPr/>
        </p:nvSpPr>
        <p:spPr>
          <a:xfrm>
            <a:off x="4572000" y="1207007"/>
            <a:ext cx="1221230" cy="400110"/>
          </a:xfrm>
          <a:prstGeom prst="rect">
            <a:avLst/>
          </a:prstGeom>
          <a:noFill/>
        </p:spPr>
        <p:txBody>
          <a:bodyPr wrap="square" rtlCol="0">
            <a:spAutoFit/>
          </a:bodyPr>
          <a:lstStyle/>
          <a:p>
            <a:r>
              <a:rPr lang="fr-FR" sz="2000" dirty="0" err="1" smtClean="0"/>
              <a:t>Context</a:t>
            </a:r>
            <a:endParaRPr lang="fr-FR" sz="2000" dirty="0"/>
          </a:p>
        </p:txBody>
      </p:sp>
      <p:sp>
        <p:nvSpPr>
          <p:cNvPr id="81" name="TextBox 80"/>
          <p:cNvSpPr txBox="1"/>
          <p:nvPr/>
        </p:nvSpPr>
        <p:spPr>
          <a:xfrm>
            <a:off x="5059171" y="1575553"/>
            <a:ext cx="1352296" cy="400110"/>
          </a:xfrm>
          <a:prstGeom prst="rect">
            <a:avLst/>
          </a:prstGeom>
          <a:noFill/>
        </p:spPr>
        <p:txBody>
          <a:bodyPr wrap="square" rtlCol="0">
            <a:spAutoFit/>
          </a:bodyPr>
          <a:lstStyle/>
          <a:p>
            <a:r>
              <a:rPr lang="fr-FR" sz="2000" dirty="0" smtClean="0"/>
              <a:t>Planning</a:t>
            </a:r>
            <a:endParaRPr lang="fr-FR" sz="2000" dirty="0"/>
          </a:p>
        </p:txBody>
      </p:sp>
      <p:sp>
        <p:nvSpPr>
          <p:cNvPr id="82" name="TextBox 81"/>
          <p:cNvSpPr txBox="1"/>
          <p:nvPr/>
        </p:nvSpPr>
        <p:spPr>
          <a:xfrm>
            <a:off x="5793230" y="1848691"/>
            <a:ext cx="1352296" cy="400110"/>
          </a:xfrm>
          <a:prstGeom prst="rect">
            <a:avLst/>
          </a:prstGeom>
          <a:noFill/>
        </p:spPr>
        <p:txBody>
          <a:bodyPr wrap="square" rtlCol="0">
            <a:spAutoFit/>
          </a:bodyPr>
          <a:lstStyle/>
          <a:p>
            <a:r>
              <a:rPr lang="fr-FR" sz="2000" dirty="0" smtClean="0"/>
              <a:t>Inputs</a:t>
            </a:r>
            <a:endParaRPr lang="fr-FR" sz="2000" dirty="0"/>
          </a:p>
        </p:txBody>
      </p:sp>
      <p:sp>
        <p:nvSpPr>
          <p:cNvPr id="83" name="TextBox 82"/>
          <p:cNvSpPr txBox="1"/>
          <p:nvPr/>
        </p:nvSpPr>
        <p:spPr>
          <a:xfrm>
            <a:off x="6137401" y="2228294"/>
            <a:ext cx="1352296" cy="400110"/>
          </a:xfrm>
          <a:prstGeom prst="rect">
            <a:avLst/>
          </a:prstGeom>
          <a:noFill/>
        </p:spPr>
        <p:txBody>
          <a:bodyPr wrap="square" rtlCol="0">
            <a:spAutoFit/>
          </a:bodyPr>
          <a:lstStyle/>
          <a:p>
            <a:r>
              <a:rPr lang="fr-FR" sz="2000" dirty="0" err="1" smtClean="0"/>
              <a:t>Process</a:t>
            </a:r>
            <a:endParaRPr lang="fr-FR" sz="2000" dirty="0"/>
          </a:p>
        </p:txBody>
      </p:sp>
      <p:sp>
        <p:nvSpPr>
          <p:cNvPr id="84" name="TextBox 83"/>
          <p:cNvSpPr txBox="1"/>
          <p:nvPr/>
        </p:nvSpPr>
        <p:spPr>
          <a:xfrm>
            <a:off x="6679819" y="2605444"/>
            <a:ext cx="1352296" cy="400110"/>
          </a:xfrm>
          <a:prstGeom prst="rect">
            <a:avLst/>
          </a:prstGeom>
          <a:noFill/>
        </p:spPr>
        <p:txBody>
          <a:bodyPr wrap="square" rtlCol="0">
            <a:spAutoFit/>
          </a:bodyPr>
          <a:lstStyle/>
          <a:p>
            <a:r>
              <a:rPr lang="fr-FR" sz="2000" dirty="0" err="1" smtClean="0"/>
              <a:t>Ouputs</a:t>
            </a:r>
            <a:endParaRPr lang="fr-FR" sz="2000" dirty="0"/>
          </a:p>
        </p:txBody>
      </p:sp>
      <p:grpSp>
        <p:nvGrpSpPr>
          <p:cNvPr id="122" name="object 44"/>
          <p:cNvGrpSpPr/>
          <p:nvPr/>
        </p:nvGrpSpPr>
        <p:grpSpPr>
          <a:xfrm>
            <a:off x="259712" y="4135562"/>
            <a:ext cx="10521950" cy="539750"/>
            <a:chOff x="210311" y="5059679"/>
            <a:chExt cx="10521950" cy="539750"/>
          </a:xfrm>
        </p:grpSpPr>
        <p:sp>
          <p:nvSpPr>
            <p:cNvPr id="123" name="object 45"/>
            <p:cNvSpPr/>
            <p:nvPr/>
          </p:nvSpPr>
          <p:spPr>
            <a:xfrm>
              <a:off x="216407" y="5113019"/>
              <a:ext cx="10509885" cy="472440"/>
            </a:xfrm>
            <a:custGeom>
              <a:avLst/>
              <a:gdLst/>
              <a:ahLst/>
              <a:cxnLst/>
              <a:rect l="l" t="t" r="r" b="b"/>
              <a:pathLst>
                <a:path w="10509885" h="472439">
                  <a:moveTo>
                    <a:pt x="14770" y="118109"/>
                  </a:moveTo>
                  <a:lnTo>
                    <a:pt x="0" y="118109"/>
                  </a:lnTo>
                  <a:lnTo>
                    <a:pt x="0" y="354329"/>
                  </a:lnTo>
                  <a:lnTo>
                    <a:pt x="14770" y="354329"/>
                  </a:lnTo>
                  <a:lnTo>
                    <a:pt x="14770" y="118109"/>
                  </a:lnTo>
                  <a:close/>
                </a:path>
                <a:path w="10509885" h="472439">
                  <a:moveTo>
                    <a:pt x="59055" y="118109"/>
                  </a:moveTo>
                  <a:lnTo>
                    <a:pt x="29527" y="118109"/>
                  </a:lnTo>
                  <a:lnTo>
                    <a:pt x="29527" y="354329"/>
                  </a:lnTo>
                  <a:lnTo>
                    <a:pt x="59055" y="354329"/>
                  </a:lnTo>
                  <a:lnTo>
                    <a:pt x="59055" y="118109"/>
                  </a:lnTo>
                  <a:close/>
                </a:path>
                <a:path w="10509885" h="472439">
                  <a:moveTo>
                    <a:pt x="10273284" y="0"/>
                  </a:moveTo>
                  <a:lnTo>
                    <a:pt x="10273284" y="118109"/>
                  </a:lnTo>
                  <a:lnTo>
                    <a:pt x="73825" y="118109"/>
                  </a:lnTo>
                  <a:lnTo>
                    <a:pt x="73825" y="354329"/>
                  </a:lnTo>
                  <a:lnTo>
                    <a:pt x="10273284" y="354329"/>
                  </a:lnTo>
                  <a:lnTo>
                    <a:pt x="10273284" y="472439"/>
                  </a:lnTo>
                  <a:lnTo>
                    <a:pt x="10509504" y="236219"/>
                  </a:lnTo>
                  <a:lnTo>
                    <a:pt x="10273284" y="0"/>
                  </a:lnTo>
                  <a:close/>
                </a:path>
              </a:pathLst>
            </a:custGeom>
            <a:solidFill>
              <a:srgbClr val="767070"/>
            </a:solidFill>
          </p:spPr>
          <p:txBody>
            <a:bodyPr wrap="square" lIns="0" tIns="0" rIns="0" bIns="0" rtlCol="0"/>
            <a:lstStyle/>
            <a:p>
              <a:endParaRPr/>
            </a:p>
          </p:txBody>
        </p:sp>
        <p:sp>
          <p:nvSpPr>
            <p:cNvPr id="124" name="object 46"/>
            <p:cNvSpPr/>
            <p:nvPr/>
          </p:nvSpPr>
          <p:spPr>
            <a:xfrm>
              <a:off x="216407" y="5113019"/>
              <a:ext cx="10509885" cy="472440"/>
            </a:xfrm>
            <a:custGeom>
              <a:avLst/>
              <a:gdLst/>
              <a:ahLst/>
              <a:cxnLst/>
              <a:rect l="l" t="t" r="r" b="b"/>
              <a:pathLst>
                <a:path w="10509885" h="472439">
                  <a:moveTo>
                    <a:pt x="0" y="118109"/>
                  </a:moveTo>
                  <a:lnTo>
                    <a:pt x="14770" y="118109"/>
                  </a:lnTo>
                  <a:lnTo>
                    <a:pt x="14770" y="354329"/>
                  </a:lnTo>
                  <a:lnTo>
                    <a:pt x="0" y="354329"/>
                  </a:lnTo>
                  <a:lnTo>
                    <a:pt x="0" y="118109"/>
                  </a:lnTo>
                  <a:close/>
                </a:path>
                <a:path w="10509885" h="472439">
                  <a:moveTo>
                    <a:pt x="29527" y="118109"/>
                  </a:moveTo>
                  <a:lnTo>
                    <a:pt x="59055" y="118109"/>
                  </a:lnTo>
                  <a:lnTo>
                    <a:pt x="59055" y="354329"/>
                  </a:lnTo>
                  <a:lnTo>
                    <a:pt x="29527" y="354329"/>
                  </a:lnTo>
                  <a:lnTo>
                    <a:pt x="29527" y="118109"/>
                  </a:lnTo>
                  <a:close/>
                </a:path>
                <a:path w="10509885" h="472439">
                  <a:moveTo>
                    <a:pt x="73825" y="118109"/>
                  </a:moveTo>
                  <a:lnTo>
                    <a:pt x="10273284" y="118109"/>
                  </a:lnTo>
                  <a:lnTo>
                    <a:pt x="10273284" y="0"/>
                  </a:lnTo>
                  <a:lnTo>
                    <a:pt x="10509504" y="236219"/>
                  </a:lnTo>
                  <a:lnTo>
                    <a:pt x="10273284" y="472439"/>
                  </a:lnTo>
                  <a:lnTo>
                    <a:pt x="10273284" y="354329"/>
                  </a:lnTo>
                  <a:lnTo>
                    <a:pt x="73825" y="354329"/>
                  </a:lnTo>
                  <a:lnTo>
                    <a:pt x="73825" y="118109"/>
                  </a:lnTo>
                  <a:close/>
                </a:path>
              </a:pathLst>
            </a:custGeom>
            <a:ln w="12192">
              <a:solidFill>
                <a:srgbClr val="000000"/>
              </a:solidFill>
            </a:ln>
          </p:spPr>
          <p:txBody>
            <a:bodyPr wrap="square" lIns="0" tIns="0" rIns="0" bIns="0" rtlCol="0"/>
            <a:lstStyle/>
            <a:p>
              <a:endParaRPr/>
            </a:p>
          </p:txBody>
        </p:sp>
        <p:sp>
          <p:nvSpPr>
            <p:cNvPr id="125" name="object 47"/>
            <p:cNvSpPr/>
            <p:nvPr/>
          </p:nvSpPr>
          <p:spPr>
            <a:xfrm>
              <a:off x="4608576" y="5068823"/>
              <a:ext cx="554736" cy="524256"/>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6" name="object 48"/>
            <p:cNvSpPr/>
            <p:nvPr/>
          </p:nvSpPr>
          <p:spPr>
            <a:xfrm>
              <a:off x="4608576" y="5068823"/>
              <a:ext cx="554990" cy="524510"/>
            </a:xfrm>
            <a:custGeom>
              <a:avLst/>
              <a:gdLst/>
              <a:ahLst/>
              <a:cxnLst/>
              <a:rect l="l" t="t" r="r" b="b"/>
              <a:pathLst>
                <a:path w="554989" h="524510">
                  <a:moveTo>
                    <a:pt x="0" y="87375"/>
                  </a:moveTo>
                  <a:lnTo>
                    <a:pt x="6865" y="53363"/>
                  </a:lnTo>
                  <a:lnTo>
                    <a:pt x="25590" y="25590"/>
                  </a:lnTo>
                  <a:lnTo>
                    <a:pt x="53363" y="6865"/>
                  </a:lnTo>
                  <a:lnTo>
                    <a:pt x="87375" y="0"/>
                  </a:lnTo>
                  <a:lnTo>
                    <a:pt x="467360" y="0"/>
                  </a:lnTo>
                  <a:lnTo>
                    <a:pt x="501372" y="6865"/>
                  </a:lnTo>
                  <a:lnTo>
                    <a:pt x="529145" y="25590"/>
                  </a:lnTo>
                  <a:lnTo>
                    <a:pt x="547870" y="53363"/>
                  </a:lnTo>
                  <a:lnTo>
                    <a:pt x="554736" y="87375"/>
                  </a:lnTo>
                  <a:lnTo>
                    <a:pt x="554736" y="436879"/>
                  </a:lnTo>
                  <a:lnTo>
                    <a:pt x="547870" y="470892"/>
                  </a:lnTo>
                  <a:lnTo>
                    <a:pt x="529145" y="498665"/>
                  </a:lnTo>
                  <a:lnTo>
                    <a:pt x="501372" y="517390"/>
                  </a:lnTo>
                  <a:lnTo>
                    <a:pt x="467360" y="524256"/>
                  </a:lnTo>
                  <a:lnTo>
                    <a:pt x="87375"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sp>
          <p:nvSpPr>
            <p:cNvPr id="127" name="object 49"/>
            <p:cNvSpPr/>
            <p:nvPr/>
          </p:nvSpPr>
          <p:spPr>
            <a:xfrm>
              <a:off x="5177027" y="5065775"/>
              <a:ext cx="554736" cy="524256"/>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8" name="object 50"/>
            <p:cNvSpPr/>
            <p:nvPr/>
          </p:nvSpPr>
          <p:spPr>
            <a:xfrm>
              <a:off x="5177027" y="5065775"/>
              <a:ext cx="554990" cy="524510"/>
            </a:xfrm>
            <a:custGeom>
              <a:avLst/>
              <a:gdLst/>
              <a:ahLst/>
              <a:cxnLst/>
              <a:rect l="l" t="t" r="r" b="b"/>
              <a:pathLst>
                <a:path w="554989" h="524510">
                  <a:moveTo>
                    <a:pt x="0" y="87375"/>
                  </a:moveTo>
                  <a:lnTo>
                    <a:pt x="6865" y="53363"/>
                  </a:lnTo>
                  <a:lnTo>
                    <a:pt x="25590" y="25590"/>
                  </a:lnTo>
                  <a:lnTo>
                    <a:pt x="53363" y="6865"/>
                  </a:lnTo>
                  <a:lnTo>
                    <a:pt x="87375" y="0"/>
                  </a:lnTo>
                  <a:lnTo>
                    <a:pt x="467360" y="0"/>
                  </a:lnTo>
                  <a:lnTo>
                    <a:pt x="501372" y="6865"/>
                  </a:lnTo>
                  <a:lnTo>
                    <a:pt x="529145" y="25590"/>
                  </a:lnTo>
                  <a:lnTo>
                    <a:pt x="547870" y="53363"/>
                  </a:lnTo>
                  <a:lnTo>
                    <a:pt x="554736" y="87375"/>
                  </a:lnTo>
                  <a:lnTo>
                    <a:pt x="554736" y="436880"/>
                  </a:lnTo>
                  <a:lnTo>
                    <a:pt x="547870" y="470892"/>
                  </a:lnTo>
                  <a:lnTo>
                    <a:pt x="529145" y="498665"/>
                  </a:lnTo>
                  <a:lnTo>
                    <a:pt x="501372" y="517390"/>
                  </a:lnTo>
                  <a:lnTo>
                    <a:pt x="467360" y="524256"/>
                  </a:lnTo>
                  <a:lnTo>
                    <a:pt x="87375" y="524256"/>
                  </a:lnTo>
                  <a:lnTo>
                    <a:pt x="53363" y="517390"/>
                  </a:lnTo>
                  <a:lnTo>
                    <a:pt x="25590" y="498665"/>
                  </a:lnTo>
                  <a:lnTo>
                    <a:pt x="6865" y="470892"/>
                  </a:lnTo>
                  <a:lnTo>
                    <a:pt x="0" y="436880"/>
                  </a:lnTo>
                  <a:lnTo>
                    <a:pt x="0" y="87375"/>
                  </a:lnTo>
                  <a:close/>
                </a:path>
              </a:pathLst>
            </a:custGeom>
            <a:ln w="12192">
              <a:solidFill>
                <a:srgbClr val="D0CECE"/>
              </a:solidFill>
            </a:ln>
          </p:spPr>
          <p:txBody>
            <a:bodyPr wrap="square" lIns="0" tIns="0" rIns="0" bIns="0" rtlCol="0"/>
            <a:lstStyle/>
            <a:p>
              <a:endParaRPr/>
            </a:p>
          </p:txBody>
        </p:sp>
        <p:sp>
          <p:nvSpPr>
            <p:cNvPr id="129" name="object 51"/>
            <p:cNvSpPr/>
            <p:nvPr/>
          </p:nvSpPr>
          <p:spPr>
            <a:xfrm>
              <a:off x="6902195" y="5068823"/>
              <a:ext cx="554735" cy="524256"/>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0" name="object 52"/>
            <p:cNvSpPr/>
            <p:nvPr/>
          </p:nvSpPr>
          <p:spPr>
            <a:xfrm>
              <a:off x="6902195" y="5068823"/>
              <a:ext cx="554990" cy="524510"/>
            </a:xfrm>
            <a:custGeom>
              <a:avLst/>
              <a:gdLst/>
              <a:ahLst/>
              <a:cxnLst/>
              <a:rect l="l" t="t" r="r" b="b"/>
              <a:pathLst>
                <a:path w="554990" h="524510">
                  <a:moveTo>
                    <a:pt x="0" y="87375"/>
                  </a:moveTo>
                  <a:lnTo>
                    <a:pt x="6865" y="53363"/>
                  </a:lnTo>
                  <a:lnTo>
                    <a:pt x="25590" y="25590"/>
                  </a:lnTo>
                  <a:lnTo>
                    <a:pt x="53363" y="6865"/>
                  </a:lnTo>
                  <a:lnTo>
                    <a:pt x="87375" y="0"/>
                  </a:lnTo>
                  <a:lnTo>
                    <a:pt x="467359" y="0"/>
                  </a:lnTo>
                  <a:lnTo>
                    <a:pt x="501372" y="6865"/>
                  </a:lnTo>
                  <a:lnTo>
                    <a:pt x="529145" y="25590"/>
                  </a:lnTo>
                  <a:lnTo>
                    <a:pt x="547870" y="53363"/>
                  </a:lnTo>
                  <a:lnTo>
                    <a:pt x="554735" y="87375"/>
                  </a:lnTo>
                  <a:lnTo>
                    <a:pt x="554735" y="436879"/>
                  </a:lnTo>
                  <a:lnTo>
                    <a:pt x="547870" y="470892"/>
                  </a:lnTo>
                  <a:lnTo>
                    <a:pt x="529145" y="498665"/>
                  </a:lnTo>
                  <a:lnTo>
                    <a:pt x="501372" y="517390"/>
                  </a:lnTo>
                  <a:lnTo>
                    <a:pt x="467359" y="524256"/>
                  </a:lnTo>
                  <a:lnTo>
                    <a:pt x="87375"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sp>
          <p:nvSpPr>
            <p:cNvPr id="131" name="object 53"/>
            <p:cNvSpPr/>
            <p:nvPr/>
          </p:nvSpPr>
          <p:spPr>
            <a:xfrm>
              <a:off x="6327647" y="5068823"/>
              <a:ext cx="554735" cy="524256"/>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2" name="object 54"/>
            <p:cNvSpPr/>
            <p:nvPr/>
          </p:nvSpPr>
          <p:spPr>
            <a:xfrm>
              <a:off x="6327647" y="5068823"/>
              <a:ext cx="554990" cy="524510"/>
            </a:xfrm>
            <a:custGeom>
              <a:avLst/>
              <a:gdLst/>
              <a:ahLst/>
              <a:cxnLst/>
              <a:rect l="l" t="t" r="r" b="b"/>
              <a:pathLst>
                <a:path w="554990" h="524510">
                  <a:moveTo>
                    <a:pt x="0" y="87375"/>
                  </a:moveTo>
                  <a:lnTo>
                    <a:pt x="6865" y="53363"/>
                  </a:lnTo>
                  <a:lnTo>
                    <a:pt x="25590" y="25590"/>
                  </a:lnTo>
                  <a:lnTo>
                    <a:pt x="53363" y="6865"/>
                  </a:lnTo>
                  <a:lnTo>
                    <a:pt x="87375" y="0"/>
                  </a:lnTo>
                  <a:lnTo>
                    <a:pt x="467359" y="0"/>
                  </a:lnTo>
                  <a:lnTo>
                    <a:pt x="501372" y="6865"/>
                  </a:lnTo>
                  <a:lnTo>
                    <a:pt x="529145" y="25590"/>
                  </a:lnTo>
                  <a:lnTo>
                    <a:pt x="547870" y="53363"/>
                  </a:lnTo>
                  <a:lnTo>
                    <a:pt x="554735" y="87375"/>
                  </a:lnTo>
                  <a:lnTo>
                    <a:pt x="554735" y="436879"/>
                  </a:lnTo>
                  <a:lnTo>
                    <a:pt x="547870" y="470892"/>
                  </a:lnTo>
                  <a:lnTo>
                    <a:pt x="529145" y="498665"/>
                  </a:lnTo>
                  <a:lnTo>
                    <a:pt x="501372" y="517390"/>
                  </a:lnTo>
                  <a:lnTo>
                    <a:pt x="467359" y="524256"/>
                  </a:lnTo>
                  <a:lnTo>
                    <a:pt x="87375"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sp>
          <p:nvSpPr>
            <p:cNvPr id="133" name="object 55"/>
            <p:cNvSpPr/>
            <p:nvPr/>
          </p:nvSpPr>
          <p:spPr>
            <a:xfrm>
              <a:off x="5763767" y="5068823"/>
              <a:ext cx="554736" cy="524256"/>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4" name="object 56"/>
            <p:cNvSpPr/>
            <p:nvPr/>
          </p:nvSpPr>
          <p:spPr>
            <a:xfrm>
              <a:off x="5763767" y="5068823"/>
              <a:ext cx="554990" cy="524510"/>
            </a:xfrm>
            <a:custGeom>
              <a:avLst/>
              <a:gdLst/>
              <a:ahLst/>
              <a:cxnLst/>
              <a:rect l="l" t="t" r="r" b="b"/>
              <a:pathLst>
                <a:path w="554989" h="524510">
                  <a:moveTo>
                    <a:pt x="0" y="87375"/>
                  </a:moveTo>
                  <a:lnTo>
                    <a:pt x="6865" y="53363"/>
                  </a:lnTo>
                  <a:lnTo>
                    <a:pt x="25590" y="25590"/>
                  </a:lnTo>
                  <a:lnTo>
                    <a:pt x="53363" y="6865"/>
                  </a:lnTo>
                  <a:lnTo>
                    <a:pt x="87376" y="0"/>
                  </a:lnTo>
                  <a:lnTo>
                    <a:pt x="467360" y="0"/>
                  </a:lnTo>
                  <a:lnTo>
                    <a:pt x="501372" y="6865"/>
                  </a:lnTo>
                  <a:lnTo>
                    <a:pt x="529145" y="25590"/>
                  </a:lnTo>
                  <a:lnTo>
                    <a:pt x="547870" y="53363"/>
                  </a:lnTo>
                  <a:lnTo>
                    <a:pt x="554736" y="87375"/>
                  </a:lnTo>
                  <a:lnTo>
                    <a:pt x="554736" y="436879"/>
                  </a:lnTo>
                  <a:lnTo>
                    <a:pt x="547870" y="470892"/>
                  </a:lnTo>
                  <a:lnTo>
                    <a:pt x="529145" y="498665"/>
                  </a:lnTo>
                  <a:lnTo>
                    <a:pt x="501372" y="517390"/>
                  </a:lnTo>
                  <a:lnTo>
                    <a:pt x="467360" y="524256"/>
                  </a:lnTo>
                  <a:lnTo>
                    <a:pt x="87376"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grpSp>
      <p:sp>
        <p:nvSpPr>
          <p:cNvPr id="135" name="object 57"/>
          <p:cNvSpPr/>
          <p:nvPr/>
        </p:nvSpPr>
        <p:spPr>
          <a:xfrm>
            <a:off x="10866753" y="4143183"/>
            <a:ext cx="1343025"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000" b="1" dirty="0" smtClean="0">
                <a:solidFill>
                  <a:schemeClr val="accent4"/>
                </a:solidFill>
              </a:rPr>
              <a:t>METT</a:t>
            </a:r>
            <a:endParaRPr sz="1400" b="1" dirty="0">
              <a:solidFill>
                <a:schemeClr val="accent4"/>
              </a:solidFill>
            </a:endParaRPr>
          </a:p>
        </p:txBody>
      </p:sp>
      <p:grpSp>
        <p:nvGrpSpPr>
          <p:cNvPr id="136" name="object 58"/>
          <p:cNvGrpSpPr/>
          <p:nvPr/>
        </p:nvGrpSpPr>
        <p:grpSpPr>
          <a:xfrm>
            <a:off x="259712" y="4723827"/>
            <a:ext cx="10521950" cy="1161415"/>
            <a:chOff x="210311" y="5647944"/>
            <a:chExt cx="10521950" cy="1161415"/>
          </a:xfrm>
        </p:grpSpPr>
        <p:sp>
          <p:nvSpPr>
            <p:cNvPr id="137" name="object 59"/>
            <p:cNvSpPr/>
            <p:nvPr/>
          </p:nvSpPr>
          <p:spPr>
            <a:xfrm>
              <a:off x="216407" y="5682996"/>
              <a:ext cx="10509885" cy="471170"/>
            </a:xfrm>
            <a:custGeom>
              <a:avLst/>
              <a:gdLst/>
              <a:ahLst/>
              <a:cxnLst/>
              <a:rect l="l" t="t" r="r" b="b"/>
              <a:pathLst>
                <a:path w="10509885" h="471170">
                  <a:moveTo>
                    <a:pt x="14706" y="117728"/>
                  </a:moveTo>
                  <a:lnTo>
                    <a:pt x="0" y="117728"/>
                  </a:lnTo>
                  <a:lnTo>
                    <a:pt x="0" y="353186"/>
                  </a:lnTo>
                  <a:lnTo>
                    <a:pt x="14706" y="353186"/>
                  </a:lnTo>
                  <a:lnTo>
                    <a:pt x="14706" y="117728"/>
                  </a:lnTo>
                  <a:close/>
                </a:path>
                <a:path w="10509885" h="471170">
                  <a:moveTo>
                    <a:pt x="58864" y="117728"/>
                  </a:moveTo>
                  <a:lnTo>
                    <a:pt x="29438" y="117728"/>
                  </a:lnTo>
                  <a:lnTo>
                    <a:pt x="29438" y="353186"/>
                  </a:lnTo>
                  <a:lnTo>
                    <a:pt x="58864" y="353186"/>
                  </a:lnTo>
                  <a:lnTo>
                    <a:pt x="58864" y="117728"/>
                  </a:lnTo>
                  <a:close/>
                </a:path>
                <a:path w="10509885" h="471170">
                  <a:moveTo>
                    <a:pt x="10274046" y="0"/>
                  </a:moveTo>
                  <a:lnTo>
                    <a:pt x="10274046" y="117728"/>
                  </a:lnTo>
                  <a:lnTo>
                    <a:pt x="73583" y="117728"/>
                  </a:lnTo>
                  <a:lnTo>
                    <a:pt x="73583" y="353186"/>
                  </a:lnTo>
                  <a:lnTo>
                    <a:pt x="10274046" y="353186"/>
                  </a:lnTo>
                  <a:lnTo>
                    <a:pt x="10274046" y="470915"/>
                  </a:lnTo>
                  <a:lnTo>
                    <a:pt x="10509504" y="235457"/>
                  </a:lnTo>
                  <a:lnTo>
                    <a:pt x="10274046" y="0"/>
                  </a:lnTo>
                  <a:close/>
                </a:path>
              </a:pathLst>
            </a:custGeom>
            <a:solidFill>
              <a:srgbClr val="3A3838"/>
            </a:solidFill>
          </p:spPr>
          <p:txBody>
            <a:bodyPr wrap="square" lIns="0" tIns="0" rIns="0" bIns="0" rtlCol="0"/>
            <a:lstStyle/>
            <a:p>
              <a:endParaRPr/>
            </a:p>
          </p:txBody>
        </p:sp>
        <p:sp>
          <p:nvSpPr>
            <p:cNvPr id="138" name="object 60"/>
            <p:cNvSpPr/>
            <p:nvPr/>
          </p:nvSpPr>
          <p:spPr>
            <a:xfrm>
              <a:off x="216407" y="5682996"/>
              <a:ext cx="10509885" cy="471170"/>
            </a:xfrm>
            <a:custGeom>
              <a:avLst/>
              <a:gdLst/>
              <a:ahLst/>
              <a:cxnLst/>
              <a:rect l="l" t="t" r="r" b="b"/>
              <a:pathLst>
                <a:path w="10509885" h="471170">
                  <a:moveTo>
                    <a:pt x="0" y="117728"/>
                  </a:moveTo>
                  <a:lnTo>
                    <a:pt x="14706" y="117728"/>
                  </a:lnTo>
                  <a:lnTo>
                    <a:pt x="14706" y="353186"/>
                  </a:lnTo>
                  <a:lnTo>
                    <a:pt x="0" y="353186"/>
                  </a:lnTo>
                  <a:lnTo>
                    <a:pt x="0" y="117728"/>
                  </a:lnTo>
                  <a:close/>
                </a:path>
                <a:path w="10509885" h="471170">
                  <a:moveTo>
                    <a:pt x="29438" y="117728"/>
                  </a:moveTo>
                  <a:lnTo>
                    <a:pt x="58864" y="117728"/>
                  </a:lnTo>
                  <a:lnTo>
                    <a:pt x="58864" y="353186"/>
                  </a:lnTo>
                  <a:lnTo>
                    <a:pt x="29438" y="353186"/>
                  </a:lnTo>
                  <a:lnTo>
                    <a:pt x="29438" y="117728"/>
                  </a:lnTo>
                  <a:close/>
                </a:path>
                <a:path w="10509885" h="471170">
                  <a:moveTo>
                    <a:pt x="73583" y="117728"/>
                  </a:moveTo>
                  <a:lnTo>
                    <a:pt x="10274046" y="117728"/>
                  </a:lnTo>
                  <a:lnTo>
                    <a:pt x="10274046" y="0"/>
                  </a:lnTo>
                  <a:lnTo>
                    <a:pt x="10509504" y="235457"/>
                  </a:lnTo>
                  <a:lnTo>
                    <a:pt x="10274046" y="470915"/>
                  </a:lnTo>
                  <a:lnTo>
                    <a:pt x="10274046" y="353186"/>
                  </a:lnTo>
                  <a:lnTo>
                    <a:pt x="73583" y="353186"/>
                  </a:lnTo>
                  <a:lnTo>
                    <a:pt x="73583" y="117728"/>
                  </a:lnTo>
                  <a:close/>
                </a:path>
              </a:pathLst>
            </a:custGeom>
            <a:ln w="12192">
              <a:solidFill>
                <a:srgbClr val="000000"/>
              </a:solidFill>
            </a:ln>
          </p:spPr>
          <p:txBody>
            <a:bodyPr wrap="square" lIns="0" tIns="0" rIns="0" bIns="0" rtlCol="0"/>
            <a:lstStyle/>
            <a:p>
              <a:endParaRPr/>
            </a:p>
          </p:txBody>
        </p:sp>
        <p:sp>
          <p:nvSpPr>
            <p:cNvPr id="139" name="object 61"/>
            <p:cNvSpPr/>
            <p:nvPr/>
          </p:nvSpPr>
          <p:spPr>
            <a:xfrm>
              <a:off x="4608576" y="5657088"/>
              <a:ext cx="554990" cy="523240"/>
            </a:xfrm>
            <a:custGeom>
              <a:avLst/>
              <a:gdLst/>
              <a:ahLst/>
              <a:cxnLst/>
              <a:rect l="l" t="t" r="r" b="b"/>
              <a:pathLst>
                <a:path w="554989"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0" name="object 62"/>
            <p:cNvSpPr/>
            <p:nvPr/>
          </p:nvSpPr>
          <p:spPr>
            <a:xfrm>
              <a:off x="4608576" y="5657088"/>
              <a:ext cx="554990" cy="523240"/>
            </a:xfrm>
            <a:custGeom>
              <a:avLst/>
              <a:gdLst/>
              <a:ahLst/>
              <a:cxnLst/>
              <a:rect l="l" t="t" r="r" b="b"/>
              <a:pathLst>
                <a:path w="554989"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1" name="object 63"/>
            <p:cNvSpPr/>
            <p:nvPr/>
          </p:nvSpPr>
          <p:spPr>
            <a:xfrm>
              <a:off x="5177027" y="5654040"/>
              <a:ext cx="554990" cy="523240"/>
            </a:xfrm>
            <a:custGeom>
              <a:avLst/>
              <a:gdLst/>
              <a:ahLst/>
              <a:cxnLst/>
              <a:rect l="l" t="t" r="r" b="b"/>
              <a:pathLst>
                <a:path w="554989"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2" name="object 64"/>
            <p:cNvSpPr/>
            <p:nvPr/>
          </p:nvSpPr>
          <p:spPr>
            <a:xfrm>
              <a:off x="5177027" y="5654040"/>
              <a:ext cx="554990" cy="523240"/>
            </a:xfrm>
            <a:custGeom>
              <a:avLst/>
              <a:gdLst/>
              <a:ahLst/>
              <a:cxnLst/>
              <a:rect l="l" t="t" r="r" b="b"/>
              <a:pathLst>
                <a:path w="554989"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3" name="object 65"/>
            <p:cNvSpPr/>
            <p:nvPr/>
          </p:nvSpPr>
          <p:spPr>
            <a:xfrm>
              <a:off x="6902195" y="5657088"/>
              <a:ext cx="554990" cy="523240"/>
            </a:xfrm>
            <a:custGeom>
              <a:avLst/>
              <a:gdLst/>
              <a:ahLst/>
              <a:cxnLst/>
              <a:rect l="l" t="t" r="r" b="b"/>
              <a:pathLst>
                <a:path w="554990"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5" y="435610"/>
                  </a:lnTo>
                  <a:lnTo>
                    <a:pt x="554735"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4" name="object 66"/>
            <p:cNvSpPr/>
            <p:nvPr/>
          </p:nvSpPr>
          <p:spPr>
            <a:xfrm>
              <a:off x="6902195" y="5657088"/>
              <a:ext cx="554990" cy="523240"/>
            </a:xfrm>
            <a:custGeom>
              <a:avLst/>
              <a:gdLst/>
              <a:ahLst/>
              <a:cxnLst/>
              <a:rect l="l" t="t" r="r" b="b"/>
              <a:pathLst>
                <a:path w="554990"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5" y="87122"/>
                  </a:lnTo>
                  <a:lnTo>
                    <a:pt x="554735"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1">
              <a:solidFill>
                <a:srgbClr val="D0CECE"/>
              </a:solidFill>
            </a:ln>
          </p:spPr>
          <p:txBody>
            <a:bodyPr wrap="square" lIns="0" tIns="0" rIns="0" bIns="0" rtlCol="0"/>
            <a:lstStyle/>
            <a:p>
              <a:endParaRPr/>
            </a:p>
          </p:txBody>
        </p:sp>
        <p:sp>
          <p:nvSpPr>
            <p:cNvPr id="145" name="object 67"/>
            <p:cNvSpPr/>
            <p:nvPr/>
          </p:nvSpPr>
          <p:spPr>
            <a:xfrm>
              <a:off x="6327647" y="5657088"/>
              <a:ext cx="554990" cy="523240"/>
            </a:xfrm>
            <a:custGeom>
              <a:avLst/>
              <a:gdLst/>
              <a:ahLst/>
              <a:cxnLst/>
              <a:rect l="l" t="t" r="r" b="b"/>
              <a:pathLst>
                <a:path w="554990"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5" y="435610"/>
                  </a:lnTo>
                  <a:lnTo>
                    <a:pt x="554735"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6" name="object 68"/>
            <p:cNvSpPr/>
            <p:nvPr/>
          </p:nvSpPr>
          <p:spPr>
            <a:xfrm>
              <a:off x="6327647" y="5657088"/>
              <a:ext cx="554990" cy="523240"/>
            </a:xfrm>
            <a:custGeom>
              <a:avLst/>
              <a:gdLst/>
              <a:ahLst/>
              <a:cxnLst/>
              <a:rect l="l" t="t" r="r" b="b"/>
              <a:pathLst>
                <a:path w="554990"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5" y="87122"/>
                  </a:lnTo>
                  <a:lnTo>
                    <a:pt x="554735"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1">
              <a:solidFill>
                <a:srgbClr val="D0CECE"/>
              </a:solidFill>
            </a:ln>
          </p:spPr>
          <p:txBody>
            <a:bodyPr wrap="square" lIns="0" tIns="0" rIns="0" bIns="0" rtlCol="0"/>
            <a:lstStyle/>
            <a:p>
              <a:endParaRPr/>
            </a:p>
          </p:txBody>
        </p:sp>
        <p:sp>
          <p:nvSpPr>
            <p:cNvPr id="147" name="object 69"/>
            <p:cNvSpPr/>
            <p:nvPr/>
          </p:nvSpPr>
          <p:spPr>
            <a:xfrm>
              <a:off x="5763767" y="5657088"/>
              <a:ext cx="554990" cy="523240"/>
            </a:xfrm>
            <a:custGeom>
              <a:avLst/>
              <a:gdLst/>
              <a:ahLst/>
              <a:cxnLst/>
              <a:rect l="l" t="t" r="r" b="b"/>
              <a:pathLst>
                <a:path w="554989" h="523239">
                  <a:moveTo>
                    <a:pt x="467614"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4"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4" y="0"/>
                  </a:lnTo>
                  <a:close/>
                </a:path>
              </a:pathLst>
            </a:custGeom>
            <a:solidFill>
              <a:srgbClr val="2D75B6"/>
            </a:solidFill>
          </p:spPr>
          <p:txBody>
            <a:bodyPr wrap="square" lIns="0" tIns="0" rIns="0" bIns="0" rtlCol="0"/>
            <a:lstStyle/>
            <a:p>
              <a:endParaRPr/>
            </a:p>
          </p:txBody>
        </p:sp>
        <p:sp>
          <p:nvSpPr>
            <p:cNvPr id="148" name="object 70"/>
            <p:cNvSpPr/>
            <p:nvPr/>
          </p:nvSpPr>
          <p:spPr>
            <a:xfrm>
              <a:off x="5763767" y="5657088"/>
              <a:ext cx="554990" cy="523240"/>
            </a:xfrm>
            <a:custGeom>
              <a:avLst/>
              <a:gdLst/>
              <a:ahLst/>
              <a:cxnLst/>
              <a:rect l="l" t="t" r="r" b="b"/>
              <a:pathLst>
                <a:path w="554989" h="523239">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3"/>
                  </a:lnTo>
                  <a:lnTo>
                    <a:pt x="529224" y="497216"/>
                  </a:lnTo>
                  <a:lnTo>
                    <a:pt x="501532" y="515886"/>
                  </a:lnTo>
                  <a:lnTo>
                    <a:pt x="467614"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9" name="object 71"/>
            <p:cNvSpPr/>
            <p:nvPr/>
          </p:nvSpPr>
          <p:spPr>
            <a:xfrm>
              <a:off x="9133331" y="5713476"/>
              <a:ext cx="554990" cy="523240"/>
            </a:xfrm>
            <a:custGeom>
              <a:avLst/>
              <a:gdLst/>
              <a:ahLst/>
              <a:cxnLst/>
              <a:rect l="l" t="t" r="r" b="b"/>
              <a:pathLst>
                <a:path w="554990" h="523239">
                  <a:moveTo>
                    <a:pt x="467614"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4"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4" y="0"/>
                  </a:lnTo>
                  <a:close/>
                </a:path>
              </a:pathLst>
            </a:custGeom>
            <a:solidFill>
              <a:srgbClr val="C00000"/>
            </a:solidFill>
          </p:spPr>
          <p:txBody>
            <a:bodyPr wrap="square" lIns="0" tIns="0" rIns="0" bIns="0" rtlCol="0"/>
            <a:lstStyle/>
            <a:p>
              <a:endParaRPr/>
            </a:p>
          </p:txBody>
        </p:sp>
        <p:sp>
          <p:nvSpPr>
            <p:cNvPr id="150" name="object 72"/>
            <p:cNvSpPr/>
            <p:nvPr/>
          </p:nvSpPr>
          <p:spPr>
            <a:xfrm>
              <a:off x="9133331" y="5713476"/>
              <a:ext cx="554990" cy="523240"/>
            </a:xfrm>
            <a:custGeom>
              <a:avLst/>
              <a:gdLst/>
              <a:ahLst/>
              <a:cxnLst/>
              <a:rect l="l" t="t" r="r" b="b"/>
              <a:pathLst>
                <a:path w="554990" h="523239">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3"/>
                  </a:lnTo>
                  <a:lnTo>
                    <a:pt x="529224" y="497216"/>
                  </a:lnTo>
                  <a:lnTo>
                    <a:pt x="501532" y="515886"/>
                  </a:lnTo>
                  <a:lnTo>
                    <a:pt x="467614"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51" name="object 73"/>
            <p:cNvSpPr/>
            <p:nvPr/>
          </p:nvSpPr>
          <p:spPr>
            <a:xfrm>
              <a:off x="216407" y="6272784"/>
              <a:ext cx="10509885" cy="472440"/>
            </a:xfrm>
            <a:custGeom>
              <a:avLst/>
              <a:gdLst/>
              <a:ahLst/>
              <a:cxnLst/>
              <a:rect l="l" t="t" r="r" b="b"/>
              <a:pathLst>
                <a:path w="10509885" h="472440">
                  <a:moveTo>
                    <a:pt x="14770" y="118109"/>
                  </a:moveTo>
                  <a:lnTo>
                    <a:pt x="0" y="118109"/>
                  </a:lnTo>
                  <a:lnTo>
                    <a:pt x="0" y="354329"/>
                  </a:lnTo>
                  <a:lnTo>
                    <a:pt x="14770" y="354329"/>
                  </a:lnTo>
                  <a:lnTo>
                    <a:pt x="14770" y="118109"/>
                  </a:lnTo>
                  <a:close/>
                </a:path>
                <a:path w="10509885" h="472440">
                  <a:moveTo>
                    <a:pt x="59055" y="118109"/>
                  </a:moveTo>
                  <a:lnTo>
                    <a:pt x="29527" y="118109"/>
                  </a:lnTo>
                  <a:lnTo>
                    <a:pt x="29527" y="354329"/>
                  </a:lnTo>
                  <a:lnTo>
                    <a:pt x="59055" y="354329"/>
                  </a:lnTo>
                  <a:lnTo>
                    <a:pt x="59055" y="118109"/>
                  </a:lnTo>
                  <a:close/>
                </a:path>
                <a:path w="10509885" h="472440">
                  <a:moveTo>
                    <a:pt x="10273284" y="0"/>
                  </a:moveTo>
                  <a:lnTo>
                    <a:pt x="10273284" y="118109"/>
                  </a:lnTo>
                  <a:lnTo>
                    <a:pt x="73825" y="118109"/>
                  </a:lnTo>
                  <a:lnTo>
                    <a:pt x="73825" y="354329"/>
                  </a:lnTo>
                  <a:lnTo>
                    <a:pt x="10273284" y="354329"/>
                  </a:lnTo>
                  <a:lnTo>
                    <a:pt x="10273284" y="472439"/>
                  </a:lnTo>
                  <a:lnTo>
                    <a:pt x="10509504" y="236219"/>
                  </a:lnTo>
                  <a:lnTo>
                    <a:pt x="10273284" y="0"/>
                  </a:lnTo>
                  <a:close/>
                </a:path>
              </a:pathLst>
            </a:custGeom>
            <a:solidFill>
              <a:srgbClr val="171717"/>
            </a:solidFill>
          </p:spPr>
          <p:txBody>
            <a:bodyPr wrap="square" lIns="0" tIns="0" rIns="0" bIns="0" rtlCol="0"/>
            <a:lstStyle/>
            <a:p>
              <a:endParaRPr/>
            </a:p>
          </p:txBody>
        </p:sp>
        <p:sp>
          <p:nvSpPr>
            <p:cNvPr id="152" name="object 74"/>
            <p:cNvSpPr/>
            <p:nvPr/>
          </p:nvSpPr>
          <p:spPr>
            <a:xfrm>
              <a:off x="216407" y="6272784"/>
              <a:ext cx="10509885" cy="472440"/>
            </a:xfrm>
            <a:custGeom>
              <a:avLst/>
              <a:gdLst/>
              <a:ahLst/>
              <a:cxnLst/>
              <a:rect l="l" t="t" r="r" b="b"/>
              <a:pathLst>
                <a:path w="10509885" h="472440">
                  <a:moveTo>
                    <a:pt x="0" y="118109"/>
                  </a:moveTo>
                  <a:lnTo>
                    <a:pt x="14770" y="118109"/>
                  </a:lnTo>
                  <a:lnTo>
                    <a:pt x="14770" y="354329"/>
                  </a:lnTo>
                  <a:lnTo>
                    <a:pt x="0" y="354329"/>
                  </a:lnTo>
                  <a:lnTo>
                    <a:pt x="0" y="118109"/>
                  </a:lnTo>
                  <a:close/>
                </a:path>
                <a:path w="10509885" h="472440">
                  <a:moveTo>
                    <a:pt x="29527" y="118109"/>
                  </a:moveTo>
                  <a:lnTo>
                    <a:pt x="59055" y="118109"/>
                  </a:lnTo>
                  <a:lnTo>
                    <a:pt x="59055" y="354329"/>
                  </a:lnTo>
                  <a:lnTo>
                    <a:pt x="29527" y="354329"/>
                  </a:lnTo>
                  <a:lnTo>
                    <a:pt x="29527" y="118109"/>
                  </a:lnTo>
                  <a:close/>
                </a:path>
                <a:path w="10509885" h="472440">
                  <a:moveTo>
                    <a:pt x="73825" y="118109"/>
                  </a:moveTo>
                  <a:lnTo>
                    <a:pt x="10273284" y="118109"/>
                  </a:lnTo>
                  <a:lnTo>
                    <a:pt x="10273284" y="0"/>
                  </a:lnTo>
                  <a:lnTo>
                    <a:pt x="10509504" y="236219"/>
                  </a:lnTo>
                  <a:lnTo>
                    <a:pt x="10273284" y="472439"/>
                  </a:lnTo>
                  <a:lnTo>
                    <a:pt x="10273284" y="354329"/>
                  </a:lnTo>
                  <a:lnTo>
                    <a:pt x="73825" y="354329"/>
                  </a:lnTo>
                  <a:lnTo>
                    <a:pt x="73825" y="118109"/>
                  </a:lnTo>
                  <a:close/>
                </a:path>
              </a:pathLst>
            </a:custGeom>
            <a:ln w="12192">
              <a:solidFill>
                <a:srgbClr val="000000"/>
              </a:solidFill>
            </a:ln>
          </p:spPr>
          <p:txBody>
            <a:bodyPr wrap="square" lIns="0" tIns="0" rIns="0" bIns="0" rtlCol="0"/>
            <a:lstStyle/>
            <a:p>
              <a:endParaRPr/>
            </a:p>
          </p:txBody>
        </p:sp>
        <p:sp>
          <p:nvSpPr>
            <p:cNvPr id="153" name="object 75"/>
            <p:cNvSpPr/>
            <p:nvPr/>
          </p:nvSpPr>
          <p:spPr>
            <a:xfrm>
              <a:off x="495300" y="6237731"/>
              <a:ext cx="554990" cy="523240"/>
            </a:xfrm>
            <a:custGeom>
              <a:avLst/>
              <a:gdLst/>
              <a:ahLst/>
              <a:cxnLst/>
              <a:rect l="l" t="t" r="r" b="b"/>
              <a:pathLst>
                <a:path w="554990" h="523240">
                  <a:moveTo>
                    <a:pt x="467613" y="0"/>
                  </a:moveTo>
                  <a:lnTo>
                    <a:pt x="87122" y="0"/>
                  </a:lnTo>
                  <a:lnTo>
                    <a:pt x="53208" y="6845"/>
                  </a:lnTo>
                  <a:lnTo>
                    <a:pt x="25515" y="25515"/>
                  </a:lnTo>
                  <a:lnTo>
                    <a:pt x="6845" y="53208"/>
                  </a:lnTo>
                  <a:lnTo>
                    <a:pt x="0" y="87122"/>
                  </a:lnTo>
                  <a:lnTo>
                    <a:pt x="0" y="435610"/>
                  </a:lnTo>
                  <a:lnTo>
                    <a:pt x="6845" y="469523"/>
                  </a:lnTo>
                  <a:lnTo>
                    <a:pt x="25515" y="497215"/>
                  </a:lnTo>
                  <a:lnTo>
                    <a:pt x="53208" y="515885"/>
                  </a:lnTo>
                  <a:lnTo>
                    <a:pt x="87122" y="522730"/>
                  </a:lnTo>
                  <a:lnTo>
                    <a:pt x="467613" y="522730"/>
                  </a:lnTo>
                  <a:lnTo>
                    <a:pt x="501527" y="515885"/>
                  </a:lnTo>
                  <a:lnTo>
                    <a:pt x="529220" y="497215"/>
                  </a:lnTo>
                  <a:lnTo>
                    <a:pt x="547890" y="469523"/>
                  </a:lnTo>
                  <a:lnTo>
                    <a:pt x="554736" y="435610"/>
                  </a:lnTo>
                  <a:lnTo>
                    <a:pt x="554736" y="87122"/>
                  </a:lnTo>
                  <a:lnTo>
                    <a:pt x="547890" y="53208"/>
                  </a:lnTo>
                  <a:lnTo>
                    <a:pt x="529220" y="25515"/>
                  </a:lnTo>
                  <a:lnTo>
                    <a:pt x="501527" y="6845"/>
                  </a:lnTo>
                  <a:lnTo>
                    <a:pt x="467613" y="0"/>
                  </a:lnTo>
                  <a:close/>
                </a:path>
              </a:pathLst>
            </a:custGeom>
            <a:solidFill>
              <a:srgbClr val="538235"/>
            </a:solidFill>
          </p:spPr>
          <p:txBody>
            <a:bodyPr wrap="square" lIns="0" tIns="0" rIns="0" bIns="0" rtlCol="0"/>
            <a:lstStyle/>
            <a:p>
              <a:endParaRPr/>
            </a:p>
          </p:txBody>
        </p:sp>
        <p:sp>
          <p:nvSpPr>
            <p:cNvPr id="154" name="object 76"/>
            <p:cNvSpPr/>
            <p:nvPr/>
          </p:nvSpPr>
          <p:spPr>
            <a:xfrm>
              <a:off x="495300" y="6237731"/>
              <a:ext cx="554990" cy="523240"/>
            </a:xfrm>
            <a:custGeom>
              <a:avLst/>
              <a:gdLst/>
              <a:ahLst/>
              <a:cxnLst/>
              <a:rect l="l" t="t" r="r" b="b"/>
              <a:pathLst>
                <a:path w="554990" h="523240">
                  <a:moveTo>
                    <a:pt x="0" y="87122"/>
                  </a:moveTo>
                  <a:lnTo>
                    <a:pt x="6845" y="53208"/>
                  </a:lnTo>
                  <a:lnTo>
                    <a:pt x="25515" y="25515"/>
                  </a:lnTo>
                  <a:lnTo>
                    <a:pt x="53208" y="6845"/>
                  </a:lnTo>
                  <a:lnTo>
                    <a:pt x="87122" y="0"/>
                  </a:lnTo>
                  <a:lnTo>
                    <a:pt x="467613" y="0"/>
                  </a:lnTo>
                  <a:lnTo>
                    <a:pt x="501527" y="6845"/>
                  </a:lnTo>
                  <a:lnTo>
                    <a:pt x="529220" y="25515"/>
                  </a:lnTo>
                  <a:lnTo>
                    <a:pt x="547890" y="53208"/>
                  </a:lnTo>
                  <a:lnTo>
                    <a:pt x="554736" y="87122"/>
                  </a:lnTo>
                  <a:lnTo>
                    <a:pt x="554736" y="435610"/>
                  </a:lnTo>
                  <a:lnTo>
                    <a:pt x="547890" y="469523"/>
                  </a:lnTo>
                  <a:lnTo>
                    <a:pt x="529220" y="497215"/>
                  </a:lnTo>
                  <a:lnTo>
                    <a:pt x="501527" y="515885"/>
                  </a:lnTo>
                  <a:lnTo>
                    <a:pt x="467613" y="522730"/>
                  </a:lnTo>
                  <a:lnTo>
                    <a:pt x="87122" y="522730"/>
                  </a:lnTo>
                  <a:lnTo>
                    <a:pt x="53208" y="515885"/>
                  </a:lnTo>
                  <a:lnTo>
                    <a:pt x="25515" y="497215"/>
                  </a:lnTo>
                  <a:lnTo>
                    <a:pt x="6845" y="469523"/>
                  </a:lnTo>
                  <a:lnTo>
                    <a:pt x="0" y="435610"/>
                  </a:lnTo>
                  <a:lnTo>
                    <a:pt x="0" y="87122"/>
                  </a:lnTo>
                  <a:close/>
                </a:path>
              </a:pathLst>
            </a:custGeom>
            <a:ln w="12192">
              <a:solidFill>
                <a:srgbClr val="41709C"/>
              </a:solidFill>
            </a:ln>
          </p:spPr>
          <p:txBody>
            <a:bodyPr wrap="square" lIns="0" tIns="0" rIns="0" bIns="0" rtlCol="0"/>
            <a:lstStyle/>
            <a:p>
              <a:endParaRPr/>
            </a:p>
          </p:txBody>
        </p:sp>
        <p:sp>
          <p:nvSpPr>
            <p:cNvPr id="155" name="object 77"/>
            <p:cNvSpPr/>
            <p:nvPr/>
          </p:nvSpPr>
          <p:spPr>
            <a:xfrm>
              <a:off x="1050036" y="6237731"/>
              <a:ext cx="554990" cy="523240"/>
            </a:xfrm>
            <a:custGeom>
              <a:avLst/>
              <a:gdLst/>
              <a:ahLst/>
              <a:cxnLst/>
              <a:rect l="l" t="t" r="r" b="b"/>
              <a:pathLst>
                <a:path w="554990" h="523240">
                  <a:moveTo>
                    <a:pt x="467613" y="0"/>
                  </a:moveTo>
                  <a:lnTo>
                    <a:pt x="87122" y="0"/>
                  </a:lnTo>
                  <a:lnTo>
                    <a:pt x="53208" y="6845"/>
                  </a:lnTo>
                  <a:lnTo>
                    <a:pt x="25515" y="25515"/>
                  </a:lnTo>
                  <a:lnTo>
                    <a:pt x="6845" y="53208"/>
                  </a:lnTo>
                  <a:lnTo>
                    <a:pt x="0" y="87122"/>
                  </a:lnTo>
                  <a:lnTo>
                    <a:pt x="0" y="435610"/>
                  </a:lnTo>
                  <a:lnTo>
                    <a:pt x="6845" y="469523"/>
                  </a:lnTo>
                  <a:lnTo>
                    <a:pt x="25515" y="497215"/>
                  </a:lnTo>
                  <a:lnTo>
                    <a:pt x="53208" y="515885"/>
                  </a:lnTo>
                  <a:lnTo>
                    <a:pt x="87122" y="522730"/>
                  </a:lnTo>
                  <a:lnTo>
                    <a:pt x="467613" y="522730"/>
                  </a:lnTo>
                  <a:lnTo>
                    <a:pt x="501532" y="515885"/>
                  </a:lnTo>
                  <a:lnTo>
                    <a:pt x="529224" y="497215"/>
                  </a:lnTo>
                  <a:lnTo>
                    <a:pt x="547891" y="469523"/>
                  </a:lnTo>
                  <a:lnTo>
                    <a:pt x="554735" y="435610"/>
                  </a:lnTo>
                  <a:lnTo>
                    <a:pt x="554735" y="87122"/>
                  </a:lnTo>
                  <a:lnTo>
                    <a:pt x="547891" y="53208"/>
                  </a:lnTo>
                  <a:lnTo>
                    <a:pt x="529224" y="25515"/>
                  </a:lnTo>
                  <a:lnTo>
                    <a:pt x="501532" y="6845"/>
                  </a:lnTo>
                  <a:lnTo>
                    <a:pt x="467613" y="0"/>
                  </a:lnTo>
                  <a:close/>
                </a:path>
              </a:pathLst>
            </a:custGeom>
            <a:solidFill>
              <a:srgbClr val="538235"/>
            </a:solidFill>
          </p:spPr>
          <p:txBody>
            <a:bodyPr wrap="square" lIns="0" tIns="0" rIns="0" bIns="0" rtlCol="0"/>
            <a:lstStyle/>
            <a:p>
              <a:endParaRPr/>
            </a:p>
          </p:txBody>
        </p:sp>
        <p:sp>
          <p:nvSpPr>
            <p:cNvPr id="156" name="object 78"/>
            <p:cNvSpPr/>
            <p:nvPr/>
          </p:nvSpPr>
          <p:spPr>
            <a:xfrm>
              <a:off x="1050036" y="6237731"/>
              <a:ext cx="554990" cy="523240"/>
            </a:xfrm>
            <a:custGeom>
              <a:avLst/>
              <a:gdLst/>
              <a:ahLst/>
              <a:cxnLst/>
              <a:rect l="l" t="t" r="r" b="b"/>
              <a:pathLst>
                <a:path w="554990" h="523240">
                  <a:moveTo>
                    <a:pt x="0" y="87122"/>
                  </a:moveTo>
                  <a:lnTo>
                    <a:pt x="6845" y="53208"/>
                  </a:lnTo>
                  <a:lnTo>
                    <a:pt x="25515" y="25515"/>
                  </a:lnTo>
                  <a:lnTo>
                    <a:pt x="53208" y="6845"/>
                  </a:lnTo>
                  <a:lnTo>
                    <a:pt x="87122" y="0"/>
                  </a:lnTo>
                  <a:lnTo>
                    <a:pt x="467613" y="0"/>
                  </a:lnTo>
                  <a:lnTo>
                    <a:pt x="501532" y="6845"/>
                  </a:lnTo>
                  <a:lnTo>
                    <a:pt x="529224" y="25515"/>
                  </a:lnTo>
                  <a:lnTo>
                    <a:pt x="547891" y="53208"/>
                  </a:lnTo>
                  <a:lnTo>
                    <a:pt x="554735" y="87122"/>
                  </a:lnTo>
                  <a:lnTo>
                    <a:pt x="554735" y="435610"/>
                  </a:lnTo>
                  <a:lnTo>
                    <a:pt x="547891" y="469523"/>
                  </a:lnTo>
                  <a:lnTo>
                    <a:pt x="529224" y="497215"/>
                  </a:lnTo>
                  <a:lnTo>
                    <a:pt x="501532" y="515885"/>
                  </a:lnTo>
                  <a:lnTo>
                    <a:pt x="467613" y="522730"/>
                  </a:lnTo>
                  <a:lnTo>
                    <a:pt x="87122" y="522730"/>
                  </a:lnTo>
                  <a:lnTo>
                    <a:pt x="53208" y="515885"/>
                  </a:lnTo>
                  <a:lnTo>
                    <a:pt x="25515" y="497215"/>
                  </a:lnTo>
                  <a:lnTo>
                    <a:pt x="6845" y="469523"/>
                  </a:lnTo>
                  <a:lnTo>
                    <a:pt x="0" y="435610"/>
                  </a:lnTo>
                  <a:lnTo>
                    <a:pt x="0" y="87122"/>
                  </a:lnTo>
                  <a:close/>
                </a:path>
              </a:pathLst>
            </a:custGeom>
            <a:ln w="12192">
              <a:solidFill>
                <a:srgbClr val="41709C"/>
              </a:solidFill>
            </a:ln>
          </p:spPr>
          <p:txBody>
            <a:bodyPr wrap="square" lIns="0" tIns="0" rIns="0" bIns="0" rtlCol="0"/>
            <a:lstStyle/>
            <a:p>
              <a:endParaRPr/>
            </a:p>
          </p:txBody>
        </p:sp>
        <p:sp>
          <p:nvSpPr>
            <p:cNvPr id="157" name="object 79"/>
            <p:cNvSpPr/>
            <p:nvPr/>
          </p:nvSpPr>
          <p:spPr>
            <a:xfrm>
              <a:off x="1624584" y="6231636"/>
              <a:ext cx="554990" cy="523240"/>
            </a:xfrm>
            <a:custGeom>
              <a:avLst/>
              <a:gdLst/>
              <a:ahLst/>
              <a:cxnLst/>
              <a:rect l="l" t="t" r="r" b="b"/>
              <a:pathLst>
                <a:path w="554989" h="523240">
                  <a:moveTo>
                    <a:pt x="467614" y="0"/>
                  </a:moveTo>
                  <a:lnTo>
                    <a:pt x="87122" y="0"/>
                  </a:lnTo>
                  <a:lnTo>
                    <a:pt x="53203" y="6845"/>
                  </a:lnTo>
                  <a:lnTo>
                    <a:pt x="25511" y="25515"/>
                  </a:lnTo>
                  <a:lnTo>
                    <a:pt x="6844" y="53208"/>
                  </a:lnTo>
                  <a:lnTo>
                    <a:pt x="0" y="87121"/>
                  </a:lnTo>
                  <a:lnTo>
                    <a:pt x="0" y="435609"/>
                  </a:lnTo>
                  <a:lnTo>
                    <a:pt x="6844" y="469523"/>
                  </a:lnTo>
                  <a:lnTo>
                    <a:pt x="25511" y="497216"/>
                  </a:lnTo>
                  <a:lnTo>
                    <a:pt x="53203" y="515886"/>
                  </a:lnTo>
                  <a:lnTo>
                    <a:pt x="87122" y="522731"/>
                  </a:lnTo>
                  <a:lnTo>
                    <a:pt x="467614" y="522731"/>
                  </a:lnTo>
                  <a:lnTo>
                    <a:pt x="501532" y="515886"/>
                  </a:lnTo>
                  <a:lnTo>
                    <a:pt x="529224" y="497216"/>
                  </a:lnTo>
                  <a:lnTo>
                    <a:pt x="547891" y="469523"/>
                  </a:lnTo>
                  <a:lnTo>
                    <a:pt x="554735" y="435609"/>
                  </a:lnTo>
                  <a:lnTo>
                    <a:pt x="554735" y="87121"/>
                  </a:lnTo>
                  <a:lnTo>
                    <a:pt x="547891" y="53208"/>
                  </a:lnTo>
                  <a:lnTo>
                    <a:pt x="529224" y="25515"/>
                  </a:lnTo>
                  <a:lnTo>
                    <a:pt x="501532" y="6845"/>
                  </a:lnTo>
                  <a:lnTo>
                    <a:pt x="467614" y="0"/>
                  </a:lnTo>
                  <a:close/>
                </a:path>
              </a:pathLst>
            </a:custGeom>
            <a:solidFill>
              <a:srgbClr val="538235"/>
            </a:solidFill>
          </p:spPr>
          <p:txBody>
            <a:bodyPr wrap="square" lIns="0" tIns="0" rIns="0" bIns="0" rtlCol="0"/>
            <a:lstStyle/>
            <a:p>
              <a:endParaRPr/>
            </a:p>
          </p:txBody>
        </p:sp>
        <p:sp>
          <p:nvSpPr>
            <p:cNvPr id="158" name="object 80"/>
            <p:cNvSpPr/>
            <p:nvPr/>
          </p:nvSpPr>
          <p:spPr>
            <a:xfrm>
              <a:off x="1624584" y="6231636"/>
              <a:ext cx="554990" cy="523240"/>
            </a:xfrm>
            <a:custGeom>
              <a:avLst/>
              <a:gdLst/>
              <a:ahLst/>
              <a:cxnLst/>
              <a:rect l="l" t="t" r="r" b="b"/>
              <a:pathLst>
                <a:path w="554989" h="523240">
                  <a:moveTo>
                    <a:pt x="0" y="87121"/>
                  </a:moveTo>
                  <a:lnTo>
                    <a:pt x="6844" y="53208"/>
                  </a:lnTo>
                  <a:lnTo>
                    <a:pt x="25511" y="25515"/>
                  </a:lnTo>
                  <a:lnTo>
                    <a:pt x="53203" y="6845"/>
                  </a:lnTo>
                  <a:lnTo>
                    <a:pt x="87122" y="0"/>
                  </a:lnTo>
                  <a:lnTo>
                    <a:pt x="467614" y="0"/>
                  </a:lnTo>
                  <a:lnTo>
                    <a:pt x="501532" y="6845"/>
                  </a:lnTo>
                  <a:lnTo>
                    <a:pt x="529224" y="25515"/>
                  </a:lnTo>
                  <a:lnTo>
                    <a:pt x="547891" y="53208"/>
                  </a:lnTo>
                  <a:lnTo>
                    <a:pt x="554735" y="87121"/>
                  </a:lnTo>
                  <a:lnTo>
                    <a:pt x="554735" y="435609"/>
                  </a:lnTo>
                  <a:lnTo>
                    <a:pt x="547891" y="469523"/>
                  </a:lnTo>
                  <a:lnTo>
                    <a:pt x="529224" y="497216"/>
                  </a:lnTo>
                  <a:lnTo>
                    <a:pt x="501532" y="515886"/>
                  </a:lnTo>
                  <a:lnTo>
                    <a:pt x="467614" y="522731"/>
                  </a:lnTo>
                  <a:lnTo>
                    <a:pt x="87122" y="522731"/>
                  </a:lnTo>
                  <a:lnTo>
                    <a:pt x="53203" y="515886"/>
                  </a:lnTo>
                  <a:lnTo>
                    <a:pt x="25511" y="497216"/>
                  </a:lnTo>
                  <a:lnTo>
                    <a:pt x="6844" y="469523"/>
                  </a:lnTo>
                  <a:lnTo>
                    <a:pt x="0" y="435609"/>
                  </a:lnTo>
                  <a:lnTo>
                    <a:pt x="0" y="87121"/>
                  </a:lnTo>
                  <a:close/>
                </a:path>
              </a:pathLst>
            </a:custGeom>
            <a:ln w="12192">
              <a:solidFill>
                <a:srgbClr val="41709C"/>
              </a:solidFill>
            </a:ln>
          </p:spPr>
          <p:txBody>
            <a:bodyPr wrap="square" lIns="0" tIns="0" rIns="0" bIns="0" rtlCol="0"/>
            <a:lstStyle/>
            <a:p>
              <a:endParaRPr/>
            </a:p>
          </p:txBody>
        </p:sp>
        <p:sp>
          <p:nvSpPr>
            <p:cNvPr id="159" name="object 81"/>
            <p:cNvSpPr/>
            <p:nvPr/>
          </p:nvSpPr>
          <p:spPr>
            <a:xfrm>
              <a:off x="2197607" y="6220968"/>
              <a:ext cx="554990" cy="523240"/>
            </a:xfrm>
            <a:custGeom>
              <a:avLst/>
              <a:gdLst/>
              <a:ahLst/>
              <a:cxnLst/>
              <a:rect l="l" t="t" r="r" b="b"/>
              <a:pathLst>
                <a:path w="554989" h="523240">
                  <a:moveTo>
                    <a:pt x="467614" y="0"/>
                  </a:moveTo>
                  <a:lnTo>
                    <a:pt x="87122" y="0"/>
                  </a:lnTo>
                  <a:lnTo>
                    <a:pt x="53203" y="6845"/>
                  </a:lnTo>
                  <a:lnTo>
                    <a:pt x="25511" y="25515"/>
                  </a:lnTo>
                  <a:lnTo>
                    <a:pt x="6844" y="53208"/>
                  </a:lnTo>
                  <a:lnTo>
                    <a:pt x="0" y="87121"/>
                  </a:lnTo>
                  <a:lnTo>
                    <a:pt x="0" y="435609"/>
                  </a:lnTo>
                  <a:lnTo>
                    <a:pt x="6844" y="469523"/>
                  </a:lnTo>
                  <a:lnTo>
                    <a:pt x="25511" y="497215"/>
                  </a:lnTo>
                  <a:lnTo>
                    <a:pt x="53203" y="515885"/>
                  </a:lnTo>
                  <a:lnTo>
                    <a:pt x="87122" y="522730"/>
                  </a:lnTo>
                  <a:lnTo>
                    <a:pt x="467614" y="522730"/>
                  </a:lnTo>
                  <a:lnTo>
                    <a:pt x="501532" y="515885"/>
                  </a:lnTo>
                  <a:lnTo>
                    <a:pt x="529224" y="497215"/>
                  </a:lnTo>
                  <a:lnTo>
                    <a:pt x="547891" y="469523"/>
                  </a:lnTo>
                  <a:lnTo>
                    <a:pt x="554736" y="435609"/>
                  </a:lnTo>
                  <a:lnTo>
                    <a:pt x="554736" y="87121"/>
                  </a:lnTo>
                  <a:lnTo>
                    <a:pt x="547891" y="53208"/>
                  </a:lnTo>
                  <a:lnTo>
                    <a:pt x="529224" y="25515"/>
                  </a:lnTo>
                  <a:lnTo>
                    <a:pt x="501532" y="6845"/>
                  </a:lnTo>
                  <a:lnTo>
                    <a:pt x="467614" y="0"/>
                  </a:lnTo>
                  <a:close/>
                </a:path>
              </a:pathLst>
            </a:custGeom>
            <a:solidFill>
              <a:srgbClr val="538235"/>
            </a:solidFill>
          </p:spPr>
          <p:txBody>
            <a:bodyPr wrap="square" lIns="0" tIns="0" rIns="0" bIns="0" rtlCol="0"/>
            <a:lstStyle/>
            <a:p>
              <a:endParaRPr/>
            </a:p>
          </p:txBody>
        </p:sp>
        <p:sp>
          <p:nvSpPr>
            <p:cNvPr id="160" name="object 82"/>
            <p:cNvSpPr/>
            <p:nvPr/>
          </p:nvSpPr>
          <p:spPr>
            <a:xfrm>
              <a:off x="2197607" y="6220968"/>
              <a:ext cx="554990" cy="523240"/>
            </a:xfrm>
            <a:custGeom>
              <a:avLst/>
              <a:gdLst/>
              <a:ahLst/>
              <a:cxnLst/>
              <a:rect l="l" t="t" r="r" b="b"/>
              <a:pathLst>
                <a:path w="554989" h="523240">
                  <a:moveTo>
                    <a:pt x="0" y="87121"/>
                  </a:moveTo>
                  <a:lnTo>
                    <a:pt x="6844" y="53208"/>
                  </a:lnTo>
                  <a:lnTo>
                    <a:pt x="25511" y="25515"/>
                  </a:lnTo>
                  <a:lnTo>
                    <a:pt x="53203" y="6845"/>
                  </a:lnTo>
                  <a:lnTo>
                    <a:pt x="87122" y="0"/>
                  </a:lnTo>
                  <a:lnTo>
                    <a:pt x="467614" y="0"/>
                  </a:lnTo>
                  <a:lnTo>
                    <a:pt x="501532" y="6845"/>
                  </a:lnTo>
                  <a:lnTo>
                    <a:pt x="529224" y="25515"/>
                  </a:lnTo>
                  <a:lnTo>
                    <a:pt x="547891" y="53208"/>
                  </a:lnTo>
                  <a:lnTo>
                    <a:pt x="554736" y="87121"/>
                  </a:lnTo>
                  <a:lnTo>
                    <a:pt x="554736" y="435609"/>
                  </a:lnTo>
                  <a:lnTo>
                    <a:pt x="547891" y="469523"/>
                  </a:lnTo>
                  <a:lnTo>
                    <a:pt x="529224" y="497215"/>
                  </a:lnTo>
                  <a:lnTo>
                    <a:pt x="501532" y="515885"/>
                  </a:lnTo>
                  <a:lnTo>
                    <a:pt x="467614" y="522730"/>
                  </a:lnTo>
                  <a:lnTo>
                    <a:pt x="87122" y="522730"/>
                  </a:lnTo>
                  <a:lnTo>
                    <a:pt x="53203" y="515885"/>
                  </a:lnTo>
                  <a:lnTo>
                    <a:pt x="25511" y="497215"/>
                  </a:lnTo>
                  <a:lnTo>
                    <a:pt x="6844" y="469523"/>
                  </a:lnTo>
                  <a:lnTo>
                    <a:pt x="0" y="435609"/>
                  </a:lnTo>
                  <a:lnTo>
                    <a:pt x="0" y="87121"/>
                  </a:lnTo>
                  <a:close/>
                </a:path>
              </a:pathLst>
            </a:custGeom>
            <a:ln w="12192">
              <a:solidFill>
                <a:srgbClr val="41709C"/>
              </a:solidFill>
            </a:ln>
          </p:spPr>
          <p:txBody>
            <a:bodyPr wrap="square" lIns="0" tIns="0" rIns="0" bIns="0" rtlCol="0"/>
            <a:lstStyle/>
            <a:p>
              <a:endParaRPr/>
            </a:p>
          </p:txBody>
        </p:sp>
        <p:sp>
          <p:nvSpPr>
            <p:cNvPr id="161" name="object 83"/>
            <p:cNvSpPr/>
            <p:nvPr/>
          </p:nvSpPr>
          <p:spPr>
            <a:xfrm>
              <a:off x="2766060" y="6231636"/>
              <a:ext cx="553720" cy="523240"/>
            </a:xfrm>
            <a:custGeom>
              <a:avLst/>
              <a:gdLst/>
              <a:ahLst/>
              <a:cxnLst/>
              <a:rect l="l" t="t" r="r" b="b"/>
              <a:pathLst>
                <a:path w="553720" h="523240">
                  <a:moveTo>
                    <a:pt x="466089" y="0"/>
                  </a:moveTo>
                  <a:lnTo>
                    <a:pt x="87121" y="0"/>
                  </a:lnTo>
                  <a:lnTo>
                    <a:pt x="53203" y="6845"/>
                  </a:lnTo>
                  <a:lnTo>
                    <a:pt x="25511" y="25515"/>
                  </a:lnTo>
                  <a:lnTo>
                    <a:pt x="6844" y="53208"/>
                  </a:lnTo>
                  <a:lnTo>
                    <a:pt x="0" y="87121"/>
                  </a:lnTo>
                  <a:lnTo>
                    <a:pt x="0" y="435609"/>
                  </a:lnTo>
                  <a:lnTo>
                    <a:pt x="6844" y="469523"/>
                  </a:lnTo>
                  <a:lnTo>
                    <a:pt x="25511" y="497216"/>
                  </a:lnTo>
                  <a:lnTo>
                    <a:pt x="53203" y="515886"/>
                  </a:lnTo>
                  <a:lnTo>
                    <a:pt x="87121" y="522731"/>
                  </a:lnTo>
                  <a:lnTo>
                    <a:pt x="466089" y="522731"/>
                  </a:lnTo>
                  <a:lnTo>
                    <a:pt x="500008" y="515886"/>
                  </a:lnTo>
                  <a:lnTo>
                    <a:pt x="527700" y="497216"/>
                  </a:lnTo>
                  <a:lnTo>
                    <a:pt x="546367" y="469523"/>
                  </a:lnTo>
                  <a:lnTo>
                    <a:pt x="553212" y="435609"/>
                  </a:lnTo>
                  <a:lnTo>
                    <a:pt x="553212" y="87121"/>
                  </a:lnTo>
                  <a:lnTo>
                    <a:pt x="546367" y="53208"/>
                  </a:lnTo>
                  <a:lnTo>
                    <a:pt x="527700" y="25515"/>
                  </a:lnTo>
                  <a:lnTo>
                    <a:pt x="500008" y="6845"/>
                  </a:lnTo>
                  <a:lnTo>
                    <a:pt x="466089" y="0"/>
                  </a:lnTo>
                  <a:close/>
                </a:path>
              </a:pathLst>
            </a:custGeom>
            <a:solidFill>
              <a:srgbClr val="538235"/>
            </a:solidFill>
          </p:spPr>
          <p:txBody>
            <a:bodyPr wrap="square" lIns="0" tIns="0" rIns="0" bIns="0" rtlCol="0"/>
            <a:lstStyle/>
            <a:p>
              <a:endParaRPr/>
            </a:p>
          </p:txBody>
        </p:sp>
        <p:sp>
          <p:nvSpPr>
            <p:cNvPr id="162" name="object 84"/>
            <p:cNvSpPr/>
            <p:nvPr/>
          </p:nvSpPr>
          <p:spPr>
            <a:xfrm>
              <a:off x="2766060" y="6231636"/>
              <a:ext cx="553720" cy="523240"/>
            </a:xfrm>
            <a:custGeom>
              <a:avLst/>
              <a:gdLst/>
              <a:ahLst/>
              <a:cxnLst/>
              <a:rect l="l" t="t" r="r" b="b"/>
              <a:pathLst>
                <a:path w="553720" h="523240">
                  <a:moveTo>
                    <a:pt x="0" y="87121"/>
                  </a:moveTo>
                  <a:lnTo>
                    <a:pt x="6844" y="53208"/>
                  </a:lnTo>
                  <a:lnTo>
                    <a:pt x="25511" y="25515"/>
                  </a:lnTo>
                  <a:lnTo>
                    <a:pt x="53203" y="6845"/>
                  </a:lnTo>
                  <a:lnTo>
                    <a:pt x="87121" y="0"/>
                  </a:lnTo>
                  <a:lnTo>
                    <a:pt x="466089" y="0"/>
                  </a:lnTo>
                  <a:lnTo>
                    <a:pt x="500008" y="6845"/>
                  </a:lnTo>
                  <a:lnTo>
                    <a:pt x="527700" y="25515"/>
                  </a:lnTo>
                  <a:lnTo>
                    <a:pt x="546367" y="53208"/>
                  </a:lnTo>
                  <a:lnTo>
                    <a:pt x="553212" y="87121"/>
                  </a:lnTo>
                  <a:lnTo>
                    <a:pt x="553212" y="435609"/>
                  </a:lnTo>
                  <a:lnTo>
                    <a:pt x="546367" y="469523"/>
                  </a:lnTo>
                  <a:lnTo>
                    <a:pt x="527700" y="497216"/>
                  </a:lnTo>
                  <a:lnTo>
                    <a:pt x="500008" y="515886"/>
                  </a:lnTo>
                  <a:lnTo>
                    <a:pt x="466089" y="522731"/>
                  </a:lnTo>
                  <a:lnTo>
                    <a:pt x="87121" y="522731"/>
                  </a:lnTo>
                  <a:lnTo>
                    <a:pt x="53203" y="515886"/>
                  </a:lnTo>
                  <a:lnTo>
                    <a:pt x="25511" y="497216"/>
                  </a:lnTo>
                  <a:lnTo>
                    <a:pt x="6844" y="469523"/>
                  </a:lnTo>
                  <a:lnTo>
                    <a:pt x="0" y="435609"/>
                  </a:lnTo>
                  <a:lnTo>
                    <a:pt x="0" y="87121"/>
                  </a:lnTo>
                  <a:close/>
                </a:path>
              </a:pathLst>
            </a:custGeom>
            <a:ln w="12192">
              <a:solidFill>
                <a:srgbClr val="41709C"/>
              </a:solidFill>
            </a:ln>
          </p:spPr>
          <p:txBody>
            <a:bodyPr wrap="square" lIns="0" tIns="0" rIns="0" bIns="0" rtlCol="0"/>
            <a:lstStyle/>
            <a:p>
              <a:endParaRPr/>
            </a:p>
          </p:txBody>
        </p:sp>
        <p:sp>
          <p:nvSpPr>
            <p:cNvPr id="163" name="object 85"/>
            <p:cNvSpPr/>
            <p:nvPr/>
          </p:nvSpPr>
          <p:spPr>
            <a:xfrm>
              <a:off x="4616196" y="6240780"/>
              <a:ext cx="554990" cy="523240"/>
            </a:xfrm>
            <a:custGeom>
              <a:avLst/>
              <a:gdLst/>
              <a:ahLst/>
              <a:cxnLst/>
              <a:rect l="l" t="t" r="r" b="b"/>
              <a:pathLst>
                <a:path w="554989" h="523240">
                  <a:moveTo>
                    <a:pt x="467613" y="0"/>
                  </a:moveTo>
                  <a:lnTo>
                    <a:pt x="87121" y="0"/>
                  </a:lnTo>
                  <a:lnTo>
                    <a:pt x="53203" y="6845"/>
                  </a:lnTo>
                  <a:lnTo>
                    <a:pt x="25511" y="25515"/>
                  </a:lnTo>
                  <a:lnTo>
                    <a:pt x="6844" y="53208"/>
                  </a:lnTo>
                  <a:lnTo>
                    <a:pt x="0" y="87122"/>
                  </a:lnTo>
                  <a:lnTo>
                    <a:pt x="0" y="435610"/>
                  </a:lnTo>
                  <a:lnTo>
                    <a:pt x="6844" y="469523"/>
                  </a:lnTo>
                  <a:lnTo>
                    <a:pt x="25511" y="497215"/>
                  </a:lnTo>
                  <a:lnTo>
                    <a:pt x="53203" y="515885"/>
                  </a:lnTo>
                  <a:lnTo>
                    <a:pt x="87121"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64" name="object 86"/>
            <p:cNvSpPr/>
            <p:nvPr/>
          </p:nvSpPr>
          <p:spPr>
            <a:xfrm>
              <a:off x="4616196" y="6240780"/>
              <a:ext cx="554990" cy="523240"/>
            </a:xfrm>
            <a:custGeom>
              <a:avLst/>
              <a:gdLst/>
              <a:ahLst/>
              <a:cxnLst/>
              <a:rect l="l" t="t" r="r" b="b"/>
              <a:pathLst>
                <a:path w="554989" h="523240">
                  <a:moveTo>
                    <a:pt x="0" y="87122"/>
                  </a:moveTo>
                  <a:lnTo>
                    <a:pt x="6844" y="53208"/>
                  </a:lnTo>
                  <a:lnTo>
                    <a:pt x="25511" y="25515"/>
                  </a:lnTo>
                  <a:lnTo>
                    <a:pt x="53203" y="6845"/>
                  </a:lnTo>
                  <a:lnTo>
                    <a:pt x="87121"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1"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65" name="object 87"/>
            <p:cNvSpPr/>
            <p:nvPr/>
          </p:nvSpPr>
          <p:spPr>
            <a:xfrm>
              <a:off x="5184647" y="6237731"/>
              <a:ext cx="554990" cy="523240"/>
            </a:xfrm>
            <a:custGeom>
              <a:avLst/>
              <a:gdLst/>
              <a:ahLst/>
              <a:cxnLst/>
              <a:rect l="l" t="t" r="r" b="b"/>
              <a:pathLst>
                <a:path w="554989" h="523240">
                  <a:moveTo>
                    <a:pt x="467613" y="0"/>
                  </a:moveTo>
                  <a:lnTo>
                    <a:pt x="87122" y="0"/>
                  </a:lnTo>
                  <a:lnTo>
                    <a:pt x="53203" y="6845"/>
                  </a:lnTo>
                  <a:lnTo>
                    <a:pt x="25511" y="25515"/>
                  </a:lnTo>
                  <a:lnTo>
                    <a:pt x="6844" y="53208"/>
                  </a:lnTo>
                  <a:lnTo>
                    <a:pt x="0" y="87122"/>
                  </a:lnTo>
                  <a:lnTo>
                    <a:pt x="0" y="435610"/>
                  </a:lnTo>
                  <a:lnTo>
                    <a:pt x="6844" y="469523"/>
                  </a:lnTo>
                  <a:lnTo>
                    <a:pt x="25511" y="497215"/>
                  </a:lnTo>
                  <a:lnTo>
                    <a:pt x="53203" y="515885"/>
                  </a:lnTo>
                  <a:lnTo>
                    <a:pt x="87122"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66" name="object 88"/>
            <p:cNvSpPr/>
            <p:nvPr/>
          </p:nvSpPr>
          <p:spPr>
            <a:xfrm>
              <a:off x="5184647" y="6237731"/>
              <a:ext cx="554990" cy="523240"/>
            </a:xfrm>
            <a:custGeom>
              <a:avLst/>
              <a:gdLst/>
              <a:ahLst/>
              <a:cxnLst/>
              <a:rect l="l" t="t" r="r" b="b"/>
              <a:pathLst>
                <a:path w="554989" h="523240">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2"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67" name="object 89"/>
            <p:cNvSpPr/>
            <p:nvPr/>
          </p:nvSpPr>
          <p:spPr>
            <a:xfrm>
              <a:off x="6911340" y="6240780"/>
              <a:ext cx="553720" cy="523240"/>
            </a:xfrm>
            <a:custGeom>
              <a:avLst/>
              <a:gdLst/>
              <a:ahLst/>
              <a:cxnLst/>
              <a:rect l="l" t="t" r="r" b="b"/>
              <a:pathLst>
                <a:path w="553720" h="523240">
                  <a:moveTo>
                    <a:pt x="466089" y="0"/>
                  </a:moveTo>
                  <a:lnTo>
                    <a:pt x="87121" y="0"/>
                  </a:lnTo>
                  <a:lnTo>
                    <a:pt x="53203" y="6845"/>
                  </a:lnTo>
                  <a:lnTo>
                    <a:pt x="25511" y="25515"/>
                  </a:lnTo>
                  <a:lnTo>
                    <a:pt x="6844" y="53208"/>
                  </a:lnTo>
                  <a:lnTo>
                    <a:pt x="0" y="87122"/>
                  </a:lnTo>
                  <a:lnTo>
                    <a:pt x="0" y="435610"/>
                  </a:lnTo>
                  <a:lnTo>
                    <a:pt x="6844" y="469523"/>
                  </a:lnTo>
                  <a:lnTo>
                    <a:pt x="25511" y="497215"/>
                  </a:lnTo>
                  <a:lnTo>
                    <a:pt x="53203" y="515885"/>
                  </a:lnTo>
                  <a:lnTo>
                    <a:pt x="87121" y="522730"/>
                  </a:lnTo>
                  <a:lnTo>
                    <a:pt x="466089" y="522730"/>
                  </a:lnTo>
                  <a:lnTo>
                    <a:pt x="500008" y="515885"/>
                  </a:lnTo>
                  <a:lnTo>
                    <a:pt x="527700" y="497215"/>
                  </a:lnTo>
                  <a:lnTo>
                    <a:pt x="546367" y="469523"/>
                  </a:lnTo>
                  <a:lnTo>
                    <a:pt x="553211" y="435610"/>
                  </a:lnTo>
                  <a:lnTo>
                    <a:pt x="553211" y="87122"/>
                  </a:lnTo>
                  <a:lnTo>
                    <a:pt x="546367" y="53208"/>
                  </a:lnTo>
                  <a:lnTo>
                    <a:pt x="527700" y="25515"/>
                  </a:lnTo>
                  <a:lnTo>
                    <a:pt x="500008" y="6845"/>
                  </a:lnTo>
                  <a:lnTo>
                    <a:pt x="466089" y="0"/>
                  </a:lnTo>
                  <a:close/>
                </a:path>
              </a:pathLst>
            </a:custGeom>
            <a:solidFill>
              <a:srgbClr val="2D75B6"/>
            </a:solidFill>
          </p:spPr>
          <p:txBody>
            <a:bodyPr wrap="square" lIns="0" tIns="0" rIns="0" bIns="0" rtlCol="0"/>
            <a:lstStyle/>
            <a:p>
              <a:endParaRPr/>
            </a:p>
          </p:txBody>
        </p:sp>
        <p:sp>
          <p:nvSpPr>
            <p:cNvPr id="168" name="object 90"/>
            <p:cNvSpPr/>
            <p:nvPr/>
          </p:nvSpPr>
          <p:spPr>
            <a:xfrm>
              <a:off x="6911340" y="6240780"/>
              <a:ext cx="553720" cy="523240"/>
            </a:xfrm>
            <a:custGeom>
              <a:avLst/>
              <a:gdLst/>
              <a:ahLst/>
              <a:cxnLst/>
              <a:rect l="l" t="t" r="r" b="b"/>
              <a:pathLst>
                <a:path w="553720" h="523240">
                  <a:moveTo>
                    <a:pt x="0" y="87122"/>
                  </a:moveTo>
                  <a:lnTo>
                    <a:pt x="6844" y="53208"/>
                  </a:lnTo>
                  <a:lnTo>
                    <a:pt x="25511" y="25515"/>
                  </a:lnTo>
                  <a:lnTo>
                    <a:pt x="53203" y="6845"/>
                  </a:lnTo>
                  <a:lnTo>
                    <a:pt x="87121" y="0"/>
                  </a:lnTo>
                  <a:lnTo>
                    <a:pt x="466089" y="0"/>
                  </a:lnTo>
                  <a:lnTo>
                    <a:pt x="500008" y="6845"/>
                  </a:lnTo>
                  <a:lnTo>
                    <a:pt x="527700" y="25515"/>
                  </a:lnTo>
                  <a:lnTo>
                    <a:pt x="546367" y="53208"/>
                  </a:lnTo>
                  <a:lnTo>
                    <a:pt x="553211" y="87122"/>
                  </a:lnTo>
                  <a:lnTo>
                    <a:pt x="553211" y="435610"/>
                  </a:lnTo>
                  <a:lnTo>
                    <a:pt x="546367" y="469523"/>
                  </a:lnTo>
                  <a:lnTo>
                    <a:pt x="527700" y="497215"/>
                  </a:lnTo>
                  <a:lnTo>
                    <a:pt x="500008" y="515885"/>
                  </a:lnTo>
                  <a:lnTo>
                    <a:pt x="466089" y="522730"/>
                  </a:lnTo>
                  <a:lnTo>
                    <a:pt x="87121"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69" name="object 91"/>
            <p:cNvSpPr/>
            <p:nvPr/>
          </p:nvSpPr>
          <p:spPr>
            <a:xfrm>
              <a:off x="6335267" y="6240780"/>
              <a:ext cx="554990" cy="523240"/>
            </a:xfrm>
            <a:custGeom>
              <a:avLst/>
              <a:gdLst/>
              <a:ahLst/>
              <a:cxnLst/>
              <a:rect l="l" t="t" r="r" b="b"/>
              <a:pathLst>
                <a:path w="554990" h="523240">
                  <a:moveTo>
                    <a:pt x="467613" y="0"/>
                  </a:moveTo>
                  <a:lnTo>
                    <a:pt x="87122" y="0"/>
                  </a:lnTo>
                  <a:lnTo>
                    <a:pt x="53203" y="6845"/>
                  </a:lnTo>
                  <a:lnTo>
                    <a:pt x="25511" y="25515"/>
                  </a:lnTo>
                  <a:lnTo>
                    <a:pt x="6844" y="53208"/>
                  </a:lnTo>
                  <a:lnTo>
                    <a:pt x="0" y="87122"/>
                  </a:lnTo>
                  <a:lnTo>
                    <a:pt x="0" y="435610"/>
                  </a:lnTo>
                  <a:lnTo>
                    <a:pt x="6844" y="469523"/>
                  </a:lnTo>
                  <a:lnTo>
                    <a:pt x="25511" y="497215"/>
                  </a:lnTo>
                  <a:lnTo>
                    <a:pt x="53203" y="515885"/>
                  </a:lnTo>
                  <a:lnTo>
                    <a:pt x="87122"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70" name="object 92"/>
            <p:cNvSpPr/>
            <p:nvPr/>
          </p:nvSpPr>
          <p:spPr>
            <a:xfrm>
              <a:off x="6335267" y="6240780"/>
              <a:ext cx="554990" cy="523240"/>
            </a:xfrm>
            <a:custGeom>
              <a:avLst/>
              <a:gdLst/>
              <a:ahLst/>
              <a:cxnLst/>
              <a:rect l="l" t="t" r="r" b="b"/>
              <a:pathLst>
                <a:path w="554990" h="523240">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2"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71" name="object 93"/>
            <p:cNvSpPr/>
            <p:nvPr/>
          </p:nvSpPr>
          <p:spPr>
            <a:xfrm>
              <a:off x="5771388" y="6240780"/>
              <a:ext cx="554990" cy="523240"/>
            </a:xfrm>
            <a:custGeom>
              <a:avLst/>
              <a:gdLst/>
              <a:ahLst/>
              <a:cxnLst/>
              <a:rect l="l" t="t" r="r" b="b"/>
              <a:pathLst>
                <a:path w="554989" h="523240">
                  <a:moveTo>
                    <a:pt x="467613" y="0"/>
                  </a:moveTo>
                  <a:lnTo>
                    <a:pt x="87122" y="0"/>
                  </a:lnTo>
                  <a:lnTo>
                    <a:pt x="53203" y="6845"/>
                  </a:lnTo>
                  <a:lnTo>
                    <a:pt x="25511" y="25515"/>
                  </a:lnTo>
                  <a:lnTo>
                    <a:pt x="6844" y="53208"/>
                  </a:lnTo>
                  <a:lnTo>
                    <a:pt x="0" y="87122"/>
                  </a:lnTo>
                  <a:lnTo>
                    <a:pt x="0" y="435610"/>
                  </a:lnTo>
                  <a:lnTo>
                    <a:pt x="6844" y="469523"/>
                  </a:lnTo>
                  <a:lnTo>
                    <a:pt x="25511" y="497215"/>
                  </a:lnTo>
                  <a:lnTo>
                    <a:pt x="53203" y="515885"/>
                  </a:lnTo>
                  <a:lnTo>
                    <a:pt x="87122"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72" name="object 94"/>
            <p:cNvSpPr/>
            <p:nvPr/>
          </p:nvSpPr>
          <p:spPr>
            <a:xfrm>
              <a:off x="5771388" y="6240780"/>
              <a:ext cx="554990" cy="523240"/>
            </a:xfrm>
            <a:custGeom>
              <a:avLst/>
              <a:gdLst/>
              <a:ahLst/>
              <a:cxnLst/>
              <a:rect l="l" t="t" r="r" b="b"/>
              <a:pathLst>
                <a:path w="554989" h="523240">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2"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73" name="object 95"/>
            <p:cNvSpPr/>
            <p:nvPr/>
          </p:nvSpPr>
          <p:spPr>
            <a:xfrm>
              <a:off x="9133331" y="6280404"/>
              <a:ext cx="554990" cy="523240"/>
            </a:xfrm>
            <a:custGeom>
              <a:avLst/>
              <a:gdLst/>
              <a:ahLst/>
              <a:cxnLst/>
              <a:rect l="l" t="t" r="r" b="b"/>
              <a:pathLst>
                <a:path w="554990" h="523240">
                  <a:moveTo>
                    <a:pt x="467614" y="0"/>
                  </a:moveTo>
                  <a:lnTo>
                    <a:pt x="87122" y="0"/>
                  </a:lnTo>
                  <a:lnTo>
                    <a:pt x="53203" y="6845"/>
                  </a:lnTo>
                  <a:lnTo>
                    <a:pt x="25511" y="25515"/>
                  </a:lnTo>
                  <a:lnTo>
                    <a:pt x="6844" y="53208"/>
                  </a:lnTo>
                  <a:lnTo>
                    <a:pt x="0" y="87122"/>
                  </a:lnTo>
                  <a:lnTo>
                    <a:pt x="0" y="435610"/>
                  </a:lnTo>
                  <a:lnTo>
                    <a:pt x="6844" y="469521"/>
                  </a:lnTo>
                  <a:lnTo>
                    <a:pt x="25511" y="497213"/>
                  </a:lnTo>
                  <a:lnTo>
                    <a:pt x="53203" y="515884"/>
                  </a:lnTo>
                  <a:lnTo>
                    <a:pt x="87122" y="522730"/>
                  </a:lnTo>
                  <a:lnTo>
                    <a:pt x="467614" y="522730"/>
                  </a:lnTo>
                  <a:lnTo>
                    <a:pt x="501532" y="515884"/>
                  </a:lnTo>
                  <a:lnTo>
                    <a:pt x="529224" y="497213"/>
                  </a:lnTo>
                  <a:lnTo>
                    <a:pt x="547891" y="469521"/>
                  </a:lnTo>
                  <a:lnTo>
                    <a:pt x="554736" y="435610"/>
                  </a:lnTo>
                  <a:lnTo>
                    <a:pt x="554736" y="87122"/>
                  </a:lnTo>
                  <a:lnTo>
                    <a:pt x="547891" y="53208"/>
                  </a:lnTo>
                  <a:lnTo>
                    <a:pt x="529224" y="25515"/>
                  </a:lnTo>
                  <a:lnTo>
                    <a:pt x="501532" y="6845"/>
                  </a:lnTo>
                  <a:lnTo>
                    <a:pt x="467614" y="0"/>
                  </a:lnTo>
                  <a:close/>
                </a:path>
              </a:pathLst>
            </a:custGeom>
            <a:solidFill>
              <a:srgbClr val="C00000"/>
            </a:solidFill>
          </p:spPr>
          <p:txBody>
            <a:bodyPr wrap="square" lIns="0" tIns="0" rIns="0" bIns="0" rtlCol="0"/>
            <a:lstStyle/>
            <a:p>
              <a:endParaRPr/>
            </a:p>
          </p:txBody>
        </p:sp>
        <p:sp>
          <p:nvSpPr>
            <p:cNvPr id="174" name="object 96"/>
            <p:cNvSpPr/>
            <p:nvPr/>
          </p:nvSpPr>
          <p:spPr>
            <a:xfrm>
              <a:off x="9133331" y="6280404"/>
              <a:ext cx="554990" cy="523240"/>
            </a:xfrm>
            <a:custGeom>
              <a:avLst/>
              <a:gdLst/>
              <a:ahLst/>
              <a:cxnLst/>
              <a:rect l="l" t="t" r="r" b="b"/>
              <a:pathLst>
                <a:path w="554990" h="523240">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1"/>
                  </a:lnTo>
                  <a:lnTo>
                    <a:pt x="529224" y="497213"/>
                  </a:lnTo>
                  <a:lnTo>
                    <a:pt x="501532" y="515884"/>
                  </a:lnTo>
                  <a:lnTo>
                    <a:pt x="467614" y="522730"/>
                  </a:lnTo>
                  <a:lnTo>
                    <a:pt x="87122" y="522730"/>
                  </a:lnTo>
                  <a:lnTo>
                    <a:pt x="53203" y="515884"/>
                  </a:lnTo>
                  <a:lnTo>
                    <a:pt x="25511" y="497213"/>
                  </a:lnTo>
                  <a:lnTo>
                    <a:pt x="6844" y="469521"/>
                  </a:lnTo>
                  <a:lnTo>
                    <a:pt x="0" y="435610"/>
                  </a:lnTo>
                  <a:lnTo>
                    <a:pt x="0" y="87122"/>
                  </a:lnTo>
                  <a:close/>
                </a:path>
              </a:pathLst>
            </a:custGeom>
            <a:ln w="12191">
              <a:solidFill>
                <a:srgbClr val="D0CECE"/>
              </a:solidFill>
            </a:ln>
          </p:spPr>
          <p:txBody>
            <a:bodyPr wrap="square" lIns="0" tIns="0" rIns="0" bIns="0" rtlCol="0"/>
            <a:lstStyle/>
            <a:p>
              <a:endParaRPr/>
            </a:p>
          </p:txBody>
        </p:sp>
      </p:grpSp>
      <p:sp>
        <p:nvSpPr>
          <p:cNvPr id="176" name="object 57"/>
          <p:cNvSpPr/>
          <p:nvPr/>
        </p:nvSpPr>
        <p:spPr>
          <a:xfrm>
            <a:off x="10866753" y="4711890"/>
            <a:ext cx="1343025"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000" b="1" dirty="0" err="1" smtClean="0">
                <a:solidFill>
                  <a:schemeClr val="accent4"/>
                </a:solidFill>
              </a:rPr>
              <a:t>EoH</a:t>
            </a:r>
            <a:r>
              <a:rPr lang="fr-FR" sz="2000" b="1" dirty="0" smtClean="0">
                <a:solidFill>
                  <a:schemeClr val="accent4"/>
                </a:solidFill>
              </a:rPr>
              <a:t> &amp; IMET</a:t>
            </a:r>
            <a:endParaRPr sz="1400" b="1" dirty="0">
              <a:solidFill>
                <a:schemeClr val="accent4"/>
              </a:solidFill>
            </a:endParaRPr>
          </a:p>
        </p:txBody>
      </p:sp>
      <p:sp>
        <p:nvSpPr>
          <p:cNvPr id="177" name="object 57"/>
          <p:cNvSpPr/>
          <p:nvPr/>
        </p:nvSpPr>
        <p:spPr>
          <a:xfrm>
            <a:off x="10866753" y="5377050"/>
            <a:ext cx="1343025"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800" b="1" dirty="0" smtClean="0">
                <a:solidFill>
                  <a:schemeClr val="accent4"/>
                </a:solidFill>
              </a:rPr>
              <a:t>GL</a:t>
            </a:r>
            <a:endParaRPr b="1" dirty="0">
              <a:solidFill>
                <a:schemeClr val="accent4"/>
              </a:solidFill>
            </a:endParaRPr>
          </a:p>
        </p:txBody>
      </p:sp>
    </p:spTree>
    <p:extLst>
      <p:ext uri="{BB962C8B-B14F-4D97-AF65-F5344CB8AC3E}">
        <p14:creationId xmlns:p14="http://schemas.microsoft.com/office/powerpoint/2010/main" val="2017057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29200" y="892277"/>
            <a:ext cx="6526570" cy="2371281"/>
          </a:xfrm>
        </p:spPr>
        <p:txBody>
          <a:bodyPr/>
          <a:lstStyle/>
          <a:p>
            <a:r>
              <a:rPr lang="en-US" b="1" dirty="0"/>
              <a:t>SESSION </a:t>
            </a:r>
            <a:r>
              <a:rPr lang="en-US" b="1" dirty="0" smtClean="0"/>
              <a:t>7</a:t>
            </a:r>
            <a:r>
              <a:rPr lang="en-US" dirty="0" smtClean="0"/>
              <a:t> </a:t>
            </a:r>
            <a:r>
              <a:rPr lang="en-US" dirty="0"/>
              <a:t>- IMET and the other tools and standards</a:t>
            </a:r>
            <a:endParaRPr lang="fr-FR" dirty="0"/>
          </a:p>
        </p:txBody>
      </p:sp>
    </p:spTree>
    <p:extLst>
      <p:ext uri="{BB962C8B-B14F-4D97-AF65-F5344CB8AC3E}">
        <p14:creationId xmlns:p14="http://schemas.microsoft.com/office/powerpoint/2010/main" val="3426086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0287" y="226186"/>
            <a:ext cx="2441448" cy="5175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1254252" y="729106"/>
            <a:ext cx="1504950" cy="394335"/>
            <a:chOff x="1254252" y="729106"/>
            <a:chExt cx="1504950" cy="394335"/>
          </a:xfrm>
        </p:grpSpPr>
        <p:sp>
          <p:nvSpPr>
            <p:cNvPr id="4" name="object 4"/>
            <p:cNvSpPr/>
            <p:nvPr/>
          </p:nvSpPr>
          <p:spPr>
            <a:xfrm>
              <a:off x="1254252" y="999743"/>
              <a:ext cx="1449323" cy="12344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258265" y="729106"/>
              <a:ext cx="1500936" cy="3191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6" name="object 6"/>
          <p:cNvGrpSpPr/>
          <p:nvPr/>
        </p:nvGrpSpPr>
        <p:grpSpPr>
          <a:xfrm>
            <a:off x="4768596" y="168655"/>
            <a:ext cx="2650490" cy="1021715"/>
            <a:chOff x="4768596" y="168655"/>
            <a:chExt cx="2650490" cy="1021715"/>
          </a:xfrm>
        </p:grpSpPr>
        <p:sp>
          <p:nvSpPr>
            <p:cNvPr id="7" name="object 7"/>
            <p:cNvSpPr/>
            <p:nvPr/>
          </p:nvSpPr>
          <p:spPr>
            <a:xfrm>
              <a:off x="4768596" y="168655"/>
              <a:ext cx="2650236" cy="51714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4777740" y="671322"/>
              <a:ext cx="2622804" cy="51892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9" name="object 9"/>
          <p:cNvGrpSpPr/>
          <p:nvPr/>
        </p:nvGrpSpPr>
        <p:grpSpPr>
          <a:xfrm>
            <a:off x="8133588" y="185801"/>
            <a:ext cx="2703830" cy="1021715"/>
            <a:chOff x="8133588" y="185801"/>
            <a:chExt cx="2703830" cy="1021715"/>
          </a:xfrm>
        </p:grpSpPr>
        <p:sp>
          <p:nvSpPr>
            <p:cNvPr id="10" name="object 10"/>
            <p:cNvSpPr/>
            <p:nvPr/>
          </p:nvSpPr>
          <p:spPr>
            <a:xfrm>
              <a:off x="8133588" y="185801"/>
              <a:ext cx="2703576" cy="51828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740140" y="688720"/>
              <a:ext cx="1517903" cy="51828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12" name="object 12"/>
          <p:cNvGrpSpPr/>
          <p:nvPr/>
        </p:nvGrpSpPr>
        <p:grpSpPr>
          <a:xfrm>
            <a:off x="3576828" y="551687"/>
            <a:ext cx="696595" cy="579120"/>
            <a:chOff x="3576828" y="551687"/>
            <a:chExt cx="696595" cy="579120"/>
          </a:xfrm>
        </p:grpSpPr>
        <p:sp>
          <p:nvSpPr>
            <p:cNvPr id="13" name="object 13"/>
            <p:cNvSpPr/>
            <p:nvPr/>
          </p:nvSpPr>
          <p:spPr>
            <a:xfrm>
              <a:off x="3582924" y="557783"/>
              <a:ext cx="684530" cy="567055"/>
            </a:xfrm>
            <a:custGeom>
              <a:avLst/>
              <a:gdLst/>
              <a:ahLst/>
              <a:cxnLst/>
              <a:rect l="l" t="t" r="r" b="b"/>
              <a:pathLst>
                <a:path w="684529" h="567055">
                  <a:moveTo>
                    <a:pt x="17652" y="141731"/>
                  </a:moveTo>
                  <a:lnTo>
                    <a:pt x="0" y="141731"/>
                  </a:lnTo>
                  <a:lnTo>
                    <a:pt x="0" y="425195"/>
                  </a:lnTo>
                  <a:lnTo>
                    <a:pt x="17652" y="425195"/>
                  </a:lnTo>
                  <a:lnTo>
                    <a:pt x="17652" y="141731"/>
                  </a:lnTo>
                  <a:close/>
                </a:path>
                <a:path w="684529" h="567055">
                  <a:moveTo>
                    <a:pt x="70865" y="141731"/>
                  </a:moveTo>
                  <a:lnTo>
                    <a:pt x="35433" y="141731"/>
                  </a:lnTo>
                  <a:lnTo>
                    <a:pt x="35433" y="425195"/>
                  </a:lnTo>
                  <a:lnTo>
                    <a:pt x="70865" y="425195"/>
                  </a:lnTo>
                  <a:lnTo>
                    <a:pt x="70865" y="141731"/>
                  </a:lnTo>
                  <a:close/>
                </a:path>
                <a:path w="684529" h="567055">
                  <a:moveTo>
                    <a:pt x="400812" y="0"/>
                  </a:moveTo>
                  <a:lnTo>
                    <a:pt x="400812" y="141731"/>
                  </a:lnTo>
                  <a:lnTo>
                    <a:pt x="88518" y="141731"/>
                  </a:lnTo>
                  <a:lnTo>
                    <a:pt x="88518" y="425195"/>
                  </a:lnTo>
                  <a:lnTo>
                    <a:pt x="400812" y="425195"/>
                  </a:lnTo>
                  <a:lnTo>
                    <a:pt x="400812" y="566927"/>
                  </a:lnTo>
                  <a:lnTo>
                    <a:pt x="684276" y="283463"/>
                  </a:lnTo>
                  <a:lnTo>
                    <a:pt x="400812" y="0"/>
                  </a:lnTo>
                  <a:close/>
                </a:path>
              </a:pathLst>
            </a:custGeom>
            <a:solidFill>
              <a:srgbClr val="7E7E7E"/>
            </a:solidFill>
          </p:spPr>
          <p:txBody>
            <a:bodyPr wrap="square" lIns="0" tIns="0" rIns="0" bIns="0" rtlCol="0"/>
            <a:lstStyle/>
            <a:p>
              <a:endParaRPr/>
            </a:p>
          </p:txBody>
        </p:sp>
        <p:sp>
          <p:nvSpPr>
            <p:cNvPr id="14" name="object 14"/>
            <p:cNvSpPr/>
            <p:nvPr/>
          </p:nvSpPr>
          <p:spPr>
            <a:xfrm>
              <a:off x="3582924" y="557783"/>
              <a:ext cx="684530" cy="567055"/>
            </a:xfrm>
            <a:custGeom>
              <a:avLst/>
              <a:gdLst/>
              <a:ahLst/>
              <a:cxnLst/>
              <a:rect l="l" t="t" r="r" b="b"/>
              <a:pathLst>
                <a:path w="684529" h="567055">
                  <a:moveTo>
                    <a:pt x="0" y="141731"/>
                  </a:moveTo>
                  <a:lnTo>
                    <a:pt x="17652" y="141731"/>
                  </a:lnTo>
                  <a:lnTo>
                    <a:pt x="17652" y="425195"/>
                  </a:lnTo>
                  <a:lnTo>
                    <a:pt x="0" y="425195"/>
                  </a:lnTo>
                  <a:lnTo>
                    <a:pt x="0" y="141731"/>
                  </a:lnTo>
                  <a:close/>
                </a:path>
                <a:path w="684529" h="567055">
                  <a:moveTo>
                    <a:pt x="35433" y="141731"/>
                  </a:moveTo>
                  <a:lnTo>
                    <a:pt x="70865" y="141731"/>
                  </a:lnTo>
                  <a:lnTo>
                    <a:pt x="70865" y="425195"/>
                  </a:lnTo>
                  <a:lnTo>
                    <a:pt x="35433" y="425195"/>
                  </a:lnTo>
                  <a:lnTo>
                    <a:pt x="35433" y="141731"/>
                  </a:lnTo>
                  <a:close/>
                </a:path>
                <a:path w="684529" h="567055">
                  <a:moveTo>
                    <a:pt x="88518" y="141731"/>
                  </a:moveTo>
                  <a:lnTo>
                    <a:pt x="400812" y="141731"/>
                  </a:lnTo>
                  <a:lnTo>
                    <a:pt x="400812" y="0"/>
                  </a:lnTo>
                  <a:lnTo>
                    <a:pt x="684276" y="283463"/>
                  </a:lnTo>
                  <a:lnTo>
                    <a:pt x="400812" y="566927"/>
                  </a:lnTo>
                  <a:lnTo>
                    <a:pt x="400812" y="425195"/>
                  </a:lnTo>
                  <a:lnTo>
                    <a:pt x="88518" y="425195"/>
                  </a:lnTo>
                  <a:lnTo>
                    <a:pt x="88518" y="141731"/>
                  </a:lnTo>
                  <a:close/>
                </a:path>
              </a:pathLst>
            </a:custGeom>
            <a:ln w="12192">
              <a:solidFill>
                <a:srgbClr val="000000"/>
              </a:solidFill>
            </a:ln>
          </p:spPr>
          <p:txBody>
            <a:bodyPr wrap="square" lIns="0" tIns="0" rIns="0" bIns="0" rtlCol="0"/>
            <a:lstStyle/>
            <a:p>
              <a:endParaRPr/>
            </a:p>
          </p:txBody>
        </p:sp>
      </p:grpSp>
      <p:grpSp>
        <p:nvGrpSpPr>
          <p:cNvPr id="15" name="object 15"/>
          <p:cNvGrpSpPr/>
          <p:nvPr/>
        </p:nvGrpSpPr>
        <p:grpSpPr>
          <a:xfrm>
            <a:off x="7555992" y="545591"/>
            <a:ext cx="696595" cy="577850"/>
            <a:chOff x="7555992" y="545591"/>
            <a:chExt cx="696595" cy="577850"/>
          </a:xfrm>
        </p:grpSpPr>
        <p:sp>
          <p:nvSpPr>
            <p:cNvPr id="16" name="object 16"/>
            <p:cNvSpPr/>
            <p:nvPr/>
          </p:nvSpPr>
          <p:spPr>
            <a:xfrm>
              <a:off x="7562088" y="551687"/>
              <a:ext cx="684530" cy="565785"/>
            </a:xfrm>
            <a:custGeom>
              <a:avLst/>
              <a:gdLst/>
              <a:ahLst/>
              <a:cxnLst/>
              <a:rect l="l" t="t" r="r" b="b"/>
              <a:pathLst>
                <a:path w="684529" h="565785">
                  <a:moveTo>
                    <a:pt x="17652" y="141350"/>
                  </a:moveTo>
                  <a:lnTo>
                    <a:pt x="0" y="141350"/>
                  </a:lnTo>
                  <a:lnTo>
                    <a:pt x="0" y="424052"/>
                  </a:lnTo>
                  <a:lnTo>
                    <a:pt x="17652" y="424052"/>
                  </a:lnTo>
                  <a:lnTo>
                    <a:pt x="17652" y="141350"/>
                  </a:lnTo>
                  <a:close/>
                </a:path>
                <a:path w="684529" h="565785">
                  <a:moveTo>
                    <a:pt x="70611" y="141350"/>
                  </a:moveTo>
                  <a:lnTo>
                    <a:pt x="35305" y="141350"/>
                  </a:lnTo>
                  <a:lnTo>
                    <a:pt x="35305" y="424052"/>
                  </a:lnTo>
                  <a:lnTo>
                    <a:pt x="70611" y="424052"/>
                  </a:lnTo>
                  <a:lnTo>
                    <a:pt x="70611" y="141350"/>
                  </a:lnTo>
                  <a:close/>
                </a:path>
                <a:path w="684529" h="565785">
                  <a:moveTo>
                    <a:pt x="401573" y="0"/>
                  </a:moveTo>
                  <a:lnTo>
                    <a:pt x="401573" y="141350"/>
                  </a:lnTo>
                  <a:lnTo>
                    <a:pt x="88391" y="141350"/>
                  </a:lnTo>
                  <a:lnTo>
                    <a:pt x="88391" y="424052"/>
                  </a:lnTo>
                  <a:lnTo>
                    <a:pt x="401573" y="424052"/>
                  </a:lnTo>
                  <a:lnTo>
                    <a:pt x="401573" y="565403"/>
                  </a:lnTo>
                  <a:lnTo>
                    <a:pt x="684276" y="282701"/>
                  </a:lnTo>
                  <a:lnTo>
                    <a:pt x="401573" y="0"/>
                  </a:lnTo>
                  <a:close/>
                </a:path>
              </a:pathLst>
            </a:custGeom>
            <a:solidFill>
              <a:srgbClr val="7E7E7E"/>
            </a:solidFill>
          </p:spPr>
          <p:txBody>
            <a:bodyPr wrap="square" lIns="0" tIns="0" rIns="0" bIns="0" rtlCol="0"/>
            <a:lstStyle/>
            <a:p>
              <a:endParaRPr/>
            </a:p>
          </p:txBody>
        </p:sp>
        <p:sp>
          <p:nvSpPr>
            <p:cNvPr id="17" name="object 17"/>
            <p:cNvSpPr/>
            <p:nvPr/>
          </p:nvSpPr>
          <p:spPr>
            <a:xfrm>
              <a:off x="7562088" y="551687"/>
              <a:ext cx="684530" cy="565785"/>
            </a:xfrm>
            <a:custGeom>
              <a:avLst/>
              <a:gdLst/>
              <a:ahLst/>
              <a:cxnLst/>
              <a:rect l="l" t="t" r="r" b="b"/>
              <a:pathLst>
                <a:path w="684529" h="565785">
                  <a:moveTo>
                    <a:pt x="0" y="141350"/>
                  </a:moveTo>
                  <a:lnTo>
                    <a:pt x="17652" y="141350"/>
                  </a:lnTo>
                  <a:lnTo>
                    <a:pt x="17652" y="424052"/>
                  </a:lnTo>
                  <a:lnTo>
                    <a:pt x="0" y="424052"/>
                  </a:lnTo>
                  <a:lnTo>
                    <a:pt x="0" y="141350"/>
                  </a:lnTo>
                  <a:close/>
                </a:path>
                <a:path w="684529" h="565785">
                  <a:moveTo>
                    <a:pt x="35305" y="141350"/>
                  </a:moveTo>
                  <a:lnTo>
                    <a:pt x="70611" y="141350"/>
                  </a:lnTo>
                  <a:lnTo>
                    <a:pt x="70611" y="424052"/>
                  </a:lnTo>
                  <a:lnTo>
                    <a:pt x="35305" y="424052"/>
                  </a:lnTo>
                  <a:lnTo>
                    <a:pt x="35305" y="141350"/>
                  </a:lnTo>
                  <a:close/>
                </a:path>
                <a:path w="684529" h="565785">
                  <a:moveTo>
                    <a:pt x="88391" y="141350"/>
                  </a:moveTo>
                  <a:lnTo>
                    <a:pt x="401573" y="141350"/>
                  </a:lnTo>
                  <a:lnTo>
                    <a:pt x="401573" y="0"/>
                  </a:lnTo>
                  <a:lnTo>
                    <a:pt x="684276" y="282701"/>
                  </a:lnTo>
                  <a:lnTo>
                    <a:pt x="401573" y="565403"/>
                  </a:lnTo>
                  <a:lnTo>
                    <a:pt x="401573" y="424052"/>
                  </a:lnTo>
                  <a:lnTo>
                    <a:pt x="88391" y="424052"/>
                  </a:lnTo>
                  <a:lnTo>
                    <a:pt x="88391" y="141350"/>
                  </a:lnTo>
                  <a:close/>
                </a:path>
              </a:pathLst>
            </a:custGeom>
            <a:ln w="12192">
              <a:solidFill>
                <a:srgbClr val="000000"/>
              </a:solidFill>
            </a:ln>
          </p:spPr>
          <p:txBody>
            <a:bodyPr wrap="square" lIns="0" tIns="0" rIns="0" bIns="0" rtlCol="0"/>
            <a:lstStyle/>
            <a:p>
              <a:endParaRPr/>
            </a:p>
          </p:txBody>
        </p:sp>
      </p:grpSp>
      <p:grpSp>
        <p:nvGrpSpPr>
          <p:cNvPr id="18" name="object 18"/>
          <p:cNvGrpSpPr/>
          <p:nvPr/>
        </p:nvGrpSpPr>
        <p:grpSpPr>
          <a:xfrm>
            <a:off x="210058" y="3344926"/>
            <a:ext cx="10522585" cy="701675"/>
            <a:chOff x="210058" y="3344926"/>
            <a:chExt cx="10522585" cy="701675"/>
          </a:xfrm>
        </p:grpSpPr>
        <p:sp>
          <p:nvSpPr>
            <p:cNvPr id="19" name="object 19"/>
            <p:cNvSpPr/>
            <p:nvPr/>
          </p:nvSpPr>
          <p:spPr>
            <a:xfrm>
              <a:off x="216408" y="3351276"/>
              <a:ext cx="10509885" cy="688975"/>
            </a:xfrm>
            <a:custGeom>
              <a:avLst/>
              <a:gdLst/>
              <a:ahLst/>
              <a:cxnLst/>
              <a:rect l="l" t="t" r="r" b="b"/>
              <a:pathLst>
                <a:path w="10509885" h="688975">
                  <a:moveTo>
                    <a:pt x="21526" y="172212"/>
                  </a:moveTo>
                  <a:lnTo>
                    <a:pt x="0" y="172212"/>
                  </a:lnTo>
                  <a:lnTo>
                    <a:pt x="0" y="516636"/>
                  </a:lnTo>
                  <a:lnTo>
                    <a:pt x="21526" y="516636"/>
                  </a:lnTo>
                  <a:lnTo>
                    <a:pt x="21526" y="172212"/>
                  </a:lnTo>
                  <a:close/>
                </a:path>
                <a:path w="10509885" h="688975">
                  <a:moveTo>
                    <a:pt x="86106" y="172212"/>
                  </a:moveTo>
                  <a:lnTo>
                    <a:pt x="43053" y="172212"/>
                  </a:lnTo>
                  <a:lnTo>
                    <a:pt x="43053" y="516636"/>
                  </a:lnTo>
                  <a:lnTo>
                    <a:pt x="86106" y="516636"/>
                  </a:lnTo>
                  <a:lnTo>
                    <a:pt x="86106" y="172212"/>
                  </a:lnTo>
                  <a:close/>
                </a:path>
                <a:path w="10509885" h="688975">
                  <a:moveTo>
                    <a:pt x="10165080" y="0"/>
                  </a:moveTo>
                  <a:lnTo>
                    <a:pt x="10165080" y="172212"/>
                  </a:lnTo>
                  <a:lnTo>
                    <a:pt x="107632" y="172212"/>
                  </a:lnTo>
                  <a:lnTo>
                    <a:pt x="107632" y="516636"/>
                  </a:lnTo>
                  <a:lnTo>
                    <a:pt x="10165080" y="516636"/>
                  </a:lnTo>
                  <a:lnTo>
                    <a:pt x="10165080" y="688848"/>
                  </a:lnTo>
                  <a:lnTo>
                    <a:pt x="10509504" y="344424"/>
                  </a:lnTo>
                  <a:lnTo>
                    <a:pt x="10165080" y="0"/>
                  </a:lnTo>
                  <a:close/>
                </a:path>
              </a:pathLst>
            </a:custGeom>
            <a:solidFill>
              <a:srgbClr val="000000"/>
            </a:solidFill>
          </p:spPr>
          <p:txBody>
            <a:bodyPr wrap="square" lIns="0" tIns="0" rIns="0" bIns="0" rtlCol="0"/>
            <a:lstStyle/>
            <a:p>
              <a:endParaRPr/>
            </a:p>
          </p:txBody>
        </p:sp>
        <p:sp>
          <p:nvSpPr>
            <p:cNvPr id="20" name="object 20"/>
            <p:cNvSpPr/>
            <p:nvPr/>
          </p:nvSpPr>
          <p:spPr>
            <a:xfrm>
              <a:off x="216408" y="3351276"/>
              <a:ext cx="10509885" cy="688975"/>
            </a:xfrm>
            <a:custGeom>
              <a:avLst/>
              <a:gdLst/>
              <a:ahLst/>
              <a:cxnLst/>
              <a:rect l="l" t="t" r="r" b="b"/>
              <a:pathLst>
                <a:path w="10509885" h="688975">
                  <a:moveTo>
                    <a:pt x="0" y="172212"/>
                  </a:moveTo>
                  <a:lnTo>
                    <a:pt x="21526" y="172212"/>
                  </a:lnTo>
                  <a:lnTo>
                    <a:pt x="21526" y="516636"/>
                  </a:lnTo>
                  <a:lnTo>
                    <a:pt x="0" y="516636"/>
                  </a:lnTo>
                  <a:lnTo>
                    <a:pt x="0" y="172212"/>
                  </a:lnTo>
                  <a:close/>
                </a:path>
                <a:path w="10509885" h="688975">
                  <a:moveTo>
                    <a:pt x="43053" y="172212"/>
                  </a:moveTo>
                  <a:lnTo>
                    <a:pt x="86106" y="172212"/>
                  </a:lnTo>
                  <a:lnTo>
                    <a:pt x="86106" y="516636"/>
                  </a:lnTo>
                  <a:lnTo>
                    <a:pt x="43053" y="516636"/>
                  </a:lnTo>
                  <a:lnTo>
                    <a:pt x="43053" y="172212"/>
                  </a:lnTo>
                  <a:close/>
                </a:path>
                <a:path w="10509885" h="688975">
                  <a:moveTo>
                    <a:pt x="107632" y="172212"/>
                  </a:moveTo>
                  <a:lnTo>
                    <a:pt x="10165080" y="172212"/>
                  </a:lnTo>
                  <a:lnTo>
                    <a:pt x="10165080" y="0"/>
                  </a:lnTo>
                  <a:lnTo>
                    <a:pt x="10509504" y="344424"/>
                  </a:lnTo>
                  <a:lnTo>
                    <a:pt x="10165080" y="688848"/>
                  </a:lnTo>
                  <a:lnTo>
                    <a:pt x="10165080" y="516636"/>
                  </a:lnTo>
                  <a:lnTo>
                    <a:pt x="107632" y="516636"/>
                  </a:lnTo>
                  <a:lnTo>
                    <a:pt x="107632" y="172212"/>
                  </a:lnTo>
                  <a:close/>
                </a:path>
              </a:pathLst>
            </a:custGeom>
            <a:ln w="12192">
              <a:solidFill>
                <a:srgbClr val="000000"/>
              </a:solidFill>
            </a:ln>
          </p:spPr>
          <p:txBody>
            <a:bodyPr wrap="square" lIns="0" tIns="0" rIns="0" bIns="0" rtlCol="0"/>
            <a:lstStyle/>
            <a:p>
              <a:endParaRPr/>
            </a:p>
          </p:txBody>
        </p:sp>
      </p:grpSp>
      <p:sp>
        <p:nvSpPr>
          <p:cNvPr id="21" name="object 21"/>
          <p:cNvSpPr txBox="1"/>
          <p:nvPr/>
        </p:nvSpPr>
        <p:spPr>
          <a:xfrm>
            <a:off x="365123" y="1280269"/>
            <a:ext cx="4258311" cy="1699895"/>
          </a:xfrm>
          <a:prstGeom prst="rect">
            <a:avLst/>
          </a:prstGeom>
        </p:spPr>
        <p:txBody>
          <a:bodyPr vert="horz" wrap="square" lIns="0" tIns="84455" rIns="0" bIns="0" rtlCol="0">
            <a:spAutoFit/>
          </a:bodyPr>
          <a:lstStyle/>
          <a:p>
            <a:pPr marL="12700">
              <a:lnSpc>
                <a:spcPct val="100000"/>
              </a:lnSpc>
              <a:spcBef>
                <a:spcPts val="665"/>
              </a:spcBef>
            </a:pPr>
            <a:r>
              <a:rPr sz="1800" spc="-5" dirty="0">
                <a:latin typeface="Carlito"/>
                <a:cs typeface="Carlito"/>
              </a:rPr>
              <a:t>Legitimacy </a:t>
            </a:r>
            <a:r>
              <a:rPr sz="1800" dirty="0">
                <a:latin typeface="Carlito"/>
                <a:cs typeface="Carlito"/>
              </a:rPr>
              <a:t>&amp;</a:t>
            </a:r>
            <a:r>
              <a:rPr sz="1800" spc="15" dirty="0">
                <a:latin typeface="Carlito"/>
                <a:cs typeface="Carlito"/>
              </a:rPr>
              <a:t> </a:t>
            </a:r>
            <a:r>
              <a:rPr sz="1800" spc="-10" dirty="0">
                <a:latin typeface="Carlito"/>
                <a:cs typeface="Carlito"/>
              </a:rPr>
              <a:t>voice</a:t>
            </a:r>
            <a:endParaRPr sz="1800" dirty="0">
              <a:latin typeface="Carlito"/>
              <a:cs typeface="Carlito"/>
            </a:endParaRPr>
          </a:p>
          <a:p>
            <a:pPr marL="712470">
              <a:lnSpc>
                <a:spcPct val="100000"/>
              </a:lnSpc>
              <a:spcBef>
                <a:spcPts val="570"/>
              </a:spcBef>
            </a:pPr>
            <a:r>
              <a:rPr sz="1800" spc="-10" dirty="0">
                <a:latin typeface="Carlito"/>
                <a:cs typeface="Carlito"/>
              </a:rPr>
              <a:t>Direction</a:t>
            </a:r>
            <a:endParaRPr sz="1800" dirty="0">
              <a:latin typeface="Carlito"/>
              <a:cs typeface="Carlito"/>
            </a:endParaRPr>
          </a:p>
          <a:p>
            <a:pPr marL="1252855">
              <a:lnSpc>
                <a:spcPct val="100000"/>
              </a:lnSpc>
              <a:spcBef>
                <a:spcPts val="509"/>
              </a:spcBef>
            </a:pPr>
            <a:r>
              <a:rPr sz="1800" spc="-15" dirty="0">
                <a:latin typeface="Carlito"/>
                <a:cs typeface="Carlito"/>
              </a:rPr>
              <a:t>Performance</a:t>
            </a:r>
            <a:endParaRPr sz="1800" dirty="0">
              <a:latin typeface="Carlito"/>
              <a:cs typeface="Carlito"/>
            </a:endParaRPr>
          </a:p>
          <a:p>
            <a:pPr marL="1821180">
              <a:lnSpc>
                <a:spcPct val="100000"/>
              </a:lnSpc>
              <a:spcBef>
                <a:spcPts val="195"/>
              </a:spcBef>
            </a:pPr>
            <a:r>
              <a:rPr sz="1800" spc="-10" dirty="0">
                <a:latin typeface="Carlito"/>
                <a:cs typeface="Carlito"/>
              </a:rPr>
              <a:t>Accountability</a:t>
            </a:r>
            <a:endParaRPr sz="1800" dirty="0">
              <a:latin typeface="Carlito"/>
              <a:cs typeface="Carlito"/>
            </a:endParaRPr>
          </a:p>
          <a:p>
            <a:pPr marL="2390140">
              <a:lnSpc>
                <a:spcPct val="100000"/>
              </a:lnSpc>
              <a:spcBef>
                <a:spcPts val="540"/>
              </a:spcBef>
            </a:pPr>
            <a:r>
              <a:rPr sz="1800" spc="-10" dirty="0">
                <a:latin typeface="Carlito"/>
                <a:cs typeface="Carlito"/>
              </a:rPr>
              <a:t>Fairness </a:t>
            </a:r>
            <a:r>
              <a:rPr sz="1800" dirty="0">
                <a:latin typeface="Carlito"/>
                <a:cs typeface="Carlito"/>
              </a:rPr>
              <a:t>&amp;</a:t>
            </a:r>
            <a:r>
              <a:rPr sz="1800" spc="-65" dirty="0">
                <a:latin typeface="Carlito"/>
                <a:cs typeface="Carlito"/>
              </a:rPr>
              <a:t> </a:t>
            </a:r>
            <a:r>
              <a:rPr sz="1800" spc="-5" dirty="0">
                <a:latin typeface="Carlito"/>
                <a:cs typeface="Carlito"/>
              </a:rPr>
              <a:t>rights</a:t>
            </a:r>
            <a:endParaRPr sz="1800" dirty="0">
              <a:latin typeface="Carlito"/>
              <a:cs typeface="Carlito"/>
            </a:endParaRPr>
          </a:p>
        </p:txBody>
      </p:sp>
      <p:sp>
        <p:nvSpPr>
          <p:cNvPr id="24" name="object 24"/>
          <p:cNvSpPr txBox="1"/>
          <p:nvPr/>
        </p:nvSpPr>
        <p:spPr>
          <a:xfrm>
            <a:off x="8844533" y="2589402"/>
            <a:ext cx="141351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Outcomes</a:t>
            </a:r>
            <a:endParaRPr sz="1800" dirty="0">
              <a:latin typeface="Carlito"/>
              <a:cs typeface="Carlito"/>
            </a:endParaRPr>
          </a:p>
        </p:txBody>
      </p:sp>
      <p:sp>
        <p:nvSpPr>
          <p:cNvPr id="26" name="object 26"/>
          <p:cNvSpPr/>
          <p:nvPr/>
        </p:nvSpPr>
        <p:spPr>
          <a:xfrm>
            <a:off x="515112" y="3348227"/>
            <a:ext cx="554990" cy="523240"/>
          </a:xfrm>
          <a:custGeom>
            <a:avLst/>
            <a:gdLst/>
            <a:ahLst/>
            <a:cxnLst/>
            <a:rect l="l" t="t" r="r" b="b"/>
            <a:pathLst>
              <a:path w="554990" h="523239">
                <a:moveTo>
                  <a:pt x="467613"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3" y="522732"/>
                </a:lnTo>
                <a:lnTo>
                  <a:pt x="501527" y="515887"/>
                </a:lnTo>
                <a:lnTo>
                  <a:pt x="529220" y="497220"/>
                </a:lnTo>
                <a:lnTo>
                  <a:pt x="547890" y="469528"/>
                </a:lnTo>
                <a:lnTo>
                  <a:pt x="554735" y="435610"/>
                </a:lnTo>
                <a:lnTo>
                  <a:pt x="554735" y="87122"/>
                </a:lnTo>
                <a:lnTo>
                  <a:pt x="547890" y="53203"/>
                </a:lnTo>
                <a:lnTo>
                  <a:pt x="529220" y="25511"/>
                </a:lnTo>
                <a:lnTo>
                  <a:pt x="501527" y="6844"/>
                </a:lnTo>
                <a:lnTo>
                  <a:pt x="467613" y="0"/>
                </a:lnTo>
                <a:close/>
              </a:path>
            </a:pathLst>
          </a:custGeom>
          <a:solidFill>
            <a:srgbClr val="538235"/>
          </a:solidFill>
        </p:spPr>
        <p:txBody>
          <a:bodyPr wrap="square" lIns="0" tIns="0" rIns="0" bIns="0" rtlCol="0"/>
          <a:lstStyle/>
          <a:p>
            <a:endParaRPr/>
          </a:p>
        </p:txBody>
      </p:sp>
      <p:sp>
        <p:nvSpPr>
          <p:cNvPr id="27" name="object 27"/>
          <p:cNvSpPr/>
          <p:nvPr/>
        </p:nvSpPr>
        <p:spPr>
          <a:xfrm>
            <a:off x="515112"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3" y="0"/>
                </a:lnTo>
                <a:lnTo>
                  <a:pt x="501527" y="6844"/>
                </a:lnTo>
                <a:lnTo>
                  <a:pt x="529220" y="25511"/>
                </a:lnTo>
                <a:lnTo>
                  <a:pt x="547890" y="53203"/>
                </a:lnTo>
                <a:lnTo>
                  <a:pt x="554735" y="87122"/>
                </a:lnTo>
                <a:lnTo>
                  <a:pt x="554735" y="435610"/>
                </a:lnTo>
                <a:lnTo>
                  <a:pt x="547890" y="469528"/>
                </a:lnTo>
                <a:lnTo>
                  <a:pt x="529220" y="497220"/>
                </a:lnTo>
                <a:lnTo>
                  <a:pt x="501527" y="515887"/>
                </a:lnTo>
                <a:lnTo>
                  <a:pt x="467613"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28" name="object 28"/>
          <p:cNvSpPr/>
          <p:nvPr/>
        </p:nvSpPr>
        <p:spPr>
          <a:xfrm>
            <a:off x="1069848" y="3348227"/>
            <a:ext cx="554990" cy="523240"/>
          </a:xfrm>
          <a:custGeom>
            <a:avLst/>
            <a:gdLst/>
            <a:ahLst/>
            <a:cxnLst/>
            <a:rect l="l" t="t" r="r" b="b"/>
            <a:pathLst>
              <a:path w="554990" h="523239">
                <a:moveTo>
                  <a:pt x="467614"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4" y="522732"/>
                </a:lnTo>
                <a:lnTo>
                  <a:pt x="501532" y="515887"/>
                </a:lnTo>
                <a:lnTo>
                  <a:pt x="529224" y="497220"/>
                </a:lnTo>
                <a:lnTo>
                  <a:pt x="547891" y="469528"/>
                </a:lnTo>
                <a:lnTo>
                  <a:pt x="554736" y="435610"/>
                </a:lnTo>
                <a:lnTo>
                  <a:pt x="554736" y="87122"/>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29" name="object 29"/>
          <p:cNvSpPr/>
          <p:nvPr/>
        </p:nvSpPr>
        <p:spPr>
          <a:xfrm>
            <a:off x="1069848"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0" name="object 30"/>
          <p:cNvSpPr/>
          <p:nvPr/>
        </p:nvSpPr>
        <p:spPr>
          <a:xfrm>
            <a:off x="1644395" y="3342132"/>
            <a:ext cx="554990" cy="523240"/>
          </a:xfrm>
          <a:custGeom>
            <a:avLst/>
            <a:gdLst/>
            <a:ahLst/>
            <a:cxnLst/>
            <a:rect l="l" t="t" r="r" b="b"/>
            <a:pathLst>
              <a:path w="554989" h="523239">
                <a:moveTo>
                  <a:pt x="467614" y="0"/>
                </a:moveTo>
                <a:lnTo>
                  <a:pt x="87122" y="0"/>
                </a:lnTo>
                <a:lnTo>
                  <a:pt x="53203" y="6844"/>
                </a:lnTo>
                <a:lnTo>
                  <a:pt x="25511" y="25511"/>
                </a:lnTo>
                <a:lnTo>
                  <a:pt x="6844" y="53203"/>
                </a:lnTo>
                <a:lnTo>
                  <a:pt x="0" y="87121"/>
                </a:lnTo>
                <a:lnTo>
                  <a:pt x="0" y="435609"/>
                </a:lnTo>
                <a:lnTo>
                  <a:pt x="6844" y="469528"/>
                </a:lnTo>
                <a:lnTo>
                  <a:pt x="25511" y="497220"/>
                </a:lnTo>
                <a:lnTo>
                  <a:pt x="53203" y="515887"/>
                </a:lnTo>
                <a:lnTo>
                  <a:pt x="87122" y="522731"/>
                </a:lnTo>
                <a:lnTo>
                  <a:pt x="467614"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31" name="object 31"/>
          <p:cNvSpPr/>
          <p:nvPr/>
        </p:nvSpPr>
        <p:spPr>
          <a:xfrm>
            <a:off x="1644395" y="3342132"/>
            <a:ext cx="554990" cy="523240"/>
          </a:xfrm>
          <a:custGeom>
            <a:avLst/>
            <a:gdLst/>
            <a:ahLst/>
            <a:cxnLst/>
            <a:rect l="l" t="t" r="r" b="b"/>
            <a:pathLst>
              <a:path w="554989" h="523239">
                <a:moveTo>
                  <a:pt x="0" y="87121"/>
                </a:moveTo>
                <a:lnTo>
                  <a:pt x="6844" y="53203"/>
                </a:lnTo>
                <a:lnTo>
                  <a:pt x="25511" y="25511"/>
                </a:lnTo>
                <a:lnTo>
                  <a:pt x="53203" y="6844"/>
                </a:lnTo>
                <a:lnTo>
                  <a:pt x="87122" y="0"/>
                </a:lnTo>
                <a:lnTo>
                  <a:pt x="467614" y="0"/>
                </a:lnTo>
                <a:lnTo>
                  <a:pt x="501532" y="6844"/>
                </a:lnTo>
                <a:lnTo>
                  <a:pt x="529224" y="25511"/>
                </a:lnTo>
                <a:lnTo>
                  <a:pt x="547891" y="53203"/>
                </a:lnTo>
                <a:lnTo>
                  <a:pt x="554736" y="87121"/>
                </a:lnTo>
                <a:lnTo>
                  <a:pt x="554736" y="435609"/>
                </a:lnTo>
                <a:lnTo>
                  <a:pt x="547891" y="469528"/>
                </a:lnTo>
                <a:lnTo>
                  <a:pt x="529224" y="497220"/>
                </a:lnTo>
                <a:lnTo>
                  <a:pt x="501532" y="515887"/>
                </a:lnTo>
                <a:lnTo>
                  <a:pt x="467614" y="522731"/>
                </a:lnTo>
                <a:lnTo>
                  <a:pt x="87122"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2" name="object 32"/>
          <p:cNvSpPr/>
          <p:nvPr/>
        </p:nvSpPr>
        <p:spPr>
          <a:xfrm>
            <a:off x="2217419" y="3329939"/>
            <a:ext cx="553720" cy="523240"/>
          </a:xfrm>
          <a:custGeom>
            <a:avLst/>
            <a:gdLst/>
            <a:ahLst/>
            <a:cxnLst/>
            <a:rect l="l" t="t" r="r" b="b"/>
            <a:pathLst>
              <a:path w="553719" h="523239">
                <a:moveTo>
                  <a:pt x="466090" y="0"/>
                </a:moveTo>
                <a:lnTo>
                  <a:pt x="87122" y="0"/>
                </a:lnTo>
                <a:lnTo>
                  <a:pt x="53203" y="6844"/>
                </a:lnTo>
                <a:lnTo>
                  <a:pt x="25511" y="25511"/>
                </a:lnTo>
                <a:lnTo>
                  <a:pt x="6844" y="53203"/>
                </a:lnTo>
                <a:lnTo>
                  <a:pt x="0" y="87122"/>
                </a:lnTo>
                <a:lnTo>
                  <a:pt x="0" y="435610"/>
                </a:lnTo>
                <a:lnTo>
                  <a:pt x="6844" y="469528"/>
                </a:lnTo>
                <a:lnTo>
                  <a:pt x="25511" y="497220"/>
                </a:lnTo>
                <a:lnTo>
                  <a:pt x="53203" y="515887"/>
                </a:lnTo>
                <a:lnTo>
                  <a:pt x="87122" y="522732"/>
                </a:lnTo>
                <a:lnTo>
                  <a:pt x="466090" y="522732"/>
                </a:lnTo>
                <a:lnTo>
                  <a:pt x="500008" y="515887"/>
                </a:lnTo>
                <a:lnTo>
                  <a:pt x="527700" y="497220"/>
                </a:lnTo>
                <a:lnTo>
                  <a:pt x="546367" y="469528"/>
                </a:lnTo>
                <a:lnTo>
                  <a:pt x="553212" y="435610"/>
                </a:lnTo>
                <a:lnTo>
                  <a:pt x="553212" y="87122"/>
                </a:lnTo>
                <a:lnTo>
                  <a:pt x="546367" y="53203"/>
                </a:lnTo>
                <a:lnTo>
                  <a:pt x="527700" y="25511"/>
                </a:lnTo>
                <a:lnTo>
                  <a:pt x="500008" y="6844"/>
                </a:lnTo>
                <a:lnTo>
                  <a:pt x="466090" y="0"/>
                </a:lnTo>
                <a:close/>
              </a:path>
            </a:pathLst>
          </a:custGeom>
          <a:solidFill>
            <a:srgbClr val="538235"/>
          </a:solidFill>
        </p:spPr>
        <p:txBody>
          <a:bodyPr wrap="square" lIns="0" tIns="0" rIns="0" bIns="0" rtlCol="0"/>
          <a:lstStyle/>
          <a:p>
            <a:endParaRPr/>
          </a:p>
        </p:txBody>
      </p:sp>
      <p:sp>
        <p:nvSpPr>
          <p:cNvPr id="33" name="object 33"/>
          <p:cNvSpPr/>
          <p:nvPr/>
        </p:nvSpPr>
        <p:spPr>
          <a:xfrm>
            <a:off x="2217419" y="3329939"/>
            <a:ext cx="553720" cy="523240"/>
          </a:xfrm>
          <a:custGeom>
            <a:avLst/>
            <a:gdLst/>
            <a:ahLst/>
            <a:cxnLst/>
            <a:rect l="l" t="t" r="r" b="b"/>
            <a:pathLst>
              <a:path w="553719" h="523239">
                <a:moveTo>
                  <a:pt x="0" y="87122"/>
                </a:moveTo>
                <a:lnTo>
                  <a:pt x="6844" y="53203"/>
                </a:lnTo>
                <a:lnTo>
                  <a:pt x="25511" y="25511"/>
                </a:lnTo>
                <a:lnTo>
                  <a:pt x="53203" y="6844"/>
                </a:lnTo>
                <a:lnTo>
                  <a:pt x="87122" y="0"/>
                </a:lnTo>
                <a:lnTo>
                  <a:pt x="466090" y="0"/>
                </a:lnTo>
                <a:lnTo>
                  <a:pt x="500008" y="6844"/>
                </a:lnTo>
                <a:lnTo>
                  <a:pt x="527700" y="25511"/>
                </a:lnTo>
                <a:lnTo>
                  <a:pt x="546367" y="53203"/>
                </a:lnTo>
                <a:lnTo>
                  <a:pt x="553212" y="87122"/>
                </a:lnTo>
                <a:lnTo>
                  <a:pt x="553212" y="435610"/>
                </a:lnTo>
                <a:lnTo>
                  <a:pt x="546367" y="469528"/>
                </a:lnTo>
                <a:lnTo>
                  <a:pt x="527700" y="497220"/>
                </a:lnTo>
                <a:lnTo>
                  <a:pt x="500008" y="515887"/>
                </a:lnTo>
                <a:lnTo>
                  <a:pt x="466090" y="522732"/>
                </a:lnTo>
                <a:lnTo>
                  <a:pt x="87122" y="522732"/>
                </a:lnTo>
                <a:lnTo>
                  <a:pt x="53203" y="515887"/>
                </a:lnTo>
                <a:lnTo>
                  <a:pt x="25511" y="497220"/>
                </a:lnTo>
                <a:lnTo>
                  <a:pt x="6844"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4" name="object 34"/>
          <p:cNvSpPr/>
          <p:nvPr/>
        </p:nvSpPr>
        <p:spPr>
          <a:xfrm>
            <a:off x="2784347" y="3342132"/>
            <a:ext cx="554990" cy="523240"/>
          </a:xfrm>
          <a:custGeom>
            <a:avLst/>
            <a:gdLst/>
            <a:ahLst/>
            <a:cxnLst/>
            <a:rect l="l" t="t" r="r" b="b"/>
            <a:pathLst>
              <a:path w="554989" h="523239">
                <a:moveTo>
                  <a:pt x="467613" y="0"/>
                </a:moveTo>
                <a:lnTo>
                  <a:pt x="87121" y="0"/>
                </a:lnTo>
                <a:lnTo>
                  <a:pt x="53203" y="6844"/>
                </a:lnTo>
                <a:lnTo>
                  <a:pt x="25511" y="25511"/>
                </a:lnTo>
                <a:lnTo>
                  <a:pt x="6844" y="53203"/>
                </a:lnTo>
                <a:lnTo>
                  <a:pt x="0" y="87121"/>
                </a:lnTo>
                <a:lnTo>
                  <a:pt x="0" y="435609"/>
                </a:lnTo>
                <a:lnTo>
                  <a:pt x="6844" y="469528"/>
                </a:lnTo>
                <a:lnTo>
                  <a:pt x="25511" y="497220"/>
                </a:lnTo>
                <a:lnTo>
                  <a:pt x="53203" y="515887"/>
                </a:lnTo>
                <a:lnTo>
                  <a:pt x="87121" y="522731"/>
                </a:lnTo>
                <a:lnTo>
                  <a:pt x="467613"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3" y="0"/>
                </a:lnTo>
                <a:close/>
              </a:path>
            </a:pathLst>
          </a:custGeom>
          <a:solidFill>
            <a:srgbClr val="538235"/>
          </a:solidFill>
        </p:spPr>
        <p:txBody>
          <a:bodyPr wrap="square" lIns="0" tIns="0" rIns="0" bIns="0" rtlCol="0"/>
          <a:lstStyle/>
          <a:p>
            <a:endParaRPr/>
          </a:p>
        </p:txBody>
      </p:sp>
      <p:sp>
        <p:nvSpPr>
          <p:cNvPr id="35" name="object 35"/>
          <p:cNvSpPr/>
          <p:nvPr/>
        </p:nvSpPr>
        <p:spPr>
          <a:xfrm>
            <a:off x="2784347" y="3342132"/>
            <a:ext cx="554990" cy="523240"/>
          </a:xfrm>
          <a:custGeom>
            <a:avLst/>
            <a:gdLst/>
            <a:ahLst/>
            <a:cxnLst/>
            <a:rect l="l" t="t" r="r" b="b"/>
            <a:pathLst>
              <a:path w="554989" h="523239">
                <a:moveTo>
                  <a:pt x="0" y="87121"/>
                </a:moveTo>
                <a:lnTo>
                  <a:pt x="6844" y="53203"/>
                </a:lnTo>
                <a:lnTo>
                  <a:pt x="25511" y="25511"/>
                </a:lnTo>
                <a:lnTo>
                  <a:pt x="53203" y="6844"/>
                </a:lnTo>
                <a:lnTo>
                  <a:pt x="87121" y="0"/>
                </a:lnTo>
                <a:lnTo>
                  <a:pt x="467613" y="0"/>
                </a:lnTo>
                <a:lnTo>
                  <a:pt x="501532" y="6844"/>
                </a:lnTo>
                <a:lnTo>
                  <a:pt x="529224" y="25511"/>
                </a:lnTo>
                <a:lnTo>
                  <a:pt x="547891" y="53203"/>
                </a:lnTo>
                <a:lnTo>
                  <a:pt x="554736" y="87121"/>
                </a:lnTo>
                <a:lnTo>
                  <a:pt x="554736" y="435609"/>
                </a:lnTo>
                <a:lnTo>
                  <a:pt x="547891" y="469528"/>
                </a:lnTo>
                <a:lnTo>
                  <a:pt x="529224" y="497220"/>
                </a:lnTo>
                <a:lnTo>
                  <a:pt x="501532" y="515887"/>
                </a:lnTo>
                <a:lnTo>
                  <a:pt x="467613" y="522731"/>
                </a:lnTo>
                <a:lnTo>
                  <a:pt x="87121"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6" name="object 36"/>
          <p:cNvSpPr/>
          <p:nvPr/>
        </p:nvSpPr>
        <p:spPr>
          <a:xfrm>
            <a:off x="4701540" y="3345179"/>
            <a:ext cx="554736" cy="52273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4701540" y="3345179"/>
            <a:ext cx="554990" cy="523240"/>
          </a:xfrm>
          <a:custGeom>
            <a:avLst/>
            <a:gdLst/>
            <a:ahLst/>
            <a:cxnLst/>
            <a:rect l="l" t="t" r="r" b="b"/>
            <a:pathLst>
              <a:path w="554989" h="523239">
                <a:moveTo>
                  <a:pt x="0" y="87122"/>
                </a:moveTo>
                <a:lnTo>
                  <a:pt x="6844" y="53203"/>
                </a:lnTo>
                <a:lnTo>
                  <a:pt x="25511" y="25511"/>
                </a:lnTo>
                <a:lnTo>
                  <a:pt x="53203" y="6844"/>
                </a:lnTo>
                <a:lnTo>
                  <a:pt x="87122"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38" name="object 38"/>
          <p:cNvSpPr/>
          <p:nvPr/>
        </p:nvSpPr>
        <p:spPr>
          <a:xfrm>
            <a:off x="5269991" y="3342132"/>
            <a:ext cx="553212" cy="52273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5269991" y="3342132"/>
            <a:ext cx="553720" cy="523240"/>
          </a:xfrm>
          <a:custGeom>
            <a:avLst/>
            <a:gdLst/>
            <a:ahLst/>
            <a:cxnLst/>
            <a:rect l="l" t="t" r="r" b="b"/>
            <a:pathLst>
              <a:path w="553720" h="523239">
                <a:moveTo>
                  <a:pt x="0" y="87121"/>
                </a:moveTo>
                <a:lnTo>
                  <a:pt x="6844" y="53203"/>
                </a:lnTo>
                <a:lnTo>
                  <a:pt x="25511" y="25511"/>
                </a:lnTo>
                <a:lnTo>
                  <a:pt x="53203" y="6844"/>
                </a:lnTo>
                <a:lnTo>
                  <a:pt x="87122" y="0"/>
                </a:lnTo>
                <a:lnTo>
                  <a:pt x="466090" y="0"/>
                </a:lnTo>
                <a:lnTo>
                  <a:pt x="500008" y="6844"/>
                </a:lnTo>
                <a:lnTo>
                  <a:pt x="527700" y="25511"/>
                </a:lnTo>
                <a:lnTo>
                  <a:pt x="546367" y="53203"/>
                </a:lnTo>
                <a:lnTo>
                  <a:pt x="553212" y="87121"/>
                </a:lnTo>
                <a:lnTo>
                  <a:pt x="553212" y="435609"/>
                </a:lnTo>
                <a:lnTo>
                  <a:pt x="546367" y="469528"/>
                </a:lnTo>
                <a:lnTo>
                  <a:pt x="527700" y="497220"/>
                </a:lnTo>
                <a:lnTo>
                  <a:pt x="500008" y="515887"/>
                </a:lnTo>
                <a:lnTo>
                  <a:pt x="466090" y="522731"/>
                </a:lnTo>
                <a:lnTo>
                  <a:pt x="87122" y="522731"/>
                </a:lnTo>
                <a:lnTo>
                  <a:pt x="53203" y="515887"/>
                </a:lnTo>
                <a:lnTo>
                  <a:pt x="25511" y="497220"/>
                </a:lnTo>
                <a:lnTo>
                  <a:pt x="6844" y="469528"/>
                </a:lnTo>
                <a:lnTo>
                  <a:pt x="0" y="435609"/>
                </a:lnTo>
                <a:lnTo>
                  <a:pt x="0" y="87121"/>
                </a:lnTo>
                <a:close/>
              </a:path>
            </a:pathLst>
          </a:custGeom>
          <a:ln w="12192">
            <a:solidFill>
              <a:srgbClr val="D0CECE"/>
            </a:solidFill>
          </a:ln>
        </p:spPr>
        <p:txBody>
          <a:bodyPr wrap="square" lIns="0" tIns="0" rIns="0" bIns="0" rtlCol="0"/>
          <a:lstStyle/>
          <a:p>
            <a:endParaRPr/>
          </a:p>
        </p:txBody>
      </p:sp>
      <p:sp>
        <p:nvSpPr>
          <p:cNvPr id="40" name="object 40"/>
          <p:cNvSpPr/>
          <p:nvPr/>
        </p:nvSpPr>
        <p:spPr>
          <a:xfrm>
            <a:off x="6995159" y="3345179"/>
            <a:ext cx="554736" cy="5227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6995159"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2" name="object 42"/>
          <p:cNvSpPr/>
          <p:nvPr/>
        </p:nvSpPr>
        <p:spPr>
          <a:xfrm>
            <a:off x="6420612" y="3345179"/>
            <a:ext cx="554736" cy="52273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6420612" y="3345179"/>
            <a:ext cx="554990" cy="523240"/>
          </a:xfrm>
          <a:custGeom>
            <a:avLst/>
            <a:gdLst/>
            <a:ahLst/>
            <a:cxnLst/>
            <a:rect l="l" t="t" r="r" b="b"/>
            <a:pathLst>
              <a:path w="554990"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4" name="object 44"/>
          <p:cNvSpPr/>
          <p:nvPr/>
        </p:nvSpPr>
        <p:spPr>
          <a:xfrm>
            <a:off x="5856732" y="3345179"/>
            <a:ext cx="554735" cy="52273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p:nvPr/>
        </p:nvSpPr>
        <p:spPr>
          <a:xfrm>
            <a:off x="5856732" y="3345179"/>
            <a:ext cx="554990" cy="523240"/>
          </a:xfrm>
          <a:custGeom>
            <a:avLst/>
            <a:gdLst/>
            <a:ahLst/>
            <a:cxnLst/>
            <a:rect l="l" t="t" r="r" b="b"/>
            <a:pathLst>
              <a:path w="554989"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5" y="87122"/>
                </a:lnTo>
                <a:lnTo>
                  <a:pt x="554735"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6" name="object 46"/>
          <p:cNvSpPr/>
          <p:nvPr/>
        </p:nvSpPr>
        <p:spPr>
          <a:xfrm>
            <a:off x="9133331" y="3345179"/>
            <a:ext cx="554736" cy="52273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47"/>
          <p:cNvSpPr/>
          <p:nvPr/>
        </p:nvSpPr>
        <p:spPr>
          <a:xfrm>
            <a:off x="9133331"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8" name="object 48"/>
          <p:cNvSpPr/>
          <p:nvPr/>
        </p:nvSpPr>
        <p:spPr>
          <a:xfrm>
            <a:off x="754380" y="1760219"/>
            <a:ext cx="2346325" cy="1587500"/>
          </a:xfrm>
          <a:custGeom>
            <a:avLst/>
            <a:gdLst/>
            <a:ahLst/>
            <a:cxnLst/>
            <a:rect l="l" t="t" r="r" b="b"/>
            <a:pathLst>
              <a:path w="2346325" h="1587500">
                <a:moveTo>
                  <a:pt x="76200" y="1510792"/>
                </a:moveTo>
                <a:lnTo>
                  <a:pt x="44450" y="1510792"/>
                </a:lnTo>
                <a:lnTo>
                  <a:pt x="44450" y="0"/>
                </a:lnTo>
                <a:lnTo>
                  <a:pt x="31750" y="0"/>
                </a:lnTo>
                <a:lnTo>
                  <a:pt x="31750" y="1510792"/>
                </a:lnTo>
                <a:lnTo>
                  <a:pt x="0" y="1510792"/>
                </a:lnTo>
                <a:lnTo>
                  <a:pt x="38100" y="1586992"/>
                </a:lnTo>
                <a:lnTo>
                  <a:pt x="69850" y="1523492"/>
                </a:lnTo>
                <a:lnTo>
                  <a:pt x="76200" y="1510792"/>
                </a:lnTo>
                <a:close/>
              </a:path>
              <a:path w="2346325" h="1587500">
                <a:moveTo>
                  <a:pt x="631063" y="1511046"/>
                </a:moveTo>
                <a:lnTo>
                  <a:pt x="599338" y="1510995"/>
                </a:lnTo>
                <a:lnTo>
                  <a:pt x="602107" y="303276"/>
                </a:lnTo>
                <a:lnTo>
                  <a:pt x="589407" y="303276"/>
                </a:lnTo>
                <a:lnTo>
                  <a:pt x="586638" y="1510982"/>
                </a:lnTo>
                <a:lnTo>
                  <a:pt x="554863" y="1510919"/>
                </a:lnTo>
                <a:lnTo>
                  <a:pt x="592836" y="1587119"/>
                </a:lnTo>
                <a:lnTo>
                  <a:pt x="624674" y="1523746"/>
                </a:lnTo>
                <a:lnTo>
                  <a:pt x="631063" y="1511046"/>
                </a:lnTo>
                <a:close/>
              </a:path>
              <a:path w="2346325" h="1587500">
                <a:moveTo>
                  <a:pt x="1205484" y="1505585"/>
                </a:moveTo>
                <a:lnTo>
                  <a:pt x="1173734" y="1505585"/>
                </a:lnTo>
                <a:lnTo>
                  <a:pt x="1173734" y="626364"/>
                </a:lnTo>
                <a:lnTo>
                  <a:pt x="1161034" y="626364"/>
                </a:lnTo>
                <a:lnTo>
                  <a:pt x="1161034" y="1505585"/>
                </a:lnTo>
                <a:lnTo>
                  <a:pt x="1129284" y="1505585"/>
                </a:lnTo>
                <a:lnTo>
                  <a:pt x="1167384" y="1581785"/>
                </a:lnTo>
                <a:lnTo>
                  <a:pt x="1199134" y="1518285"/>
                </a:lnTo>
                <a:lnTo>
                  <a:pt x="1205484" y="1505585"/>
                </a:lnTo>
                <a:close/>
              </a:path>
              <a:path w="2346325" h="1587500">
                <a:moveTo>
                  <a:pt x="1778508" y="1493139"/>
                </a:moveTo>
                <a:lnTo>
                  <a:pt x="1746758" y="1493139"/>
                </a:lnTo>
                <a:lnTo>
                  <a:pt x="1746758" y="966216"/>
                </a:lnTo>
                <a:lnTo>
                  <a:pt x="1734058" y="966216"/>
                </a:lnTo>
                <a:lnTo>
                  <a:pt x="1734058" y="1493139"/>
                </a:lnTo>
                <a:lnTo>
                  <a:pt x="1702308" y="1493139"/>
                </a:lnTo>
                <a:lnTo>
                  <a:pt x="1740408" y="1569339"/>
                </a:lnTo>
                <a:lnTo>
                  <a:pt x="1772158" y="1505839"/>
                </a:lnTo>
                <a:lnTo>
                  <a:pt x="1778508" y="1493139"/>
                </a:lnTo>
                <a:close/>
              </a:path>
              <a:path w="2346325" h="1587500">
                <a:moveTo>
                  <a:pt x="2346071" y="1505585"/>
                </a:moveTo>
                <a:lnTo>
                  <a:pt x="2314295" y="1505331"/>
                </a:lnTo>
                <a:lnTo>
                  <a:pt x="2316607" y="1226820"/>
                </a:lnTo>
                <a:lnTo>
                  <a:pt x="2303907" y="1226820"/>
                </a:lnTo>
                <a:lnTo>
                  <a:pt x="2301595" y="1505216"/>
                </a:lnTo>
                <a:lnTo>
                  <a:pt x="2269871" y="1504950"/>
                </a:lnTo>
                <a:lnTo>
                  <a:pt x="2307336" y="1581531"/>
                </a:lnTo>
                <a:lnTo>
                  <a:pt x="2339721" y="1518031"/>
                </a:lnTo>
                <a:lnTo>
                  <a:pt x="2346071" y="1505585"/>
                </a:lnTo>
                <a:close/>
              </a:path>
            </a:pathLst>
          </a:custGeom>
          <a:solidFill>
            <a:srgbClr val="538235"/>
          </a:solidFill>
        </p:spPr>
        <p:txBody>
          <a:bodyPr wrap="square" lIns="0" tIns="0" rIns="0" bIns="0" rtlCol="0"/>
          <a:lstStyle/>
          <a:p>
            <a:endParaRPr/>
          </a:p>
        </p:txBody>
      </p:sp>
      <p:sp>
        <p:nvSpPr>
          <p:cNvPr id="49" name="object 49"/>
          <p:cNvSpPr/>
          <p:nvPr/>
        </p:nvSpPr>
        <p:spPr>
          <a:xfrm>
            <a:off x="4940808" y="1501139"/>
            <a:ext cx="2369820" cy="1874520"/>
          </a:xfrm>
          <a:custGeom>
            <a:avLst/>
            <a:gdLst/>
            <a:ahLst/>
            <a:cxnLst/>
            <a:rect l="l" t="t" r="r" b="b"/>
            <a:pathLst>
              <a:path w="2369820" h="1874520">
                <a:moveTo>
                  <a:pt x="76200" y="1768221"/>
                </a:moveTo>
                <a:lnTo>
                  <a:pt x="44450" y="1768221"/>
                </a:lnTo>
                <a:lnTo>
                  <a:pt x="44450" y="0"/>
                </a:lnTo>
                <a:lnTo>
                  <a:pt x="31750" y="0"/>
                </a:lnTo>
                <a:lnTo>
                  <a:pt x="31750" y="1768221"/>
                </a:lnTo>
                <a:lnTo>
                  <a:pt x="0" y="1768221"/>
                </a:lnTo>
                <a:lnTo>
                  <a:pt x="38100" y="1844421"/>
                </a:lnTo>
                <a:lnTo>
                  <a:pt x="69850" y="1780921"/>
                </a:lnTo>
                <a:lnTo>
                  <a:pt x="76200" y="1768221"/>
                </a:lnTo>
                <a:close/>
              </a:path>
              <a:path w="2369820" h="1874520">
                <a:moveTo>
                  <a:pt x="645414" y="1765173"/>
                </a:moveTo>
                <a:lnTo>
                  <a:pt x="613664" y="1764868"/>
                </a:lnTo>
                <a:lnTo>
                  <a:pt x="628396" y="356743"/>
                </a:lnTo>
                <a:lnTo>
                  <a:pt x="615696" y="356489"/>
                </a:lnTo>
                <a:lnTo>
                  <a:pt x="600964" y="1764741"/>
                </a:lnTo>
                <a:lnTo>
                  <a:pt x="569214" y="1764411"/>
                </a:lnTo>
                <a:lnTo>
                  <a:pt x="606552" y="1840992"/>
                </a:lnTo>
                <a:lnTo>
                  <a:pt x="639089" y="1777492"/>
                </a:lnTo>
                <a:lnTo>
                  <a:pt x="645414" y="1765173"/>
                </a:lnTo>
                <a:close/>
              </a:path>
              <a:path w="2369820" h="1874520">
                <a:moveTo>
                  <a:pt x="1208532" y="1798066"/>
                </a:moveTo>
                <a:lnTo>
                  <a:pt x="1176782" y="1798066"/>
                </a:lnTo>
                <a:lnTo>
                  <a:pt x="1176782" y="697992"/>
                </a:lnTo>
                <a:lnTo>
                  <a:pt x="1164082" y="697992"/>
                </a:lnTo>
                <a:lnTo>
                  <a:pt x="1164082" y="1798066"/>
                </a:lnTo>
                <a:lnTo>
                  <a:pt x="1132332" y="1798066"/>
                </a:lnTo>
                <a:lnTo>
                  <a:pt x="1170432" y="1874266"/>
                </a:lnTo>
                <a:lnTo>
                  <a:pt x="1202182" y="1810766"/>
                </a:lnTo>
                <a:lnTo>
                  <a:pt x="1208532" y="1798066"/>
                </a:lnTo>
                <a:close/>
              </a:path>
              <a:path w="2369820" h="1874520">
                <a:moveTo>
                  <a:pt x="1794383" y="1767967"/>
                </a:moveTo>
                <a:lnTo>
                  <a:pt x="1762594" y="1768081"/>
                </a:lnTo>
                <a:lnTo>
                  <a:pt x="1760474" y="1011936"/>
                </a:lnTo>
                <a:lnTo>
                  <a:pt x="1747774" y="1011936"/>
                </a:lnTo>
                <a:lnTo>
                  <a:pt x="1749894" y="1768119"/>
                </a:lnTo>
                <a:lnTo>
                  <a:pt x="1718183" y="1768221"/>
                </a:lnTo>
                <a:lnTo>
                  <a:pt x="1756410" y="1844294"/>
                </a:lnTo>
                <a:lnTo>
                  <a:pt x="1787994" y="1780794"/>
                </a:lnTo>
                <a:lnTo>
                  <a:pt x="1794383" y="1767967"/>
                </a:lnTo>
                <a:close/>
              </a:path>
              <a:path w="2369820" h="1874520">
                <a:moveTo>
                  <a:pt x="2369820" y="1767205"/>
                </a:moveTo>
                <a:lnTo>
                  <a:pt x="2338070" y="1767205"/>
                </a:lnTo>
                <a:lnTo>
                  <a:pt x="2338070" y="1362456"/>
                </a:lnTo>
                <a:lnTo>
                  <a:pt x="2325370" y="1362456"/>
                </a:lnTo>
                <a:lnTo>
                  <a:pt x="2325370" y="1767205"/>
                </a:lnTo>
                <a:lnTo>
                  <a:pt x="2293620" y="1767205"/>
                </a:lnTo>
                <a:lnTo>
                  <a:pt x="2331720" y="1843405"/>
                </a:lnTo>
                <a:lnTo>
                  <a:pt x="2363470" y="1779905"/>
                </a:lnTo>
                <a:lnTo>
                  <a:pt x="2369820" y="1767205"/>
                </a:lnTo>
                <a:close/>
              </a:path>
            </a:pathLst>
          </a:custGeom>
          <a:solidFill>
            <a:srgbClr val="2D75B6"/>
          </a:solidFill>
        </p:spPr>
        <p:txBody>
          <a:bodyPr wrap="square" lIns="0" tIns="0" rIns="0" bIns="0" rtlCol="0"/>
          <a:lstStyle/>
          <a:p>
            <a:endParaRPr/>
          </a:p>
        </p:txBody>
      </p:sp>
      <p:sp>
        <p:nvSpPr>
          <p:cNvPr id="50" name="object 50"/>
          <p:cNvSpPr/>
          <p:nvPr/>
        </p:nvSpPr>
        <p:spPr>
          <a:xfrm>
            <a:off x="9336023" y="2846831"/>
            <a:ext cx="76200" cy="481330"/>
          </a:xfrm>
          <a:custGeom>
            <a:avLst/>
            <a:gdLst/>
            <a:ahLst/>
            <a:cxnLst/>
            <a:rect l="l" t="t" r="r" b="b"/>
            <a:pathLst>
              <a:path w="76200" h="481329">
                <a:moveTo>
                  <a:pt x="31750" y="404748"/>
                </a:moveTo>
                <a:lnTo>
                  <a:pt x="0" y="404748"/>
                </a:lnTo>
                <a:lnTo>
                  <a:pt x="38100" y="480948"/>
                </a:lnTo>
                <a:lnTo>
                  <a:pt x="69850" y="417448"/>
                </a:lnTo>
                <a:lnTo>
                  <a:pt x="31750" y="417448"/>
                </a:lnTo>
                <a:lnTo>
                  <a:pt x="31750" y="404748"/>
                </a:lnTo>
                <a:close/>
              </a:path>
              <a:path w="76200" h="481329">
                <a:moveTo>
                  <a:pt x="44450" y="0"/>
                </a:moveTo>
                <a:lnTo>
                  <a:pt x="31750" y="0"/>
                </a:lnTo>
                <a:lnTo>
                  <a:pt x="31750" y="417448"/>
                </a:lnTo>
                <a:lnTo>
                  <a:pt x="44450" y="417448"/>
                </a:lnTo>
                <a:lnTo>
                  <a:pt x="44450" y="0"/>
                </a:lnTo>
                <a:close/>
              </a:path>
              <a:path w="76200" h="481329">
                <a:moveTo>
                  <a:pt x="76200" y="404748"/>
                </a:moveTo>
                <a:lnTo>
                  <a:pt x="44450" y="404748"/>
                </a:lnTo>
                <a:lnTo>
                  <a:pt x="44450" y="417448"/>
                </a:lnTo>
                <a:lnTo>
                  <a:pt x="69850" y="417448"/>
                </a:lnTo>
                <a:lnTo>
                  <a:pt x="76200" y="404748"/>
                </a:lnTo>
                <a:close/>
              </a:path>
            </a:pathLst>
          </a:custGeom>
          <a:solidFill>
            <a:srgbClr val="C00000"/>
          </a:solidFill>
        </p:spPr>
        <p:txBody>
          <a:bodyPr wrap="square" lIns="0" tIns="0" rIns="0" bIns="0" rtlCol="0"/>
          <a:lstStyle/>
          <a:p>
            <a:endParaRPr/>
          </a:p>
        </p:txBody>
      </p:sp>
      <p:sp>
        <p:nvSpPr>
          <p:cNvPr id="56" name="object 56"/>
          <p:cNvSpPr/>
          <p:nvPr/>
        </p:nvSpPr>
        <p:spPr>
          <a:xfrm>
            <a:off x="5263896" y="5256275"/>
            <a:ext cx="788035" cy="1498600"/>
          </a:xfrm>
          <a:custGeom>
            <a:avLst/>
            <a:gdLst/>
            <a:ahLst/>
            <a:cxnLst/>
            <a:rect l="l" t="t" r="r" b="b"/>
            <a:pathLst>
              <a:path w="788035" h="1498600">
                <a:moveTo>
                  <a:pt x="705230" y="1498092"/>
                </a:moveTo>
                <a:lnTo>
                  <a:pt x="82676" y="1498092"/>
                </a:lnTo>
                <a:lnTo>
                  <a:pt x="50524" y="1491589"/>
                </a:lnTo>
                <a:lnTo>
                  <a:pt x="24241" y="1473858"/>
                </a:lnTo>
                <a:lnTo>
                  <a:pt x="6506" y="1447562"/>
                </a:lnTo>
                <a:lnTo>
                  <a:pt x="0" y="1415364"/>
                </a:lnTo>
                <a:lnTo>
                  <a:pt x="0" y="0"/>
                </a:lnTo>
                <a:lnTo>
                  <a:pt x="787907" y="0"/>
                </a:lnTo>
                <a:lnTo>
                  <a:pt x="787907" y="1415364"/>
                </a:lnTo>
                <a:lnTo>
                  <a:pt x="781401" y="1447562"/>
                </a:lnTo>
                <a:lnTo>
                  <a:pt x="763666" y="1473858"/>
                </a:lnTo>
                <a:lnTo>
                  <a:pt x="737383" y="1491589"/>
                </a:lnTo>
                <a:lnTo>
                  <a:pt x="705230" y="1498092"/>
                </a:lnTo>
                <a:close/>
              </a:path>
            </a:pathLst>
          </a:custGeom>
          <a:ln w="12192">
            <a:solidFill>
              <a:srgbClr val="FFFFFF"/>
            </a:solidFill>
          </a:ln>
        </p:spPr>
        <p:txBody>
          <a:bodyPr wrap="square" lIns="0" tIns="0" rIns="0" bIns="0" rtlCol="0"/>
          <a:lstStyle/>
          <a:p>
            <a:endParaRPr/>
          </a:p>
        </p:txBody>
      </p:sp>
      <p:sp>
        <p:nvSpPr>
          <p:cNvPr id="80" name="TextBox 79"/>
          <p:cNvSpPr txBox="1"/>
          <p:nvPr/>
        </p:nvSpPr>
        <p:spPr>
          <a:xfrm>
            <a:off x="4572000" y="1207007"/>
            <a:ext cx="1221230" cy="400110"/>
          </a:xfrm>
          <a:prstGeom prst="rect">
            <a:avLst/>
          </a:prstGeom>
          <a:noFill/>
        </p:spPr>
        <p:txBody>
          <a:bodyPr wrap="square" rtlCol="0">
            <a:spAutoFit/>
          </a:bodyPr>
          <a:lstStyle/>
          <a:p>
            <a:r>
              <a:rPr lang="fr-FR" sz="2000" dirty="0" err="1" smtClean="0"/>
              <a:t>Context</a:t>
            </a:r>
            <a:endParaRPr lang="fr-FR" sz="2000" dirty="0"/>
          </a:p>
        </p:txBody>
      </p:sp>
      <p:sp>
        <p:nvSpPr>
          <p:cNvPr id="81" name="TextBox 80"/>
          <p:cNvSpPr txBox="1"/>
          <p:nvPr/>
        </p:nvSpPr>
        <p:spPr>
          <a:xfrm>
            <a:off x="5059171" y="1575553"/>
            <a:ext cx="1352296" cy="400110"/>
          </a:xfrm>
          <a:prstGeom prst="rect">
            <a:avLst/>
          </a:prstGeom>
          <a:noFill/>
        </p:spPr>
        <p:txBody>
          <a:bodyPr wrap="square" rtlCol="0">
            <a:spAutoFit/>
          </a:bodyPr>
          <a:lstStyle/>
          <a:p>
            <a:r>
              <a:rPr lang="fr-FR" sz="2000" dirty="0" smtClean="0"/>
              <a:t>Planning</a:t>
            </a:r>
            <a:endParaRPr lang="fr-FR" sz="2000" dirty="0"/>
          </a:p>
        </p:txBody>
      </p:sp>
      <p:sp>
        <p:nvSpPr>
          <p:cNvPr id="82" name="TextBox 81"/>
          <p:cNvSpPr txBox="1"/>
          <p:nvPr/>
        </p:nvSpPr>
        <p:spPr>
          <a:xfrm>
            <a:off x="5793230" y="1848691"/>
            <a:ext cx="1352296" cy="400110"/>
          </a:xfrm>
          <a:prstGeom prst="rect">
            <a:avLst/>
          </a:prstGeom>
          <a:noFill/>
        </p:spPr>
        <p:txBody>
          <a:bodyPr wrap="square" rtlCol="0">
            <a:spAutoFit/>
          </a:bodyPr>
          <a:lstStyle/>
          <a:p>
            <a:r>
              <a:rPr lang="fr-FR" sz="2000" dirty="0" smtClean="0"/>
              <a:t>Inputs</a:t>
            </a:r>
            <a:endParaRPr lang="fr-FR" sz="2000" dirty="0"/>
          </a:p>
        </p:txBody>
      </p:sp>
      <p:sp>
        <p:nvSpPr>
          <p:cNvPr id="83" name="TextBox 82"/>
          <p:cNvSpPr txBox="1"/>
          <p:nvPr/>
        </p:nvSpPr>
        <p:spPr>
          <a:xfrm>
            <a:off x="6137401" y="2228294"/>
            <a:ext cx="1352296" cy="400110"/>
          </a:xfrm>
          <a:prstGeom prst="rect">
            <a:avLst/>
          </a:prstGeom>
          <a:noFill/>
        </p:spPr>
        <p:txBody>
          <a:bodyPr wrap="square" rtlCol="0">
            <a:spAutoFit/>
          </a:bodyPr>
          <a:lstStyle/>
          <a:p>
            <a:r>
              <a:rPr lang="fr-FR" sz="2000" dirty="0" err="1" smtClean="0"/>
              <a:t>Process</a:t>
            </a:r>
            <a:endParaRPr lang="fr-FR" sz="2000" dirty="0"/>
          </a:p>
        </p:txBody>
      </p:sp>
      <p:sp>
        <p:nvSpPr>
          <p:cNvPr id="84" name="TextBox 83"/>
          <p:cNvSpPr txBox="1"/>
          <p:nvPr/>
        </p:nvSpPr>
        <p:spPr>
          <a:xfrm>
            <a:off x="6679819" y="2605444"/>
            <a:ext cx="1352296" cy="400110"/>
          </a:xfrm>
          <a:prstGeom prst="rect">
            <a:avLst/>
          </a:prstGeom>
          <a:noFill/>
        </p:spPr>
        <p:txBody>
          <a:bodyPr wrap="square" rtlCol="0">
            <a:spAutoFit/>
          </a:bodyPr>
          <a:lstStyle/>
          <a:p>
            <a:r>
              <a:rPr lang="fr-FR" sz="2000" dirty="0" err="1" smtClean="0"/>
              <a:t>Ouputs</a:t>
            </a:r>
            <a:endParaRPr lang="fr-FR" sz="2000" dirty="0"/>
          </a:p>
        </p:txBody>
      </p:sp>
      <p:grpSp>
        <p:nvGrpSpPr>
          <p:cNvPr id="122" name="object 44"/>
          <p:cNvGrpSpPr/>
          <p:nvPr/>
        </p:nvGrpSpPr>
        <p:grpSpPr>
          <a:xfrm>
            <a:off x="259712" y="4135562"/>
            <a:ext cx="10521950" cy="539750"/>
            <a:chOff x="210311" y="5059679"/>
            <a:chExt cx="10521950" cy="539750"/>
          </a:xfrm>
        </p:grpSpPr>
        <p:sp>
          <p:nvSpPr>
            <p:cNvPr id="123" name="object 45"/>
            <p:cNvSpPr/>
            <p:nvPr/>
          </p:nvSpPr>
          <p:spPr>
            <a:xfrm>
              <a:off x="216407" y="5113019"/>
              <a:ext cx="10509885" cy="472440"/>
            </a:xfrm>
            <a:custGeom>
              <a:avLst/>
              <a:gdLst/>
              <a:ahLst/>
              <a:cxnLst/>
              <a:rect l="l" t="t" r="r" b="b"/>
              <a:pathLst>
                <a:path w="10509885" h="472439">
                  <a:moveTo>
                    <a:pt x="14770" y="118109"/>
                  </a:moveTo>
                  <a:lnTo>
                    <a:pt x="0" y="118109"/>
                  </a:lnTo>
                  <a:lnTo>
                    <a:pt x="0" y="354329"/>
                  </a:lnTo>
                  <a:lnTo>
                    <a:pt x="14770" y="354329"/>
                  </a:lnTo>
                  <a:lnTo>
                    <a:pt x="14770" y="118109"/>
                  </a:lnTo>
                  <a:close/>
                </a:path>
                <a:path w="10509885" h="472439">
                  <a:moveTo>
                    <a:pt x="59055" y="118109"/>
                  </a:moveTo>
                  <a:lnTo>
                    <a:pt x="29527" y="118109"/>
                  </a:lnTo>
                  <a:lnTo>
                    <a:pt x="29527" y="354329"/>
                  </a:lnTo>
                  <a:lnTo>
                    <a:pt x="59055" y="354329"/>
                  </a:lnTo>
                  <a:lnTo>
                    <a:pt x="59055" y="118109"/>
                  </a:lnTo>
                  <a:close/>
                </a:path>
                <a:path w="10509885" h="472439">
                  <a:moveTo>
                    <a:pt x="10273284" y="0"/>
                  </a:moveTo>
                  <a:lnTo>
                    <a:pt x="10273284" y="118109"/>
                  </a:lnTo>
                  <a:lnTo>
                    <a:pt x="73825" y="118109"/>
                  </a:lnTo>
                  <a:lnTo>
                    <a:pt x="73825" y="354329"/>
                  </a:lnTo>
                  <a:lnTo>
                    <a:pt x="10273284" y="354329"/>
                  </a:lnTo>
                  <a:lnTo>
                    <a:pt x="10273284" y="472439"/>
                  </a:lnTo>
                  <a:lnTo>
                    <a:pt x="10509504" y="236219"/>
                  </a:lnTo>
                  <a:lnTo>
                    <a:pt x="10273284" y="0"/>
                  </a:lnTo>
                  <a:close/>
                </a:path>
              </a:pathLst>
            </a:custGeom>
            <a:solidFill>
              <a:srgbClr val="767070"/>
            </a:solidFill>
          </p:spPr>
          <p:txBody>
            <a:bodyPr wrap="square" lIns="0" tIns="0" rIns="0" bIns="0" rtlCol="0"/>
            <a:lstStyle/>
            <a:p>
              <a:endParaRPr/>
            </a:p>
          </p:txBody>
        </p:sp>
        <p:sp>
          <p:nvSpPr>
            <p:cNvPr id="124" name="object 46"/>
            <p:cNvSpPr/>
            <p:nvPr/>
          </p:nvSpPr>
          <p:spPr>
            <a:xfrm>
              <a:off x="216407" y="5113019"/>
              <a:ext cx="10509885" cy="472440"/>
            </a:xfrm>
            <a:custGeom>
              <a:avLst/>
              <a:gdLst/>
              <a:ahLst/>
              <a:cxnLst/>
              <a:rect l="l" t="t" r="r" b="b"/>
              <a:pathLst>
                <a:path w="10509885" h="472439">
                  <a:moveTo>
                    <a:pt x="0" y="118109"/>
                  </a:moveTo>
                  <a:lnTo>
                    <a:pt x="14770" y="118109"/>
                  </a:lnTo>
                  <a:lnTo>
                    <a:pt x="14770" y="354329"/>
                  </a:lnTo>
                  <a:lnTo>
                    <a:pt x="0" y="354329"/>
                  </a:lnTo>
                  <a:lnTo>
                    <a:pt x="0" y="118109"/>
                  </a:lnTo>
                  <a:close/>
                </a:path>
                <a:path w="10509885" h="472439">
                  <a:moveTo>
                    <a:pt x="29527" y="118109"/>
                  </a:moveTo>
                  <a:lnTo>
                    <a:pt x="59055" y="118109"/>
                  </a:lnTo>
                  <a:lnTo>
                    <a:pt x="59055" y="354329"/>
                  </a:lnTo>
                  <a:lnTo>
                    <a:pt x="29527" y="354329"/>
                  </a:lnTo>
                  <a:lnTo>
                    <a:pt x="29527" y="118109"/>
                  </a:lnTo>
                  <a:close/>
                </a:path>
                <a:path w="10509885" h="472439">
                  <a:moveTo>
                    <a:pt x="73825" y="118109"/>
                  </a:moveTo>
                  <a:lnTo>
                    <a:pt x="10273284" y="118109"/>
                  </a:lnTo>
                  <a:lnTo>
                    <a:pt x="10273284" y="0"/>
                  </a:lnTo>
                  <a:lnTo>
                    <a:pt x="10509504" y="236219"/>
                  </a:lnTo>
                  <a:lnTo>
                    <a:pt x="10273284" y="472439"/>
                  </a:lnTo>
                  <a:lnTo>
                    <a:pt x="10273284" y="354329"/>
                  </a:lnTo>
                  <a:lnTo>
                    <a:pt x="73825" y="354329"/>
                  </a:lnTo>
                  <a:lnTo>
                    <a:pt x="73825" y="118109"/>
                  </a:lnTo>
                  <a:close/>
                </a:path>
              </a:pathLst>
            </a:custGeom>
            <a:ln w="12192">
              <a:solidFill>
                <a:srgbClr val="000000"/>
              </a:solidFill>
            </a:ln>
          </p:spPr>
          <p:txBody>
            <a:bodyPr wrap="square" lIns="0" tIns="0" rIns="0" bIns="0" rtlCol="0"/>
            <a:lstStyle/>
            <a:p>
              <a:endParaRPr/>
            </a:p>
          </p:txBody>
        </p:sp>
        <p:sp>
          <p:nvSpPr>
            <p:cNvPr id="125" name="object 47"/>
            <p:cNvSpPr/>
            <p:nvPr/>
          </p:nvSpPr>
          <p:spPr>
            <a:xfrm>
              <a:off x="4608576" y="5068823"/>
              <a:ext cx="554736" cy="524256"/>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6" name="object 48"/>
            <p:cNvSpPr/>
            <p:nvPr/>
          </p:nvSpPr>
          <p:spPr>
            <a:xfrm>
              <a:off x="4608576" y="5068823"/>
              <a:ext cx="554990" cy="524510"/>
            </a:xfrm>
            <a:custGeom>
              <a:avLst/>
              <a:gdLst/>
              <a:ahLst/>
              <a:cxnLst/>
              <a:rect l="l" t="t" r="r" b="b"/>
              <a:pathLst>
                <a:path w="554989" h="524510">
                  <a:moveTo>
                    <a:pt x="0" y="87375"/>
                  </a:moveTo>
                  <a:lnTo>
                    <a:pt x="6865" y="53363"/>
                  </a:lnTo>
                  <a:lnTo>
                    <a:pt x="25590" y="25590"/>
                  </a:lnTo>
                  <a:lnTo>
                    <a:pt x="53363" y="6865"/>
                  </a:lnTo>
                  <a:lnTo>
                    <a:pt x="87375" y="0"/>
                  </a:lnTo>
                  <a:lnTo>
                    <a:pt x="467360" y="0"/>
                  </a:lnTo>
                  <a:lnTo>
                    <a:pt x="501372" y="6865"/>
                  </a:lnTo>
                  <a:lnTo>
                    <a:pt x="529145" y="25590"/>
                  </a:lnTo>
                  <a:lnTo>
                    <a:pt x="547870" y="53363"/>
                  </a:lnTo>
                  <a:lnTo>
                    <a:pt x="554736" y="87375"/>
                  </a:lnTo>
                  <a:lnTo>
                    <a:pt x="554736" y="436879"/>
                  </a:lnTo>
                  <a:lnTo>
                    <a:pt x="547870" y="470892"/>
                  </a:lnTo>
                  <a:lnTo>
                    <a:pt x="529145" y="498665"/>
                  </a:lnTo>
                  <a:lnTo>
                    <a:pt x="501372" y="517390"/>
                  </a:lnTo>
                  <a:lnTo>
                    <a:pt x="467360" y="524256"/>
                  </a:lnTo>
                  <a:lnTo>
                    <a:pt x="87375"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sp>
          <p:nvSpPr>
            <p:cNvPr id="127" name="object 49"/>
            <p:cNvSpPr/>
            <p:nvPr/>
          </p:nvSpPr>
          <p:spPr>
            <a:xfrm>
              <a:off x="5177027" y="5065775"/>
              <a:ext cx="554736" cy="524256"/>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8" name="object 50"/>
            <p:cNvSpPr/>
            <p:nvPr/>
          </p:nvSpPr>
          <p:spPr>
            <a:xfrm>
              <a:off x="5177027" y="5065775"/>
              <a:ext cx="554990" cy="524510"/>
            </a:xfrm>
            <a:custGeom>
              <a:avLst/>
              <a:gdLst/>
              <a:ahLst/>
              <a:cxnLst/>
              <a:rect l="l" t="t" r="r" b="b"/>
              <a:pathLst>
                <a:path w="554989" h="524510">
                  <a:moveTo>
                    <a:pt x="0" y="87375"/>
                  </a:moveTo>
                  <a:lnTo>
                    <a:pt x="6865" y="53363"/>
                  </a:lnTo>
                  <a:lnTo>
                    <a:pt x="25590" y="25590"/>
                  </a:lnTo>
                  <a:lnTo>
                    <a:pt x="53363" y="6865"/>
                  </a:lnTo>
                  <a:lnTo>
                    <a:pt x="87375" y="0"/>
                  </a:lnTo>
                  <a:lnTo>
                    <a:pt x="467360" y="0"/>
                  </a:lnTo>
                  <a:lnTo>
                    <a:pt x="501372" y="6865"/>
                  </a:lnTo>
                  <a:lnTo>
                    <a:pt x="529145" y="25590"/>
                  </a:lnTo>
                  <a:lnTo>
                    <a:pt x="547870" y="53363"/>
                  </a:lnTo>
                  <a:lnTo>
                    <a:pt x="554736" y="87375"/>
                  </a:lnTo>
                  <a:lnTo>
                    <a:pt x="554736" y="436880"/>
                  </a:lnTo>
                  <a:lnTo>
                    <a:pt x="547870" y="470892"/>
                  </a:lnTo>
                  <a:lnTo>
                    <a:pt x="529145" y="498665"/>
                  </a:lnTo>
                  <a:lnTo>
                    <a:pt x="501372" y="517390"/>
                  </a:lnTo>
                  <a:lnTo>
                    <a:pt x="467360" y="524256"/>
                  </a:lnTo>
                  <a:lnTo>
                    <a:pt x="87375" y="524256"/>
                  </a:lnTo>
                  <a:lnTo>
                    <a:pt x="53363" y="517390"/>
                  </a:lnTo>
                  <a:lnTo>
                    <a:pt x="25590" y="498665"/>
                  </a:lnTo>
                  <a:lnTo>
                    <a:pt x="6865" y="470892"/>
                  </a:lnTo>
                  <a:lnTo>
                    <a:pt x="0" y="436880"/>
                  </a:lnTo>
                  <a:lnTo>
                    <a:pt x="0" y="87375"/>
                  </a:lnTo>
                  <a:close/>
                </a:path>
              </a:pathLst>
            </a:custGeom>
            <a:ln w="12192">
              <a:solidFill>
                <a:srgbClr val="D0CECE"/>
              </a:solidFill>
            </a:ln>
          </p:spPr>
          <p:txBody>
            <a:bodyPr wrap="square" lIns="0" tIns="0" rIns="0" bIns="0" rtlCol="0"/>
            <a:lstStyle/>
            <a:p>
              <a:endParaRPr/>
            </a:p>
          </p:txBody>
        </p:sp>
        <p:sp>
          <p:nvSpPr>
            <p:cNvPr id="129" name="object 51"/>
            <p:cNvSpPr/>
            <p:nvPr/>
          </p:nvSpPr>
          <p:spPr>
            <a:xfrm>
              <a:off x="6902195" y="5068823"/>
              <a:ext cx="554735" cy="524256"/>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0" name="object 52"/>
            <p:cNvSpPr/>
            <p:nvPr/>
          </p:nvSpPr>
          <p:spPr>
            <a:xfrm>
              <a:off x="6902195" y="5068823"/>
              <a:ext cx="554990" cy="524510"/>
            </a:xfrm>
            <a:custGeom>
              <a:avLst/>
              <a:gdLst/>
              <a:ahLst/>
              <a:cxnLst/>
              <a:rect l="l" t="t" r="r" b="b"/>
              <a:pathLst>
                <a:path w="554990" h="524510">
                  <a:moveTo>
                    <a:pt x="0" y="87375"/>
                  </a:moveTo>
                  <a:lnTo>
                    <a:pt x="6865" y="53363"/>
                  </a:lnTo>
                  <a:lnTo>
                    <a:pt x="25590" y="25590"/>
                  </a:lnTo>
                  <a:lnTo>
                    <a:pt x="53363" y="6865"/>
                  </a:lnTo>
                  <a:lnTo>
                    <a:pt x="87375" y="0"/>
                  </a:lnTo>
                  <a:lnTo>
                    <a:pt x="467359" y="0"/>
                  </a:lnTo>
                  <a:lnTo>
                    <a:pt x="501372" y="6865"/>
                  </a:lnTo>
                  <a:lnTo>
                    <a:pt x="529145" y="25590"/>
                  </a:lnTo>
                  <a:lnTo>
                    <a:pt x="547870" y="53363"/>
                  </a:lnTo>
                  <a:lnTo>
                    <a:pt x="554735" y="87375"/>
                  </a:lnTo>
                  <a:lnTo>
                    <a:pt x="554735" y="436879"/>
                  </a:lnTo>
                  <a:lnTo>
                    <a:pt x="547870" y="470892"/>
                  </a:lnTo>
                  <a:lnTo>
                    <a:pt x="529145" y="498665"/>
                  </a:lnTo>
                  <a:lnTo>
                    <a:pt x="501372" y="517390"/>
                  </a:lnTo>
                  <a:lnTo>
                    <a:pt x="467359" y="524256"/>
                  </a:lnTo>
                  <a:lnTo>
                    <a:pt x="87375"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sp>
          <p:nvSpPr>
            <p:cNvPr id="131" name="object 53"/>
            <p:cNvSpPr/>
            <p:nvPr/>
          </p:nvSpPr>
          <p:spPr>
            <a:xfrm>
              <a:off x="6327647" y="5068823"/>
              <a:ext cx="554735" cy="524256"/>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2" name="object 54"/>
            <p:cNvSpPr/>
            <p:nvPr/>
          </p:nvSpPr>
          <p:spPr>
            <a:xfrm>
              <a:off x="6327647" y="5068823"/>
              <a:ext cx="554990" cy="524510"/>
            </a:xfrm>
            <a:custGeom>
              <a:avLst/>
              <a:gdLst/>
              <a:ahLst/>
              <a:cxnLst/>
              <a:rect l="l" t="t" r="r" b="b"/>
              <a:pathLst>
                <a:path w="554990" h="524510">
                  <a:moveTo>
                    <a:pt x="0" y="87375"/>
                  </a:moveTo>
                  <a:lnTo>
                    <a:pt x="6865" y="53363"/>
                  </a:lnTo>
                  <a:lnTo>
                    <a:pt x="25590" y="25590"/>
                  </a:lnTo>
                  <a:lnTo>
                    <a:pt x="53363" y="6865"/>
                  </a:lnTo>
                  <a:lnTo>
                    <a:pt x="87375" y="0"/>
                  </a:lnTo>
                  <a:lnTo>
                    <a:pt x="467359" y="0"/>
                  </a:lnTo>
                  <a:lnTo>
                    <a:pt x="501372" y="6865"/>
                  </a:lnTo>
                  <a:lnTo>
                    <a:pt x="529145" y="25590"/>
                  </a:lnTo>
                  <a:lnTo>
                    <a:pt x="547870" y="53363"/>
                  </a:lnTo>
                  <a:lnTo>
                    <a:pt x="554735" y="87375"/>
                  </a:lnTo>
                  <a:lnTo>
                    <a:pt x="554735" y="436879"/>
                  </a:lnTo>
                  <a:lnTo>
                    <a:pt x="547870" y="470892"/>
                  </a:lnTo>
                  <a:lnTo>
                    <a:pt x="529145" y="498665"/>
                  </a:lnTo>
                  <a:lnTo>
                    <a:pt x="501372" y="517390"/>
                  </a:lnTo>
                  <a:lnTo>
                    <a:pt x="467359" y="524256"/>
                  </a:lnTo>
                  <a:lnTo>
                    <a:pt x="87375"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sp>
          <p:nvSpPr>
            <p:cNvPr id="133" name="object 55"/>
            <p:cNvSpPr/>
            <p:nvPr/>
          </p:nvSpPr>
          <p:spPr>
            <a:xfrm>
              <a:off x="5763767" y="5068823"/>
              <a:ext cx="554736" cy="524256"/>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4" name="object 56"/>
            <p:cNvSpPr/>
            <p:nvPr/>
          </p:nvSpPr>
          <p:spPr>
            <a:xfrm>
              <a:off x="5763767" y="5068823"/>
              <a:ext cx="554990" cy="524510"/>
            </a:xfrm>
            <a:custGeom>
              <a:avLst/>
              <a:gdLst/>
              <a:ahLst/>
              <a:cxnLst/>
              <a:rect l="l" t="t" r="r" b="b"/>
              <a:pathLst>
                <a:path w="554989" h="524510">
                  <a:moveTo>
                    <a:pt x="0" y="87375"/>
                  </a:moveTo>
                  <a:lnTo>
                    <a:pt x="6865" y="53363"/>
                  </a:lnTo>
                  <a:lnTo>
                    <a:pt x="25590" y="25590"/>
                  </a:lnTo>
                  <a:lnTo>
                    <a:pt x="53363" y="6865"/>
                  </a:lnTo>
                  <a:lnTo>
                    <a:pt x="87376" y="0"/>
                  </a:lnTo>
                  <a:lnTo>
                    <a:pt x="467360" y="0"/>
                  </a:lnTo>
                  <a:lnTo>
                    <a:pt x="501372" y="6865"/>
                  </a:lnTo>
                  <a:lnTo>
                    <a:pt x="529145" y="25590"/>
                  </a:lnTo>
                  <a:lnTo>
                    <a:pt x="547870" y="53363"/>
                  </a:lnTo>
                  <a:lnTo>
                    <a:pt x="554736" y="87375"/>
                  </a:lnTo>
                  <a:lnTo>
                    <a:pt x="554736" y="436879"/>
                  </a:lnTo>
                  <a:lnTo>
                    <a:pt x="547870" y="470892"/>
                  </a:lnTo>
                  <a:lnTo>
                    <a:pt x="529145" y="498665"/>
                  </a:lnTo>
                  <a:lnTo>
                    <a:pt x="501372" y="517390"/>
                  </a:lnTo>
                  <a:lnTo>
                    <a:pt x="467360" y="524256"/>
                  </a:lnTo>
                  <a:lnTo>
                    <a:pt x="87376"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grpSp>
      <p:sp>
        <p:nvSpPr>
          <p:cNvPr id="135" name="object 57"/>
          <p:cNvSpPr/>
          <p:nvPr/>
        </p:nvSpPr>
        <p:spPr>
          <a:xfrm>
            <a:off x="10866753" y="4143183"/>
            <a:ext cx="1343025"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000" b="1" dirty="0" smtClean="0">
                <a:solidFill>
                  <a:schemeClr val="accent4"/>
                </a:solidFill>
              </a:rPr>
              <a:t>METT</a:t>
            </a:r>
            <a:endParaRPr sz="1400" b="1" dirty="0">
              <a:solidFill>
                <a:schemeClr val="accent4"/>
              </a:solidFill>
            </a:endParaRPr>
          </a:p>
        </p:txBody>
      </p:sp>
      <p:sp>
        <p:nvSpPr>
          <p:cNvPr id="109" name="object 57"/>
          <p:cNvSpPr/>
          <p:nvPr/>
        </p:nvSpPr>
        <p:spPr>
          <a:xfrm>
            <a:off x="8813863" y="1530587"/>
            <a:ext cx="2870137"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800" b="1" dirty="0" smtClean="0">
                <a:solidFill>
                  <a:schemeClr val="accent4"/>
                </a:solidFill>
              </a:rPr>
              <a:t>Rapid </a:t>
            </a:r>
            <a:r>
              <a:rPr lang="fr-FR" sz="2800" b="1" dirty="0" err="1" smtClean="0">
                <a:solidFill>
                  <a:schemeClr val="accent4"/>
                </a:solidFill>
              </a:rPr>
              <a:t>Assessment</a:t>
            </a:r>
            <a:endParaRPr b="1" dirty="0">
              <a:solidFill>
                <a:schemeClr val="accent4"/>
              </a:solidFill>
            </a:endParaRPr>
          </a:p>
        </p:txBody>
      </p:sp>
    </p:spTree>
    <p:extLst>
      <p:ext uri="{BB962C8B-B14F-4D97-AF65-F5344CB8AC3E}">
        <p14:creationId xmlns:p14="http://schemas.microsoft.com/office/powerpoint/2010/main" val="3133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0287" y="226186"/>
            <a:ext cx="2441448" cy="5175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1254252" y="729106"/>
            <a:ext cx="1504950" cy="394335"/>
            <a:chOff x="1254252" y="729106"/>
            <a:chExt cx="1504950" cy="394335"/>
          </a:xfrm>
        </p:grpSpPr>
        <p:sp>
          <p:nvSpPr>
            <p:cNvPr id="4" name="object 4"/>
            <p:cNvSpPr/>
            <p:nvPr/>
          </p:nvSpPr>
          <p:spPr>
            <a:xfrm>
              <a:off x="1254252" y="999743"/>
              <a:ext cx="1449323" cy="12344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258265" y="729106"/>
              <a:ext cx="1500936" cy="3191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6" name="object 6"/>
          <p:cNvGrpSpPr/>
          <p:nvPr/>
        </p:nvGrpSpPr>
        <p:grpSpPr>
          <a:xfrm>
            <a:off x="4768596" y="168655"/>
            <a:ext cx="2650490" cy="1021715"/>
            <a:chOff x="4768596" y="168655"/>
            <a:chExt cx="2650490" cy="1021715"/>
          </a:xfrm>
        </p:grpSpPr>
        <p:sp>
          <p:nvSpPr>
            <p:cNvPr id="7" name="object 7"/>
            <p:cNvSpPr/>
            <p:nvPr/>
          </p:nvSpPr>
          <p:spPr>
            <a:xfrm>
              <a:off x="4768596" y="168655"/>
              <a:ext cx="2650236" cy="51714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4777740" y="671322"/>
              <a:ext cx="2622804" cy="51892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9" name="object 9"/>
          <p:cNvGrpSpPr/>
          <p:nvPr/>
        </p:nvGrpSpPr>
        <p:grpSpPr>
          <a:xfrm>
            <a:off x="8133588" y="185801"/>
            <a:ext cx="2703830" cy="1021715"/>
            <a:chOff x="8133588" y="185801"/>
            <a:chExt cx="2703830" cy="1021715"/>
          </a:xfrm>
        </p:grpSpPr>
        <p:sp>
          <p:nvSpPr>
            <p:cNvPr id="10" name="object 10"/>
            <p:cNvSpPr/>
            <p:nvPr/>
          </p:nvSpPr>
          <p:spPr>
            <a:xfrm>
              <a:off x="8133588" y="185801"/>
              <a:ext cx="2703576" cy="51828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740140" y="688720"/>
              <a:ext cx="1517903" cy="51828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12" name="object 12"/>
          <p:cNvGrpSpPr/>
          <p:nvPr/>
        </p:nvGrpSpPr>
        <p:grpSpPr>
          <a:xfrm>
            <a:off x="3576828" y="551687"/>
            <a:ext cx="696595" cy="579120"/>
            <a:chOff x="3576828" y="551687"/>
            <a:chExt cx="696595" cy="579120"/>
          </a:xfrm>
        </p:grpSpPr>
        <p:sp>
          <p:nvSpPr>
            <p:cNvPr id="13" name="object 13"/>
            <p:cNvSpPr/>
            <p:nvPr/>
          </p:nvSpPr>
          <p:spPr>
            <a:xfrm>
              <a:off x="3582924" y="557783"/>
              <a:ext cx="684530" cy="567055"/>
            </a:xfrm>
            <a:custGeom>
              <a:avLst/>
              <a:gdLst/>
              <a:ahLst/>
              <a:cxnLst/>
              <a:rect l="l" t="t" r="r" b="b"/>
              <a:pathLst>
                <a:path w="684529" h="567055">
                  <a:moveTo>
                    <a:pt x="17652" y="141731"/>
                  </a:moveTo>
                  <a:lnTo>
                    <a:pt x="0" y="141731"/>
                  </a:lnTo>
                  <a:lnTo>
                    <a:pt x="0" y="425195"/>
                  </a:lnTo>
                  <a:lnTo>
                    <a:pt x="17652" y="425195"/>
                  </a:lnTo>
                  <a:lnTo>
                    <a:pt x="17652" y="141731"/>
                  </a:lnTo>
                  <a:close/>
                </a:path>
                <a:path w="684529" h="567055">
                  <a:moveTo>
                    <a:pt x="70865" y="141731"/>
                  </a:moveTo>
                  <a:lnTo>
                    <a:pt x="35433" y="141731"/>
                  </a:lnTo>
                  <a:lnTo>
                    <a:pt x="35433" y="425195"/>
                  </a:lnTo>
                  <a:lnTo>
                    <a:pt x="70865" y="425195"/>
                  </a:lnTo>
                  <a:lnTo>
                    <a:pt x="70865" y="141731"/>
                  </a:lnTo>
                  <a:close/>
                </a:path>
                <a:path w="684529" h="567055">
                  <a:moveTo>
                    <a:pt x="400812" y="0"/>
                  </a:moveTo>
                  <a:lnTo>
                    <a:pt x="400812" y="141731"/>
                  </a:lnTo>
                  <a:lnTo>
                    <a:pt x="88518" y="141731"/>
                  </a:lnTo>
                  <a:lnTo>
                    <a:pt x="88518" y="425195"/>
                  </a:lnTo>
                  <a:lnTo>
                    <a:pt x="400812" y="425195"/>
                  </a:lnTo>
                  <a:lnTo>
                    <a:pt x="400812" y="566927"/>
                  </a:lnTo>
                  <a:lnTo>
                    <a:pt x="684276" y="283463"/>
                  </a:lnTo>
                  <a:lnTo>
                    <a:pt x="400812" y="0"/>
                  </a:lnTo>
                  <a:close/>
                </a:path>
              </a:pathLst>
            </a:custGeom>
            <a:solidFill>
              <a:srgbClr val="7E7E7E"/>
            </a:solidFill>
          </p:spPr>
          <p:txBody>
            <a:bodyPr wrap="square" lIns="0" tIns="0" rIns="0" bIns="0" rtlCol="0"/>
            <a:lstStyle/>
            <a:p>
              <a:endParaRPr/>
            </a:p>
          </p:txBody>
        </p:sp>
        <p:sp>
          <p:nvSpPr>
            <p:cNvPr id="14" name="object 14"/>
            <p:cNvSpPr/>
            <p:nvPr/>
          </p:nvSpPr>
          <p:spPr>
            <a:xfrm>
              <a:off x="3582924" y="557783"/>
              <a:ext cx="684530" cy="567055"/>
            </a:xfrm>
            <a:custGeom>
              <a:avLst/>
              <a:gdLst/>
              <a:ahLst/>
              <a:cxnLst/>
              <a:rect l="l" t="t" r="r" b="b"/>
              <a:pathLst>
                <a:path w="684529" h="567055">
                  <a:moveTo>
                    <a:pt x="0" y="141731"/>
                  </a:moveTo>
                  <a:lnTo>
                    <a:pt x="17652" y="141731"/>
                  </a:lnTo>
                  <a:lnTo>
                    <a:pt x="17652" y="425195"/>
                  </a:lnTo>
                  <a:lnTo>
                    <a:pt x="0" y="425195"/>
                  </a:lnTo>
                  <a:lnTo>
                    <a:pt x="0" y="141731"/>
                  </a:lnTo>
                  <a:close/>
                </a:path>
                <a:path w="684529" h="567055">
                  <a:moveTo>
                    <a:pt x="35433" y="141731"/>
                  </a:moveTo>
                  <a:lnTo>
                    <a:pt x="70865" y="141731"/>
                  </a:lnTo>
                  <a:lnTo>
                    <a:pt x="70865" y="425195"/>
                  </a:lnTo>
                  <a:lnTo>
                    <a:pt x="35433" y="425195"/>
                  </a:lnTo>
                  <a:lnTo>
                    <a:pt x="35433" y="141731"/>
                  </a:lnTo>
                  <a:close/>
                </a:path>
                <a:path w="684529" h="567055">
                  <a:moveTo>
                    <a:pt x="88518" y="141731"/>
                  </a:moveTo>
                  <a:lnTo>
                    <a:pt x="400812" y="141731"/>
                  </a:lnTo>
                  <a:lnTo>
                    <a:pt x="400812" y="0"/>
                  </a:lnTo>
                  <a:lnTo>
                    <a:pt x="684276" y="283463"/>
                  </a:lnTo>
                  <a:lnTo>
                    <a:pt x="400812" y="566927"/>
                  </a:lnTo>
                  <a:lnTo>
                    <a:pt x="400812" y="425195"/>
                  </a:lnTo>
                  <a:lnTo>
                    <a:pt x="88518" y="425195"/>
                  </a:lnTo>
                  <a:lnTo>
                    <a:pt x="88518" y="141731"/>
                  </a:lnTo>
                  <a:close/>
                </a:path>
              </a:pathLst>
            </a:custGeom>
            <a:ln w="12192">
              <a:solidFill>
                <a:srgbClr val="000000"/>
              </a:solidFill>
            </a:ln>
          </p:spPr>
          <p:txBody>
            <a:bodyPr wrap="square" lIns="0" tIns="0" rIns="0" bIns="0" rtlCol="0"/>
            <a:lstStyle/>
            <a:p>
              <a:endParaRPr/>
            </a:p>
          </p:txBody>
        </p:sp>
      </p:grpSp>
      <p:grpSp>
        <p:nvGrpSpPr>
          <p:cNvPr id="15" name="object 15"/>
          <p:cNvGrpSpPr/>
          <p:nvPr/>
        </p:nvGrpSpPr>
        <p:grpSpPr>
          <a:xfrm>
            <a:off x="7555992" y="545591"/>
            <a:ext cx="696595" cy="577850"/>
            <a:chOff x="7555992" y="545591"/>
            <a:chExt cx="696595" cy="577850"/>
          </a:xfrm>
        </p:grpSpPr>
        <p:sp>
          <p:nvSpPr>
            <p:cNvPr id="16" name="object 16"/>
            <p:cNvSpPr/>
            <p:nvPr/>
          </p:nvSpPr>
          <p:spPr>
            <a:xfrm>
              <a:off x="7562088" y="551687"/>
              <a:ext cx="684530" cy="565785"/>
            </a:xfrm>
            <a:custGeom>
              <a:avLst/>
              <a:gdLst/>
              <a:ahLst/>
              <a:cxnLst/>
              <a:rect l="l" t="t" r="r" b="b"/>
              <a:pathLst>
                <a:path w="684529" h="565785">
                  <a:moveTo>
                    <a:pt x="17652" y="141350"/>
                  </a:moveTo>
                  <a:lnTo>
                    <a:pt x="0" y="141350"/>
                  </a:lnTo>
                  <a:lnTo>
                    <a:pt x="0" y="424052"/>
                  </a:lnTo>
                  <a:lnTo>
                    <a:pt x="17652" y="424052"/>
                  </a:lnTo>
                  <a:lnTo>
                    <a:pt x="17652" y="141350"/>
                  </a:lnTo>
                  <a:close/>
                </a:path>
                <a:path w="684529" h="565785">
                  <a:moveTo>
                    <a:pt x="70611" y="141350"/>
                  </a:moveTo>
                  <a:lnTo>
                    <a:pt x="35305" y="141350"/>
                  </a:lnTo>
                  <a:lnTo>
                    <a:pt x="35305" y="424052"/>
                  </a:lnTo>
                  <a:lnTo>
                    <a:pt x="70611" y="424052"/>
                  </a:lnTo>
                  <a:lnTo>
                    <a:pt x="70611" y="141350"/>
                  </a:lnTo>
                  <a:close/>
                </a:path>
                <a:path w="684529" h="565785">
                  <a:moveTo>
                    <a:pt x="401573" y="0"/>
                  </a:moveTo>
                  <a:lnTo>
                    <a:pt x="401573" y="141350"/>
                  </a:lnTo>
                  <a:lnTo>
                    <a:pt x="88391" y="141350"/>
                  </a:lnTo>
                  <a:lnTo>
                    <a:pt x="88391" y="424052"/>
                  </a:lnTo>
                  <a:lnTo>
                    <a:pt x="401573" y="424052"/>
                  </a:lnTo>
                  <a:lnTo>
                    <a:pt x="401573" y="565403"/>
                  </a:lnTo>
                  <a:lnTo>
                    <a:pt x="684276" y="282701"/>
                  </a:lnTo>
                  <a:lnTo>
                    <a:pt x="401573" y="0"/>
                  </a:lnTo>
                  <a:close/>
                </a:path>
              </a:pathLst>
            </a:custGeom>
            <a:solidFill>
              <a:srgbClr val="7E7E7E"/>
            </a:solidFill>
          </p:spPr>
          <p:txBody>
            <a:bodyPr wrap="square" lIns="0" tIns="0" rIns="0" bIns="0" rtlCol="0"/>
            <a:lstStyle/>
            <a:p>
              <a:endParaRPr/>
            </a:p>
          </p:txBody>
        </p:sp>
        <p:sp>
          <p:nvSpPr>
            <p:cNvPr id="17" name="object 17"/>
            <p:cNvSpPr/>
            <p:nvPr/>
          </p:nvSpPr>
          <p:spPr>
            <a:xfrm>
              <a:off x="7562088" y="551687"/>
              <a:ext cx="684530" cy="565785"/>
            </a:xfrm>
            <a:custGeom>
              <a:avLst/>
              <a:gdLst/>
              <a:ahLst/>
              <a:cxnLst/>
              <a:rect l="l" t="t" r="r" b="b"/>
              <a:pathLst>
                <a:path w="684529" h="565785">
                  <a:moveTo>
                    <a:pt x="0" y="141350"/>
                  </a:moveTo>
                  <a:lnTo>
                    <a:pt x="17652" y="141350"/>
                  </a:lnTo>
                  <a:lnTo>
                    <a:pt x="17652" y="424052"/>
                  </a:lnTo>
                  <a:lnTo>
                    <a:pt x="0" y="424052"/>
                  </a:lnTo>
                  <a:lnTo>
                    <a:pt x="0" y="141350"/>
                  </a:lnTo>
                  <a:close/>
                </a:path>
                <a:path w="684529" h="565785">
                  <a:moveTo>
                    <a:pt x="35305" y="141350"/>
                  </a:moveTo>
                  <a:lnTo>
                    <a:pt x="70611" y="141350"/>
                  </a:lnTo>
                  <a:lnTo>
                    <a:pt x="70611" y="424052"/>
                  </a:lnTo>
                  <a:lnTo>
                    <a:pt x="35305" y="424052"/>
                  </a:lnTo>
                  <a:lnTo>
                    <a:pt x="35305" y="141350"/>
                  </a:lnTo>
                  <a:close/>
                </a:path>
                <a:path w="684529" h="565785">
                  <a:moveTo>
                    <a:pt x="88391" y="141350"/>
                  </a:moveTo>
                  <a:lnTo>
                    <a:pt x="401573" y="141350"/>
                  </a:lnTo>
                  <a:lnTo>
                    <a:pt x="401573" y="0"/>
                  </a:lnTo>
                  <a:lnTo>
                    <a:pt x="684276" y="282701"/>
                  </a:lnTo>
                  <a:lnTo>
                    <a:pt x="401573" y="565403"/>
                  </a:lnTo>
                  <a:lnTo>
                    <a:pt x="401573" y="424052"/>
                  </a:lnTo>
                  <a:lnTo>
                    <a:pt x="88391" y="424052"/>
                  </a:lnTo>
                  <a:lnTo>
                    <a:pt x="88391" y="141350"/>
                  </a:lnTo>
                  <a:close/>
                </a:path>
              </a:pathLst>
            </a:custGeom>
            <a:ln w="12192">
              <a:solidFill>
                <a:srgbClr val="000000"/>
              </a:solidFill>
            </a:ln>
          </p:spPr>
          <p:txBody>
            <a:bodyPr wrap="square" lIns="0" tIns="0" rIns="0" bIns="0" rtlCol="0"/>
            <a:lstStyle/>
            <a:p>
              <a:endParaRPr/>
            </a:p>
          </p:txBody>
        </p:sp>
      </p:grpSp>
      <p:grpSp>
        <p:nvGrpSpPr>
          <p:cNvPr id="18" name="object 18"/>
          <p:cNvGrpSpPr/>
          <p:nvPr/>
        </p:nvGrpSpPr>
        <p:grpSpPr>
          <a:xfrm>
            <a:off x="210058" y="3344926"/>
            <a:ext cx="10522585" cy="701675"/>
            <a:chOff x="210058" y="3344926"/>
            <a:chExt cx="10522585" cy="701675"/>
          </a:xfrm>
        </p:grpSpPr>
        <p:sp>
          <p:nvSpPr>
            <p:cNvPr id="19" name="object 19"/>
            <p:cNvSpPr/>
            <p:nvPr/>
          </p:nvSpPr>
          <p:spPr>
            <a:xfrm>
              <a:off x="216408" y="3351276"/>
              <a:ext cx="10509885" cy="688975"/>
            </a:xfrm>
            <a:custGeom>
              <a:avLst/>
              <a:gdLst/>
              <a:ahLst/>
              <a:cxnLst/>
              <a:rect l="l" t="t" r="r" b="b"/>
              <a:pathLst>
                <a:path w="10509885" h="688975">
                  <a:moveTo>
                    <a:pt x="21526" y="172212"/>
                  </a:moveTo>
                  <a:lnTo>
                    <a:pt x="0" y="172212"/>
                  </a:lnTo>
                  <a:lnTo>
                    <a:pt x="0" y="516636"/>
                  </a:lnTo>
                  <a:lnTo>
                    <a:pt x="21526" y="516636"/>
                  </a:lnTo>
                  <a:lnTo>
                    <a:pt x="21526" y="172212"/>
                  </a:lnTo>
                  <a:close/>
                </a:path>
                <a:path w="10509885" h="688975">
                  <a:moveTo>
                    <a:pt x="86106" y="172212"/>
                  </a:moveTo>
                  <a:lnTo>
                    <a:pt x="43053" y="172212"/>
                  </a:lnTo>
                  <a:lnTo>
                    <a:pt x="43053" y="516636"/>
                  </a:lnTo>
                  <a:lnTo>
                    <a:pt x="86106" y="516636"/>
                  </a:lnTo>
                  <a:lnTo>
                    <a:pt x="86106" y="172212"/>
                  </a:lnTo>
                  <a:close/>
                </a:path>
                <a:path w="10509885" h="688975">
                  <a:moveTo>
                    <a:pt x="10165080" y="0"/>
                  </a:moveTo>
                  <a:lnTo>
                    <a:pt x="10165080" y="172212"/>
                  </a:lnTo>
                  <a:lnTo>
                    <a:pt x="107632" y="172212"/>
                  </a:lnTo>
                  <a:lnTo>
                    <a:pt x="107632" y="516636"/>
                  </a:lnTo>
                  <a:lnTo>
                    <a:pt x="10165080" y="516636"/>
                  </a:lnTo>
                  <a:lnTo>
                    <a:pt x="10165080" y="688848"/>
                  </a:lnTo>
                  <a:lnTo>
                    <a:pt x="10509504" y="344424"/>
                  </a:lnTo>
                  <a:lnTo>
                    <a:pt x="10165080" y="0"/>
                  </a:lnTo>
                  <a:close/>
                </a:path>
              </a:pathLst>
            </a:custGeom>
            <a:solidFill>
              <a:srgbClr val="000000"/>
            </a:solidFill>
          </p:spPr>
          <p:txBody>
            <a:bodyPr wrap="square" lIns="0" tIns="0" rIns="0" bIns="0" rtlCol="0"/>
            <a:lstStyle/>
            <a:p>
              <a:endParaRPr/>
            </a:p>
          </p:txBody>
        </p:sp>
        <p:sp>
          <p:nvSpPr>
            <p:cNvPr id="20" name="object 20"/>
            <p:cNvSpPr/>
            <p:nvPr/>
          </p:nvSpPr>
          <p:spPr>
            <a:xfrm>
              <a:off x="216408" y="3351276"/>
              <a:ext cx="10509885" cy="688975"/>
            </a:xfrm>
            <a:custGeom>
              <a:avLst/>
              <a:gdLst/>
              <a:ahLst/>
              <a:cxnLst/>
              <a:rect l="l" t="t" r="r" b="b"/>
              <a:pathLst>
                <a:path w="10509885" h="688975">
                  <a:moveTo>
                    <a:pt x="0" y="172212"/>
                  </a:moveTo>
                  <a:lnTo>
                    <a:pt x="21526" y="172212"/>
                  </a:lnTo>
                  <a:lnTo>
                    <a:pt x="21526" y="516636"/>
                  </a:lnTo>
                  <a:lnTo>
                    <a:pt x="0" y="516636"/>
                  </a:lnTo>
                  <a:lnTo>
                    <a:pt x="0" y="172212"/>
                  </a:lnTo>
                  <a:close/>
                </a:path>
                <a:path w="10509885" h="688975">
                  <a:moveTo>
                    <a:pt x="43053" y="172212"/>
                  </a:moveTo>
                  <a:lnTo>
                    <a:pt x="86106" y="172212"/>
                  </a:lnTo>
                  <a:lnTo>
                    <a:pt x="86106" y="516636"/>
                  </a:lnTo>
                  <a:lnTo>
                    <a:pt x="43053" y="516636"/>
                  </a:lnTo>
                  <a:lnTo>
                    <a:pt x="43053" y="172212"/>
                  </a:lnTo>
                  <a:close/>
                </a:path>
                <a:path w="10509885" h="688975">
                  <a:moveTo>
                    <a:pt x="107632" y="172212"/>
                  </a:moveTo>
                  <a:lnTo>
                    <a:pt x="10165080" y="172212"/>
                  </a:lnTo>
                  <a:lnTo>
                    <a:pt x="10165080" y="0"/>
                  </a:lnTo>
                  <a:lnTo>
                    <a:pt x="10509504" y="344424"/>
                  </a:lnTo>
                  <a:lnTo>
                    <a:pt x="10165080" y="688848"/>
                  </a:lnTo>
                  <a:lnTo>
                    <a:pt x="10165080" y="516636"/>
                  </a:lnTo>
                  <a:lnTo>
                    <a:pt x="107632" y="516636"/>
                  </a:lnTo>
                  <a:lnTo>
                    <a:pt x="107632" y="172212"/>
                  </a:lnTo>
                  <a:close/>
                </a:path>
              </a:pathLst>
            </a:custGeom>
            <a:ln w="12192">
              <a:solidFill>
                <a:srgbClr val="000000"/>
              </a:solidFill>
            </a:ln>
          </p:spPr>
          <p:txBody>
            <a:bodyPr wrap="square" lIns="0" tIns="0" rIns="0" bIns="0" rtlCol="0"/>
            <a:lstStyle/>
            <a:p>
              <a:endParaRPr/>
            </a:p>
          </p:txBody>
        </p:sp>
      </p:grpSp>
      <p:sp>
        <p:nvSpPr>
          <p:cNvPr id="21" name="object 21"/>
          <p:cNvSpPr txBox="1"/>
          <p:nvPr/>
        </p:nvSpPr>
        <p:spPr>
          <a:xfrm>
            <a:off x="365123" y="1280269"/>
            <a:ext cx="4258311" cy="1699895"/>
          </a:xfrm>
          <a:prstGeom prst="rect">
            <a:avLst/>
          </a:prstGeom>
        </p:spPr>
        <p:txBody>
          <a:bodyPr vert="horz" wrap="square" lIns="0" tIns="84455" rIns="0" bIns="0" rtlCol="0">
            <a:spAutoFit/>
          </a:bodyPr>
          <a:lstStyle/>
          <a:p>
            <a:pPr marL="12700">
              <a:lnSpc>
                <a:spcPct val="100000"/>
              </a:lnSpc>
              <a:spcBef>
                <a:spcPts val="665"/>
              </a:spcBef>
            </a:pPr>
            <a:r>
              <a:rPr sz="1800" spc="-5" dirty="0">
                <a:latin typeface="Carlito"/>
                <a:cs typeface="Carlito"/>
              </a:rPr>
              <a:t>Legitimacy </a:t>
            </a:r>
            <a:r>
              <a:rPr sz="1800" dirty="0">
                <a:latin typeface="Carlito"/>
                <a:cs typeface="Carlito"/>
              </a:rPr>
              <a:t>&amp;</a:t>
            </a:r>
            <a:r>
              <a:rPr sz="1800" spc="15" dirty="0">
                <a:latin typeface="Carlito"/>
                <a:cs typeface="Carlito"/>
              </a:rPr>
              <a:t> </a:t>
            </a:r>
            <a:r>
              <a:rPr sz="1800" spc="-10" dirty="0">
                <a:latin typeface="Carlito"/>
                <a:cs typeface="Carlito"/>
              </a:rPr>
              <a:t>voice</a:t>
            </a:r>
            <a:endParaRPr sz="1800" dirty="0">
              <a:latin typeface="Carlito"/>
              <a:cs typeface="Carlito"/>
            </a:endParaRPr>
          </a:p>
          <a:p>
            <a:pPr marL="712470">
              <a:lnSpc>
                <a:spcPct val="100000"/>
              </a:lnSpc>
              <a:spcBef>
                <a:spcPts val="570"/>
              </a:spcBef>
            </a:pPr>
            <a:r>
              <a:rPr sz="1800" spc="-10" dirty="0">
                <a:latin typeface="Carlito"/>
                <a:cs typeface="Carlito"/>
              </a:rPr>
              <a:t>Direction</a:t>
            </a:r>
            <a:endParaRPr sz="1800" dirty="0">
              <a:latin typeface="Carlito"/>
              <a:cs typeface="Carlito"/>
            </a:endParaRPr>
          </a:p>
          <a:p>
            <a:pPr marL="1252855">
              <a:lnSpc>
                <a:spcPct val="100000"/>
              </a:lnSpc>
              <a:spcBef>
                <a:spcPts val="509"/>
              </a:spcBef>
            </a:pPr>
            <a:r>
              <a:rPr sz="1800" spc="-15" dirty="0">
                <a:latin typeface="Carlito"/>
                <a:cs typeface="Carlito"/>
              </a:rPr>
              <a:t>Performance</a:t>
            </a:r>
            <a:endParaRPr sz="1800" dirty="0">
              <a:latin typeface="Carlito"/>
              <a:cs typeface="Carlito"/>
            </a:endParaRPr>
          </a:p>
          <a:p>
            <a:pPr marL="1821180">
              <a:lnSpc>
                <a:spcPct val="100000"/>
              </a:lnSpc>
              <a:spcBef>
                <a:spcPts val="195"/>
              </a:spcBef>
            </a:pPr>
            <a:r>
              <a:rPr sz="1800" spc="-10" dirty="0">
                <a:latin typeface="Carlito"/>
                <a:cs typeface="Carlito"/>
              </a:rPr>
              <a:t>Accountability</a:t>
            </a:r>
            <a:endParaRPr sz="1800" dirty="0">
              <a:latin typeface="Carlito"/>
              <a:cs typeface="Carlito"/>
            </a:endParaRPr>
          </a:p>
          <a:p>
            <a:pPr marL="2390140">
              <a:lnSpc>
                <a:spcPct val="100000"/>
              </a:lnSpc>
              <a:spcBef>
                <a:spcPts val="540"/>
              </a:spcBef>
            </a:pPr>
            <a:r>
              <a:rPr sz="1800" spc="-10" dirty="0">
                <a:latin typeface="Carlito"/>
                <a:cs typeface="Carlito"/>
              </a:rPr>
              <a:t>Fairness </a:t>
            </a:r>
            <a:r>
              <a:rPr sz="1800" dirty="0">
                <a:latin typeface="Carlito"/>
                <a:cs typeface="Carlito"/>
              </a:rPr>
              <a:t>&amp;</a:t>
            </a:r>
            <a:r>
              <a:rPr sz="1800" spc="-65" dirty="0">
                <a:latin typeface="Carlito"/>
                <a:cs typeface="Carlito"/>
              </a:rPr>
              <a:t> </a:t>
            </a:r>
            <a:r>
              <a:rPr sz="1800" spc="-5" dirty="0">
                <a:latin typeface="Carlito"/>
                <a:cs typeface="Carlito"/>
              </a:rPr>
              <a:t>rights</a:t>
            </a:r>
            <a:endParaRPr sz="1800" dirty="0">
              <a:latin typeface="Carlito"/>
              <a:cs typeface="Carlito"/>
            </a:endParaRPr>
          </a:p>
        </p:txBody>
      </p:sp>
      <p:sp>
        <p:nvSpPr>
          <p:cNvPr id="24" name="object 24"/>
          <p:cNvSpPr txBox="1"/>
          <p:nvPr/>
        </p:nvSpPr>
        <p:spPr>
          <a:xfrm>
            <a:off x="8844533" y="2589402"/>
            <a:ext cx="141351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Outcomes</a:t>
            </a:r>
            <a:endParaRPr sz="1800" dirty="0">
              <a:latin typeface="Carlito"/>
              <a:cs typeface="Carlito"/>
            </a:endParaRPr>
          </a:p>
        </p:txBody>
      </p:sp>
      <p:sp>
        <p:nvSpPr>
          <p:cNvPr id="26" name="object 26"/>
          <p:cNvSpPr/>
          <p:nvPr/>
        </p:nvSpPr>
        <p:spPr>
          <a:xfrm>
            <a:off x="515112" y="3348227"/>
            <a:ext cx="554990" cy="523240"/>
          </a:xfrm>
          <a:custGeom>
            <a:avLst/>
            <a:gdLst/>
            <a:ahLst/>
            <a:cxnLst/>
            <a:rect l="l" t="t" r="r" b="b"/>
            <a:pathLst>
              <a:path w="554990" h="523239">
                <a:moveTo>
                  <a:pt x="467613"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3" y="522732"/>
                </a:lnTo>
                <a:lnTo>
                  <a:pt x="501527" y="515887"/>
                </a:lnTo>
                <a:lnTo>
                  <a:pt x="529220" y="497220"/>
                </a:lnTo>
                <a:lnTo>
                  <a:pt x="547890" y="469528"/>
                </a:lnTo>
                <a:lnTo>
                  <a:pt x="554735" y="435610"/>
                </a:lnTo>
                <a:lnTo>
                  <a:pt x="554735" y="87122"/>
                </a:lnTo>
                <a:lnTo>
                  <a:pt x="547890" y="53203"/>
                </a:lnTo>
                <a:lnTo>
                  <a:pt x="529220" y="25511"/>
                </a:lnTo>
                <a:lnTo>
                  <a:pt x="501527" y="6844"/>
                </a:lnTo>
                <a:lnTo>
                  <a:pt x="467613" y="0"/>
                </a:lnTo>
                <a:close/>
              </a:path>
            </a:pathLst>
          </a:custGeom>
          <a:solidFill>
            <a:srgbClr val="538235"/>
          </a:solidFill>
        </p:spPr>
        <p:txBody>
          <a:bodyPr wrap="square" lIns="0" tIns="0" rIns="0" bIns="0" rtlCol="0"/>
          <a:lstStyle/>
          <a:p>
            <a:endParaRPr/>
          </a:p>
        </p:txBody>
      </p:sp>
      <p:sp>
        <p:nvSpPr>
          <p:cNvPr id="27" name="object 27"/>
          <p:cNvSpPr/>
          <p:nvPr/>
        </p:nvSpPr>
        <p:spPr>
          <a:xfrm>
            <a:off x="515112"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3" y="0"/>
                </a:lnTo>
                <a:lnTo>
                  <a:pt x="501527" y="6844"/>
                </a:lnTo>
                <a:lnTo>
                  <a:pt x="529220" y="25511"/>
                </a:lnTo>
                <a:lnTo>
                  <a:pt x="547890" y="53203"/>
                </a:lnTo>
                <a:lnTo>
                  <a:pt x="554735" y="87122"/>
                </a:lnTo>
                <a:lnTo>
                  <a:pt x="554735" y="435610"/>
                </a:lnTo>
                <a:lnTo>
                  <a:pt x="547890" y="469528"/>
                </a:lnTo>
                <a:lnTo>
                  <a:pt x="529220" y="497220"/>
                </a:lnTo>
                <a:lnTo>
                  <a:pt x="501527" y="515887"/>
                </a:lnTo>
                <a:lnTo>
                  <a:pt x="467613"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28" name="object 28"/>
          <p:cNvSpPr/>
          <p:nvPr/>
        </p:nvSpPr>
        <p:spPr>
          <a:xfrm>
            <a:off x="1069848" y="3348227"/>
            <a:ext cx="554990" cy="523240"/>
          </a:xfrm>
          <a:custGeom>
            <a:avLst/>
            <a:gdLst/>
            <a:ahLst/>
            <a:cxnLst/>
            <a:rect l="l" t="t" r="r" b="b"/>
            <a:pathLst>
              <a:path w="554990" h="523239">
                <a:moveTo>
                  <a:pt x="467614"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4" y="522732"/>
                </a:lnTo>
                <a:lnTo>
                  <a:pt x="501532" y="515887"/>
                </a:lnTo>
                <a:lnTo>
                  <a:pt x="529224" y="497220"/>
                </a:lnTo>
                <a:lnTo>
                  <a:pt x="547891" y="469528"/>
                </a:lnTo>
                <a:lnTo>
                  <a:pt x="554736" y="435610"/>
                </a:lnTo>
                <a:lnTo>
                  <a:pt x="554736" y="87122"/>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29" name="object 29"/>
          <p:cNvSpPr/>
          <p:nvPr/>
        </p:nvSpPr>
        <p:spPr>
          <a:xfrm>
            <a:off x="1069848"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0" name="object 30"/>
          <p:cNvSpPr/>
          <p:nvPr/>
        </p:nvSpPr>
        <p:spPr>
          <a:xfrm>
            <a:off x="1644395" y="3342132"/>
            <a:ext cx="554990" cy="523240"/>
          </a:xfrm>
          <a:custGeom>
            <a:avLst/>
            <a:gdLst/>
            <a:ahLst/>
            <a:cxnLst/>
            <a:rect l="l" t="t" r="r" b="b"/>
            <a:pathLst>
              <a:path w="554989" h="523239">
                <a:moveTo>
                  <a:pt x="467614" y="0"/>
                </a:moveTo>
                <a:lnTo>
                  <a:pt x="87122" y="0"/>
                </a:lnTo>
                <a:lnTo>
                  <a:pt x="53203" y="6844"/>
                </a:lnTo>
                <a:lnTo>
                  <a:pt x="25511" y="25511"/>
                </a:lnTo>
                <a:lnTo>
                  <a:pt x="6844" y="53203"/>
                </a:lnTo>
                <a:lnTo>
                  <a:pt x="0" y="87121"/>
                </a:lnTo>
                <a:lnTo>
                  <a:pt x="0" y="435609"/>
                </a:lnTo>
                <a:lnTo>
                  <a:pt x="6844" y="469528"/>
                </a:lnTo>
                <a:lnTo>
                  <a:pt x="25511" y="497220"/>
                </a:lnTo>
                <a:lnTo>
                  <a:pt x="53203" y="515887"/>
                </a:lnTo>
                <a:lnTo>
                  <a:pt x="87122" y="522731"/>
                </a:lnTo>
                <a:lnTo>
                  <a:pt x="467614"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31" name="object 31"/>
          <p:cNvSpPr/>
          <p:nvPr/>
        </p:nvSpPr>
        <p:spPr>
          <a:xfrm>
            <a:off x="1644395" y="3342132"/>
            <a:ext cx="554990" cy="523240"/>
          </a:xfrm>
          <a:custGeom>
            <a:avLst/>
            <a:gdLst/>
            <a:ahLst/>
            <a:cxnLst/>
            <a:rect l="l" t="t" r="r" b="b"/>
            <a:pathLst>
              <a:path w="554989" h="523239">
                <a:moveTo>
                  <a:pt x="0" y="87121"/>
                </a:moveTo>
                <a:lnTo>
                  <a:pt x="6844" y="53203"/>
                </a:lnTo>
                <a:lnTo>
                  <a:pt x="25511" y="25511"/>
                </a:lnTo>
                <a:lnTo>
                  <a:pt x="53203" y="6844"/>
                </a:lnTo>
                <a:lnTo>
                  <a:pt x="87122" y="0"/>
                </a:lnTo>
                <a:lnTo>
                  <a:pt x="467614" y="0"/>
                </a:lnTo>
                <a:lnTo>
                  <a:pt x="501532" y="6844"/>
                </a:lnTo>
                <a:lnTo>
                  <a:pt x="529224" y="25511"/>
                </a:lnTo>
                <a:lnTo>
                  <a:pt x="547891" y="53203"/>
                </a:lnTo>
                <a:lnTo>
                  <a:pt x="554736" y="87121"/>
                </a:lnTo>
                <a:lnTo>
                  <a:pt x="554736" y="435609"/>
                </a:lnTo>
                <a:lnTo>
                  <a:pt x="547891" y="469528"/>
                </a:lnTo>
                <a:lnTo>
                  <a:pt x="529224" y="497220"/>
                </a:lnTo>
                <a:lnTo>
                  <a:pt x="501532" y="515887"/>
                </a:lnTo>
                <a:lnTo>
                  <a:pt x="467614" y="522731"/>
                </a:lnTo>
                <a:lnTo>
                  <a:pt x="87122"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2" name="object 32"/>
          <p:cNvSpPr/>
          <p:nvPr/>
        </p:nvSpPr>
        <p:spPr>
          <a:xfrm>
            <a:off x="2217419" y="3329939"/>
            <a:ext cx="553720" cy="523240"/>
          </a:xfrm>
          <a:custGeom>
            <a:avLst/>
            <a:gdLst/>
            <a:ahLst/>
            <a:cxnLst/>
            <a:rect l="l" t="t" r="r" b="b"/>
            <a:pathLst>
              <a:path w="553719" h="523239">
                <a:moveTo>
                  <a:pt x="466090" y="0"/>
                </a:moveTo>
                <a:lnTo>
                  <a:pt x="87122" y="0"/>
                </a:lnTo>
                <a:lnTo>
                  <a:pt x="53203" y="6844"/>
                </a:lnTo>
                <a:lnTo>
                  <a:pt x="25511" y="25511"/>
                </a:lnTo>
                <a:lnTo>
                  <a:pt x="6844" y="53203"/>
                </a:lnTo>
                <a:lnTo>
                  <a:pt x="0" y="87122"/>
                </a:lnTo>
                <a:lnTo>
                  <a:pt x="0" y="435610"/>
                </a:lnTo>
                <a:lnTo>
                  <a:pt x="6844" y="469528"/>
                </a:lnTo>
                <a:lnTo>
                  <a:pt x="25511" y="497220"/>
                </a:lnTo>
                <a:lnTo>
                  <a:pt x="53203" y="515887"/>
                </a:lnTo>
                <a:lnTo>
                  <a:pt x="87122" y="522732"/>
                </a:lnTo>
                <a:lnTo>
                  <a:pt x="466090" y="522732"/>
                </a:lnTo>
                <a:lnTo>
                  <a:pt x="500008" y="515887"/>
                </a:lnTo>
                <a:lnTo>
                  <a:pt x="527700" y="497220"/>
                </a:lnTo>
                <a:lnTo>
                  <a:pt x="546367" y="469528"/>
                </a:lnTo>
                <a:lnTo>
                  <a:pt x="553212" y="435610"/>
                </a:lnTo>
                <a:lnTo>
                  <a:pt x="553212" y="87122"/>
                </a:lnTo>
                <a:lnTo>
                  <a:pt x="546367" y="53203"/>
                </a:lnTo>
                <a:lnTo>
                  <a:pt x="527700" y="25511"/>
                </a:lnTo>
                <a:lnTo>
                  <a:pt x="500008" y="6844"/>
                </a:lnTo>
                <a:lnTo>
                  <a:pt x="466090" y="0"/>
                </a:lnTo>
                <a:close/>
              </a:path>
            </a:pathLst>
          </a:custGeom>
          <a:solidFill>
            <a:srgbClr val="538235"/>
          </a:solidFill>
        </p:spPr>
        <p:txBody>
          <a:bodyPr wrap="square" lIns="0" tIns="0" rIns="0" bIns="0" rtlCol="0"/>
          <a:lstStyle/>
          <a:p>
            <a:endParaRPr/>
          </a:p>
        </p:txBody>
      </p:sp>
      <p:sp>
        <p:nvSpPr>
          <p:cNvPr id="33" name="object 33"/>
          <p:cNvSpPr/>
          <p:nvPr/>
        </p:nvSpPr>
        <p:spPr>
          <a:xfrm>
            <a:off x="2217419" y="3329939"/>
            <a:ext cx="553720" cy="523240"/>
          </a:xfrm>
          <a:custGeom>
            <a:avLst/>
            <a:gdLst/>
            <a:ahLst/>
            <a:cxnLst/>
            <a:rect l="l" t="t" r="r" b="b"/>
            <a:pathLst>
              <a:path w="553719" h="523239">
                <a:moveTo>
                  <a:pt x="0" y="87122"/>
                </a:moveTo>
                <a:lnTo>
                  <a:pt x="6844" y="53203"/>
                </a:lnTo>
                <a:lnTo>
                  <a:pt x="25511" y="25511"/>
                </a:lnTo>
                <a:lnTo>
                  <a:pt x="53203" y="6844"/>
                </a:lnTo>
                <a:lnTo>
                  <a:pt x="87122" y="0"/>
                </a:lnTo>
                <a:lnTo>
                  <a:pt x="466090" y="0"/>
                </a:lnTo>
                <a:lnTo>
                  <a:pt x="500008" y="6844"/>
                </a:lnTo>
                <a:lnTo>
                  <a:pt x="527700" y="25511"/>
                </a:lnTo>
                <a:lnTo>
                  <a:pt x="546367" y="53203"/>
                </a:lnTo>
                <a:lnTo>
                  <a:pt x="553212" y="87122"/>
                </a:lnTo>
                <a:lnTo>
                  <a:pt x="553212" y="435610"/>
                </a:lnTo>
                <a:lnTo>
                  <a:pt x="546367" y="469528"/>
                </a:lnTo>
                <a:lnTo>
                  <a:pt x="527700" y="497220"/>
                </a:lnTo>
                <a:lnTo>
                  <a:pt x="500008" y="515887"/>
                </a:lnTo>
                <a:lnTo>
                  <a:pt x="466090" y="522732"/>
                </a:lnTo>
                <a:lnTo>
                  <a:pt x="87122" y="522732"/>
                </a:lnTo>
                <a:lnTo>
                  <a:pt x="53203" y="515887"/>
                </a:lnTo>
                <a:lnTo>
                  <a:pt x="25511" y="497220"/>
                </a:lnTo>
                <a:lnTo>
                  <a:pt x="6844"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4" name="object 34"/>
          <p:cNvSpPr/>
          <p:nvPr/>
        </p:nvSpPr>
        <p:spPr>
          <a:xfrm>
            <a:off x="2784347" y="3342132"/>
            <a:ext cx="554990" cy="523240"/>
          </a:xfrm>
          <a:custGeom>
            <a:avLst/>
            <a:gdLst/>
            <a:ahLst/>
            <a:cxnLst/>
            <a:rect l="l" t="t" r="r" b="b"/>
            <a:pathLst>
              <a:path w="554989" h="523239">
                <a:moveTo>
                  <a:pt x="467613" y="0"/>
                </a:moveTo>
                <a:lnTo>
                  <a:pt x="87121" y="0"/>
                </a:lnTo>
                <a:lnTo>
                  <a:pt x="53203" y="6844"/>
                </a:lnTo>
                <a:lnTo>
                  <a:pt x="25511" y="25511"/>
                </a:lnTo>
                <a:lnTo>
                  <a:pt x="6844" y="53203"/>
                </a:lnTo>
                <a:lnTo>
                  <a:pt x="0" y="87121"/>
                </a:lnTo>
                <a:lnTo>
                  <a:pt x="0" y="435609"/>
                </a:lnTo>
                <a:lnTo>
                  <a:pt x="6844" y="469528"/>
                </a:lnTo>
                <a:lnTo>
                  <a:pt x="25511" y="497220"/>
                </a:lnTo>
                <a:lnTo>
                  <a:pt x="53203" y="515887"/>
                </a:lnTo>
                <a:lnTo>
                  <a:pt x="87121" y="522731"/>
                </a:lnTo>
                <a:lnTo>
                  <a:pt x="467613"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3" y="0"/>
                </a:lnTo>
                <a:close/>
              </a:path>
            </a:pathLst>
          </a:custGeom>
          <a:solidFill>
            <a:srgbClr val="538235"/>
          </a:solidFill>
        </p:spPr>
        <p:txBody>
          <a:bodyPr wrap="square" lIns="0" tIns="0" rIns="0" bIns="0" rtlCol="0"/>
          <a:lstStyle/>
          <a:p>
            <a:endParaRPr/>
          </a:p>
        </p:txBody>
      </p:sp>
      <p:sp>
        <p:nvSpPr>
          <p:cNvPr id="35" name="object 35"/>
          <p:cNvSpPr/>
          <p:nvPr/>
        </p:nvSpPr>
        <p:spPr>
          <a:xfrm>
            <a:off x="2784347" y="3342132"/>
            <a:ext cx="554990" cy="523240"/>
          </a:xfrm>
          <a:custGeom>
            <a:avLst/>
            <a:gdLst/>
            <a:ahLst/>
            <a:cxnLst/>
            <a:rect l="l" t="t" r="r" b="b"/>
            <a:pathLst>
              <a:path w="554989" h="523239">
                <a:moveTo>
                  <a:pt x="0" y="87121"/>
                </a:moveTo>
                <a:lnTo>
                  <a:pt x="6844" y="53203"/>
                </a:lnTo>
                <a:lnTo>
                  <a:pt x="25511" y="25511"/>
                </a:lnTo>
                <a:lnTo>
                  <a:pt x="53203" y="6844"/>
                </a:lnTo>
                <a:lnTo>
                  <a:pt x="87121" y="0"/>
                </a:lnTo>
                <a:lnTo>
                  <a:pt x="467613" y="0"/>
                </a:lnTo>
                <a:lnTo>
                  <a:pt x="501532" y="6844"/>
                </a:lnTo>
                <a:lnTo>
                  <a:pt x="529224" y="25511"/>
                </a:lnTo>
                <a:lnTo>
                  <a:pt x="547891" y="53203"/>
                </a:lnTo>
                <a:lnTo>
                  <a:pt x="554736" y="87121"/>
                </a:lnTo>
                <a:lnTo>
                  <a:pt x="554736" y="435609"/>
                </a:lnTo>
                <a:lnTo>
                  <a:pt x="547891" y="469528"/>
                </a:lnTo>
                <a:lnTo>
                  <a:pt x="529224" y="497220"/>
                </a:lnTo>
                <a:lnTo>
                  <a:pt x="501532" y="515887"/>
                </a:lnTo>
                <a:lnTo>
                  <a:pt x="467613" y="522731"/>
                </a:lnTo>
                <a:lnTo>
                  <a:pt x="87121"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6" name="object 36"/>
          <p:cNvSpPr/>
          <p:nvPr/>
        </p:nvSpPr>
        <p:spPr>
          <a:xfrm>
            <a:off x="4701540" y="3345179"/>
            <a:ext cx="554736" cy="52273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4701540" y="3345179"/>
            <a:ext cx="554990" cy="523240"/>
          </a:xfrm>
          <a:custGeom>
            <a:avLst/>
            <a:gdLst/>
            <a:ahLst/>
            <a:cxnLst/>
            <a:rect l="l" t="t" r="r" b="b"/>
            <a:pathLst>
              <a:path w="554989" h="523239">
                <a:moveTo>
                  <a:pt x="0" y="87122"/>
                </a:moveTo>
                <a:lnTo>
                  <a:pt x="6844" y="53203"/>
                </a:lnTo>
                <a:lnTo>
                  <a:pt x="25511" y="25511"/>
                </a:lnTo>
                <a:lnTo>
                  <a:pt x="53203" y="6844"/>
                </a:lnTo>
                <a:lnTo>
                  <a:pt x="87122"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38" name="object 38"/>
          <p:cNvSpPr/>
          <p:nvPr/>
        </p:nvSpPr>
        <p:spPr>
          <a:xfrm>
            <a:off x="5269991" y="3342132"/>
            <a:ext cx="553212" cy="52273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5269991" y="3342132"/>
            <a:ext cx="553720" cy="523240"/>
          </a:xfrm>
          <a:custGeom>
            <a:avLst/>
            <a:gdLst/>
            <a:ahLst/>
            <a:cxnLst/>
            <a:rect l="l" t="t" r="r" b="b"/>
            <a:pathLst>
              <a:path w="553720" h="523239">
                <a:moveTo>
                  <a:pt x="0" y="87121"/>
                </a:moveTo>
                <a:lnTo>
                  <a:pt x="6844" y="53203"/>
                </a:lnTo>
                <a:lnTo>
                  <a:pt x="25511" y="25511"/>
                </a:lnTo>
                <a:lnTo>
                  <a:pt x="53203" y="6844"/>
                </a:lnTo>
                <a:lnTo>
                  <a:pt x="87122" y="0"/>
                </a:lnTo>
                <a:lnTo>
                  <a:pt x="466090" y="0"/>
                </a:lnTo>
                <a:lnTo>
                  <a:pt x="500008" y="6844"/>
                </a:lnTo>
                <a:lnTo>
                  <a:pt x="527700" y="25511"/>
                </a:lnTo>
                <a:lnTo>
                  <a:pt x="546367" y="53203"/>
                </a:lnTo>
                <a:lnTo>
                  <a:pt x="553212" y="87121"/>
                </a:lnTo>
                <a:lnTo>
                  <a:pt x="553212" y="435609"/>
                </a:lnTo>
                <a:lnTo>
                  <a:pt x="546367" y="469528"/>
                </a:lnTo>
                <a:lnTo>
                  <a:pt x="527700" y="497220"/>
                </a:lnTo>
                <a:lnTo>
                  <a:pt x="500008" y="515887"/>
                </a:lnTo>
                <a:lnTo>
                  <a:pt x="466090" y="522731"/>
                </a:lnTo>
                <a:lnTo>
                  <a:pt x="87122" y="522731"/>
                </a:lnTo>
                <a:lnTo>
                  <a:pt x="53203" y="515887"/>
                </a:lnTo>
                <a:lnTo>
                  <a:pt x="25511" y="497220"/>
                </a:lnTo>
                <a:lnTo>
                  <a:pt x="6844" y="469528"/>
                </a:lnTo>
                <a:lnTo>
                  <a:pt x="0" y="435609"/>
                </a:lnTo>
                <a:lnTo>
                  <a:pt x="0" y="87121"/>
                </a:lnTo>
                <a:close/>
              </a:path>
            </a:pathLst>
          </a:custGeom>
          <a:ln w="12192">
            <a:solidFill>
              <a:srgbClr val="D0CECE"/>
            </a:solidFill>
          </a:ln>
        </p:spPr>
        <p:txBody>
          <a:bodyPr wrap="square" lIns="0" tIns="0" rIns="0" bIns="0" rtlCol="0"/>
          <a:lstStyle/>
          <a:p>
            <a:endParaRPr/>
          </a:p>
        </p:txBody>
      </p:sp>
      <p:sp>
        <p:nvSpPr>
          <p:cNvPr id="40" name="object 40"/>
          <p:cNvSpPr/>
          <p:nvPr/>
        </p:nvSpPr>
        <p:spPr>
          <a:xfrm>
            <a:off x="6995159" y="3345179"/>
            <a:ext cx="554736" cy="5227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6995159"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2" name="object 42"/>
          <p:cNvSpPr/>
          <p:nvPr/>
        </p:nvSpPr>
        <p:spPr>
          <a:xfrm>
            <a:off x="6420612" y="3345179"/>
            <a:ext cx="554736" cy="52273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6420612" y="3345179"/>
            <a:ext cx="554990" cy="523240"/>
          </a:xfrm>
          <a:custGeom>
            <a:avLst/>
            <a:gdLst/>
            <a:ahLst/>
            <a:cxnLst/>
            <a:rect l="l" t="t" r="r" b="b"/>
            <a:pathLst>
              <a:path w="554990"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4" name="object 44"/>
          <p:cNvSpPr/>
          <p:nvPr/>
        </p:nvSpPr>
        <p:spPr>
          <a:xfrm>
            <a:off x="5856732" y="3345179"/>
            <a:ext cx="554735" cy="52273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p:nvPr/>
        </p:nvSpPr>
        <p:spPr>
          <a:xfrm>
            <a:off x="5856732" y="3345179"/>
            <a:ext cx="554990" cy="523240"/>
          </a:xfrm>
          <a:custGeom>
            <a:avLst/>
            <a:gdLst/>
            <a:ahLst/>
            <a:cxnLst/>
            <a:rect l="l" t="t" r="r" b="b"/>
            <a:pathLst>
              <a:path w="554989"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5" y="87122"/>
                </a:lnTo>
                <a:lnTo>
                  <a:pt x="554735"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6" name="object 46"/>
          <p:cNvSpPr/>
          <p:nvPr/>
        </p:nvSpPr>
        <p:spPr>
          <a:xfrm>
            <a:off x="9133331" y="3345179"/>
            <a:ext cx="554736" cy="52273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47"/>
          <p:cNvSpPr/>
          <p:nvPr/>
        </p:nvSpPr>
        <p:spPr>
          <a:xfrm>
            <a:off x="9133331"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8" name="object 48"/>
          <p:cNvSpPr/>
          <p:nvPr/>
        </p:nvSpPr>
        <p:spPr>
          <a:xfrm>
            <a:off x="754380" y="1760219"/>
            <a:ext cx="2346325" cy="1587500"/>
          </a:xfrm>
          <a:custGeom>
            <a:avLst/>
            <a:gdLst/>
            <a:ahLst/>
            <a:cxnLst/>
            <a:rect l="l" t="t" r="r" b="b"/>
            <a:pathLst>
              <a:path w="2346325" h="1587500">
                <a:moveTo>
                  <a:pt x="76200" y="1510792"/>
                </a:moveTo>
                <a:lnTo>
                  <a:pt x="44450" y="1510792"/>
                </a:lnTo>
                <a:lnTo>
                  <a:pt x="44450" y="0"/>
                </a:lnTo>
                <a:lnTo>
                  <a:pt x="31750" y="0"/>
                </a:lnTo>
                <a:lnTo>
                  <a:pt x="31750" y="1510792"/>
                </a:lnTo>
                <a:lnTo>
                  <a:pt x="0" y="1510792"/>
                </a:lnTo>
                <a:lnTo>
                  <a:pt x="38100" y="1586992"/>
                </a:lnTo>
                <a:lnTo>
                  <a:pt x="69850" y="1523492"/>
                </a:lnTo>
                <a:lnTo>
                  <a:pt x="76200" y="1510792"/>
                </a:lnTo>
                <a:close/>
              </a:path>
              <a:path w="2346325" h="1587500">
                <a:moveTo>
                  <a:pt x="631063" y="1511046"/>
                </a:moveTo>
                <a:lnTo>
                  <a:pt x="599338" y="1510995"/>
                </a:lnTo>
                <a:lnTo>
                  <a:pt x="602107" y="303276"/>
                </a:lnTo>
                <a:lnTo>
                  <a:pt x="589407" y="303276"/>
                </a:lnTo>
                <a:lnTo>
                  <a:pt x="586638" y="1510982"/>
                </a:lnTo>
                <a:lnTo>
                  <a:pt x="554863" y="1510919"/>
                </a:lnTo>
                <a:lnTo>
                  <a:pt x="592836" y="1587119"/>
                </a:lnTo>
                <a:lnTo>
                  <a:pt x="624674" y="1523746"/>
                </a:lnTo>
                <a:lnTo>
                  <a:pt x="631063" y="1511046"/>
                </a:lnTo>
                <a:close/>
              </a:path>
              <a:path w="2346325" h="1587500">
                <a:moveTo>
                  <a:pt x="1205484" y="1505585"/>
                </a:moveTo>
                <a:lnTo>
                  <a:pt x="1173734" y="1505585"/>
                </a:lnTo>
                <a:lnTo>
                  <a:pt x="1173734" y="626364"/>
                </a:lnTo>
                <a:lnTo>
                  <a:pt x="1161034" y="626364"/>
                </a:lnTo>
                <a:lnTo>
                  <a:pt x="1161034" y="1505585"/>
                </a:lnTo>
                <a:lnTo>
                  <a:pt x="1129284" y="1505585"/>
                </a:lnTo>
                <a:lnTo>
                  <a:pt x="1167384" y="1581785"/>
                </a:lnTo>
                <a:lnTo>
                  <a:pt x="1199134" y="1518285"/>
                </a:lnTo>
                <a:lnTo>
                  <a:pt x="1205484" y="1505585"/>
                </a:lnTo>
                <a:close/>
              </a:path>
              <a:path w="2346325" h="1587500">
                <a:moveTo>
                  <a:pt x="1778508" y="1493139"/>
                </a:moveTo>
                <a:lnTo>
                  <a:pt x="1746758" y="1493139"/>
                </a:lnTo>
                <a:lnTo>
                  <a:pt x="1746758" y="966216"/>
                </a:lnTo>
                <a:lnTo>
                  <a:pt x="1734058" y="966216"/>
                </a:lnTo>
                <a:lnTo>
                  <a:pt x="1734058" y="1493139"/>
                </a:lnTo>
                <a:lnTo>
                  <a:pt x="1702308" y="1493139"/>
                </a:lnTo>
                <a:lnTo>
                  <a:pt x="1740408" y="1569339"/>
                </a:lnTo>
                <a:lnTo>
                  <a:pt x="1772158" y="1505839"/>
                </a:lnTo>
                <a:lnTo>
                  <a:pt x="1778508" y="1493139"/>
                </a:lnTo>
                <a:close/>
              </a:path>
              <a:path w="2346325" h="1587500">
                <a:moveTo>
                  <a:pt x="2346071" y="1505585"/>
                </a:moveTo>
                <a:lnTo>
                  <a:pt x="2314295" y="1505331"/>
                </a:lnTo>
                <a:lnTo>
                  <a:pt x="2316607" y="1226820"/>
                </a:lnTo>
                <a:lnTo>
                  <a:pt x="2303907" y="1226820"/>
                </a:lnTo>
                <a:lnTo>
                  <a:pt x="2301595" y="1505216"/>
                </a:lnTo>
                <a:lnTo>
                  <a:pt x="2269871" y="1504950"/>
                </a:lnTo>
                <a:lnTo>
                  <a:pt x="2307336" y="1581531"/>
                </a:lnTo>
                <a:lnTo>
                  <a:pt x="2339721" y="1518031"/>
                </a:lnTo>
                <a:lnTo>
                  <a:pt x="2346071" y="1505585"/>
                </a:lnTo>
                <a:close/>
              </a:path>
            </a:pathLst>
          </a:custGeom>
          <a:solidFill>
            <a:srgbClr val="538235"/>
          </a:solidFill>
        </p:spPr>
        <p:txBody>
          <a:bodyPr wrap="square" lIns="0" tIns="0" rIns="0" bIns="0" rtlCol="0"/>
          <a:lstStyle/>
          <a:p>
            <a:endParaRPr/>
          </a:p>
        </p:txBody>
      </p:sp>
      <p:sp>
        <p:nvSpPr>
          <p:cNvPr id="49" name="object 49"/>
          <p:cNvSpPr/>
          <p:nvPr/>
        </p:nvSpPr>
        <p:spPr>
          <a:xfrm>
            <a:off x="4940808" y="1501139"/>
            <a:ext cx="2369820" cy="1874520"/>
          </a:xfrm>
          <a:custGeom>
            <a:avLst/>
            <a:gdLst/>
            <a:ahLst/>
            <a:cxnLst/>
            <a:rect l="l" t="t" r="r" b="b"/>
            <a:pathLst>
              <a:path w="2369820" h="1874520">
                <a:moveTo>
                  <a:pt x="76200" y="1768221"/>
                </a:moveTo>
                <a:lnTo>
                  <a:pt x="44450" y="1768221"/>
                </a:lnTo>
                <a:lnTo>
                  <a:pt x="44450" y="0"/>
                </a:lnTo>
                <a:lnTo>
                  <a:pt x="31750" y="0"/>
                </a:lnTo>
                <a:lnTo>
                  <a:pt x="31750" y="1768221"/>
                </a:lnTo>
                <a:lnTo>
                  <a:pt x="0" y="1768221"/>
                </a:lnTo>
                <a:lnTo>
                  <a:pt x="38100" y="1844421"/>
                </a:lnTo>
                <a:lnTo>
                  <a:pt x="69850" y="1780921"/>
                </a:lnTo>
                <a:lnTo>
                  <a:pt x="76200" y="1768221"/>
                </a:lnTo>
                <a:close/>
              </a:path>
              <a:path w="2369820" h="1874520">
                <a:moveTo>
                  <a:pt x="645414" y="1765173"/>
                </a:moveTo>
                <a:lnTo>
                  <a:pt x="613664" y="1764868"/>
                </a:lnTo>
                <a:lnTo>
                  <a:pt x="628396" y="356743"/>
                </a:lnTo>
                <a:lnTo>
                  <a:pt x="615696" y="356489"/>
                </a:lnTo>
                <a:lnTo>
                  <a:pt x="600964" y="1764741"/>
                </a:lnTo>
                <a:lnTo>
                  <a:pt x="569214" y="1764411"/>
                </a:lnTo>
                <a:lnTo>
                  <a:pt x="606552" y="1840992"/>
                </a:lnTo>
                <a:lnTo>
                  <a:pt x="639089" y="1777492"/>
                </a:lnTo>
                <a:lnTo>
                  <a:pt x="645414" y="1765173"/>
                </a:lnTo>
                <a:close/>
              </a:path>
              <a:path w="2369820" h="1874520">
                <a:moveTo>
                  <a:pt x="1208532" y="1798066"/>
                </a:moveTo>
                <a:lnTo>
                  <a:pt x="1176782" y="1798066"/>
                </a:lnTo>
                <a:lnTo>
                  <a:pt x="1176782" y="697992"/>
                </a:lnTo>
                <a:lnTo>
                  <a:pt x="1164082" y="697992"/>
                </a:lnTo>
                <a:lnTo>
                  <a:pt x="1164082" y="1798066"/>
                </a:lnTo>
                <a:lnTo>
                  <a:pt x="1132332" y="1798066"/>
                </a:lnTo>
                <a:lnTo>
                  <a:pt x="1170432" y="1874266"/>
                </a:lnTo>
                <a:lnTo>
                  <a:pt x="1202182" y="1810766"/>
                </a:lnTo>
                <a:lnTo>
                  <a:pt x="1208532" y="1798066"/>
                </a:lnTo>
                <a:close/>
              </a:path>
              <a:path w="2369820" h="1874520">
                <a:moveTo>
                  <a:pt x="1794383" y="1767967"/>
                </a:moveTo>
                <a:lnTo>
                  <a:pt x="1762594" y="1768081"/>
                </a:lnTo>
                <a:lnTo>
                  <a:pt x="1760474" y="1011936"/>
                </a:lnTo>
                <a:lnTo>
                  <a:pt x="1747774" y="1011936"/>
                </a:lnTo>
                <a:lnTo>
                  <a:pt x="1749894" y="1768119"/>
                </a:lnTo>
                <a:lnTo>
                  <a:pt x="1718183" y="1768221"/>
                </a:lnTo>
                <a:lnTo>
                  <a:pt x="1756410" y="1844294"/>
                </a:lnTo>
                <a:lnTo>
                  <a:pt x="1787994" y="1780794"/>
                </a:lnTo>
                <a:lnTo>
                  <a:pt x="1794383" y="1767967"/>
                </a:lnTo>
                <a:close/>
              </a:path>
              <a:path w="2369820" h="1874520">
                <a:moveTo>
                  <a:pt x="2369820" y="1767205"/>
                </a:moveTo>
                <a:lnTo>
                  <a:pt x="2338070" y="1767205"/>
                </a:lnTo>
                <a:lnTo>
                  <a:pt x="2338070" y="1362456"/>
                </a:lnTo>
                <a:lnTo>
                  <a:pt x="2325370" y="1362456"/>
                </a:lnTo>
                <a:lnTo>
                  <a:pt x="2325370" y="1767205"/>
                </a:lnTo>
                <a:lnTo>
                  <a:pt x="2293620" y="1767205"/>
                </a:lnTo>
                <a:lnTo>
                  <a:pt x="2331720" y="1843405"/>
                </a:lnTo>
                <a:lnTo>
                  <a:pt x="2363470" y="1779905"/>
                </a:lnTo>
                <a:lnTo>
                  <a:pt x="2369820" y="1767205"/>
                </a:lnTo>
                <a:close/>
              </a:path>
            </a:pathLst>
          </a:custGeom>
          <a:solidFill>
            <a:srgbClr val="2D75B6"/>
          </a:solidFill>
        </p:spPr>
        <p:txBody>
          <a:bodyPr wrap="square" lIns="0" tIns="0" rIns="0" bIns="0" rtlCol="0"/>
          <a:lstStyle/>
          <a:p>
            <a:endParaRPr/>
          </a:p>
        </p:txBody>
      </p:sp>
      <p:sp>
        <p:nvSpPr>
          <p:cNvPr id="50" name="object 50"/>
          <p:cNvSpPr/>
          <p:nvPr/>
        </p:nvSpPr>
        <p:spPr>
          <a:xfrm>
            <a:off x="9336023" y="2846831"/>
            <a:ext cx="76200" cy="481330"/>
          </a:xfrm>
          <a:custGeom>
            <a:avLst/>
            <a:gdLst/>
            <a:ahLst/>
            <a:cxnLst/>
            <a:rect l="l" t="t" r="r" b="b"/>
            <a:pathLst>
              <a:path w="76200" h="481329">
                <a:moveTo>
                  <a:pt x="31750" y="404748"/>
                </a:moveTo>
                <a:lnTo>
                  <a:pt x="0" y="404748"/>
                </a:lnTo>
                <a:lnTo>
                  <a:pt x="38100" y="480948"/>
                </a:lnTo>
                <a:lnTo>
                  <a:pt x="69850" y="417448"/>
                </a:lnTo>
                <a:lnTo>
                  <a:pt x="31750" y="417448"/>
                </a:lnTo>
                <a:lnTo>
                  <a:pt x="31750" y="404748"/>
                </a:lnTo>
                <a:close/>
              </a:path>
              <a:path w="76200" h="481329">
                <a:moveTo>
                  <a:pt x="44450" y="0"/>
                </a:moveTo>
                <a:lnTo>
                  <a:pt x="31750" y="0"/>
                </a:lnTo>
                <a:lnTo>
                  <a:pt x="31750" y="417448"/>
                </a:lnTo>
                <a:lnTo>
                  <a:pt x="44450" y="417448"/>
                </a:lnTo>
                <a:lnTo>
                  <a:pt x="44450" y="0"/>
                </a:lnTo>
                <a:close/>
              </a:path>
              <a:path w="76200" h="481329">
                <a:moveTo>
                  <a:pt x="76200" y="404748"/>
                </a:moveTo>
                <a:lnTo>
                  <a:pt x="44450" y="404748"/>
                </a:lnTo>
                <a:lnTo>
                  <a:pt x="44450" y="417448"/>
                </a:lnTo>
                <a:lnTo>
                  <a:pt x="69850" y="417448"/>
                </a:lnTo>
                <a:lnTo>
                  <a:pt x="76200" y="404748"/>
                </a:lnTo>
                <a:close/>
              </a:path>
            </a:pathLst>
          </a:custGeom>
          <a:solidFill>
            <a:srgbClr val="C00000"/>
          </a:solidFill>
        </p:spPr>
        <p:txBody>
          <a:bodyPr wrap="square" lIns="0" tIns="0" rIns="0" bIns="0" rtlCol="0"/>
          <a:lstStyle/>
          <a:p>
            <a:endParaRPr/>
          </a:p>
        </p:txBody>
      </p:sp>
      <p:sp>
        <p:nvSpPr>
          <p:cNvPr id="80" name="TextBox 79"/>
          <p:cNvSpPr txBox="1"/>
          <p:nvPr/>
        </p:nvSpPr>
        <p:spPr>
          <a:xfrm>
            <a:off x="4572000" y="1207007"/>
            <a:ext cx="1221230" cy="400110"/>
          </a:xfrm>
          <a:prstGeom prst="rect">
            <a:avLst/>
          </a:prstGeom>
          <a:noFill/>
        </p:spPr>
        <p:txBody>
          <a:bodyPr wrap="square" rtlCol="0">
            <a:spAutoFit/>
          </a:bodyPr>
          <a:lstStyle/>
          <a:p>
            <a:r>
              <a:rPr lang="fr-FR" sz="2000" dirty="0" err="1" smtClean="0"/>
              <a:t>Context</a:t>
            </a:r>
            <a:endParaRPr lang="fr-FR" sz="2000" dirty="0"/>
          </a:p>
        </p:txBody>
      </p:sp>
      <p:sp>
        <p:nvSpPr>
          <p:cNvPr id="81" name="TextBox 80"/>
          <p:cNvSpPr txBox="1"/>
          <p:nvPr/>
        </p:nvSpPr>
        <p:spPr>
          <a:xfrm>
            <a:off x="5059171" y="1575553"/>
            <a:ext cx="1352296" cy="400110"/>
          </a:xfrm>
          <a:prstGeom prst="rect">
            <a:avLst/>
          </a:prstGeom>
          <a:noFill/>
        </p:spPr>
        <p:txBody>
          <a:bodyPr wrap="square" rtlCol="0">
            <a:spAutoFit/>
          </a:bodyPr>
          <a:lstStyle/>
          <a:p>
            <a:r>
              <a:rPr lang="fr-FR" sz="2000" dirty="0" smtClean="0"/>
              <a:t>Planning</a:t>
            </a:r>
            <a:endParaRPr lang="fr-FR" sz="2000" dirty="0"/>
          </a:p>
        </p:txBody>
      </p:sp>
      <p:sp>
        <p:nvSpPr>
          <p:cNvPr id="82" name="TextBox 81"/>
          <p:cNvSpPr txBox="1"/>
          <p:nvPr/>
        </p:nvSpPr>
        <p:spPr>
          <a:xfrm>
            <a:off x="5793230" y="1848691"/>
            <a:ext cx="1352296" cy="400110"/>
          </a:xfrm>
          <a:prstGeom prst="rect">
            <a:avLst/>
          </a:prstGeom>
          <a:noFill/>
        </p:spPr>
        <p:txBody>
          <a:bodyPr wrap="square" rtlCol="0">
            <a:spAutoFit/>
          </a:bodyPr>
          <a:lstStyle/>
          <a:p>
            <a:r>
              <a:rPr lang="fr-FR" sz="2000" dirty="0" smtClean="0"/>
              <a:t>Inputs</a:t>
            </a:r>
            <a:endParaRPr lang="fr-FR" sz="2000" dirty="0"/>
          </a:p>
        </p:txBody>
      </p:sp>
      <p:sp>
        <p:nvSpPr>
          <p:cNvPr id="83" name="TextBox 82"/>
          <p:cNvSpPr txBox="1"/>
          <p:nvPr/>
        </p:nvSpPr>
        <p:spPr>
          <a:xfrm>
            <a:off x="6137401" y="2228294"/>
            <a:ext cx="1352296" cy="400110"/>
          </a:xfrm>
          <a:prstGeom prst="rect">
            <a:avLst/>
          </a:prstGeom>
          <a:noFill/>
        </p:spPr>
        <p:txBody>
          <a:bodyPr wrap="square" rtlCol="0">
            <a:spAutoFit/>
          </a:bodyPr>
          <a:lstStyle/>
          <a:p>
            <a:r>
              <a:rPr lang="fr-FR" sz="2000" dirty="0" err="1" smtClean="0"/>
              <a:t>Process</a:t>
            </a:r>
            <a:endParaRPr lang="fr-FR" sz="2000" dirty="0"/>
          </a:p>
        </p:txBody>
      </p:sp>
      <p:sp>
        <p:nvSpPr>
          <p:cNvPr id="84" name="TextBox 83"/>
          <p:cNvSpPr txBox="1"/>
          <p:nvPr/>
        </p:nvSpPr>
        <p:spPr>
          <a:xfrm>
            <a:off x="6679819" y="2605444"/>
            <a:ext cx="1352296" cy="400110"/>
          </a:xfrm>
          <a:prstGeom prst="rect">
            <a:avLst/>
          </a:prstGeom>
          <a:noFill/>
        </p:spPr>
        <p:txBody>
          <a:bodyPr wrap="square" rtlCol="0">
            <a:spAutoFit/>
          </a:bodyPr>
          <a:lstStyle/>
          <a:p>
            <a:r>
              <a:rPr lang="fr-FR" sz="2000" dirty="0" err="1" smtClean="0"/>
              <a:t>Ouputs</a:t>
            </a:r>
            <a:endParaRPr lang="fr-FR" sz="2000" dirty="0"/>
          </a:p>
        </p:txBody>
      </p:sp>
      <p:sp>
        <p:nvSpPr>
          <p:cNvPr id="137" name="object 59"/>
          <p:cNvSpPr/>
          <p:nvPr/>
        </p:nvSpPr>
        <p:spPr>
          <a:xfrm>
            <a:off x="265808" y="4758879"/>
            <a:ext cx="10509885" cy="471170"/>
          </a:xfrm>
          <a:custGeom>
            <a:avLst/>
            <a:gdLst/>
            <a:ahLst/>
            <a:cxnLst/>
            <a:rect l="l" t="t" r="r" b="b"/>
            <a:pathLst>
              <a:path w="10509885" h="471170">
                <a:moveTo>
                  <a:pt x="14706" y="117728"/>
                </a:moveTo>
                <a:lnTo>
                  <a:pt x="0" y="117728"/>
                </a:lnTo>
                <a:lnTo>
                  <a:pt x="0" y="353186"/>
                </a:lnTo>
                <a:lnTo>
                  <a:pt x="14706" y="353186"/>
                </a:lnTo>
                <a:lnTo>
                  <a:pt x="14706" y="117728"/>
                </a:lnTo>
                <a:close/>
              </a:path>
              <a:path w="10509885" h="471170">
                <a:moveTo>
                  <a:pt x="58864" y="117728"/>
                </a:moveTo>
                <a:lnTo>
                  <a:pt x="29438" y="117728"/>
                </a:lnTo>
                <a:lnTo>
                  <a:pt x="29438" y="353186"/>
                </a:lnTo>
                <a:lnTo>
                  <a:pt x="58864" y="353186"/>
                </a:lnTo>
                <a:lnTo>
                  <a:pt x="58864" y="117728"/>
                </a:lnTo>
                <a:close/>
              </a:path>
              <a:path w="10509885" h="471170">
                <a:moveTo>
                  <a:pt x="10274046" y="0"/>
                </a:moveTo>
                <a:lnTo>
                  <a:pt x="10274046" y="117728"/>
                </a:lnTo>
                <a:lnTo>
                  <a:pt x="73583" y="117728"/>
                </a:lnTo>
                <a:lnTo>
                  <a:pt x="73583" y="353186"/>
                </a:lnTo>
                <a:lnTo>
                  <a:pt x="10274046" y="353186"/>
                </a:lnTo>
                <a:lnTo>
                  <a:pt x="10274046" y="470915"/>
                </a:lnTo>
                <a:lnTo>
                  <a:pt x="10509504" y="235457"/>
                </a:lnTo>
                <a:lnTo>
                  <a:pt x="10274046" y="0"/>
                </a:lnTo>
                <a:close/>
              </a:path>
            </a:pathLst>
          </a:custGeom>
          <a:solidFill>
            <a:srgbClr val="3A3838"/>
          </a:solidFill>
        </p:spPr>
        <p:txBody>
          <a:bodyPr wrap="square" lIns="0" tIns="0" rIns="0" bIns="0" rtlCol="0"/>
          <a:lstStyle/>
          <a:p>
            <a:endParaRPr/>
          </a:p>
        </p:txBody>
      </p:sp>
      <p:sp>
        <p:nvSpPr>
          <p:cNvPr id="138" name="object 60"/>
          <p:cNvSpPr/>
          <p:nvPr/>
        </p:nvSpPr>
        <p:spPr>
          <a:xfrm>
            <a:off x="265808" y="4758879"/>
            <a:ext cx="10509885" cy="471170"/>
          </a:xfrm>
          <a:custGeom>
            <a:avLst/>
            <a:gdLst/>
            <a:ahLst/>
            <a:cxnLst/>
            <a:rect l="l" t="t" r="r" b="b"/>
            <a:pathLst>
              <a:path w="10509885" h="471170">
                <a:moveTo>
                  <a:pt x="0" y="117728"/>
                </a:moveTo>
                <a:lnTo>
                  <a:pt x="14706" y="117728"/>
                </a:lnTo>
                <a:lnTo>
                  <a:pt x="14706" y="353186"/>
                </a:lnTo>
                <a:lnTo>
                  <a:pt x="0" y="353186"/>
                </a:lnTo>
                <a:lnTo>
                  <a:pt x="0" y="117728"/>
                </a:lnTo>
                <a:close/>
              </a:path>
              <a:path w="10509885" h="471170">
                <a:moveTo>
                  <a:pt x="29438" y="117728"/>
                </a:moveTo>
                <a:lnTo>
                  <a:pt x="58864" y="117728"/>
                </a:lnTo>
                <a:lnTo>
                  <a:pt x="58864" y="353186"/>
                </a:lnTo>
                <a:lnTo>
                  <a:pt x="29438" y="353186"/>
                </a:lnTo>
                <a:lnTo>
                  <a:pt x="29438" y="117728"/>
                </a:lnTo>
                <a:close/>
              </a:path>
              <a:path w="10509885" h="471170">
                <a:moveTo>
                  <a:pt x="73583" y="117728"/>
                </a:moveTo>
                <a:lnTo>
                  <a:pt x="10274046" y="117728"/>
                </a:lnTo>
                <a:lnTo>
                  <a:pt x="10274046" y="0"/>
                </a:lnTo>
                <a:lnTo>
                  <a:pt x="10509504" y="235457"/>
                </a:lnTo>
                <a:lnTo>
                  <a:pt x="10274046" y="470915"/>
                </a:lnTo>
                <a:lnTo>
                  <a:pt x="10274046" y="353186"/>
                </a:lnTo>
                <a:lnTo>
                  <a:pt x="73583" y="353186"/>
                </a:lnTo>
                <a:lnTo>
                  <a:pt x="73583" y="117728"/>
                </a:lnTo>
                <a:close/>
              </a:path>
            </a:pathLst>
          </a:custGeom>
          <a:ln w="12192">
            <a:solidFill>
              <a:srgbClr val="000000"/>
            </a:solidFill>
          </a:ln>
        </p:spPr>
        <p:txBody>
          <a:bodyPr wrap="square" lIns="0" tIns="0" rIns="0" bIns="0" rtlCol="0"/>
          <a:lstStyle/>
          <a:p>
            <a:endParaRPr/>
          </a:p>
        </p:txBody>
      </p:sp>
      <p:sp>
        <p:nvSpPr>
          <p:cNvPr id="139" name="object 61"/>
          <p:cNvSpPr/>
          <p:nvPr/>
        </p:nvSpPr>
        <p:spPr>
          <a:xfrm>
            <a:off x="4657977" y="4732971"/>
            <a:ext cx="554990" cy="523240"/>
          </a:xfrm>
          <a:custGeom>
            <a:avLst/>
            <a:gdLst/>
            <a:ahLst/>
            <a:cxnLst/>
            <a:rect l="l" t="t" r="r" b="b"/>
            <a:pathLst>
              <a:path w="554989"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0" name="object 62"/>
          <p:cNvSpPr/>
          <p:nvPr/>
        </p:nvSpPr>
        <p:spPr>
          <a:xfrm>
            <a:off x="4657977" y="4732971"/>
            <a:ext cx="554990" cy="523240"/>
          </a:xfrm>
          <a:custGeom>
            <a:avLst/>
            <a:gdLst/>
            <a:ahLst/>
            <a:cxnLst/>
            <a:rect l="l" t="t" r="r" b="b"/>
            <a:pathLst>
              <a:path w="554989"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1" name="object 63"/>
          <p:cNvSpPr/>
          <p:nvPr/>
        </p:nvSpPr>
        <p:spPr>
          <a:xfrm>
            <a:off x="5226428" y="4729923"/>
            <a:ext cx="554990" cy="523240"/>
          </a:xfrm>
          <a:custGeom>
            <a:avLst/>
            <a:gdLst/>
            <a:ahLst/>
            <a:cxnLst/>
            <a:rect l="l" t="t" r="r" b="b"/>
            <a:pathLst>
              <a:path w="554989"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2" name="object 64"/>
          <p:cNvSpPr/>
          <p:nvPr/>
        </p:nvSpPr>
        <p:spPr>
          <a:xfrm>
            <a:off x="5226428" y="4729923"/>
            <a:ext cx="554990" cy="523240"/>
          </a:xfrm>
          <a:custGeom>
            <a:avLst/>
            <a:gdLst/>
            <a:ahLst/>
            <a:cxnLst/>
            <a:rect l="l" t="t" r="r" b="b"/>
            <a:pathLst>
              <a:path w="554989"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3" name="object 65"/>
          <p:cNvSpPr/>
          <p:nvPr/>
        </p:nvSpPr>
        <p:spPr>
          <a:xfrm>
            <a:off x="6951596" y="4732971"/>
            <a:ext cx="554990" cy="523240"/>
          </a:xfrm>
          <a:custGeom>
            <a:avLst/>
            <a:gdLst/>
            <a:ahLst/>
            <a:cxnLst/>
            <a:rect l="l" t="t" r="r" b="b"/>
            <a:pathLst>
              <a:path w="554990"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5" y="435610"/>
                </a:lnTo>
                <a:lnTo>
                  <a:pt x="554735"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4" name="object 66"/>
          <p:cNvSpPr/>
          <p:nvPr/>
        </p:nvSpPr>
        <p:spPr>
          <a:xfrm>
            <a:off x="6951596" y="4732971"/>
            <a:ext cx="554990" cy="523240"/>
          </a:xfrm>
          <a:custGeom>
            <a:avLst/>
            <a:gdLst/>
            <a:ahLst/>
            <a:cxnLst/>
            <a:rect l="l" t="t" r="r" b="b"/>
            <a:pathLst>
              <a:path w="554990"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5" y="87122"/>
                </a:lnTo>
                <a:lnTo>
                  <a:pt x="554735"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1">
            <a:solidFill>
              <a:srgbClr val="D0CECE"/>
            </a:solidFill>
          </a:ln>
        </p:spPr>
        <p:txBody>
          <a:bodyPr wrap="square" lIns="0" tIns="0" rIns="0" bIns="0" rtlCol="0"/>
          <a:lstStyle/>
          <a:p>
            <a:endParaRPr/>
          </a:p>
        </p:txBody>
      </p:sp>
      <p:sp>
        <p:nvSpPr>
          <p:cNvPr id="145" name="object 67"/>
          <p:cNvSpPr/>
          <p:nvPr/>
        </p:nvSpPr>
        <p:spPr>
          <a:xfrm>
            <a:off x="6377048" y="4732971"/>
            <a:ext cx="554990" cy="523240"/>
          </a:xfrm>
          <a:custGeom>
            <a:avLst/>
            <a:gdLst/>
            <a:ahLst/>
            <a:cxnLst/>
            <a:rect l="l" t="t" r="r" b="b"/>
            <a:pathLst>
              <a:path w="554990"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5" y="435610"/>
                </a:lnTo>
                <a:lnTo>
                  <a:pt x="554735"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6" name="object 68"/>
          <p:cNvSpPr/>
          <p:nvPr/>
        </p:nvSpPr>
        <p:spPr>
          <a:xfrm>
            <a:off x="6377048" y="4732971"/>
            <a:ext cx="554990" cy="523240"/>
          </a:xfrm>
          <a:custGeom>
            <a:avLst/>
            <a:gdLst/>
            <a:ahLst/>
            <a:cxnLst/>
            <a:rect l="l" t="t" r="r" b="b"/>
            <a:pathLst>
              <a:path w="554990"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5" y="87122"/>
                </a:lnTo>
                <a:lnTo>
                  <a:pt x="554735"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1">
            <a:solidFill>
              <a:srgbClr val="D0CECE"/>
            </a:solidFill>
          </a:ln>
        </p:spPr>
        <p:txBody>
          <a:bodyPr wrap="square" lIns="0" tIns="0" rIns="0" bIns="0" rtlCol="0"/>
          <a:lstStyle/>
          <a:p>
            <a:endParaRPr/>
          </a:p>
        </p:txBody>
      </p:sp>
      <p:sp>
        <p:nvSpPr>
          <p:cNvPr id="147" name="object 69"/>
          <p:cNvSpPr/>
          <p:nvPr/>
        </p:nvSpPr>
        <p:spPr>
          <a:xfrm>
            <a:off x="5813168" y="4732971"/>
            <a:ext cx="554990" cy="523240"/>
          </a:xfrm>
          <a:custGeom>
            <a:avLst/>
            <a:gdLst/>
            <a:ahLst/>
            <a:cxnLst/>
            <a:rect l="l" t="t" r="r" b="b"/>
            <a:pathLst>
              <a:path w="554989" h="523239">
                <a:moveTo>
                  <a:pt x="467614"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4"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4" y="0"/>
                </a:lnTo>
                <a:close/>
              </a:path>
            </a:pathLst>
          </a:custGeom>
          <a:solidFill>
            <a:srgbClr val="2D75B6"/>
          </a:solidFill>
        </p:spPr>
        <p:txBody>
          <a:bodyPr wrap="square" lIns="0" tIns="0" rIns="0" bIns="0" rtlCol="0"/>
          <a:lstStyle/>
          <a:p>
            <a:endParaRPr/>
          </a:p>
        </p:txBody>
      </p:sp>
      <p:sp>
        <p:nvSpPr>
          <p:cNvPr id="148" name="object 70"/>
          <p:cNvSpPr/>
          <p:nvPr/>
        </p:nvSpPr>
        <p:spPr>
          <a:xfrm>
            <a:off x="5813168" y="4732971"/>
            <a:ext cx="554990" cy="523240"/>
          </a:xfrm>
          <a:custGeom>
            <a:avLst/>
            <a:gdLst/>
            <a:ahLst/>
            <a:cxnLst/>
            <a:rect l="l" t="t" r="r" b="b"/>
            <a:pathLst>
              <a:path w="554989" h="523239">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3"/>
                </a:lnTo>
                <a:lnTo>
                  <a:pt x="529224" y="497216"/>
                </a:lnTo>
                <a:lnTo>
                  <a:pt x="501532" y="515886"/>
                </a:lnTo>
                <a:lnTo>
                  <a:pt x="467614"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9" name="object 71"/>
          <p:cNvSpPr/>
          <p:nvPr/>
        </p:nvSpPr>
        <p:spPr>
          <a:xfrm>
            <a:off x="9182732" y="4789359"/>
            <a:ext cx="554990" cy="523240"/>
          </a:xfrm>
          <a:custGeom>
            <a:avLst/>
            <a:gdLst/>
            <a:ahLst/>
            <a:cxnLst/>
            <a:rect l="l" t="t" r="r" b="b"/>
            <a:pathLst>
              <a:path w="554990" h="523239">
                <a:moveTo>
                  <a:pt x="467614"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4"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4" y="0"/>
                </a:lnTo>
                <a:close/>
              </a:path>
            </a:pathLst>
          </a:custGeom>
          <a:solidFill>
            <a:srgbClr val="C00000"/>
          </a:solidFill>
        </p:spPr>
        <p:txBody>
          <a:bodyPr wrap="square" lIns="0" tIns="0" rIns="0" bIns="0" rtlCol="0"/>
          <a:lstStyle/>
          <a:p>
            <a:endParaRPr/>
          </a:p>
        </p:txBody>
      </p:sp>
      <p:sp>
        <p:nvSpPr>
          <p:cNvPr id="150" name="object 72"/>
          <p:cNvSpPr/>
          <p:nvPr/>
        </p:nvSpPr>
        <p:spPr>
          <a:xfrm>
            <a:off x="9182732" y="4789359"/>
            <a:ext cx="554990" cy="523240"/>
          </a:xfrm>
          <a:custGeom>
            <a:avLst/>
            <a:gdLst/>
            <a:ahLst/>
            <a:cxnLst/>
            <a:rect l="l" t="t" r="r" b="b"/>
            <a:pathLst>
              <a:path w="554990" h="523239">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3"/>
                </a:lnTo>
                <a:lnTo>
                  <a:pt x="529224" y="497216"/>
                </a:lnTo>
                <a:lnTo>
                  <a:pt x="501532" y="515886"/>
                </a:lnTo>
                <a:lnTo>
                  <a:pt x="467614"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76" name="object 57"/>
          <p:cNvSpPr/>
          <p:nvPr/>
        </p:nvSpPr>
        <p:spPr>
          <a:xfrm>
            <a:off x="10866753" y="4711890"/>
            <a:ext cx="1343025"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000" b="1" dirty="0" err="1" smtClean="0">
                <a:solidFill>
                  <a:schemeClr val="accent4"/>
                </a:solidFill>
              </a:rPr>
              <a:t>EoH</a:t>
            </a:r>
            <a:r>
              <a:rPr lang="fr-FR" sz="2000" b="1" dirty="0" smtClean="0">
                <a:solidFill>
                  <a:schemeClr val="accent4"/>
                </a:solidFill>
              </a:rPr>
              <a:t> &amp; IMET</a:t>
            </a:r>
            <a:endParaRPr sz="1400" b="1" dirty="0">
              <a:solidFill>
                <a:schemeClr val="accent4"/>
              </a:solidFill>
            </a:endParaRPr>
          </a:p>
        </p:txBody>
      </p:sp>
      <p:sp>
        <p:nvSpPr>
          <p:cNvPr id="109" name="object 57"/>
          <p:cNvSpPr/>
          <p:nvPr/>
        </p:nvSpPr>
        <p:spPr>
          <a:xfrm>
            <a:off x="8461818" y="1530587"/>
            <a:ext cx="3285682" cy="718214"/>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marL="151765">
              <a:lnSpc>
                <a:spcPct val="100000"/>
              </a:lnSpc>
              <a:spcBef>
                <a:spcPts val="515"/>
              </a:spcBef>
            </a:pPr>
            <a:r>
              <a:rPr lang="fr-FR" sz="2400" b="1" spc="-5" dirty="0">
                <a:solidFill>
                  <a:schemeClr val="accent4"/>
                </a:solidFill>
                <a:latin typeface="Carlito"/>
                <a:cs typeface="Carlito"/>
              </a:rPr>
              <a:t>In-</a:t>
            </a:r>
            <a:r>
              <a:rPr lang="fr-FR" sz="2400" b="1" spc="-5" dirty="0" err="1">
                <a:solidFill>
                  <a:schemeClr val="accent4"/>
                </a:solidFill>
                <a:latin typeface="Carlito"/>
                <a:cs typeface="Carlito"/>
              </a:rPr>
              <a:t>depth</a:t>
            </a:r>
            <a:r>
              <a:rPr lang="fr-FR" sz="2400" b="1" spc="-10" dirty="0">
                <a:solidFill>
                  <a:schemeClr val="accent4"/>
                </a:solidFill>
                <a:latin typeface="Carlito"/>
                <a:cs typeface="Carlito"/>
              </a:rPr>
              <a:t> </a:t>
            </a:r>
            <a:r>
              <a:rPr lang="fr-FR" sz="2400" b="1" dirty="0" err="1">
                <a:solidFill>
                  <a:schemeClr val="accent4"/>
                </a:solidFill>
                <a:latin typeface="Carlito"/>
                <a:cs typeface="Carlito"/>
              </a:rPr>
              <a:t>assessment</a:t>
            </a:r>
            <a:endParaRPr lang="fr-FR" sz="2400" b="1" dirty="0">
              <a:solidFill>
                <a:schemeClr val="accent4"/>
              </a:solidFill>
              <a:latin typeface="Carlito"/>
              <a:cs typeface="Carlito"/>
            </a:endParaRPr>
          </a:p>
        </p:txBody>
      </p:sp>
    </p:spTree>
    <p:extLst>
      <p:ext uri="{BB962C8B-B14F-4D97-AF65-F5344CB8AC3E}">
        <p14:creationId xmlns:p14="http://schemas.microsoft.com/office/powerpoint/2010/main" val="1458962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0287" y="226186"/>
            <a:ext cx="2441448" cy="5175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1254252" y="729106"/>
            <a:ext cx="1504950" cy="394335"/>
            <a:chOff x="1254252" y="729106"/>
            <a:chExt cx="1504950" cy="394335"/>
          </a:xfrm>
        </p:grpSpPr>
        <p:sp>
          <p:nvSpPr>
            <p:cNvPr id="4" name="object 4"/>
            <p:cNvSpPr/>
            <p:nvPr/>
          </p:nvSpPr>
          <p:spPr>
            <a:xfrm>
              <a:off x="1254252" y="999743"/>
              <a:ext cx="1449323" cy="12344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258265" y="729106"/>
              <a:ext cx="1500936" cy="3191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6" name="object 6"/>
          <p:cNvGrpSpPr/>
          <p:nvPr/>
        </p:nvGrpSpPr>
        <p:grpSpPr>
          <a:xfrm>
            <a:off x="4768596" y="168655"/>
            <a:ext cx="2650490" cy="1021715"/>
            <a:chOff x="4768596" y="168655"/>
            <a:chExt cx="2650490" cy="1021715"/>
          </a:xfrm>
        </p:grpSpPr>
        <p:sp>
          <p:nvSpPr>
            <p:cNvPr id="7" name="object 7"/>
            <p:cNvSpPr/>
            <p:nvPr/>
          </p:nvSpPr>
          <p:spPr>
            <a:xfrm>
              <a:off x="4768596" y="168655"/>
              <a:ext cx="2650236" cy="51714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4777740" y="671322"/>
              <a:ext cx="2622804" cy="51892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9" name="object 9"/>
          <p:cNvGrpSpPr/>
          <p:nvPr/>
        </p:nvGrpSpPr>
        <p:grpSpPr>
          <a:xfrm>
            <a:off x="8133588" y="185801"/>
            <a:ext cx="2703830" cy="1021715"/>
            <a:chOff x="8133588" y="185801"/>
            <a:chExt cx="2703830" cy="1021715"/>
          </a:xfrm>
        </p:grpSpPr>
        <p:sp>
          <p:nvSpPr>
            <p:cNvPr id="10" name="object 10"/>
            <p:cNvSpPr/>
            <p:nvPr/>
          </p:nvSpPr>
          <p:spPr>
            <a:xfrm>
              <a:off x="8133588" y="185801"/>
              <a:ext cx="2703576" cy="51828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740140" y="688720"/>
              <a:ext cx="1517903" cy="51828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12" name="object 12"/>
          <p:cNvGrpSpPr/>
          <p:nvPr/>
        </p:nvGrpSpPr>
        <p:grpSpPr>
          <a:xfrm>
            <a:off x="3576828" y="551687"/>
            <a:ext cx="696595" cy="579120"/>
            <a:chOff x="3576828" y="551687"/>
            <a:chExt cx="696595" cy="579120"/>
          </a:xfrm>
        </p:grpSpPr>
        <p:sp>
          <p:nvSpPr>
            <p:cNvPr id="13" name="object 13"/>
            <p:cNvSpPr/>
            <p:nvPr/>
          </p:nvSpPr>
          <p:spPr>
            <a:xfrm>
              <a:off x="3582924" y="557783"/>
              <a:ext cx="684530" cy="567055"/>
            </a:xfrm>
            <a:custGeom>
              <a:avLst/>
              <a:gdLst/>
              <a:ahLst/>
              <a:cxnLst/>
              <a:rect l="l" t="t" r="r" b="b"/>
              <a:pathLst>
                <a:path w="684529" h="567055">
                  <a:moveTo>
                    <a:pt x="17652" y="141731"/>
                  </a:moveTo>
                  <a:lnTo>
                    <a:pt x="0" y="141731"/>
                  </a:lnTo>
                  <a:lnTo>
                    <a:pt x="0" y="425195"/>
                  </a:lnTo>
                  <a:lnTo>
                    <a:pt x="17652" y="425195"/>
                  </a:lnTo>
                  <a:lnTo>
                    <a:pt x="17652" y="141731"/>
                  </a:lnTo>
                  <a:close/>
                </a:path>
                <a:path w="684529" h="567055">
                  <a:moveTo>
                    <a:pt x="70865" y="141731"/>
                  </a:moveTo>
                  <a:lnTo>
                    <a:pt x="35433" y="141731"/>
                  </a:lnTo>
                  <a:lnTo>
                    <a:pt x="35433" y="425195"/>
                  </a:lnTo>
                  <a:lnTo>
                    <a:pt x="70865" y="425195"/>
                  </a:lnTo>
                  <a:lnTo>
                    <a:pt x="70865" y="141731"/>
                  </a:lnTo>
                  <a:close/>
                </a:path>
                <a:path w="684529" h="567055">
                  <a:moveTo>
                    <a:pt x="400812" y="0"/>
                  </a:moveTo>
                  <a:lnTo>
                    <a:pt x="400812" y="141731"/>
                  </a:lnTo>
                  <a:lnTo>
                    <a:pt x="88518" y="141731"/>
                  </a:lnTo>
                  <a:lnTo>
                    <a:pt x="88518" y="425195"/>
                  </a:lnTo>
                  <a:lnTo>
                    <a:pt x="400812" y="425195"/>
                  </a:lnTo>
                  <a:lnTo>
                    <a:pt x="400812" y="566927"/>
                  </a:lnTo>
                  <a:lnTo>
                    <a:pt x="684276" y="283463"/>
                  </a:lnTo>
                  <a:lnTo>
                    <a:pt x="400812" y="0"/>
                  </a:lnTo>
                  <a:close/>
                </a:path>
              </a:pathLst>
            </a:custGeom>
            <a:solidFill>
              <a:srgbClr val="7E7E7E"/>
            </a:solidFill>
          </p:spPr>
          <p:txBody>
            <a:bodyPr wrap="square" lIns="0" tIns="0" rIns="0" bIns="0" rtlCol="0"/>
            <a:lstStyle/>
            <a:p>
              <a:endParaRPr/>
            </a:p>
          </p:txBody>
        </p:sp>
        <p:sp>
          <p:nvSpPr>
            <p:cNvPr id="14" name="object 14"/>
            <p:cNvSpPr/>
            <p:nvPr/>
          </p:nvSpPr>
          <p:spPr>
            <a:xfrm>
              <a:off x="3582924" y="557783"/>
              <a:ext cx="684530" cy="567055"/>
            </a:xfrm>
            <a:custGeom>
              <a:avLst/>
              <a:gdLst/>
              <a:ahLst/>
              <a:cxnLst/>
              <a:rect l="l" t="t" r="r" b="b"/>
              <a:pathLst>
                <a:path w="684529" h="567055">
                  <a:moveTo>
                    <a:pt x="0" y="141731"/>
                  </a:moveTo>
                  <a:lnTo>
                    <a:pt x="17652" y="141731"/>
                  </a:lnTo>
                  <a:lnTo>
                    <a:pt x="17652" y="425195"/>
                  </a:lnTo>
                  <a:lnTo>
                    <a:pt x="0" y="425195"/>
                  </a:lnTo>
                  <a:lnTo>
                    <a:pt x="0" y="141731"/>
                  </a:lnTo>
                  <a:close/>
                </a:path>
                <a:path w="684529" h="567055">
                  <a:moveTo>
                    <a:pt x="35433" y="141731"/>
                  </a:moveTo>
                  <a:lnTo>
                    <a:pt x="70865" y="141731"/>
                  </a:lnTo>
                  <a:lnTo>
                    <a:pt x="70865" y="425195"/>
                  </a:lnTo>
                  <a:lnTo>
                    <a:pt x="35433" y="425195"/>
                  </a:lnTo>
                  <a:lnTo>
                    <a:pt x="35433" y="141731"/>
                  </a:lnTo>
                  <a:close/>
                </a:path>
                <a:path w="684529" h="567055">
                  <a:moveTo>
                    <a:pt x="88518" y="141731"/>
                  </a:moveTo>
                  <a:lnTo>
                    <a:pt x="400812" y="141731"/>
                  </a:lnTo>
                  <a:lnTo>
                    <a:pt x="400812" y="0"/>
                  </a:lnTo>
                  <a:lnTo>
                    <a:pt x="684276" y="283463"/>
                  </a:lnTo>
                  <a:lnTo>
                    <a:pt x="400812" y="566927"/>
                  </a:lnTo>
                  <a:lnTo>
                    <a:pt x="400812" y="425195"/>
                  </a:lnTo>
                  <a:lnTo>
                    <a:pt x="88518" y="425195"/>
                  </a:lnTo>
                  <a:lnTo>
                    <a:pt x="88518" y="141731"/>
                  </a:lnTo>
                  <a:close/>
                </a:path>
              </a:pathLst>
            </a:custGeom>
            <a:ln w="12192">
              <a:solidFill>
                <a:srgbClr val="000000"/>
              </a:solidFill>
            </a:ln>
          </p:spPr>
          <p:txBody>
            <a:bodyPr wrap="square" lIns="0" tIns="0" rIns="0" bIns="0" rtlCol="0"/>
            <a:lstStyle/>
            <a:p>
              <a:endParaRPr/>
            </a:p>
          </p:txBody>
        </p:sp>
      </p:grpSp>
      <p:grpSp>
        <p:nvGrpSpPr>
          <p:cNvPr id="15" name="object 15"/>
          <p:cNvGrpSpPr/>
          <p:nvPr/>
        </p:nvGrpSpPr>
        <p:grpSpPr>
          <a:xfrm>
            <a:off x="7555992" y="545591"/>
            <a:ext cx="696595" cy="577850"/>
            <a:chOff x="7555992" y="545591"/>
            <a:chExt cx="696595" cy="577850"/>
          </a:xfrm>
        </p:grpSpPr>
        <p:sp>
          <p:nvSpPr>
            <p:cNvPr id="16" name="object 16"/>
            <p:cNvSpPr/>
            <p:nvPr/>
          </p:nvSpPr>
          <p:spPr>
            <a:xfrm>
              <a:off x="7562088" y="551687"/>
              <a:ext cx="684530" cy="565785"/>
            </a:xfrm>
            <a:custGeom>
              <a:avLst/>
              <a:gdLst/>
              <a:ahLst/>
              <a:cxnLst/>
              <a:rect l="l" t="t" r="r" b="b"/>
              <a:pathLst>
                <a:path w="684529" h="565785">
                  <a:moveTo>
                    <a:pt x="17652" y="141350"/>
                  </a:moveTo>
                  <a:lnTo>
                    <a:pt x="0" y="141350"/>
                  </a:lnTo>
                  <a:lnTo>
                    <a:pt x="0" y="424052"/>
                  </a:lnTo>
                  <a:lnTo>
                    <a:pt x="17652" y="424052"/>
                  </a:lnTo>
                  <a:lnTo>
                    <a:pt x="17652" y="141350"/>
                  </a:lnTo>
                  <a:close/>
                </a:path>
                <a:path w="684529" h="565785">
                  <a:moveTo>
                    <a:pt x="70611" y="141350"/>
                  </a:moveTo>
                  <a:lnTo>
                    <a:pt x="35305" y="141350"/>
                  </a:lnTo>
                  <a:lnTo>
                    <a:pt x="35305" y="424052"/>
                  </a:lnTo>
                  <a:lnTo>
                    <a:pt x="70611" y="424052"/>
                  </a:lnTo>
                  <a:lnTo>
                    <a:pt x="70611" y="141350"/>
                  </a:lnTo>
                  <a:close/>
                </a:path>
                <a:path w="684529" h="565785">
                  <a:moveTo>
                    <a:pt x="401573" y="0"/>
                  </a:moveTo>
                  <a:lnTo>
                    <a:pt x="401573" y="141350"/>
                  </a:lnTo>
                  <a:lnTo>
                    <a:pt x="88391" y="141350"/>
                  </a:lnTo>
                  <a:lnTo>
                    <a:pt x="88391" y="424052"/>
                  </a:lnTo>
                  <a:lnTo>
                    <a:pt x="401573" y="424052"/>
                  </a:lnTo>
                  <a:lnTo>
                    <a:pt x="401573" y="565403"/>
                  </a:lnTo>
                  <a:lnTo>
                    <a:pt x="684276" y="282701"/>
                  </a:lnTo>
                  <a:lnTo>
                    <a:pt x="401573" y="0"/>
                  </a:lnTo>
                  <a:close/>
                </a:path>
              </a:pathLst>
            </a:custGeom>
            <a:solidFill>
              <a:srgbClr val="7E7E7E"/>
            </a:solidFill>
          </p:spPr>
          <p:txBody>
            <a:bodyPr wrap="square" lIns="0" tIns="0" rIns="0" bIns="0" rtlCol="0"/>
            <a:lstStyle/>
            <a:p>
              <a:endParaRPr/>
            </a:p>
          </p:txBody>
        </p:sp>
        <p:sp>
          <p:nvSpPr>
            <p:cNvPr id="17" name="object 17"/>
            <p:cNvSpPr/>
            <p:nvPr/>
          </p:nvSpPr>
          <p:spPr>
            <a:xfrm>
              <a:off x="7562088" y="551687"/>
              <a:ext cx="684530" cy="565785"/>
            </a:xfrm>
            <a:custGeom>
              <a:avLst/>
              <a:gdLst/>
              <a:ahLst/>
              <a:cxnLst/>
              <a:rect l="l" t="t" r="r" b="b"/>
              <a:pathLst>
                <a:path w="684529" h="565785">
                  <a:moveTo>
                    <a:pt x="0" y="141350"/>
                  </a:moveTo>
                  <a:lnTo>
                    <a:pt x="17652" y="141350"/>
                  </a:lnTo>
                  <a:lnTo>
                    <a:pt x="17652" y="424052"/>
                  </a:lnTo>
                  <a:lnTo>
                    <a:pt x="0" y="424052"/>
                  </a:lnTo>
                  <a:lnTo>
                    <a:pt x="0" y="141350"/>
                  </a:lnTo>
                  <a:close/>
                </a:path>
                <a:path w="684529" h="565785">
                  <a:moveTo>
                    <a:pt x="35305" y="141350"/>
                  </a:moveTo>
                  <a:lnTo>
                    <a:pt x="70611" y="141350"/>
                  </a:lnTo>
                  <a:lnTo>
                    <a:pt x="70611" y="424052"/>
                  </a:lnTo>
                  <a:lnTo>
                    <a:pt x="35305" y="424052"/>
                  </a:lnTo>
                  <a:lnTo>
                    <a:pt x="35305" y="141350"/>
                  </a:lnTo>
                  <a:close/>
                </a:path>
                <a:path w="684529" h="565785">
                  <a:moveTo>
                    <a:pt x="88391" y="141350"/>
                  </a:moveTo>
                  <a:lnTo>
                    <a:pt x="401573" y="141350"/>
                  </a:lnTo>
                  <a:lnTo>
                    <a:pt x="401573" y="0"/>
                  </a:lnTo>
                  <a:lnTo>
                    <a:pt x="684276" y="282701"/>
                  </a:lnTo>
                  <a:lnTo>
                    <a:pt x="401573" y="565403"/>
                  </a:lnTo>
                  <a:lnTo>
                    <a:pt x="401573" y="424052"/>
                  </a:lnTo>
                  <a:lnTo>
                    <a:pt x="88391" y="424052"/>
                  </a:lnTo>
                  <a:lnTo>
                    <a:pt x="88391" y="141350"/>
                  </a:lnTo>
                  <a:close/>
                </a:path>
              </a:pathLst>
            </a:custGeom>
            <a:ln w="12192">
              <a:solidFill>
                <a:srgbClr val="000000"/>
              </a:solidFill>
            </a:ln>
          </p:spPr>
          <p:txBody>
            <a:bodyPr wrap="square" lIns="0" tIns="0" rIns="0" bIns="0" rtlCol="0"/>
            <a:lstStyle/>
            <a:p>
              <a:endParaRPr/>
            </a:p>
          </p:txBody>
        </p:sp>
      </p:grpSp>
      <p:grpSp>
        <p:nvGrpSpPr>
          <p:cNvPr id="18" name="object 18"/>
          <p:cNvGrpSpPr/>
          <p:nvPr/>
        </p:nvGrpSpPr>
        <p:grpSpPr>
          <a:xfrm>
            <a:off x="210058" y="3344926"/>
            <a:ext cx="10522585" cy="701675"/>
            <a:chOff x="210058" y="3344926"/>
            <a:chExt cx="10522585" cy="701675"/>
          </a:xfrm>
        </p:grpSpPr>
        <p:sp>
          <p:nvSpPr>
            <p:cNvPr id="19" name="object 19"/>
            <p:cNvSpPr/>
            <p:nvPr/>
          </p:nvSpPr>
          <p:spPr>
            <a:xfrm>
              <a:off x="216408" y="3351276"/>
              <a:ext cx="10509885" cy="688975"/>
            </a:xfrm>
            <a:custGeom>
              <a:avLst/>
              <a:gdLst/>
              <a:ahLst/>
              <a:cxnLst/>
              <a:rect l="l" t="t" r="r" b="b"/>
              <a:pathLst>
                <a:path w="10509885" h="688975">
                  <a:moveTo>
                    <a:pt x="21526" y="172212"/>
                  </a:moveTo>
                  <a:lnTo>
                    <a:pt x="0" y="172212"/>
                  </a:lnTo>
                  <a:lnTo>
                    <a:pt x="0" y="516636"/>
                  </a:lnTo>
                  <a:lnTo>
                    <a:pt x="21526" y="516636"/>
                  </a:lnTo>
                  <a:lnTo>
                    <a:pt x="21526" y="172212"/>
                  </a:lnTo>
                  <a:close/>
                </a:path>
                <a:path w="10509885" h="688975">
                  <a:moveTo>
                    <a:pt x="86106" y="172212"/>
                  </a:moveTo>
                  <a:lnTo>
                    <a:pt x="43053" y="172212"/>
                  </a:lnTo>
                  <a:lnTo>
                    <a:pt x="43053" y="516636"/>
                  </a:lnTo>
                  <a:lnTo>
                    <a:pt x="86106" y="516636"/>
                  </a:lnTo>
                  <a:lnTo>
                    <a:pt x="86106" y="172212"/>
                  </a:lnTo>
                  <a:close/>
                </a:path>
                <a:path w="10509885" h="688975">
                  <a:moveTo>
                    <a:pt x="10165080" y="0"/>
                  </a:moveTo>
                  <a:lnTo>
                    <a:pt x="10165080" y="172212"/>
                  </a:lnTo>
                  <a:lnTo>
                    <a:pt x="107632" y="172212"/>
                  </a:lnTo>
                  <a:lnTo>
                    <a:pt x="107632" y="516636"/>
                  </a:lnTo>
                  <a:lnTo>
                    <a:pt x="10165080" y="516636"/>
                  </a:lnTo>
                  <a:lnTo>
                    <a:pt x="10165080" y="688848"/>
                  </a:lnTo>
                  <a:lnTo>
                    <a:pt x="10509504" y="344424"/>
                  </a:lnTo>
                  <a:lnTo>
                    <a:pt x="10165080" y="0"/>
                  </a:lnTo>
                  <a:close/>
                </a:path>
              </a:pathLst>
            </a:custGeom>
            <a:solidFill>
              <a:srgbClr val="000000"/>
            </a:solidFill>
          </p:spPr>
          <p:txBody>
            <a:bodyPr wrap="square" lIns="0" tIns="0" rIns="0" bIns="0" rtlCol="0"/>
            <a:lstStyle/>
            <a:p>
              <a:endParaRPr/>
            </a:p>
          </p:txBody>
        </p:sp>
        <p:sp>
          <p:nvSpPr>
            <p:cNvPr id="20" name="object 20"/>
            <p:cNvSpPr/>
            <p:nvPr/>
          </p:nvSpPr>
          <p:spPr>
            <a:xfrm>
              <a:off x="216408" y="3351276"/>
              <a:ext cx="10509885" cy="688975"/>
            </a:xfrm>
            <a:custGeom>
              <a:avLst/>
              <a:gdLst/>
              <a:ahLst/>
              <a:cxnLst/>
              <a:rect l="l" t="t" r="r" b="b"/>
              <a:pathLst>
                <a:path w="10509885" h="688975">
                  <a:moveTo>
                    <a:pt x="0" y="172212"/>
                  </a:moveTo>
                  <a:lnTo>
                    <a:pt x="21526" y="172212"/>
                  </a:lnTo>
                  <a:lnTo>
                    <a:pt x="21526" y="516636"/>
                  </a:lnTo>
                  <a:lnTo>
                    <a:pt x="0" y="516636"/>
                  </a:lnTo>
                  <a:lnTo>
                    <a:pt x="0" y="172212"/>
                  </a:lnTo>
                  <a:close/>
                </a:path>
                <a:path w="10509885" h="688975">
                  <a:moveTo>
                    <a:pt x="43053" y="172212"/>
                  </a:moveTo>
                  <a:lnTo>
                    <a:pt x="86106" y="172212"/>
                  </a:lnTo>
                  <a:lnTo>
                    <a:pt x="86106" y="516636"/>
                  </a:lnTo>
                  <a:lnTo>
                    <a:pt x="43053" y="516636"/>
                  </a:lnTo>
                  <a:lnTo>
                    <a:pt x="43053" y="172212"/>
                  </a:lnTo>
                  <a:close/>
                </a:path>
                <a:path w="10509885" h="688975">
                  <a:moveTo>
                    <a:pt x="107632" y="172212"/>
                  </a:moveTo>
                  <a:lnTo>
                    <a:pt x="10165080" y="172212"/>
                  </a:lnTo>
                  <a:lnTo>
                    <a:pt x="10165080" y="0"/>
                  </a:lnTo>
                  <a:lnTo>
                    <a:pt x="10509504" y="344424"/>
                  </a:lnTo>
                  <a:lnTo>
                    <a:pt x="10165080" y="688848"/>
                  </a:lnTo>
                  <a:lnTo>
                    <a:pt x="10165080" y="516636"/>
                  </a:lnTo>
                  <a:lnTo>
                    <a:pt x="107632" y="516636"/>
                  </a:lnTo>
                  <a:lnTo>
                    <a:pt x="107632" y="172212"/>
                  </a:lnTo>
                  <a:close/>
                </a:path>
              </a:pathLst>
            </a:custGeom>
            <a:ln w="12192">
              <a:solidFill>
                <a:srgbClr val="000000"/>
              </a:solidFill>
            </a:ln>
          </p:spPr>
          <p:txBody>
            <a:bodyPr wrap="square" lIns="0" tIns="0" rIns="0" bIns="0" rtlCol="0"/>
            <a:lstStyle/>
            <a:p>
              <a:endParaRPr/>
            </a:p>
          </p:txBody>
        </p:sp>
      </p:grpSp>
      <p:sp>
        <p:nvSpPr>
          <p:cNvPr id="21" name="object 21"/>
          <p:cNvSpPr txBox="1"/>
          <p:nvPr/>
        </p:nvSpPr>
        <p:spPr>
          <a:xfrm>
            <a:off x="365123" y="1280269"/>
            <a:ext cx="4258311" cy="1699895"/>
          </a:xfrm>
          <a:prstGeom prst="rect">
            <a:avLst/>
          </a:prstGeom>
        </p:spPr>
        <p:txBody>
          <a:bodyPr vert="horz" wrap="square" lIns="0" tIns="84455" rIns="0" bIns="0" rtlCol="0">
            <a:spAutoFit/>
          </a:bodyPr>
          <a:lstStyle/>
          <a:p>
            <a:pPr marL="12700">
              <a:lnSpc>
                <a:spcPct val="100000"/>
              </a:lnSpc>
              <a:spcBef>
                <a:spcPts val="665"/>
              </a:spcBef>
            </a:pPr>
            <a:r>
              <a:rPr sz="1800" spc="-5" dirty="0">
                <a:latin typeface="Carlito"/>
                <a:cs typeface="Carlito"/>
              </a:rPr>
              <a:t>Legitimacy </a:t>
            </a:r>
            <a:r>
              <a:rPr sz="1800" dirty="0">
                <a:latin typeface="Carlito"/>
                <a:cs typeface="Carlito"/>
              </a:rPr>
              <a:t>&amp;</a:t>
            </a:r>
            <a:r>
              <a:rPr sz="1800" spc="15" dirty="0">
                <a:latin typeface="Carlito"/>
                <a:cs typeface="Carlito"/>
              </a:rPr>
              <a:t> </a:t>
            </a:r>
            <a:r>
              <a:rPr sz="1800" spc="-10" dirty="0">
                <a:latin typeface="Carlito"/>
                <a:cs typeface="Carlito"/>
              </a:rPr>
              <a:t>voice</a:t>
            </a:r>
            <a:endParaRPr sz="1800" dirty="0">
              <a:latin typeface="Carlito"/>
              <a:cs typeface="Carlito"/>
            </a:endParaRPr>
          </a:p>
          <a:p>
            <a:pPr marL="712470">
              <a:lnSpc>
                <a:spcPct val="100000"/>
              </a:lnSpc>
              <a:spcBef>
                <a:spcPts val="570"/>
              </a:spcBef>
            </a:pPr>
            <a:r>
              <a:rPr sz="1800" spc="-10" dirty="0">
                <a:latin typeface="Carlito"/>
                <a:cs typeface="Carlito"/>
              </a:rPr>
              <a:t>Direction</a:t>
            </a:r>
            <a:endParaRPr sz="1800" dirty="0">
              <a:latin typeface="Carlito"/>
              <a:cs typeface="Carlito"/>
            </a:endParaRPr>
          </a:p>
          <a:p>
            <a:pPr marL="1252855">
              <a:lnSpc>
                <a:spcPct val="100000"/>
              </a:lnSpc>
              <a:spcBef>
                <a:spcPts val="509"/>
              </a:spcBef>
            </a:pPr>
            <a:r>
              <a:rPr sz="1800" spc="-15" dirty="0">
                <a:latin typeface="Carlito"/>
                <a:cs typeface="Carlito"/>
              </a:rPr>
              <a:t>Performance</a:t>
            </a:r>
            <a:endParaRPr sz="1800" dirty="0">
              <a:latin typeface="Carlito"/>
              <a:cs typeface="Carlito"/>
            </a:endParaRPr>
          </a:p>
          <a:p>
            <a:pPr marL="1821180">
              <a:lnSpc>
                <a:spcPct val="100000"/>
              </a:lnSpc>
              <a:spcBef>
                <a:spcPts val="195"/>
              </a:spcBef>
            </a:pPr>
            <a:r>
              <a:rPr sz="1800" spc="-10" dirty="0">
                <a:latin typeface="Carlito"/>
                <a:cs typeface="Carlito"/>
              </a:rPr>
              <a:t>Accountability</a:t>
            </a:r>
            <a:endParaRPr sz="1800" dirty="0">
              <a:latin typeface="Carlito"/>
              <a:cs typeface="Carlito"/>
            </a:endParaRPr>
          </a:p>
          <a:p>
            <a:pPr marL="2390140">
              <a:lnSpc>
                <a:spcPct val="100000"/>
              </a:lnSpc>
              <a:spcBef>
                <a:spcPts val="540"/>
              </a:spcBef>
            </a:pPr>
            <a:r>
              <a:rPr sz="1800" spc="-10" dirty="0">
                <a:latin typeface="Carlito"/>
                <a:cs typeface="Carlito"/>
              </a:rPr>
              <a:t>Fairness </a:t>
            </a:r>
            <a:r>
              <a:rPr sz="1800" dirty="0">
                <a:latin typeface="Carlito"/>
                <a:cs typeface="Carlito"/>
              </a:rPr>
              <a:t>&amp;</a:t>
            </a:r>
            <a:r>
              <a:rPr sz="1800" spc="-65" dirty="0">
                <a:latin typeface="Carlito"/>
                <a:cs typeface="Carlito"/>
              </a:rPr>
              <a:t> </a:t>
            </a:r>
            <a:r>
              <a:rPr sz="1800" spc="-5" dirty="0">
                <a:latin typeface="Carlito"/>
                <a:cs typeface="Carlito"/>
              </a:rPr>
              <a:t>rights</a:t>
            </a:r>
            <a:endParaRPr sz="1800" dirty="0">
              <a:latin typeface="Carlito"/>
              <a:cs typeface="Carlito"/>
            </a:endParaRPr>
          </a:p>
        </p:txBody>
      </p:sp>
      <p:sp>
        <p:nvSpPr>
          <p:cNvPr id="24" name="object 24"/>
          <p:cNvSpPr txBox="1"/>
          <p:nvPr/>
        </p:nvSpPr>
        <p:spPr>
          <a:xfrm>
            <a:off x="8844533" y="2589402"/>
            <a:ext cx="141351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Outcomes</a:t>
            </a:r>
            <a:endParaRPr sz="1800" dirty="0">
              <a:latin typeface="Carlito"/>
              <a:cs typeface="Carlito"/>
            </a:endParaRPr>
          </a:p>
        </p:txBody>
      </p:sp>
      <p:sp>
        <p:nvSpPr>
          <p:cNvPr id="26" name="object 26"/>
          <p:cNvSpPr/>
          <p:nvPr/>
        </p:nvSpPr>
        <p:spPr>
          <a:xfrm>
            <a:off x="515112" y="3348227"/>
            <a:ext cx="554990" cy="523240"/>
          </a:xfrm>
          <a:custGeom>
            <a:avLst/>
            <a:gdLst/>
            <a:ahLst/>
            <a:cxnLst/>
            <a:rect l="l" t="t" r="r" b="b"/>
            <a:pathLst>
              <a:path w="554990" h="523239">
                <a:moveTo>
                  <a:pt x="467613"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3" y="522732"/>
                </a:lnTo>
                <a:lnTo>
                  <a:pt x="501527" y="515887"/>
                </a:lnTo>
                <a:lnTo>
                  <a:pt x="529220" y="497220"/>
                </a:lnTo>
                <a:lnTo>
                  <a:pt x="547890" y="469528"/>
                </a:lnTo>
                <a:lnTo>
                  <a:pt x="554735" y="435610"/>
                </a:lnTo>
                <a:lnTo>
                  <a:pt x="554735" y="87122"/>
                </a:lnTo>
                <a:lnTo>
                  <a:pt x="547890" y="53203"/>
                </a:lnTo>
                <a:lnTo>
                  <a:pt x="529220" y="25511"/>
                </a:lnTo>
                <a:lnTo>
                  <a:pt x="501527" y="6844"/>
                </a:lnTo>
                <a:lnTo>
                  <a:pt x="467613" y="0"/>
                </a:lnTo>
                <a:close/>
              </a:path>
            </a:pathLst>
          </a:custGeom>
          <a:solidFill>
            <a:srgbClr val="538235"/>
          </a:solidFill>
        </p:spPr>
        <p:txBody>
          <a:bodyPr wrap="square" lIns="0" tIns="0" rIns="0" bIns="0" rtlCol="0"/>
          <a:lstStyle/>
          <a:p>
            <a:endParaRPr/>
          </a:p>
        </p:txBody>
      </p:sp>
      <p:sp>
        <p:nvSpPr>
          <p:cNvPr id="27" name="object 27"/>
          <p:cNvSpPr/>
          <p:nvPr/>
        </p:nvSpPr>
        <p:spPr>
          <a:xfrm>
            <a:off x="515112"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3" y="0"/>
                </a:lnTo>
                <a:lnTo>
                  <a:pt x="501527" y="6844"/>
                </a:lnTo>
                <a:lnTo>
                  <a:pt x="529220" y="25511"/>
                </a:lnTo>
                <a:lnTo>
                  <a:pt x="547890" y="53203"/>
                </a:lnTo>
                <a:lnTo>
                  <a:pt x="554735" y="87122"/>
                </a:lnTo>
                <a:lnTo>
                  <a:pt x="554735" y="435610"/>
                </a:lnTo>
                <a:lnTo>
                  <a:pt x="547890" y="469528"/>
                </a:lnTo>
                <a:lnTo>
                  <a:pt x="529220" y="497220"/>
                </a:lnTo>
                <a:lnTo>
                  <a:pt x="501527" y="515887"/>
                </a:lnTo>
                <a:lnTo>
                  <a:pt x="467613"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28" name="object 28"/>
          <p:cNvSpPr/>
          <p:nvPr/>
        </p:nvSpPr>
        <p:spPr>
          <a:xfrm>
            <a:off x="1069848" y="3348227"/>
            <a:ext cx="554990" cy="523240"/>
          </a:xfrm>
          <a:custGeom>
            <a:avLst/>
            <a:gdLst/>
            <a:ahLst/>
            <a:cxnLst/>
            <a:rect l="l" t="t" r="r" b="b"/>
            <a:pathLst>
              <a:path w="554990" h="523239">
                <a:moveTo>
                  <a:pt x="467614"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4" y="522732"/>
                </a:lnTo>
                <a:lnTo>
                  <a:pt x="501532" y="515887"/>
                </a:lnTo>
                <a:lnTo>
                  <a:pt x="529224" y="497220"/>
                </a:lnTo>
                <a:lnTo>
                  <a:pt x="547891" y="469528"/>
                </a:lnTo>
                <a:lnTo>
                  <a:pt x="554736" y="435610"/>
                </a:lnTo>
                <a:lnTo>
                  <a:pt x="554736" y="87122"/>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29" name="object 29"/>
          <p:cNvSpPr/>
          <p:nvPr/>
        </p:nvSpPr>
        <p:spPr>
          <a:xfrm>
            <a:off x="1069848"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0" name="object 30"/>
          <p:cNvSpPr/>
          <p:nvPr/>
        </p:nvSpPr>
        <p:spPr>
          <a:xfrm>
            <a:off x="1644395" y="3342132"/>
            <a:ext cx="554990" cy="523240"/>
          </a:xfrm>
          <a:custGeom>
            <a:avLst/>
            <a:gdLst/>
            <a:ahLst/>
            <a:cxnLst/>
            <a:rect l="l" t="t" r="r" b="b"/>
            <a:pathLst>
              <a:path w="554989" h="523239">
                <a:moveTo>
                  <a:pt x="467614" y="0"/>
                </a:moveTo>
                <a:lnTo>
                  <a:pt x="87122" y="0"/>
                </a:lnTo>
                <a:lnTo>
                  <a:pt x="53203" y="6844"/>
                </a:lnTo>
                <a:lnTo>
                  <a:pt x="25511" y="25511"/>
                </a:lnTo>
                <a:lnTo>
                  <a:pt x="6844" y="53203"/>
                </a:lnTo>
                <a:lnTo>
                  <a:pt x="0" y="87121"/>
                </a:lnTo>
                <a:lnTo>
                  <a:pt x="0" y="435609"/>
                </a:lnTo>
                <a:lnTo>
                  <a:pt x="6844" y="469528"/>
                </a:lnTo>
                <a:lnTo>
                  <a:pt x="25511" y="497220"/>
                </a:lnTo>
                <a:lnTo>
                  <a:pt x="53203" y="515887"/>
                </a:lnTo>
                <a:lnTo>
                  <a:pt x="87122" y="522731"/>
                </a:lnTo>
                <a:lnTo>
                  <a:pt x="467614"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31" name="object 31"/>
          <p:cNvSpPr/>
          <p:nvPr/>
        </p:nvSpPr>
        <p:spPr>
          <a:xfrm>
            <a:off x="1644395" y="3342132"/>
            <a:ext cx="554990" cy="523240"/>
          </a:xfrm>
          <a:custGeom>
            <a:avLst/>
            <a:gdLst/>
            <a:ahLst/>
            <a:cxnLst/>
            <a:rect l="l" t="t" r="r" b="b"/>
            <a:pathLst>
              <a:path w="554989" h="523239">
                <a:moveTo>
                  <a:pt x="0" y="87121"/>
                </a:moveTo>
                <a:lnTo>
                  <a:pt x="6844" y="53203"/>
                </a:lnTo>
                <a:lnTo>
                  <a:pt x="25511" y="25511"/>
                </a:lnTo>
                <a:lnTo>
                  <a:pt x="53203" y="6844"/>
                </a:lnTo>
                <a:lnTo>
                  <a:pt x="87122" y="0"/>
                </a:lnTo>
                <a:lnTo>
                  <a:pt x="467614" y="0"/>
                </a:lnTo>
                <a:lnTo>
                  <a:pt x="501532" y="6844"/>
                </a:lnTo>
                <a:lnTo>
                  <a:pt x="529224" y="25511"/>
                </a:lnTo>
                <a:lnTo>
                  <a:pt x="547891" y="53203"/>
                </a:lnTo>
                <a:lnTo>
                  <a:pt x="554736" y="87121"/>
                </a:lnTo>
                <a:lnTo>
                  <a:pt x="554736" y="435609"/>
                </a:lnTo>
                <a:lnTo>
                  <a:pt x="547891" y="469528"/>
                </a:lnTo>
                <a:lnTo>
                  <a:pt x="529224" y="497220"/>
                </a:lnTo>
                <a:lnTo>
                  <a:pt x="501532" y="515887"/>
                </a:lnTo>
                <a:lnTo>
                  <a:pt x="467614" y="522731"/>
                </a:lnTo>
                <a:lnTo>
                  <a:pt x="87122"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2" name="object 32"/>
          <p:cNvSpPr/>
          <p:nvPr/>
        </p:nvSpPr>
        <p:spPr>
          <a:xfrm>
            <a:off x="2217419" y="3329939"/>
            <a:ext cx="553720" cy="523240"/>
          </a:xfrm>
          <a:custGeom>
            <a:avLst/>
            <a:gdLst/>
            <a:ahLst/>
            <a:cxnLst/>
            <a:rect l="l" t="t" r="r" b="b"/>
            <a:pathLst>
              <a:path w="553719" h="523239">
                <a:moveTo>
                  <a:pt x="466090" y="0"/>
                </a:moveTo>
                <a:lnTo>
                  <a:pt x="87122" y="0"/>
                </a:lnTo>
                <a:lnTo>
                  <a:pt x="53203" y="6844"/>
                </a:lnTo>
                <a:lnTo>
                  <a:pt x="25511" y="25511"/>
                </a:lnTo>
                <a:lnTo>
                  <a:pt x="6844" y="53203"/>
                </a:lnTo>
                <a:lnTo>
                  <a:pt x="0" y="87122"/>
                </a:lnTo>
                <a:lnTo>
                  <a:pt x="0" y="435610"/>
                </a:lnTo>
                <a:lnTo>
                  <a:pt x="6844" y="469528"/>
                </a:lnTo>
                <a:lnTo>
                  <a:pt x="25511" y="497220"/>
                </a:lnTo>
                <a:lnTo>
                  <a:pt x="53203" y="515887"/>
                </a:lnTo>
                <a:lnTo>
                  <a:pt x="87122" y="522732"/>
                </a:lnTo>
                <a:lnTo>
                  <a:pt x="466090" y="522732"/>
                </a:lnTo>
                <a:lnTo>
                  <a:pt x="500008" y="515887"/>
                </a:lnTo>
                <a:lnTo>
                  <a:pt x="527700" y="497220"/>
                </a:lnTo>
                <a:lnTo>
                  <a:pt x="546367" y="469528"/>
                </a:lnTo>
                <a:lnTo>
                  <a:pt x="553212" y="435610"/>
                </a:lnTo>
                <a:lnTo>
                  <a:pt x="553212" y="87122"/>
                </a:lnTo>
                <a:lnTo>
                  <a:pt x="546367" y="53203"/>
                </a:lnTo>
                <a:lnTo>
                  <a:pt x="527700" y="25511"/>
                </a:lnTo>
                <a:lnTo>
                  <a:pt x="500008" y="6844"/>
                </a:lnTo>
                <a:lnTo>
                  <a:pt x="466090" y="0"/>
                </a:lnTo>
                <a:close/>
              </a:path>
            </a:pathLst>
          </a:custGeom>
          <a:solidFill>
            <a:srgbClr val="538235"/>
          </a:solidFill>
        </p:spPr>
        <p:txBody>
          <a:bodyPr wrap="square" lIns="0" tIns="0" rIns="0" bIns="0" rtlCol="0"/>
          <a:lstStyle/>
          <a:p>
            <a:endParaRPr/>
          </a:p>
        </p:txBody>
      </p:sp>
      <p:sp>
        <p:nvSpPr>
          <p:cNvPr id="33" name="object 33"/>
          <p:cNvSpPr/>
          <p:nvPr/>
        </p:nvSpPr>
        <p:spPr>
          <a:xfrm>
            <a:off x="2217419" y="3329939"/>
            <a:ext cx="553720" cy="523240"/>
          </a:xfrm>
          <a:custGeom>
            <a:avLst/>
            <a:gdLst/>
            <a:ahLst/>
            <a:cxnLst/>
            <a:rect l="l" t="t" r="r" b="b"/>
            <a:pathLst>
              <a:path w="553719" h="523239">
                <a:moveTo>
                  <a:pt x="0" y="87122"/>
                </a:moveTo>
                <a:lnTo>
                  <a:pt x="6844" y="53203"/>
                </a:lnTo>
                <a:lnTo>
                  <a:pt x="25511" y="25511"/>
                </a:lnTo>
                <a:lnTo>
                  <a:pt x="53203" y="6844"/>
                </a:lnTo>
                <a:lnTo>
                  <a:pt x="87122" y="0"/>
                </a:lnTo>
                <a:lnTo>
                  <a:pt x="466090" y="0"/>
                </a:lnTo>
                <a:lnTo>
                  <a:pt x="500008" y="6844"/>
                </a:lnTo>
                <a:lnTo>
                  <a:pt x="527700" y="25511"/>
                </a:lnTo>
                <a:lnTo>
                  <a:pt x="546367" y="53203"/>
                </a:lnTo>
                <a:lnTo>
                  <a:pt x="553212" y="87122"/>
                </a:lnTo>
                <a:lnTo>
                  <a:pt x="553212" y="435610"/>
                </a:lnTo>
                <a:lnTo>
                  <a:pt x="546367" y="469528"/>
                </a:lnTo>
                <a:lnTo>
                  <a:pt x="527700" y="497220"/>
                </a:lnTo>
                <a:lnTo>
                  <a:pt x="500008" y="515887"/>
                </a:lnTo>
                <a:lnTo>
                  <a:pt x="466090" y="522732"/>
                </a:lnTo>
                <a:lnTo>
                  <a:pt x="87122" y="522732"/>
                </a:lnTo>
                <a:lnTo>
                  <a:pt x="53203" y="515887"/>
                </a:lnTo>
                <a:lnTo>
                  <a:pt x="25511" y="497220"/>
                </a:lnTo>
                <a:lnTo>
                  <a:pt x="6844"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4" name="object 34"/>
          <p:cNvSpPr/>
          <p:nvPr/>
        </p:nvSpPr>
        <p:spPr>
          <a:xfrm>
            <a:off x="2784347" y="3342132"/>
            <a:ext cx="554990" cy="523240"/>
          </a:xfrm>
          <a:custGeom>
            <a:avLst/>
            <a:gdLst/>
            <a:ahLst/>
            <a:cxnLst/>
            <a:rect l="l" t="t" r="r" b="b"/>
            <a:pathLst>
              <a:path w="554989" h="523239">
                <a:moveTo>
                  <a:pt x="467613" y="0"/>
                </a:moveTo>
                <a:lnTo>
                  <a:pt x="87121" y="0"/>
                </a:lnTo>
                <a:lnTo>
                  <a:pt x="53203" y="6844"/>
                </a:lnTo>
                <a:lnTo>
                  <a:pt x="25511" y="25511"/>
                </a:lnTo>
                <a:lnTo>
                  <a:pt x="6844" y="53203"/>
                </a:lnTo>
                <a:lnTo>
                  <a:pt x="0" y="87121"/>
                </a:lnTo>
                <a:lnTo>
                  <a:pt x="0" y="435609"/>
                </a:lnTo>
                <a:lnTo>
                  <a:pt x="6844" y="469528"/>
                </a:lnTo>
                <a:lnTo>
                  <a:pt x="25511" y="497220"/>
                </a:lnTo>
                <a:lnTo>
                  <a:pt x="53203" y="515887"/>
                </a:lnTo>
                <a:lnTo>
                  <a:pt x="87121" y="522731"/>
                </a:lnTo>
                <a:lnTo>
                  <a:pt x="467613"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3" y="0"/>
                </a:lnTo>
                <a:close/>
              </a:path>
            </a:pathLst>
          </a:custGeom>
          <a:solidFill>
            <a:srgbClr val="538235"/>
          </a:solidFill>
        </p:spPr>
        <p:txBody>
          <a:bodyPr wrap="square" lIns="0" tIns="0" rIns="0" bIns="0" rtlCol="0"/>
          <a:lstStyle/>
          <a:p>
            <a:endParaRPr/>
          </a:p>
        </p:txBody>
      </p:sp>
      <p:sp>
        <p:nvSpPr>
          <p:cNvPr id="35" name="object 35"/>
          <p:cNvSpPr/>
          <p:nvPr/>
        </p:nvSpPr>
        <p:spPr>
          <a:xfrm>
            <a:off x="2784347" y="3342132"/>
            <a:ext cx="554990" cy="523240"/>
          </a:xfrm>
          <a:custGeom>
            <a:avLst/>
            <a:gdLst/>
            <a:ahLst/>
            <a:cxnLst/>
            <a:rect l="l" t="t" r="r" b="b"/>
            <a:pathLst>
              <a:path w="554989" h="523239">
                <a:moveTo>
                  <a:pt x="0" y="87121"/>
                </a:moveTo>
                <a:lnTo>
                  <a:pt x="6844" y="53203"/>
                </a:lnTo>
                <a:lnTo>
                  <a:pt x="25511" y="25511"/>
                </a:lnTo>
                <a:lnTo>
                  <a:pt x="53203" y="6844"/>
                </a:lnTo>
                <a:lnTo>
                  <a:pt x="87121" y="0"/>
                </a:lnTo>
                <a:lnTo>
                  <a:pt x="467613" y="0"/>
                </a:lnTo>
                <a:lnTo>
                  <a:pt x="501532" y="6844"/>
                </a:lnTo>
                <a:lnTo>
                  <a:pt x="529224" y="25511"/>
                </a:lnTo>
                <a:lnTo>
                  <a:pt x="547891" y="53203"/>
                </a:lnTo>
                <a:lnTo>
                  <a:pt x="554736" y="87121"/>
                </a:lnTo>
                <a:lnTo>
                  <a:pt x="554736" y="435609"/>
                </a:lnTo>
                <a:lnTo>
                  <a:pt x="547891" y="469528"/>
                </a:lnTo>
                <a:lnTo>
                  <a:pt x="529224" y="497220"/>
                </a:lnTo>
                <a:lnTo>
                  <a:pt x="501532" y="515887"/>
                </a:lnTo>
                <a:lnTo>
                  <a:pt x="467613" y="522731"/>
                </a:lnTo>
                <a:lnTo>
                  <a:pt x="87121"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6" name="object 36"/>
          <p:cNvSpPr/>
          <p:nvPr/>
        </p:nvSpPr>
        <p:spPr>
          <a:xfrm>
            <a:off x="4701540" y="3345179"/>
            <a:ext cx="554736" cy="52273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4701540" y="3345179"/>
            <a:ext cx="554990" cy="523240"/>
          </a:xfrm>
          <a:custGeom>
            <a:avLst/>
            <a:gdLst/>
            <a:ahLst/>
            <a:cxnLst/>
            <a:rect l="l" t="t" r="r" b="b"/>
            <a:pathLst>
              <a:path w="554989" h="523239">
                <a:moveTo>
                  <a:pt x="0" y="87122"/>
                </a:moveTo>
                <a:lnTo>
                  <a:pt x="6844" y="53203"/>
                </a:lnTo>
                <a:lnTo>
                  <a:pt x="25511" y="25511"/>
                </a:lnTo>
                <a:lnTo>
                  <a:pt x="53203" y="6844"/>
                </a:lnTo>
                <a:lnTo>
                  <a:pt x="87122"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38" name="object 38"/>
          <p:cNvSpPr/>
          <p:nvPr/>
        </p:nvSpPr>
        <p:spPr>
          <a:xfrm>
            <a:off x="5269991" y="3342132"/>
            <a:ext cx="553212" cy="52273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5269991" y="3342132"/>
            <a:ext cx="553720" cy="523240"/>
          </a:xfrm>
          <a:custGeom>
            <a:avLst/>
            <a:gdLst/>
            <a:ahLst/>
            <a:cxnLst/>
            <a:rect l="l" t="t" r="r" b="b"/>
            <a:pathLst>
              <a:path w="553720" h="523239">
                <a:moveTo>
                  <a:pt x="0" y="87121"/>
                </a:moveTo>
                <a:lnTo>
                  <a:pt x="6844" y="53203"/>
                </a:lnTo>
                <a:lnTo>
                  <a:pt x="25511" y="25511"/>
                </a:lnTo>
                <a:lnTo>
                  <a:pt x="53203" y="6844"/>
                </a:lnTo>
                <a:lnTo>
                  <a:pt x="87122" y="0"/>
                </a:lnTo>
                <a:lnTo>
                  <a:pt x="466090" y="0"/>
                </a:lnTo>
                <a:lnTo>
                  <a:pt x="500008" y="6844"/>
                </a:lnTo>
                <a:lnTo>
                  <a:pt x="527700" y="25511"/>
                </a:lnTo>
                <a:lnTo>
                  <a:pt x="546367" y="53203"/>
                </a:lnTo>
                <a:lnTo>
                  <a:pt x="553212" y="87121"/>
                </a:lnTo>
                <a:lnTo>
                  <a:pt x="553212" y="435609"/>
                </a:lnTo>
                <a:lnTo>
                  <a:pt x="546367" y="469528"/>
                </a:lnTo>
                <a:lnTo>
                  <a:pt x="527700" y="497220"/>
                </a:lnTo>
                <a:lnTo>
                  <a:pt x="500008" y="515887"/>
                </a:lnTo>
                <a:lnTo>
                  <a:pt x="466090" y="522731"/>
                </a:lnTo>
                <a:lnTo>
                  <a:pt x="87122" y="522731"/>
                </a:lnTo>
                <a:lnTo>
                  <a:pt x="53203" y="515887"/>
                </a:lnTo>
                <a:lnTo>
                  <a:pt x="25511" y="497220"/>
                </a:lnTo>
                <a:lnTo>
                  <a:pt x="6844" y="469528"/>
                </a:lnTo>
                <a:lnTo>
                  <a:pt x="0" y="435609"/>
                </a:lnTo>
                <a:lnTo>
                  <a:pt x="0" y="87121"/>
                </a:lnTo>
                <a:close/>
              </a:path>
            </a:pathLst>
          </a:custGeom>
          <a:ln w="12192">
            <a:solidFill>
              <a:srgbClr val="D0CECE"/>
            </a:solidFill>
          </a:ln>
        </p:spPr>
        <p:txBody>
          <a:bodyPr wrap="square" lIns="0" tIns="0" rIns="0" bIns="0" rtlCol="0"/>
          <a:lstStyle/>
          <a:p>
            <a:endParaRPr/>
          </a:p>
        </p:txBody>
      </p:sp>
      <p:sp>
        <p:nvSpPr>
          <p:cNvPr id="40" name="object 40"/>
          <p:cNvSpPr/>
          <p:nvPr/>
        </p:nvSpPr>
        <p:spPr>
          <a:xfrm>
            <a:off x="6995159" y="3345179"/>
            <a:ext cx="554736" cy="52273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6995159"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2" name="object 42"/>
          <p:cNvSpPr/>
          <p:nvPr/>
        </p:nvSpPr>
        <p:spPr>
          <a:xfrm>
            <a:off x="6420612" y="3345179"/>
            <a:ext cx="554736" cy="52273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6420612" y="3345179"/>
            <a:ext cx="554990" cy="523240"/>
          </a:xfrm>
          <a:custGeom>
            <a:avLst/>
            <a:gdLst/>
            <a:ahLst/>
            <a:cxnLst/>
            <a:rect l="l" t="t" r="r" b="b"/>
            <a:pathLst>
              <a:path w="554990"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4" name="object 44"/>
          <p:cNvSpPr/>
          <p:nvPr/>
        </p:nvSpPr>
        <p:spPr>
          <a:xfrm>
            <a:off x="5856732" y="3345179"/>
            <a:ext cx="554735" cy="52273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p:nvPr/>
        </p:nvSpPr>
        <p:spPr>
          <a:xfrm>
            <a:off x="5856732" y="3345179"/>
            <a:ext cx="554990" cy="523240"/>
          </a:xfrm>
          <a:custGeom>
            <a:avLst/>
            <a:gdLst/>
            <a:ahLst/>
            <a:cxnLst/>
            <a:rect l="l" t="t" r="r" b="b"/>
            <a:pathLst>
              <a:path w="554989"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5" y="87122"/>
                </a:lnTo>
                <a:lnTo>
                  <a:pt x="554735"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6" name="object 46"/>
          <p:cNvSpPr/>
          <p:nvPr/>
        </p:nvSpPr>
        <p:spPr>
          <a:xfrm>
            <a:off x="9133331" y="3345179"/>
            <a:ext cx="554736" cy="52273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47"/>
          <p:cNvSpPr/>
          <p:nvPr/>
        </p:nvSpPr>
        <p:spPr>
          <a:xfrm>
            <a:off x="9133331"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8" name="object 48"/>
          <p:cNvSpPr/>
          <p:nvPr/>
        </p:nvSpPr>
        <p:spPr>
          <a:xfrm>
            <a:off x="754380" y="1760219"/>
            <a:ext cx="2346325" cy="1587500"/>
          </a:xfrm>
          <a:custGeom>
            <a:avLst/>
            <a:gdLst/>
            <a:ahLst/>
            <a:cxnLst/>
            <a:rect l="l" t="t" r="r" b="b"/>
            <a:pathLst>
              <a:path w="2346325" h="1587500">
                <a:moveTo>
                  <a:pt x="76200" y="1510792"/>
                </a:moveTo>
                <a:lnTo>
                  <a:pt x="44450" y="1510792"/>
                </a:lnTo>
                <a:lnTo>
                  <a:pt x="44450" y="0"/>
                </a:lnTo>
                <a:lnTo>
                  <a:pt x="31750" y="0"/>
                </a:lnTo>
                <a:lnTo>
                  <a:pt x="31750" y="1510792"/>
                </a:lnTo>
                <a:lnTo>
                  <a:pt x="0" y="1510792"/>
                </a:lnTo>
                <a:lnTo>
                  <a:pt x="38100" y="1586992"/>
                </a:lnTo>
                <a:lnTo>
                  <a:pt x="69850" y="1523492"/>
                </a:lnTo>
                <a:lnTo>
                  <a:pt x="76200" y="1510792"/>
                </a:lnTo>
                <a:close/>
              </a:path>
              <a:path w="2346325" h="1587500">
                <a:moveTo>
                  <a:pt x="631063" y="1511046"/>
                </a:moveTo>
                <a:lnTo>
                  <a:pt x="599338" y="1510995"/>
                </a:lnTo>
                <a:lnTo>
                  <a:pt x="602107" y="303276"/>
                </a:lnTo>
                <a:lnTo>
                  <a:pt x="589407" y="303276"/>
                </a:lnTo>
                <a:lnTo>
                  <a:pt x="586638" y="1510982"/>
                </a:lnTo>
                <a:lnTo>
                  <a:pt x="554863" y="1510919"/>
                </a:lnTo>
                <a:lnTo>
                  <a:pt x="592836" y="1587119"/>
                </a:lnTo>
                <a:lnTo>
                  <a:pt x="624674" y="1523746"/>
                </a:lnTo>
                <a:lnTo>
                  <a:pt x="631063" y="1511046"/>
                </a:lnTo>
                <a:close/>
              </a:path>
              <a:path w="2346325" h="1587500">
                <a:moveTo>
                  <a:pt x="1205484" y="1505585"/>
                </a:moveTo>
                <a:lnTo>
                  <a:pt x="1173734" y="1505585"/>
                </a:lnTo>
                <a:lnTo>
                  <a:pt x="1173734" y="626364"/>
                </a:lnTo>
                <a:lnTo>
                  <a:pt x="1161034" y="626364"/>
                </a:lnTo>
                <a:lnTo>
                  <a:pt x="1161034" y="1505585"/>
                </a:lnTo>
                <a:lnTo>
                  <a:pt x="1129284" y="1505585"/>
                </a:lnTo>
                <a:lnTo>
                  <a:pt x="1167384" y="1581785"/>
                </a:lnTo>
                <a:lnTo>
                  <a:pt x="1199134" y="1518285"/>
                </a:lnTo>
                <a:lnTo>
                  <a:pt x="1205484" y="1505585"/>
                </a:lnTo>
                <a:close/>
              </a:path>
              <a:path w="2346325" h="1587500">
                <a:moveTo>
                  <a:pt x="1778508" y="1493139"/>
                </a:moveTo>
                <a:lnTo>
                  <a:pt x="1746758" y="1493139"/>
                </a:lnTo>
                <a:lnTo>
                  <a:pt x="1746758" y="966216"/>
                </a:lnTo>
                <a:lnTo>
                  <a:pt x="1734058" y="966216"/>
                </a:lnTo>
                <a:lnTo>
                  <a:pt x="1734058" y="1493139"/>
                </a:lnTo>
                <a:lnTo>
                  <a:pt x="1702308" y="1493139"/>
                </a:lnTo>
                <a:lnTo>
                  <a:pt x="1740408" y="1569339"/>
                </a:lnTo>
                <a:lnTo>
                  <a:pt x="1772158" y="1505839"/>
                </a:lnTo>
                <a:lnTo>
                  <a:pt x="1778508" y="1493139"/>
                </a:lnTo>
                <a:close/>
              </a:path>
              <a:path w="2346325" h="1587500">
                <a:moveTo>
                  <a:pt x="2346071" y="1505585"/>
                </a:moveTo>
                <a:lnTo>
                  <a:pt x="2314295" y="1505331"/>
                </a:lnTo>
                <a:lnTo>
                  <a:pt x="2316607" y="1226820"/>
                </a:lnTo>
                <a:lnTo>
                  <a:pt x="2303907" y="1226820"/>
                </a:lnTo>
                <a:lnTo>
                  <a:pt x="2301595" y="1505216"/>
                </a:lnTo>
                <a:lnTo>
                  <a:pt x="2269871" y="1504950"/>
                </a:lnTo>
                <a:lnTo>
                  <a:pt x="2307336" y="1581531"/>
                </a:lnTo>
                <a:lnTo>
                  <a:pt x="2339721" y="1518031"/>
                </a:lnTo>
                <a:lnTo>
                  <a:pt x="2346071" y="1505585"/>
                </a:lnTo>
                <a:close/>
              </a:path>
            </a:pathLst>
          </a:custGeom>
          <a:solidFill>
            <a:srgbClr val="538235"/>
          </a:solidFill>
        </p:spPr>
        <p:txBody>
          <a:bodyPr wrap="square" lIns="0" tIns="0" rIns="0" bIns="0" rtlCol="0"/>
          <a:lstStyle/>
          <a:p>
            <a:endParaRPr/>
          </a:p>
        </p:txBody>
      </p:sp>
      <p:sp>
        <p:nvSpPr>
          <p:cNvPr id="49" name="object 49"/>
          <p:cNvSpPr/>
          <p:nvPr/>
        </p:nvSpPr>
        <p:spPr>
          <a:xfrm>
            <a:off x="4940808" y="1501139"/>
            <a:ext cx="2369820" cy="1874520"/>
          </a:xfrm>
          <a:custGeom>
            <a:avLst/>
            <a:gdLst/>
            <a:ahLst/>
            <a:cxnLst/>
            <a:rect l="l" t="t" r="r" b="b"/>
            <a:pathLst>
              <a:path w="2369820" h="1874520">
                <a:moveTo>
                  <a:pt x="76200" y="1768221"/>
                </a:moveTo>
                <a:lnTo>
                  <a:pt x="44450" y="1768221"/>
                </a:lnTo>
                <a:lnTo>
                  <a:pt x="44450" y="0"/>
                </a:lnTo>
                <a:lnTo>
                  <a:pt x="31750" y="0"/>
                </a:lnTo>
                <a:lnTo>
                  <a:pt x="31750" y="1768221"/>
                </a:lnTo>
                <a:lnTo>
                  <a:pt x="0" y="1768221"/>
                </a:lnTo>
                <a:lnTo>
                  <a:pt x="38100" y="1844421"/>
                </a:lnTo>
                <a:lnTo>
                  <a:pt x="69850" y="1780921"/>
                </a:lnTo>
                <a:lnTo>
                  <a:pt x="76200" y="1768221"/>
                </a:lnTo>
                <a:close/>
              </a:path>
              <a:path w="2369820" h="1874520">
                <a:moveTo>
                  <a:pt x="645414" y="1765173"/>
                </a:moveTo>
                <a:lnTo>
                  <a:pt x="613664" y="1764868"/>
                </a:lnTo>
                <a:lnTo>
                  <a:pt x="628396" y="356743"/>
                </a:lnTo>
                <a:lnTo>
                  <a:pt x="615696" y="356489"/>
                </a:lnTo>
                <a:lnTo>
                  <a:pt x="600964" y="1764741"/>
                </a:lnTo>
                <a:lnTo>
                  <a:pt x="569214" y="1764411"/>
                </a:lnTo>
                <a:lnTo>
                  <a:pt x="606552" y="1840992"/>
                </a:lnTo>
                <a:lnTo>
                  <a:pt x="639089" y="1777492"/>
                </a:lnTo>
                <a:lnTo>
                  <a:pt x="645414" y="1765173"/>
                </a:lnTo>
                <a:close/>
              </a:path>
              <a:path w="2369820" h="1874520">
                <a:moveTo>
                  <a:pt x="1208532" y="1798066"/>
                </a:moveTo>
                <a:lnTo>
                  <a:pt x="1176782" y="1798066"/>
                </a:lnTo>
                <a:lnTo>
                  <a:pt x="1176782" y="697992"/>
                </a:lnTo>
                <a:lnTo>
                  <a:pt x="1164082" y="697992"/>
                </a:lnTo>
                <a:lnTo>
                  <a:pt x="1164082" y="1798066"/>
                </a:lnTo>
                <a:lnTo>
                  <a:pt x="1132332" y="1798066"/>
                </a:lnTo>
                <a:lnTo>
                  <a:pt x="1170432" y="1874266"/>
                </a:lnTo>
                <a:lnTo>
                  <a:pt x="1202182" y="1810766"/>
                </a:lnTo>
                <a:lnTo>
                  <a:pt x="1208532" y="1798066"/>
                </a:lnTo>
                <a:close/>
              </a:path>
              <a:path w="2369820" h="1874520">
                <a:moveTo>
                  <a:pt x="1794383" y="1767967"/>
                </a:moveTo>
                <a:lnTo>
                  <a:pt x="1762594" y="1768081"/>
                </a:lnTo>
                <a:lnTo>
                  <a:pt x="1760474" y="1011936"/>
                </a:lnTo>
                <a:lnTo>
                  <a:pt x="1747774" y="1011936"/>
                </a:lnTo>
                <a:lnTo>
                  <a:pt x="1749894" y="1768119"/>
                </a:lnTo>
                <a:lnTo>
                  <a:pt x="1718183" y="1768221"/>
                </a:lnTo>
                <a:lnTo>
                  <a:pt x="1756410" y="1844294"/>
                </a:lnTo>
                <a:lnTo>
                  <a:pt x="1787994" y="1780794"/>
                </a:lnTo>
                <a:lnTo>
                  <a:pt x="1794383" y="1767967"/>
                </a:lnTo>
                <a:close/>
              </a:path>
              <a:path w="2369820" h="1874520">
                <a:moveTo>
                  <a:pt x="2369820" y="1767205"/>
                </a:moveTo>
                <a:lnTo>
                  <a:pt x="2338070" y="1767205"/>
                </a:lnTo>
                <a:lnTo>
                  <a:pt x="2338070" y="1362456"/>
                </a:lnTo>
                <a:lnTo>
                  <a:pt x="2325370" y="1362456"/>
                </a:lnTo>
                <a:lnTo>
                  <a:pt x="2325370" y="1767205"/>
                </a:lnTo>
                <a:lnTo>
                  <a:pt x="2293620" y="1767205"/>
                </a:lnTo>
                <a:lnTo>
                  <a:pt x="2331720" y="1843405"/>
                </a:lnTo>
                <a:lnTo>
                  <a:pt x="2363470" y="1779905"/>
                </a:lnTo>
                <a:lnTo>
                  <a:pt x="2369820" y="1767205"/>
                </a:lnTo>
                <a:close/>
              </a:path>
            </a:pathLst>
          </a:custGeom>
          <a:solidFill>
            <a:srgbClr val="2D75B6"/>
          </a:solidFill>
        </p:spPr>
        <p:txBody>
          <a:bodyPr wrap="square" lIns="0" tIns="0" rIns="0" bIns="0" rtlCol="0"/>
          <a:lstStyle/>
          <a:p>
            <a:endParaRPr/>
          </a:p>
        </p:txBody>
      </p:sp>
      <p:sp>
        <p:nvSpPr>
          <p:cNvPr id="50" name="object 50"/>
          <p:cNvSpPr/>
          <p:nvPr/>
        </p:nvSpPr>
        <p:spPr>
          <a:xfrm>
            <a:off x="9336023" y="2846831"/>
            <a:ext cx="76200" cy="481330"/>
          </a:xfrm>
          <a:custGeom>
            <a:avLst/>
            <a:gdLst/>
            <a:ahLst/>
            <a:cxnLst/>
            <a:rect l="l" t="t" r="r" b="b"/>
            <a:pathLst>
              <a:path w="76200" h="481329">
                <a:moveTo>
                  <a:pt x="31750" y="404748"/>
                </a:moveTo>
                <a:lnTo>
                  <a:pt x="0" y="404748"/>
                </a:lnTo>
                <a:lnTo>
                  <a:pt x="38100" y="480948"/>
                </a:lnTo>
                <a:lnTo>
                  <a:pt x="69850" y="417448"/>
                </a:lnTo>
                <a:lnTo>
                  <a:pt x="31750" y="417448"/>
                </a:lnTo>
                <a:lnTo>
                  <a:pt x="31750" y="404748"/>
                </a:lnTo>
                <a:close/>
              </a:path>
              <a:path w="76200" h="481329">
                <a:moveTo>
                  <a:pt x="44450" y="0"/>
                </a:moveTo>
                <a:lnTo>
                  <a:pt x="31750" y="0"/>
                </a:lnTo>
                <a:lnTo>
                  <a:pt x="31750" y="417448"/>
                </a:lnTo>
                <a:lnTo>
                  <a:pt x="44450" y="417448"/>
                </a:lnTo>
                <a:lnTo>
                  <a:pt x="44450" y="0"/>
                </a:lnTo>
                <a:close/>
              </a:path>
              <a:path w="76200" h="481329">
                <a:moveTo>
                  <a:pt x="76200" y="404748"/>
                </a:moveTo>
                <a:lnTo>
                  <a:pt x="44450" y="404748"/>
                </a:lnTo>
                <a:lnTo>
                  <a:pt x="44450" y="417448"/>
                </a:lnTo>
                <a:lnTo>
                  <a:pt x="69850" y="417448"/>
                </a:lnTo>
                <a:lnTo>
                  <a:pt x="76200" y="404748"/>
                </a:lnTo>
                <a:close/>
              </a:path>
            </a:pathLst>
          </a:custGeom>
          <a:solidFill>
            <a:srgbClr val="C00000"/>
          </a:solidFill>
        </p:spPr>
        <p:txBody>
          <a:bodyPr wrap="square" lIns="0" tIns="0" rIns="0" bIns="0" rtlCol="0"/>
          <a:lstStyle/>
          <a:p>
            <a:endParaRPr/>
          </a:p>
        </p:txBody>
      </p:sp>
      <p:sp>
        <p:nvSpPr>
          <p:cNvPr id="80" name="TextBox 79"/>
          <p:cNvSpPr txBox="1"/>
          <p:nvPr/>
        </p:nvSpPr>
        <p:spPr>
          <a:xfrm>
            <a:off x="4572000" y="1207007"/>
            <a:ext cx="1221230" cy="400110"/>
          </a:xfrm>
          <a:prstGeom prst="rect">
            <a:avLst/>
          </a:prstGeom>
          <a:noFill/>
        </p:spPr>
        <p:txBody>
          <a:bodyPr wrap="square" rtlCol="0">
            <a:spAutoFit/>
          </a:bodyPr>
          <a:lstStyle/>
          <a:p>
            <a:r>
              <a:rPr lang="fr-FR" sz="2000" dirty="0" err="1" smtClean="0"/>
              <a:t>Context</a:t>
            </a:r>
            <a:endParaRPr lang="fr-FR" sz="2000" dirty="0"/>
          </a:p>
        </p:txBody>
      </p:sp>
      <p:sp>
        <p:nvSpPr>
          <p:cNvPr id="81" name="TextBox 80"/>
          <p:cNvSpPr txBox="1"/>
          <p:nvPr/>
        </p:nvSpPr>
        <p:spPr>
          <a:xfrm>
            <a:off x="5059171" y="1575553"/>
            <a:ext cx="1352296" cy="400110"/>
          </a:xfrm>
          <a:prstGeom prst="rect">
            <a:avLst/>
          </a:prstGeom>
          <a:noFill/>
        </p:spPr>
        <p:txBody>
          <a:bodyPr wrap="square" rtlCol="0">
            <a:spAutoFit/>
          </a:bodyPr>
          <a:lstStyle/>
          <a:p>
            <a:r>
              <a:rPr lang="fr-FR" sz="2000" dirty="0" smtClean="0"/>
              <a:t>Planning</a:t>
            </a:r>
            <a:endParaRPr lang="fr-FR" sz="2000" dirty="0"/>
          </a:p>
        </p:txBody>
      </p:sp>
      <p:sp>
        <p:nvSpPr>
          <p:cNvPr id="82" name="TextBox 81"/>
          <p:cNvSpPr txBox="1"/>
          <p:nvPr/>
        </p:nvSpPr>
        <p:spPr>
          <a:xfrm>
            <a:off x="5793230" y="1848691"/>
            <a:ext cx="1352296" cy="400110"/>
          </a:xfrm>
          <a:prstGeom prst="rect">
            <a:avLst/>
          </a:prstGeom>
          <a:noFill/>
        </p:spPr>
        <p:txBody>
          <a:bodyPr wrap="square" rtlCol="0">
            <a:spAutoFit/>
          </a:bodyPr>
          <a:lstStyle/>
          <a:p>
            <a:r>
              <a:rPr lang="fr-FR" sz="2000" dirty="0" smtClean="0"/>
              <a:t>Inputs</a:t>
            </a:r>
            <a:endParaRPr lang="fr-FR" sz="2000" dirty="0"/>
          </a:p>
        </p:txBody>
      </p:sp>
      <p:sp>
        <p:nvSpPr>
          <p:cNvPr id="83" name="TextBox 82"/>
          <p:cNvSpPr txBox="1"/>
          <p:nvPr/>
        </p:nvSpPr>
        <p:spPr>
          <a:xfrm>
            <a:off x="6137401" y="2228294"/>
            <a:ext cx="1352296" cy="400110"/>
          </a:xfrm>
          <a:prstGeom prst="rect">
            <a:avLst/>
          </a:prstGeom>
          <a:noFill/>
        </p:spPr>
        <p:txBody>
          <a:bodyPr wrap="square" rtlCol="0">
            <a:spAutoFit/>
          </a:bodyPr>
          <a:lstStyle/>
          <a:p>
            <a:r>
              <a:rPr lang="fr-FR" sz="2000" dirty="0" err="1" smtClean="0"/>
              <a:t>Process</a:t>
            </a:r>
            <a:endParaRPr lang="fr-FR" sz="2000" dirty="0"/>
          </a:p>
        </p:txBody>
      </p:sp>
      <p:sp>
        <p:nvSpPr>
          <p:cNvPr id="84" name="TextBox 83"/>
          <p:cNvSpPr txBox="1"/>
          <p:nvPr/>
        </p:nvSpPr>
        <p:spPr>
          <a:xfrm>
            <a:off x="6679819" y="2605444"/>
            <a:ext cx="1352296" cy="400110"/>
          </a:xfrm>
          <a:prstGeom prst="rect">
            <a:avLst/>
          </a:prstGeom>
          <a:noFill/>
        </p:spPr>
        <p:txBody>
          <a:bodyPr wrap="square" rtlCol="0">
            <a:spAutoFit/>
          </a:bodyPr>
          <a:lstStyle/>
          <a:p>
            <a:r>
              <a:rPr lang="fr-FR" sz="2000" dirty="0" err="1" smtClean="0"/>
              <a:t>Ouputs</a:t>
            </a:r>
            <a:endParaRPr lang="fr-FR" sz="2000" dirty="0"/>
          </a:p>
        </p:txBody>
      </p:sp>
      <p:sp>
        <p:nvSpPr>
          <p:cNvPr id="140" name="object 62"/>
          <p:cNvSpPr/>
          <p:nvPr/>
        </p:nvSpPr>
        <p:spPr>
          <a:xfrm>
            <a:off x="4657977" y="4732971"/>
            <a:ext cx="554990" cy="523240"/>
          </a:xfrm>
          <a:custGeom>
            <a:avLst/>
            <a:gdLst/>
            <a:ahLst/>
            <a:cxnLst/>
            <a:rect l="l" t="t" r="r" b="b"/>
            <a:pathLst>
              <a:path w="554989"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2" name="object 64"/>
          <p:cNvSpPr/>
          <p:nvPr/>
        </p:nvSpPr>
        <p:spPr>
          <a:xfrm>
            <a:off x="5226428" y="4729923"/>
            <a:ext cx="554990" cy="523240"/>
          </a:xfrm>
          <a:custGeom>
            <a:avLst/>
            <a:gdLst/>
            <a:ahLst/>
            <a:cxnLst/>
            <a:rect l="l" t="t" r="r" b="b"/>
            <a:pathLst>
              <a:path w="554989"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6" name="object 68"/>
          <p:cNvSpPr/>
          <p:nvPr/>
        </p:nvSpPr>
        <p:spPr>
          <a:xfrm>
            <a:off x="6377048" y="4732971"/>
            <a:ext cx="554990" cy="523240"/>
          </a:xfrm>
          <a:custGeom>
            <a:avLst/>
            <a:gdLst/>
            <a:ahLst/>
            <a:cxnLst/>
            <a:rect l="l" t="t" r="r" b="b"/>
            <a:pathLst>
              <a:path w="554990"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5" y="87122"/>
                </a:lnTo>
                <a:lnTo>
                  <a:pt x="554735"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1">
            <a:solidFill>
              <a:srgbClr val="D0CECE"/>
            </a:solidFill>
          </a:ln>
        </p:spPr>
        <p:txBody>
          <a:bodyPr wrap="square" lIns="0" tIns="0" rIns="0" bIns="0" rtlCol="0"/>
          <a:lstStyle/>
          <a:p>
            <a:endParaRPr/>
          </a:p>
        </p:txBody>
      </p:sp>
      <p:sp>
        <p:nvSpPr>
          <p:cNvPr id="148" name="object 70"/>
          <p:cNvSpPr/>
          <p:nvPr/>
        </p:nvSpPr>
        <p:spPr>
          <a:xfrm>
            <a:off x="5813168" y="4732971"/>
            <a:ext cx="554990" cy="523240"/>
          </a:xfrm>
          <a:custGeom>
            <a:avLst/>
            <a:gdLst/>
            <a:ahLst/>
            <a:cxnLst/>
            <a:rect l="l" t="t" r="r" b="b"/>
            <a:pathLst>
              <a:path w="554989" h="523239">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3"/>
                </a:lnTo>
                <a:lnTo>
                  <a:pt x="529224" y="497216"/>
                </a:lnTo>
                <a:lnTo>
                  <a:pt x="501532" y="515886"/>
                </a:lnTo>
                <a:lnTo>
                  <a:pt x="467614"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50" name="object 72"/>
          <p:cNvSpPr/>
          <p:nvPr/>
        </p:nvSpPr>
        <p:spPr>
          <a:xfrm>
            <a:off x="9182732" y="4789359"/>
            <a:ext cx="554990" cy="523240"/>
          </a:xfrm>
          <a:custGeom>
            <a:avLst/>
            <a:gdLst/>
            <a:ahLst/>
            <a:cxnLst/>
            <a:rect l="l" t="t" r="r" b="b"/>
            <a:pathLst>
              <a:path w="554990" h="523239">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3"/>
                </a:lnTo>
                <a:lnTo>
                  <a:pt x="529224" y="497216"/>
                </a:lnTo>
                <a:lnTo>
                  <a:pt x="501532" y="515886"/>
                </a:lnTo>
                <a:lnTo>
                  <a:pt x="467614"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51" name="object 73"/>
          <p:cNvSpPr/>
          <p:nvPr/>
        </p:nvSpPr>
        <p:spPr>
          <a:xfrm>
            <a:off x="265808" y="5348667"/>
            <a:ext cx="10509885" cy="472440"/>
          </a:xfrm>
          <a:custGeom>
            <a:avLst/>
            <a:gdLst/>
            <a:ahLst/>
            <a:cxnLst/>
            <a:rect l="l" t="t" r="r" b="b"/>
            <a:pathLst>
              <a:path w="10509885" h="472440">
                <a:moveTo>
                  <a:pt x="14770" y="118109"/>
                </a:moveTo>
                <a:lnTo>
                  <a:pt x="0" y="118109"/>
                </a:lnTo>
                <a:lnTo>
                  <a:pt x="0" y="354329"/>
                </a:lnTo>
                <a:lnTo>
                  <a:pt x="14770" y="354329"/>
                </a:lnTo>
                <a:lnTo>
                  <a:pt x="14770" y="118109"/>
                </a:lnTo>
                <a:close/>
              </a:path>
              <a:path w="10509885" h="472440">
                <a:moveTo>
                  <a:pt x="59055" y="118109"/>
                </a:moveTo>
                <a:lnTo>
                  <a:pt x="29527" y="118109"/>
                </a:lnTo>
                <a:lnTo>
                  <a:pt x="29527" y="354329"/>
                </a:lnTo>
                <a:lnTo>
                  <a:pt x="59055" y="354329"/>
                </a:lnTo>
                <a:lnTo>
                  <a:pt x="59055" y="118109"/>
                </a:lnTo>
                <a:close/>
              </a:path>
              <a:path w="10509885" h="472440">
                <a:moveTo>
                  <a:pt x="10273284" y="0"/>
                </a:moveTo>
                <a:lnTo>
                  <a:pt x="10273284" y="118109"/>
                </a:lnTo>
                <a:lnTo>
                  <a:pt x="73825" y="118109"/>
                </a:lnTo>
                <a:lnTo>
                  <a:pt x="73825" y="354329"/>
                </a:lnTo>
                <a:lnTo>
                  <a:pt x="10273284" y="354329"/>
                </a:lnTo>
                <a:lnTo>
                  <a:pt x="10273284" y="472439"/>
                </a:lnTo>
                <a:lnTo>
                  <a:pt x="10509504" y="236219"/>
                </a:lnTo>
                <a:lnTo>
                  <a:pt x="10273284" y="0"/>
                </a:lnTo>
                <a:close/>
              </a:path>
            </a:pathLst>
          </a:custGeom>
          <a:solidFill>
            <a:srgbClr val="171717"/>
          </a:solidFill>
        </p:spPr>
        <p:txBody>
          <a:bodyPr wrap="square" lIns="0" tIns="0" rIns="0" bIns="0" rtlCol="0"/>
          <a:lstStyle/>
          <a:p>
            <a:endParaRPr/>
          </a:p>
        </p:txBody>
      </p:sp>
      <p:sp>
        <p:nvSpPr>
          <p:cNvPr id="152" name="object 74"/>
          <p:cNvSpPr/>
          <p:nvPr/>
        </p:nvSpPr>
        <p:spPr>
          <a:xfrm>
            <a:off x="265808" y="5348667"/>
            <a:ext cx="10509885" cy="472440"/>
          </a:xfrm>
          <a:custGeom>
            <a:avLst/>
            <a:gdLst/>
            <a:ahLst/>
            <a:cxnLst/>
            <a:rect l="l" t="t" r="r" b="b"/>
            <a:pathLst>
              <a:path w="10509885" h="472440">
                <a:moveTo>
                  <a:pt x="0" y="118109"/>
                </a:moveTo>
                <a:lnTo>
                  <a:pt x="14770" y="118109"/>
                </a:lnTo>
                <a:lnTo>
                  <a:pt x="14770" y="354329"/>
                </a:lnTo>
                <a:lnTo>
                  <a:pt x="0" y="354329"/>
                </a:lnTo>
                <a:lnTo>
                  <a:pt x="0" y="118109"/>
                </a:lnTo>
                <a:close/>
              </a:path>
              <a:path w="10509885" h="472440">
                <a:moveTo>
                  <a:pt x="29527" y="118109"/>
                </a:moveTo>
                <a:lnTo>
                  <a:pt x="59055" y="118109"/>
                </a:lnTo>
                <a:lnTo>
                  <a:pt x="59055" y="354329"/>
                </a:lnTo>
                <a:lnTo>
                  <a:pt x="29527" y="354329"/>
                </a:lnTo>
                <a:lnTo>
                  <a:pt x="29527" y="118109"/>
                </a:lnTo>
                <a:close/>
              </a:path>
              <a:path w="10509885" h="472440">
                <a:moveTo>
                  <a:pt x="73825" y="118109"/>
                </a:moveTo>
                <a:lnTo>
                  <a:pt x="10273284" y="118109"/>
                </a:lnTo>
                <a:lnTo>
                  <a:pt x="10273284" y="0"/>
                </a:lnTo>
                <a:lnTo>
                  <a:pt x="10509504" y="236219"/>
                </a:lnTo>
                <a:lnTo>
                  <a:pt x="10273284" y="472439"/>
                </a:lnTo>
                <a:lnTo>
                  <a:pt x="10273284" y="354329"/>
                </a:lnTo>
                <a:lnTo>
                  <a:pt x="73825" y="354329"/>
                </a:lnTo>
                <a:lnTo>
                  <a:pt x="73825" y="118109"/>
                </a:lnTo>
                <a:close/>
              </a:path>
            </a:pathLst>
          </a:custGeom>
          <a:ln w="12192">
            <a:solidFill>
              <a:srgbClr val="000000"/>
            </a:solidFill>
          </a:ln>
        </p:spPr>
        <p:txBody>
          <a:bodyPr wrap="square" lIns="0" tIns="0" rIns="0" bIns="0" rtlCol="0"/>
          <a:lstStyle/>
          <a:p>
            <a:endParaRPr/>
          </a:p>
        </p:txBody>
      </p:sp>
      <p:sp>
        <p:nvSpPr>
          <p:cNvPr id="153" name="object 75"/>
          <p:cNvSpPr/>
          <p:nvPr/>
        </p:nvSpPr>
        <p:spPr>
          <a:xfrm>
            <a:off x="544701" y="5313614"/>
            <a:ext cx="554990" cy="523240"/>
          </a:xfrm>
          <a:custGeom>
            <a:avLst/>
            <a:gdLst/>
            <a:ahLst/>
            <a:cxnLst/>
            <a:rect l="l" t="t" r="r" b="b"/>
            <a:pathLst>
              <a:path w="554990" h="523240">
                <a:moveTo>
                  <a:pt x="467613" y="0"/>
                </a:moveTo>
                <a:lnTo>
                  <a:pt x="87122" y="0"/>
                </a:lnTo>
                <a:lnTo>
                  <a:pt x="53208" y="6845"/>
                </a:lnTo>
                <a:lnTo>
                  <a:pt x="25515" y="25515"/>
                </a:lnTo>
                <a:lnTo>
                  <a:pt x="6845" y="53208"/>
                </a:lnTo>
                <a:lnTo>
                  <a:pt x="0" y="87122"/>
                </a:lnTo>
                <a:lnTo>
                  <a:pt x="0" y="435610"/>
                </a:lnTo>
                <a:lnTo>
                  <a:pt x="6845" y="469523"/>
                </a:lnTo>
                <a:lnTo>
                  <a:pt x="25515" y="497215"/>
                </a:lnTo>
                <a:lnTo>
                  <a:pt x="53208" y="515885"/>
                </a:lnTo>
                <a:lnTo>
                  <a:pt x="87122" y="522730"/>
                </a:lnTo>
                <a:lnTo>
                  <a:pt x="467613" y="522730"/>
                </a:lnTo>
                <a:lnTo>
                  <a:pt x="501527" y="515885"/>
                </a:lnTo>
                <a:lnTo>
                  <a:pt x="529220" y="497215"/>
                </a:lnTo>
                <a:lnTo>
                  <a:pt x="547890" y="469523"/>
                </a:lnTo>
                <a:lnTo>
                  <a:pt x="554736" y="435610"/>
                </a:lnTo>
                <a:lnTo>
                  <a:pt x="554736" y="87122"/>
                </a:lnTo>
                <a:lnTo>
                  <a:pt x="547890" y="53208"/>
                </a:lnTo>
                <a:lnTo>
                  <a:pt x="529220" y="25515"/>
                </a:lnTo>
                <a:lnTo>
                  <a:pt x="501527" y="6845"/>
                </a:lnTo>
                <a:lnTo>
                  <a:pt x="467613" y="0"/>
                </a:lnTo>
                <a:close/>
              </a:path>
            </a:pathLst>
          </a:custGeom>
          <a:solidFill>
            <a:srgbClr val="538235"/>
          </a:solidFill>
        </p:spPr>
        <p:txBody>
          <a:bodyPr wrap="square" lIns="0" tIns="0" rIns="0" bIns="0" rtlCol="0"/>
          <a:lstStyle/>
          <a:p>
            <a:endParaRPr/>
          </a:p>
        </p:txBody>
      </p:sp>
      <p:sp>
        <p:nvSpPr>
          <p:cNvPr id="154" name="object 76"/>
          <p:cNvSpPr/>
          <p:nvPr/>
        </p:nvSpPr>
        <p:spPr>
          <a:xfrm>
            <a:off x="544701" y="5313614"/>
            <a:ext cx="554990" cy="523240"/>
          </a:xfrm>
          <a:custGeom>
            <a:avLst/>
            <a:gdLst/>
            <a:ahLst/>
            <a:cxnLst/>
            <a:rect l="l" t="t" r="r" b="b"/>
            <a:pathLst>
              <a:path w="554990" h="523240">
                <a:moveTo>
                  <a:pt x="0" y="87122"/>
                </a:moveTo>
                <a:lnTo>
                  <a:pt x="6845" y="53208"/>
                </a:lnTo>
                <a:lnTo>
                  <a:pt x="25515" y="25515"/>
                </a:lnTo>
                <a:lnTo>
                  <a:pt x="53208" y="6845"/>
                </a:lnTo>
                <a:lnTo>
                  <a:pt x="87122" y="0"/>
                </a:lnTo>
                <a:lnTo>
                  <a:pt x="467613" y="0"/>
                </a:lnTo>
                <a:lnTo>
                  <a:pt x="501527" y="6845"/>
                </a:lnTo>
                <a:lnTo>
                  <a:pt x="529220" y="25515"/>
                </a:lnTo>
                <a:lnTo>
                  <a:pt x="547890" y="53208"/>
                </a:lnTo>
                <a:lnTo>
                  <a:pt x="554736" y="87122"/>
                </a:lnTo>
                <a:lnTo>
                  <a:pt x="554736" y="435610"/>
                </a:lnTo>
                <a:lnTo>
                  <a:pt x="547890" y="469523"/>
                </a:lnTo>
                <a:lnTo>
                  <a:pt x="529220" y="497215"/>
                </a:lnTo>
                <a:lnTo>
                  <a:pt x="501527" y="515885"/>
                </a:lnTo>
                <a:lnTo>
                  <a:pt x="467613" y="522730"/>
                </a:lnTo>
                <a:lnTo>
                  <a:pt x="87122" y="522730"/>
                </a:lnTo>
                <a:lnTo>
                  <a:pt x="53208" y="515885"/>
                </a:lnTo>
                <a:lnTo>
                  <a:pt x="25515" y="497215"/>
                </a:lnTo>
                <a:lnTo>
                  <a:pt x="6845" y="469523"/>
                </a:lnTo>
                <a:lnTo>
                  <a:pt x="0" y="435610"/>
                </a:lnTo>
                <a:lnTo>
                  <a:pt x="0" y="87122"/>
                </a:lnTo>
                <a:close/>
              </a:path>
            </a:pathLst>
          </a:custGeom>
          <a:ln w="12192">
            <a:solidFill>
              <a:srgbClr val="41709C"/>
            </a:solidFill>
          </a:ln>
        </p:spPr>
        <p:txBody>
          <a:bodyPr wrap="square" lIns="0" tIns="0" rIns="0" bIns="0" rtlCol="0"/>
          <a:lstStyle/>
          <a:p>
            <a:endParaRPr/>
          </a:p>
        </p:txBody>
      </p:sp>
      <p:sp>
        <p:nvSpPr>
          <p:cNvPr id="155" name="object 77"/>
          <p:cNvSpPr/>
          <p:nvPr/>
        </p:nvSpPr>
        <p:spPr>
          <a:xfrm>
            <a:off x="1099437" y="5313614"/>
            <a:ext cx="554990" cy="523240"/>
          </a:xfrm>
          <a:custGeom>
            <a:avLst/>
            <a:gdLst/>
            <a:ahLst/>
            <a:cxnLst/>
            <a:rect l="l" t="t" r="r" b="b"/>
            <a:pathLst>
              <a:path w="554990" h="523240">
                <a:moveTo>
                  <a:pt x="467613" y="0"/>
                </a:moveTo>
                <a:lnTo>
                  <a:pt x="87122" y="0"/>
                </a:lnTo>
                <a:lnTo>
                  <a:pt x="53208" y="6845"/>
                </a:lnTo>
                <a:lnTo>
                  <a:pt x="25515" y="25515"/>
                </a:lnTo>
                <a:lnTo>
                  <a:pt x="6845" y="53208"/>
                </a:lnTo>
                <a:lnTo>
                  <a:pt x="0" y="87122"/>
                </a:lnTo>
                <a:lnTo>
                  <a:pt x="0" y="435610"/>
                </a:lnTo>
                <a:lnTo>
                  <a:pt x="6845" y="469523"/>
                </a:lnTo>
                <a:lnTo>
                  <a:pt x="25515" y="497215"/>
                </a:lnTo>
                <a:lnTo>
                  <a:pt x="53208" y="515885"/>
                </a:lnTo>
                <a:lnTo>
                  <a:pt x="87122" y="522730"/>
                </a:lnTo>
                <a:lnTo>
                  <a:pt x="467613" y="522730"/>
                </a:lnTo>
                <a:lnTo>
                  <a:pt x="501532" y="515885"/>
                </a:lnTo>
                <a:lnTo>
                  <a:pt x="529224" y="497215"/>
                </a:lnTo>
                <a:lnTo>
                  <a:pt x="547891" y="469523"/>
                </a:lnTo>
                <a:lnTo>
                  <a:pt x="554735" y="435610"/>
                </a:lnTo>
                <a:lnTo>
                  <a:pt x="554735" y="87122"/>
                </a:lnTo>
                <a:lnTo>
                  <a:pt x="547891" y="53208"/>
                </a:lnTo>
                <a:lnTo>
                  <a:pt x="529224" y="25515"/>
                </a:lnTo>
                <a:lnTo>
                  <a:pt x="501532" y="6845"/>
                </a:lnTo>
                <a:lnTo>
                  <a:pt x="467613" y="0"/>
                </a:lnTo>
                <a:close/>
              </a:path>
            </a:pathLst>
          </a:custGeom>
          <a:solidFill>
            <a:srgbClr val="538235"/>
          </a:solidFill>
        </p:spPr>
        <p:txBody>
          <a:bodyPr wrap="square" lIns="0" tIns="0" rIns="0" bIns="0" rtlCol="0"/>
          <a:lstStyle/>
          <a:p>
            <a:endParaRPr/>
          </a:p>
        </p:txBody>
      </p:sp>
      <p:sp>
        <p:nvSpPr>
          <p:cNvPr id="156" name="object 78"/>
          <p:cNvSpPr/>
          <p:nvPr/>
        </p:nvSpPr>
        <p:spPr>
          <a:xfrm>
            <a:off x="1099437" y="5313614"/>
            <a:ext cx="554990" cy="523240"/>
          </a:xfrm>
          <a:custGeom>
            <a:avLst/>
            <a:gdLst/>
            <a:ahLst/>
            <a:cxnLst/>
            <a:rect l="l" t="t" r="r" b="b"/>
            <a:pathLst>
              <a:path w="554990" h="523240">
                <a:moveTo>
                  <a:pt x="0" y="87122"/>
                </a:moveTo>
                <a:lnTo>
                  <a:pt x="6845" y="53208"/>
                </a:lnTo>
                <a:lnTo>
                  <a:pt x="25515" y="25515"/>
                </a:lnTo>
                <a:lnTo>
                  <a:pt x="53208" y="6845"/>
                </a:lnTo>
                <a:lnTo>
                  <a:pt x="87122" y="0"/>
                </a:lnTo>
                <a:lnTo>
                  <a:pt x="467613" y="0"/>
                </a:lnTo>
                <a:lnTo>
                  <a:pt x="501532" y="6845"/>
                </a:lnTo>
                <a:lnTo>
                  <a:pt x="529224" y="25515"/>
                </a:lnTo>
                <a:lnTo>
                  <a:pt x="547891" y="53208"/>
                </a:lnTo>
                <a:lnTo>
                  <a:pt x="554735" y="87122"/>
                </a:lnTo>
                <a:lnTo>
                  <a:pt x="554735" y="435610"/>
                </a:lnTo>
                <a:lnTo>
                  <a:pt x="547891" y="469523"/>
                </a:lnTo>
                <a:lnTo>
                  <a:pt x="529224" y="497215"/>
                </a:lnTo>
                <a:lnTo>
                  <a:pt x="501532" y="515885"/>
                </a:lnTo>
                <a:lnTo>
                  <a:pt x="467613" y="522730"/>
                </a:lnTo>
                <a:lnTo>
                  <a:pt x="87122" y="522730"/>
                </a:lnTo>
                <a:lnTo>
                  <a:pt x="53208" y="515885"/>
                </a:lnTo>
                <a:lnTo>
                  <a:pt x="25515" y="497215"/>
                </a:lnTo>
                <a:lnTo>
                  <a:pt x="6845" y="469523"/>
                </a:lnTo>
                <a:lnTo>
                  <a:pt x="0" y="435610"/>
                </a:lnTo>
                <a:lnTo>
                  <a:pt x="0" y="87122"/>
                </a:lnTo>
                <a:close/>
              </a:path>
            </a:pathLst>
          </a:custGeom>
          <a:ln w="12192">
            <a:solidFill>
              <a:srgbClr val="41709C"/>
            </a:solidFill>
          </a:ln>
        </p:spPr>
        <p:txBody>
          <a:bodyPr wrap="square" lIns="0" tIns="0" rIns="0" bIns="0" rtlCol="0"/>
          <a:lstStyle/>
          <a:p>
            <a:endParaRPr/>
          </a:p>
        </p:txBody>
      </p:sp>
      <p:sp>
        <p:nvSpPr>
          <p:cNvPr id="157" name="object 79"/>
          <p:cNvSpPr/>
          <p:nvPr/>
        </p:nvSpPr>
        <p:spPr>
          <a:xfrm>
            <a:off x="1673985" y="5307519"/>
            <a:ext cx="554990" cy="523240"/>
          </a:xfrm>
          <a:custGeom>
            <a:avLst/>
            <a:gdLst/>
            <a:ahLst/>
            <a:cxnLst/>
            <a:rect l="l" t="t" r="r" b="b"/>
            <a:pathLst>
              <a:path w="554989" h="523240">
                <a:moveTo>
                  <a:pt x="467614" y="0"/>
                </a:moveTo>
                <a:lnTo>
                  <a:pt x="87122" y="0"/>
                </a:lnTo>
                <a:lnTo>
                  <a:pt x="53203" y="6845"/>
                </a:lnTo>
                <a:lnTo>
                  <a:pt x="25511" y="25515"/>
                </a:lnTo>
                <a:lnTo>
                  <a:pt x="6844" y="53208"/>
                </a:lnTo>
                <a:lnTo>
                  <a:pt x="0" y="87121"/>
                </a:lnTo>
                <a:lnTo>
                  <a:pt x="0" y="435609"/>
                </a:lnTo>
                <a:lnTo>
                  <a:pt x="6844" y="469523"/>
                </a:lnTo>
                <a:lnTo>
                  <a:pt x="25511" y="497216"/>
                </a:lnTo>
                <a:lnTo>
                  <a:pt x="53203" y="515886"/>
                </a:lnTo>
                <a:lnTo>
                  <a:pt x="87122" y="522731"/>
                </a:lnTo>
                <a:lnTo>
                  <a:pt x="467614" y="522731"/>
                </a:lnTo>
                <a:lnTo>
                  <a:pt x="501532" y="515886"/>
                </a:lnTo>
                <a:lnTo>
                  <a:pt x="529224" y="497216"/>
                </a:lnTo>
                <a:lnTo>
                  <a:pt x="547891" y="469523"/>
                </a:lnTo>
                <a:lnTo>
                  <a:pt x="554735" y="435609"/>
                </a:lnTo>
                <a:lnTo>
                  <a:pt x="554735" y="87121"/>
                </a:lnTo>
                <a:lnTo>
                  <a:pt x="547891" y="53208"/>
                </a:lnTo>
                <a:lnTo>
                  <a:pt x="529224" y="25515"/>
                </a:lnTo>
                <a:lnTo>
                  <a:pt x="501532" y="6845"/>
                </a:lnTo>
                <a:lnTo>
                  <a:pt x="467614" y="0"/>
                </a:lnTo>
                <a:close/>
              </a:path>
            </a:pathLst>
          </a:custGeom>
          <a:solidFill>
            <a:srgbClr val="538235"/>
          </a:solidFill>
        </p:spPr>
        <p:txBody>
          <a:bodyPr wrap="square" lIns="0" tIns="0" rIns="0" bIns="0" rtlCol="0"/>
          <a:lstStyle/>
          <a:p>
            <a:endParaRPr/>
          </a:p>
        </p:txBody>
      </p:sp>
      <p:sp>
        <p:nvSpPr>
          <p:cNvPr id="158" name="object 80"/>
          <p:cNvSpPr/>
          <p:nvPr/>
        </p:nvSpPr>
        <p:spPr>
          <a:xfrm>
            <a:off x="1673985" y="5307519"/>
            <a:ext cx="554990" cy="523240"/>
          </a:xfrm>
          <a:custGeom>
            <a:avLst/>
            <a:gdLst/>
            <a:ahLst/>
            <a:cxnLst/>
            <a:rect l="l" t="t" r="r" b="b"/>
            <a:pathLst>
              <a:path w="554989" h="523240">
                <a:moveTo>
                  <a:pt x="0" y="87121"/>
                </a:moveTo>
                <a:lnTo>
                  <a:pt x="6844" y="53208"/>
                </a:lnTo>
                <a:lnTo>
                  <a:pt x="25511" y="25515"/>
                </a:lnTo>
                <a:lnTo>
                  <a:pt x="53203" y="6845"/>
                </a:lnTo>
                <a:lnTo>
                  <a:pt x="87122" y="0"/>
                </a:lnTo>
                <a:lnTo>
                  <a:pt x="467614" y="0"/>
                </a:lnTo>
                <a:lnTo>
                  <a:pt x="501532" y="6845"/>
                </a:lnTo>
                <a:lnTo>
                  <a:pt x="529224" y="25515"/>
                </a:lnTo>
                <a:lnTo>
                  <a:pt x="547891" y="53208"/>
                </a:lnTo>
                <a:lnTo>
                  <a:pt x="554735" y="87121"/>
                </a:lnTo>
                <a:lnTo>
                  <a:pt x="554735" y="435609"/>
                </a:lnTo>
                <a:lnTo>
                  <a:pt x="547891" y="469523"/>
                </a:lnTo>
                <a:lnTo>
                  <a:pt x="529224" y="497216"/>
                </a:lnTo>
                <a:lnTo>
                  <a:pt x="501532" y="515886"/>
                </a:lnTo>
                <a:lnTo>
                  <a:pt x="467614" y="522731"/>
                </a:lnTo>
                <a:lnTo>
                  <a:pt x="87122" y="522731"/>
                </a:lnTo>
                <a:lnTo>
                  <a:pt x="53203" y="515886"/>
                </a:lnTo>
                <a:lnTo>
                  <a:pt x="25511" y="497216"/>
                </a:lnTo>
                <a:lnTo>
                  <a:pt x="6844" y="469523"/>
                </a:lnTo>
                <a:lnTo>
                  <a:pt x="0" y="435609"/>
                </a:lnTo>
                <a:lnTo>
                  <a:pt x="0" y="87121"/>
                </a:lnTo>
                <a:close/>
              </a:path>
            </a:pathLst>
          </a:custGeom>
          <a:ln w="12192">
            <a:solidFill>
              <a:srgbClr val="41709C"/>
            </a:solidFill>
          </a:ln>
        </p:spPr>
        <p:txBody>
          <a:bodyPr wrap="square" lIns="0" tIns="0" rIns="0" bIns="0" rtlCol="0"/>
          <a:lstStyle/>
          <a:p>
            <a:endParaRPr/>
          </a:p>
        </p:txBody>
      </p:sp>
      <p:sp>
        <p:nvSpPr>
          <p:cNvPr id="159" name="object 81"/>
          <p:cNvSpPr/>
          <p:nvPr/>
        </p:nvSpPr>
        <p:spPr>
          <a:xfrm>
            <a:off x="2247008" y="5296851"/>
            <a:ext cx="554990" cy="523240"/>
          </a:xfrm>
          <a:custGeom>
            <a:avLst/>
            <a:gdLst/>
            <a:ahLst/>
            <a:cxnLst/>
            <a:rect l="l" t="t" r="r" b="b"/>
            <a:pathLst>
              <a:path w="554989" h="523240">
                <a:moveTo>
                  <a:pt x="467614" y="0"/>
                </a:moveTo>
                <a:lnTo>
                  <a:pt x="87122" y="0"/>
                </a:lnTo>
                <a:lnTo>
                  <a:pt x="53203" y="6845"/>
                </a:lnTo>
                <a:lnTo>
                  <a:pt x="25511" y="25515"/>
                </a:lnTo>
                <a:lnTo>
                  <a:pt x="6844" y="53208"/>
                </a:lnTo>
                <a:lnTo>
                  <a:pt x="0" y="87121"/>
                </a:lnTo>
                <a:lnTo>
                  <a:pt x="0" y="435609"/>
                </a:lnTo>
                <a:lnTo>
                  <a:pt x="6844" y="469523"/>
                </a:lnTo>
                <a:lnTo>
                  <a:pt x="25511" y="497215"/>
                </a:lnTo>
                <a:lnTo>
                  <a:pt x="53203" y="515885"/>
                </a:lnTo>
                <a:lnTo>
                  <a:pt x="87122" y="522730"/>
                </a:lnTo>
                <a:lnTo>
                  <a:pt x="467614" y="522730"/>
                </a:lnTo>
                <a:lnTo>
                  <a:pt x="501532" y="515885"/>
                </a:lnTo>
                <a:lnTo>
                  <a:pt x="529224" y="497215"/>
                </a:lnTo>
                <a:lnTo>
                  <a:pt x="547891" y="469523"/>
                </a:lnTo>
                <a:lnTo>
                  <a:pt x="554736" y="435609"/>
                </a:lnTo>
                <a:lnTo>
                  <a:pt x="554736" y="87121"/>
                </a:lnTo>
                <a:lnTo>
                  <a:pt x="547891" y="53208"/>
                </a:lnTo>
                <a:lnTo>
                  <a:pt x="529224" y="25515"/>
                </a:lnTo>
                <a:lnTo>
                  <a:pt x="501532" y="6845"/>
                </a:lnTo>
                <a:lnTo>
                  <a:pt x="467614" y="0"/>
                </a:lnTo>
                <a:close/>
              </a:path>
            </a:pathLst>
          </a:custGeom>
          <a:solidFill>
            <a:srgbClr val="538235"/>
          </a:solidFill>
        </p:spPr>
        <p:txBody>
          <a:bodyPr wrap="square" lIns="0" tIns="0" rIns="0" bIns="0" rtlCol="0"/>
          <a:lstStyle/>
          <a:p>
            <a:endParaRPr/>
          </a:p>
        </p:txBody>
      </p:sp>
      <p:sp>
        <p:nvSpPr>
          <p:cNvPr id="160" name="object 82"/>
          <p:cNvSpPr/>
          <p:nvPr/>
        </p:nvSpPr>
        <p:spPr>
          <a:xfrm>
            <a:off x="2247008" y="5296851"/>
            <a:ext cx="554990" cy="523240"/>
          </a:xfrm>
          <a:custGeom>
            <a:avLst/>
            <a:gdLst/>
            <a:ahLst/>
            <a:cxnLst/>
            <a:rect l="l" t="t" r="r" b="b"/>
            <a:pathLst>
              <a:path w="554989" h="523240">
                <a:moveTo>
                  <a:pt x="0" y="87121"/>
                </a:moveTo>
                <a:lnTo>
                  <a:pt x="6844" y="53208"/>
                </a:lnTo>
                <a:lnTo>
                  <a:pt x="25511" y="25515"/>
                </a:lnTo>
                <a:lnTo>
                  <a:pt x="53203" y="6845"/>
                </a:lnTo>
                <a:lnTo>
                  <a:pt x="87122" y="0"/>
                </a:lnTo>
                <a:lnTo>
                  <a:pt x="467614" y="0"/>
                </a:lnTo>
                <a:lnTo>
                  <a:pt x="501532" y="6845"/>
                </a:lnTo>
                <a:lnTo>
                  <a:pt x="529224" y="25515"/>
                </a:lnTo>
                <a:lnTo>
                  <a:pt x="547891" y="53208"/>
                </a:lnTo>
                <a:lnTo>
                  <a:pt x="554736" y="87121"/>
                </a:lnTo>
                <a:lnTo>
                  <a:pt x="554736" y="435609"/>
                </a:lnTo>
                <a:lnTo>
                  <a:pt x="547891" y="469523"/>
                </a:lnTo>
                <a:lnTo>
                  <a:pt x="529224" y="497215"/>
                </a:lnTo>
                <a:lnTo>
                  <a:pt x="501532" y="515885"/>
                </a:lnTo>
                <a:lnTo>
                  <a:pt x="467614" y="522730"/>
                </a:lnTo>
                <a:lnTo>
                  <a:pt x="87122" y="522730"/>
                </a:lnTo>
                <a:lnTo>
                  <a:pt x="53203" y="515885"/>
                </a:lnTo>
                <a:lnTo>
                  <a:pt x="25511" y="497215"/>
                </a:lnTo>
                <a:lnTo>
                  <a:pt x="6844" y="469523"/>
                </a:lnTo>
                <a:lnTo>
                  <a:pt x="0" y="435609"/>
                </a:lnTo>
                <a:lnTo>
                  <a:pt x="0" y="87121"/>
                </a:lnTo>
                <a:close/>
              </a:path>
            </a:pathLst>
          </a:custGeom>
          <a:ln w="12192">
            <a:solidFill>
              <a:srgbClr val="41709C"/>
            </a:solidFill>
          </a:ln>
        </p:spPr>
        <p:txBody>
          <a:bodyPr wrap="square" lIns="0" tIns="0" rIns="0" bIns="0" rtlCol="0"/>
          <a:lstStyle/>
          <a:p>
            <a:endParaRPr/>
          </a:p>
        </p:txBody>
      </p:sp>
      <p:sp>
        <p:nvSpPr>
          <p:cNvPr id="161" name="object 83"/>
          <p:cNvSpPr/>
          <p:nvPr/>
        </p:nvSpPr>
        <p:spPr>
          <a:xfrm>
            <a:off x="2815461" y="5307519"/>
            <a:ext cx="553720" cy="523240"/>
          </a:xfrm>
          <a:custGeom>
            <a:avLst/>
            <a:gdLst/>
            <a:ahLst/>
            <a:cxnLst/>
            <a:rect l="l" t="t" r="r" b="b"/>
            <a:pathLst>
              <a:path w="553720" h="523240">
                <a:moveTo>
                  <a:pt x="466089" y="0"/>
                </a:moveTo>
                <a:lnTo>
                  <a:pt x="87121" y="0"/>
                </a:lnTo>
                <a:lnTo>
                  <a:pt x="53203" y="6845"/>
                </a:lnTo>
                <a:lnTo>
                  <a:pt x="25511" y="25515"/>
                </a:lnTo>
                <a:lnTo>
                  <a:pt x="6844" y="53208"/>
                </a:lnTo>
                <a:lnTo>
                  <a:pt x="0" y="87121"/>
                </a:lnTo>
                <a:lnTo>
                  <a:pt x="0" y="435609"/>
                </a:lnTo>
                <a:lnTo>
                  <a:pt x="6844" y="469523"/>
                </a:lnTo>
                <a:lnTo>
                  <a:pt x="25511" y="497216"/>
                </a:lnTo>
                <a:lnTo>
                  <a:pt x="53203" y="515886"/>
                </a:lnTo>
                <a:lnTo>
                  <a:pt x="87121" y="522731"/>
                </a:lnTo>
                <a:lnTo>
                  <a:pt x="466089" y="522731"/>
                </a:lnTo>
                <a:lnTo>
                  <a:pt x="500008" y="515886"/>
                </a:lnTo>
                <a:lnTo>
                  <a:pt x="527700" y="497216"/>
                </a:lnTo>
                <a:lnTo>
                  <a:pt x="546367" y="469523"/>
                </a:lnTo>
                <a:lnTo>
                  <a:pt x="553212" y="435609"/>
                </a:lnTo>
                <a:lnTo>
                  <a:pt x="553212" y="87121"/>
                </a:lnTo>
                <a:lnTo>
                  <a:pt x="546367" y="53208"/>
                </a:lnTo>
                <a:lnTo>
                  <a:pt x="527700" y="25515"/>
                </a:lnTo>
                <a:lnTo>
                  <a:pt x="500008" y="6845"/>
                </a:lnTo>
                <a:lnTo>
                  <a:pt x="466089" y="0"/>
                </a:lnTo>
                <a:close/>
              </a:path>
            </a:pathLst>
          </a:custGeom>
          <a:solidFill>
            <a:srgbClr val="538235"/>
          </a:solidFill>
        </p:spPr>
        <p:txBody>
          <a:bodyPr wrap="square" lIns="0" tIns="0" rIns="0" bIns="0" rtlCol="0"/>
          <a:lstStyle/>
          <a:p>
            <a:endParaRPr/>
          </a:p>
        </p:txBody>
      </p:sp>
      <p:sp>
        <p:nvSpPr>
          <p:cNvPr id="162" name="object 84"/>
          <p:cNvSpPr/>
          <p:nvPr/>
        </p:nvSpPr>
        <p:spPr>
          <a:xfrm>
            <a:off x="2815461" y="5307519"/>
            <a:ext cx="553720" cy="523240"/>
          </a:xfrm>
          <a:custGeom>
            <a:avLst/>
            <a:gdLst/>
            <a:ahLst/>
            <a:cxnLst/>
            <a:rect l="l" t="t" r="r" b="b"/>
            <a:pathLst>
              <a:path w="553720" h="523240">
                <a:moveTo>
                  <a:pt x="0" y="87121"/>
                </a:moveTo>
                <a:lnTo>
                  <a:pt x="6844" y="53208"/>
                </a:lnTo>
                <a:lnTo>
                  <a:pt x="25511" y="25515"/>
                </a:lnTo>
                <a:lnTo>
                  <a:pt x="53203" y="6845"/>
                </a:lnTo>
                <a:lnTo>
                  <a:pt x="87121" y="0"/>
                </a:lnTo>
                <a:lnTo>
                  <a:pt x="466089" y="0"/>
                </a:lnTo>
                <a:lnTo>
                  <a:pt x="500008" y="6845"/>
                </a:lnTo>
                <a:lnTo>
                  <a:pt x="527700" y="25515"/>
                </a:lnTo>
                <a:lnTo>
                  <a:pt x="546367" y="53208"/>
                </a:lnTo>
                <a:lnTo>
                  <a:pt x="553212" y="87121"/>
                </a:lnTo>
                <a:lnTo>
                  <a:pt x="553212" y="435609"/>
                </a:lnTo>
                <a:lnTo>
                  <a:pt x="546367" y="469523"/>
                </a:lnTo>
                <a:lnTo>
                  <a:pt x="527700" y="497216"/>
                </a:lnTo>
                <a:lnTo>
                  <a:pt x="500008" y="515886"/>
                </a:lnTo>
                <a:lnTo>
                  <a:pt x="466089" y="522731"/>
                </a:lnTo>
                <a:lnTo>
                  <a:pt x="87121" y="522731"/>
                </a:lnTo>
                <a:lnTo>
                  <a:pt x="53203" y="515886"/>
                </a:lnTo>
                <a:lnTo>
                  <a:pt x="25511" y="497216"/>
                </a:lnTo>
                <a:lnTo>
                  <a:pt x="6844" y="469523"/>
                </a:lnTo>
                <a:lnTo>
                  <a:pt x="0" y="435609"/>
                </a:lnTo>
                <a:lnTo>
                  <a:pt x="0" y="87121"/>
                </a:lnTo>
                <a:close/>
              </a:path>
            </a:pathLst>
          </a:custGeom>
          <a:ln w="12192">
            <a:solidFill>
              <a:srgbClr val="41709C"/>
            </a:solidFill>
          </a:ln>
        </p:spPr>
        <p:txBody>
          <a:bodyPr wrap="square" lIns="0" tIns="0" rIns="0" bIns="0" rtlCol="0"/>
          <a:lstStyle/>
          <a:p>
            <a:endParaRPr/>
          </a:p>
        </p:txBody>
      </p:sp>
      <p:sp>
        <p:nvSpPr>
          <p:cNvPr id="163" name="object 85"/>
          <p:cNvSpPr/>
          <p:nvPr/>
        </p:nvSpPr>
        <p:spPr>
          <a:xfrm>
            <a:off x="4665597" y="5316663"/>
            <a:ext cx="554990" cy="523240"/>
          </a:xfrm>
          <a:custGeom>
            <a:avLst/>
            <a:gdLst/>
            <a:ahLst/>
            <a:cxnLst/>
            <a:rect l="l" t="t" r="r" b="b"/>
            <a:pathLst>
              <a:path w="554989" h="523240">
                <a:moveTo>
                  <a:pt x="467613" y="0"/>
                </a:moveTo>
                <a:lnTo>
                  <a:pt x="87121" y="0"/>
                </a:lnTo>
                <a:lnTo>
                  <a:pt x="53203" y="6845"/>
                </a:lnTo>
                <a:lnTo>
                  <a:pt x="25511" y="25515"/>
                </a:lnTo>
                <a:lnTo>
                  <a:pt x="6844" y="53208"/>
                </a:lnTo>
                <a:lnTo>
                  <a:pt x="0" y="87122"/>
                </a:lnTo>
                <a:lnTo>
                  <a:pt x="0" y="435610"/>
                </a:lnTo>
                <a:lnTo>
                  <a:pt x="6844" y="469523"/>
                </a:lnTo>
                <a:lnTo>
                  <a:pt x="25511" y="497215"/>
                </a:lnTo>
                <a:lnTo>
                  <a:pt x="53203" y="515885"/>
                </a:lnTo>
                <a:lnTo>
                  <a:pt x="87121"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64" name="object 86"/>
          <p:cNvSpPr/>
          <p:nvPr/>
        </p:nvSpPr>
        <p:spPr>
          <a:xfrm>
            <a:off x="4665597" y="5316663"/>
            <a:ext cx="554990" cy="523240"/>
          </a:xfrm>
          <a:custGeom>
            <a:avLst/>
            <a:gdLst/>
            <a:ahLst/>
            <a:cxnLst/>
            <a:rect l="l" t="t" r="r" b="b"/>
            <a:pathLst>
              <a:path w="554989" h="523240">
                <a:moveTo>
                  <a:pt x="0" y="87122"/>
                </a:moveTo>
                <a:lnTo>
                  <a:pt x="6844" y="53208"/>
                </a:lnTo>
                <a:lnTo>
                  <a:pt x="25511" y="25515"/>
                </a:lnTo>
                <a:lnTo>
                  <a:pt x="53203" y="6845"/>
                </a:lnTo>
                <a:lnTo>
                  <a:pt x="87121"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1"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65" name="object 87"/>
          <p:cNvSpPr/>
          <p:nvPr/>
        </p:nvSpPr>
        <p:spPr>
          <a:xfrm>
            <a:off x="5234048" y="5313614"/>
            <a:ext cx="554990" cy="523240"/>
          </a:xfrm>
          <a:custGeom>
            <a:avLst/>
            <a:gdLst/>
            <a:ahLst/>
            <a:cxnLst/>
            <a:rect l="l" t="t" r="r" b="b"/>
            <a:pathLst>
              <a:path w="554989" h="523240">
                <a:moveTo>
                  <a:pt x="467613" y="0"/>
                </a:moveTo>
                <a:lnTo>
                  <a:pt x="87122" y="0"/>
                </a:lnTo>
                <a:lnTo>
                  <a:pt x="53203" y="6845"/>
                </a:lnTo>
                <a:lnTo>
                  <a:pt x="25511" y="25515"/>
                </a:lnTo>
                <a:lnTo>
                  <a:pt x="6844" y="53208"/>
                </a:lnTo>
                <a:lnTo>
                  <a:pt x="0" y="87122"/>
                </a:lnTo>
                <a:lnTo>
                  <a:pt x="0" y="435610"/>
                </a:lnTo>
                <a:lnTo>
                  <a:pt x="6844" y="469523"/>
                </a:lnTo>
                <a:lnTo>
                  <a:pt x="25511" y="497215"/>
                </a:lnTo>
                <a:lnTo>
                  <a:pt x="53203" y="515885"/>
                </a:lnTo>
                <a:lnTo>
                  <a:pt x="87122"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66" name="object 88"/>
          <p:cNvSpPr/>
          <p:nvPr/>
        </p:nvSpPr>
        <p:spPr>
          <a:xfrm>
            <a:off x="5234048" y="5313614"/>
            <a:ext cx="554990" cy="523240"/>
          </a:xfrm>
          <a:custGeom>
            <a:avLst/>
            <a:gdLst/>
            <a:ahLst/>
            <a:cxnLst/>
            <a:rect l="l" t="t" r="r" b="b"/>
            <a:pathLst>
              <a:path w="554989" h="523240">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2"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67" name="object 89"/>
          <p:cNvSpPr/>
          <p:nvPr/>
        </p:nvSpPr>
        <p:spPr>
          <a:xfrm>
            <a:off x="6960741" y="5316663"/>
            <a:ext cx="553720" cy="523240"/>
          </a:xfrm>
          <a:custGeom>
            <a:avLst/>
            <a:gdLst/>
            <a:ahLst/>
            <a:cxnLst/>
            <a:rect l="l" t="t" r="r" b="b"/>
            <a:pathLst>
              <a:path w="553720" h="523240">
                <a:moveTo>
                  <a:pt x="466089" y="0"/>
                </a:moveTo>
                <a:lnTo>
                  <a:pt x="87121" y="0"/>
                </a:lnTo>
                <a:lnTo>
                  <a:pt x="53203" y="6845"/>
                </a:lnTo>
                <a:lnTo>
                  <a:pt x="25511" y="25515"/>
                </a:lnTo>
                <a:lnTo>
                  <a:pt x="6844" y="53208"/>
                </a:lnTo>
                <a:lnTo>
                  <a:pt x="0" y="87122"/>
                </a:lnTo>
                <a:lnTo>
                  <a:pt x="0" y="435610"/>
                </a:lnTo>
                <a:lnTo>
                  <a:pt x="6844" y="469523"/>
                </a:lnTo>
                <a:lnTo>
                  <a:pt x="25511" y="497215"/>
                </a:lnTo>
                <a:lnTo>
                  <a:pt x="53203" y="515885"/>
                </a:lnTo>
                <a:lnTo>
                  <a:pt x="87121" y="522730"/>
                </a:lnTo>
                <a:lnTo>
                  <a:pt x="466089" y="522730"/>
                </a:lnTo>
                <a:lnTo>
                  <a:pt x="500008" y="515885"/>
                </a:lnTo>
                <a:lnTo>
                  <a:pt x="527700" y="497215"/>
                </a:lnTo>
                <a:lnTo>
                  <a:pt x="546367" y="469523"/>
                </a:lnTo>
                <a:lnTo>
                  <a:pt x="553211" y="435610"/>
                </a:lnTo>
                <a:lnTo>
                  <a:pt x="553211" y="87122"/>
                </a:lnTo>
                <a:lnTo>
                  <a:pt x="546367" y="53208"/>
                </a:lnTo>
                <a:lnTo>
                  <a:pt x="527700" y="25515"/>
                </a:lnTo>
                <a:lnTo>
                  <a:pt x="500008" y="6845"/>
                </a:lnTo>
                <a:lnTo>
                  <a:pt x="466089" y="0"/>
                </a:lnTo>
                <a:close/>
              </a:path>
            </a:pathLst>
          </a:custGeom>
          <a:solidFill>
            <a:srgbClr val="2D75B6"/>
          </a:solidFill>
        </p:spPr>
        <p:txBody>
          <a:bodyPr wrap="square" lIns="0" tIns="0" rIns="0" bIns="0" rtlCol="0"/>
          <a:lstStyle/>
          <a:p>
            <a:endParaRPr/>
          </a:p>
        </p:txBody>
      </p:sp>
      <p:sp>
        <p:nvSpPr>
          <p:cNvPr id="168" name="object 90"/>
          <p:cNvSpPr/>
          <p:nvPr/>
        </p:nvSpPr>
        <p:spPr>
          <a:xfrm>
            <a:off x="6960741" y="5316663"/>
            <a:ext cx="553720" cy="523240"/>
          </a:xfrm>
          <a:custGeom>
            <a:avLst/>
            <a:gdLst/>
            <a:ahLst/>
            <a:cxnLst/>
            <a:rect l="l" t="t" r="r" b="b"/>
            <a:pathLst>
              <a:path w="553720" h="523240">
                <a:moveTo>
                  <a:pt x="0" y="87122"/>
                </a:moveTo>
                <a:lnTo>
                  <a:pt x="6844" y="53208"/>
                </a:lnTo>
                <a:lnTo>
                  <a:pt x="25511" y="25515"/>
                </a:lnTo>
                <a:lnTo>
                  <a:pt x="53203" y="6845"/>
                </a:lnTo>
                <a:lnTo>
                  <a:pt x="87121" y="0"/>
                </a:lnTo>
                <a:lnTo>
                  <a:pt x="466089" y="0"/>
                </a:lnTo>
                <a:lnTo>
                  <a:pt x="500008" y="6845"/>
                </a:lnTo>
                <a:lnTo>
                  <a:pt x="527700" y="25515"/>
                </a:lnTo>
                <a:lnTo>
                  <a:pt x="546367" y="53208"/>
                </a:lnTo>
                <a:lnTo>
                  <a:pt x="553211" y="87122"/>
                </a:lnTo>
                <a:lnTo>
                  <a:pt x="553211" y="435610"/>
                </a:lnTo>
                <a:lnTo>
                  <a:pt x="546367" y="469523"/>
                </a:lnTo>
                <a:lnTo>
                  <a:pt x="527700" y="497215"/>
                </a:lnTo>
                <a:lnTo>
                  <a:pt x="500008" y="515885"/>
                </a:lnTo>
                <a:lnTo>
                  <a:pt x="466089" y="522730"/>
                </a:lnTo>
                <a:lnTo>
                  <a:pt x="87121"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69" name="object 91"/>
          <p:cNvSpPr/>
          <p:nvPr/>
        </p:nvSpPr>
        <p:spPr>
          <a:xfrm>
            <a:off x="6384668" y="5316663"/>
            <a:ext cx="554990" cy="523240"/>
          </a:xfrm>
          <a:custGeom>
            <a:avLst/>
            <a:gdLst/>
            <a:ahLst/>
            <a:cxnLst/>
            <a:rect l="l" t="t" r="r" b="b"/>
            <a:pathLst>
              <a:path w="554990" h="523240">
                <a:moveTo>
                  <a:pt x="467613" y="0"/>
                </a:moveTo>
                <a:lnTo>
                  <a:pt x="87122" y="0"/>
                </a:lnTo>
                <a:lnTo>
                  <a:pt x="53203" y="6845"/>
                </a:lnTo>
                <a:lnTo>
                  <a:pt x="25511" y="25515"/>
                </a:lnTo>
                <a:lnTo>
                  <a:pt x="6844" y="53208"/>
                </a:lnTo>
                <a:lnTo>
                  <a:pt x="0" y="87122"/>
                </a:lnTo>
                <a:lnTo>
                  <a:pt x="0" y="435610"/>
                </a:lnTo>
                <a:lnTo>
                  <a:pt x="6844" y="469523"/>
                </a:lnTo>
                <a:lnTo>
                  <a:pt x="25511" y="497215"/>
                </a:lnTo>
                <a:lnTo>
                  <a:pt x="53203" y="515885"/>
                </a:lnTo>
                <a:lnTo>
                  <a:pt x="87122"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70" name="object 92"/>
          <p:cNvSpPr/>
          <p:nvPr/>
        </p:nvSpPr>
        <p:spPr>
          <a:xfrm>
            <a:off x="6384668" y="5316663"/>
            <a:ext cx="554990" cy="523240"/>
          </a:xfrm>
          <a:custGeom>
            <a:avLst/>
            <a:gdLst/>
            <a:ahLst/>
            <a:cxnLst/>
            <a:rect l="l" t="t" r="r" b="b"/>
            <a:pathLst>
              <a:path w="554990" h="523240">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2"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71" name="object 93"/>
          <p:cNvSpPr/>
          <p:nvPr/>
        </p:nvSpPr>
        <p:spPr>
          <a:xfrm>
            <a:off x="5820789" y="5316663"/>
            <a:ext cx="554990" cy="523240"/>
          </a:xfrm>
          <a:custGeom>
            <a:avLst/>
            <a:gdLst/>
            <a:ahLst/>
            <a:cxnLst/>
            <a:rect l="l" t="t" r="r" b="b"/>
            <a:pathLst>
              <a:path w="554989" h="523240">
                <a:moveTo>
                  <a:pt x="467613" y="0"/>
                </a:moveTo>
                <a:lnTo>
                  <a:pt x="87122" y="0"/>
                </a:lnTo>
                <a:lnTo>
                  <a:pt x="53203" y="6845"/>
                </a:lnTo>
                <a:lnTo>
                  <a:pt x="25511" y="25515"/>
                </a:lnTo>
                <a:lnTo>
                  <a:pt x="6844" y="53208"/>
                </a:lnTo>
                <a:lnTo>
                  <a:pt x="0" y="87122"/>
                </a:lnTo>
                <a:lnTo>
                  <a:pt x="0" y="435610"/>
                </a:lnTo>
                <a:lnTo>
                  <a:pt x="6844" y="469523"/>
                </a:lnTo>
                <a:lnTo>
                  <a:pt x="25511" y="497215"/>
                </a:lnTo>
                <a:lnTo>
                  <a:pt x="53203" y="515885"/>
                </a:lnTo>
                <a:lnTo>
                  <a:pt x="87122"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72" name="object 94"/>
          <p:cNvSpPr/>
          <p:nvPr/>
        </p:nvSpPr>
        <p:spPr>
          <a:xfrm>
            <a:off x="5820789" y="5316663"/>
            <a:ext cx="554990" cy="523240"/>
          </a:xfrm>
          <a:custGeom>
            <a:avLst/>
            <a:gdLst/>
            <a:ahLst/>
            <a:cxnLst/>
            <a:rect l="l" t="t" r="r" b="b"/>
            <a:pathLst>
              <a:path w="554989" h="523240">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2"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73" name="object 95"/>
          <p:cNvSpPr/>
          <p:nvPr/>
        </p:nvSpPr>
        <p:spPr>
          <a:xfrm>
            <a:off x="9182732" y="5356287"/>
            <a:ext cx="554990" cy="523240"/>
          </a:xfrm>
          <a:custGeom>
            <a:avLst/>
            <a:gdLst/>
            <a:ahLst/>
            <a:cxnLst/>
            <a:rect l="l" t="t" r="r" b="b"/>
            <a:pathLst>
              <a:path w="554990" h="523240">
                <a:moveTo>
                  <a:pt x="467614" y="0"/>
                </a:moveTo>
                <a:lnTo>
                  <a:pt x="87122" y="0"/>
                </a:lnTo>
                <a:lnTo>
                  <a:pt x="53203" y="6845"/>
                </a:lnTo>
                <a:lnTo>
                  <a:pt x="25511" y="25515"/>
                </a:lnTo>
                <a:lnTo>
                  <a:pt x="6844" y="53208"/>
                </a:lnTo>
                <a:lnTo>
                  <a:pt x="0" y="87122"/>
                </a:lnTo>
                <a:lnTo>
                  <a:pt x="0" y="435610"/>
                </a:lnTo>
                <a:lnTo>
                  <a:pt x="6844" y="469521"/>
                </a:lnTo>
                <a:lnTo>
                  <a:pt x="25511" y="497213"/>
                </a:lnTo>
                <a:lnTo>
                  <a:pt x="53203" y="515884"/>
                </a:lnTo>
                <a:lnTo>
                  <a:pt x="87122" y="522730"/>
                </a:lnTo>
                <a:lnTo>
                  <a:pt x="467614" y="522730"/>
                </a:lnTo>
                <a:lnTo>
                  <a:pt x="501532" y="515884"/>
                </a:lnTo>
                <a:lnTo>
                  <a:pt x="529224" y="497213"/>
                </a:lnTo>
                <a:lnTo>
                  <a:pt x="547891" y="469521"/>
                </a:lnTo>
                <a:lnTo>
                  <a:pt x="554736" y="435610"/>
                </a:lnTo>
                <a:lnTo>
                  <a:pt x="554736" y="87122"/>
                </a:lnTo>
                <a:lnTo>
                  <a:pt x="547891" y="53208"/>
                </a:lnTo>
                <a:lnTo>
                  <a:pt x="529224" y="25515"/>
                </a:lnTo>
                <a:lnTo>
                  <a:pt x="501532" y="6845"/>
                </a:lnTo>
                <a:lnTo>
                  <a:pt x="467614" y="0"/>
                </a:lnTo>
                <a:close/>
              </a:path>
            </a:pathLst>
          </a:custGeom>
          <a:solidFill>
            <a:srgbClr val="C00000"/>
          </a:solidFill>
        </p:spPr>
        <p:txBody>
          <a:bodyPr wrap="square" lIns="0" tIns="0" rIns="0" bIns="0" rtlCol="0"/>
          <a:lstStyle/>
          <a:p>
            <a:endParaRPr/>
          </a:p>
        </p:txBody>
      </p:sp>
      <p:sp>
        <p:nvSpPr>
          <p:cNvPr id="174" name="object 96"/>
          <p:cNvSpPr/>
          <p:nvPr/>
        </p:nvSpPr>
        <p:spPr>
          <a:xfrm>
            <a:off x="9182732" y="5356287"/>
            <a:ext cx="554990" cy="523240"/>
          </a:xfrm>
          <a:custGeom>
            <a:avLst/>
            <a:gdLst/>
            <a:ahLst/>
            <a:cxnLst/>
            <a:rect l="l" t="t" r="r" b="b"/>
            <a:pathLst>
              <a:path w="554990" h="523240">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1"/>
                </a:lnTo>
                <a:lnTo>
                  <a:pt x="529224" y="497213"/>
                </a:lnTo>
                <a:lnTo>
                  <a:pt x="501532" y="515884"/>
                </a:lnTo>
                <a:lnTo>
                  <a:pt x="467614" y="522730"/>
                </a:lnTo>
                <a:lnTo>
                  <a:pt x="87122" y="522730"/>
                </a:lnTo>
                <a:lnTo>
                  <a:pt x="53203" y="515884"/>
                </a:lnTo>
                <a:lnTo>
                  <a:pt x="25511" y="497213"/>
                </a:lnTo>
                <a:lnTo>
                  <a:pt x="6844" y="469521"/>
                </a:lnTo>
                <a:lnTo>
                  <a:pt x="0" y="435610"/>
                </a:lnTo>
                <a:lnTo>
                  <a:pt x="0" y="87122"/>
                </a:lnTo>
                <a:close/>
              </a:path>
            </a:pathLst>
          </a:custGeom>
          <a:ln w="12191">
            <a:solidFill>
              <a:srgbClr val="D0CECE"/>
            </a:solidFill>
          </a:ln>
        </p:spPr>
        <p:txBody>
          <a:bodyPr wrap="square" lIns="0" tIns="0" rIns="0" bIns="0" rtlCol="0"/>
          <a:lstStyle/>
          <a:p>
            <a:endParaRPr/>
          </a:p>
        </p:txBody>
      </p:sp>
      <p:sp>
        <p:nvSpPr>
          <p:cNvPr id="177" name="object 57"/>
          <p:cNvSpPr/>
          <p:nvPr/>
        </p:nvSpPr>
        <p:spPr>
          <a:xfrm>
            <a:off x="10866753" y="5377050"/>
            <a:ext cx="1343025"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800" b="1" dirty="0" smtClean="0">
                <a:solidFill>
                  <a:schemeClr val="accent4"/>
                </a:solidFill>
              </a:rPr>
              <a:t>GL</a:t>
            </a:r>
            <a:endParaRPr b="1" dirty="0">
              <a:solidFill>
                <a:schemeClr val="accent4"/>
              </a:solidFill>
            </a:endParaRPr>
          </a:p>
        </p:txBody>
      </p:sp>
      <p:sp>
        <p:nvSpPr>
          <p:cNvPr id="93" name="object 57"/>
          <p:cNvSpPr/>
          <p:nvPr/>
        </p:nvSpPr>
        <p:spPr>
          <a:xfrm>
            <a:off x="8360218" y="1301344"/>
            <a:ext cx="3285682" cy="1348638"/>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marL="151765">
              <a:lnSpc>
                <a:spcPct val="100000"/>
              </a:lnSpc>
              <a:spcBef>
                <a:spcPts val="515"/>
              </a:spcBef>
            </a:pPr>
            <a:r>
              <a:rPr lang="fr-FR" sz="2400" b="1" spc="-5" dirty="0">
                <a:solidFill>
                  <a:schemeClr val="accent4"/>
                </a:solidFill>
                <a:latin typeface="Carlito"/>
                <a:cs typeface="Carlito"/>
              </a:rPr>
              <a:t>In-</a:t>
            </a:r>
            <a:r>
              <a:rPr lang="fr-FR" sz="2400" b="1" spc="-5" dirty="0" err="1">
                <a:solidFill>
                  <a:schemeClr val="accent4"/>
                </a:solidFill>
                <a:latin typeface="Carlito"/>
                <a:cs typeface="Carlito"/>
              </a:rPr>
              <a:t>depth</a:t>
            </a:r>
            <a:r>
              <a:rPr lang="fr-FR" sz="2400" b="1" spc="-10" dirty="0">
                <a:solidFill>
                  <a:schemeClr val="accent4"/>
                </a:solidFill>
                <a:latin typeface="Carlito"/>
                <a:cs typeface="Carlito"/>
              </a:rPr>
              <a:t> </a:t>
            </a:r>
            <a:r>
              <a:rPr lang="fr-FR" sz="2400" b="1" dirty="0" err="1" smtClean="0">
                <a:solidFill>
                  <a:schemeClr val="accent4"/>
                </a:solidFill>
                <a:latin typeface="Carlito"/>
                <a:cs typeface="Carlito"/>
              </a:rPr>
              <a:t>assessment</a:t>
            </a:r>
            <a:endParaRPr lang="fr-FR" sz="2400" b="1" dirty="0" smtClean="0">
              <a:solidFill>
                <a:schemeClr val="accent4"/>
              </a:solidFill>
              <a:latin typeface="Carlito"/>
              <a:cs typeface="Carlito"/>
            </a:endParaRPr>
          </a:p>
          <a:p>
            <a:pPr marL="151765">
              <a:lnSpc>
                <a:spcPct val="100000"/>
              </a:lnSpc>
              <a:spcBef>
                <a:spcPts val="515"/>
              </a:spcBef>
            </a:pPr>
            <a:r>
              <a:rPr lang="fr-FR" sz="2400" b="1" dirty="0" err="1" smtClean="0">
                <a:solidFill>
                  <a:schemeClr val="accent4"/>
                </a:solidFill>
                <a:latin typeface="Carlito"/>
                <a:cs typeface="Carlito"/>
              </a:rPr>
              <a:t>With</a:t>
            </a:r>
            <a:r>
              <a:rPr lang="fr-FR" sz="2400" b="1" dirty="0" smtClean="0">
                <a:solidFill>
                  <a:schemeClr val="accent4"/>
                </a:solidFill>
                <a:latin typeface="Carlito"/>
                <a:cs typeface="Carlito"/>
              </a:rPr>
              <a:t> </a:t>
            </a:r>
            <a:r>
              <a:rPr lang="fr-FR" sz="2400" b="1" dirty="0" err="1" smtClean="0">
                <a:solidFill>
                  <a:schemeClr val="accent4"/>
                </a:solidFill>
                <a:latin typeface="Carlito"/>
                <a:cs typeface="Carlito"/>
              </a:rPr>
              <a:t>means</a:t>
            </a:r>
            <a:r>
              <a:rPr lang="fr-FR" sz="2400" b="1" dirty="0" smtClean="0">
                <a:solidFill>
                  <a:schemeClr val="accent4"/>
                </a:solidFill>
                <a:latin typeface="Carlito"/>
                <a:cs typeface="Carlito"/>
              </a:rPr>
              <a:t> of </a:t>
            </a:r>
            <a:r>
              <a:rPr lang="fr-FR" sz="2400" b="1" dirty="0" err="1" smtClean="0">
                <a:solidFill>
                  <a:schemeClr val="accent4"/>
                </a:solidFill>
                <a:latin typeface="Carlito"/>
                <a:cs typeface="Carlito"/>
              </a:rPr>
              <a:t>verification</a:t>
            </a:r>
            <a:endParaRPr lang="fr-FR" sz="2400" b="1" dirty="0">
              <a:solidFill>
                <a:schemeClr val="accent4"/>
              </a:solidFill>
              <a:latin typeface="Carlito"/>
              <a:cs typeface="Carlito"/>
            </a:endParaRPr>
          </a:p>
        </p:txBody>
      </p:sp>
    </p:spTree>
    <p:extLst>
      <p:ext uri="{BB962C8B-B14F-4D97-AF65-F5344CB8AC3E}">
        <p14:creationId xmlns:p14="http://schemas.microsoft.com/office/powerpoint/2010/main" val="3132031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0287" y="226186"/>
            <a:ext cx="2441448" cy="51752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1254252" y="729106"/>
            <a:ext cx="1504950" cy="394335"/>
            <a:chOff x="1254252" y="729106"/>
            <a:chExt cx="1504950" cy="394335"/>
          </a:xfrm>
        </p:grpSpPr>
        <p:sp>
          <p:nvSpPr>
            <p:cNvPr id="4" name="object 4"/>
            <p:cNvSpPr/>
            <p:nvPr/>
          </p:nvSpPr>
          <p:spPr>
            <a:xfrm>
              <a:off x="1254252" y="999743"/>
              <a:ext cx="1449323" cy="12344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258265" y="729106"/>
              <a:ext cx="1500936" cy="3191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6" name="object 6"/>
          <p:cNvGrpSpPr/>
          <p:nvPr/>
        </p:nvGrpSpPr>
        <p:grpSpPr>
          <a:xfrm>
            <a:off x="4768596" y="168655"/>
            <a:ext cx="2650490" cy="1021715"/>
            <a:chOff x="4768596" y="168655"/>
            <a:chExt cx="2650490" cy="1021715"/>
          </a:xfrm>
        </p:grpSpPr>
        <p:sp>
          <p:nvSpPr>
            <p:cNvPr id="7" name="object 7"/>
            <p:cNvSpPr/>
            <p:nvPr/>
          </p:nvSpPr>
          <p:spPr>
            <a:xfrm>
              <a:off x="4768596" y="168655"/>
              <a:ext cx="2650236" cy="51714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4777740" y="671322"/>
              <a:ext cx="2622804" cy="518922"/>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9" name="object 9"/>
          <p:cNvGrpSpPr/>
          <p:nvPr/>
        </p:nvGrpSpPr>
        <p:grpSpPr>
          <a:xfrm>
            <a:off x="8133588" y="185801"/>
            <a:ext cx="2703830" cy="1021715"/>
            <a:chOff x="8133588" y="185801"/>
            <a:chExt cx="2703830" cy="1021715"/>
          </a:xfrm>
        </p:grpSpPr>
        <p:sp>
          <p:nvSpPr>
            <p:cNvPr id="10" name="object 10"/>
            <p:cNvSpPr/>
            <p:nvPr/>
          </p:nvSpPr>
          <p:spPr>
            <a:xfrm>
              <a:off x="8133588" y="185801"/>
              <a:ext cx="2703576" cy="51828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740140" y="688720"/>
              <a:ext cx="1517903" cy="51828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grpSp>
        <p:nvGrpSpPr>
          <p:cNvPr id="12" name="object 12"/>
          <p:cNvGrpSpPr/>
          <p:nvPr/>
        </p:nvGrpSpPr>
        <p:grpSpPr>
          <a:xfrm>
            <a:off x="3576828" y="551687"/>
            <a:ext cx="696595" cy="579120"/>
            <a:chOff x="3576828" y="551687"/>
            <a:chExt cx="696595" cy="579120"/>
          </a:xfrm>
        </p:grpSpPr>
        <p:sp>
          <p:nvSpPr>
            <p:cNvPr id="13" name="object 13"/>
            <p:cNvSpPr/>
            <p:nvPr/>
          </p:nvSpPr>
          <p:spPr>
            <a:xfrm>
              <a:off x="3582924" y="557783"/>
              <a:ext cx="684530" cy="567055"/>
            </a:xfrm>
            <a:custGeom>
              <a:avLst/>
              <a:gdLst/>
              <a:ahLst/>
              <a:cxnLst/>
              <a:rect l="l" t="t" r="r" b="b"/>
              <a:pathLst>
                <a:path w="684529" h="567055">
                  <a:moveTo>
                    <a:pt x="17652" y="141731"/>
                  </a:moveTo>
                  <a:lnTo>
                    <a:pt x="0" y="141731"/>
                  </a:lnTo>
                  <a:lnTo>
                    <a:pt x="0" y="425195"/>
                  </a:lnTo>
                  <a:lnTo>
                    <a:pt x="17652" y="425195"/>
                  </a:lnTo>
                  <a:lnTo>
                    <a:pt x="17652" y="141731"/>
                  </a:lnTo>
                  <a:close/>
                </a:path>
                <a:path w="684529" h="567055">
                  <a:moveTo>
                    <a:pt x="70865" y="141731"/>
                  </a:moveTo>
                  <a:lnTo>
                    <a:pt x="35433" y="141731"/>
                  </a:lnTo>
                  <a:lnTo>
                    <a:pt x="35433" y="425195"/>
                  </a:lnTo>
                  <a:lnTo>
                    <a:pt x="70865" y="425195"/>
                  </a:lnTo>
                  <a:lnTo>
                    <a:pt x="70865" y="141731"/>
                  </a:lnTo>
                  <a:close/>
                </a:path>
                <a:path w="684529" h="567055">
                  <a:moveTo>
                    <a:pt x="400812" y="0"/>
                  </a:moveTo>
                  <a:lnTo>
                    <a:pt x="400812" y="141731"/>
                  </a:lnTo>
                  <a:lnTo>
                    <a:pt x="88518" y="141731"/>
                  </a:lnTo>
                  <a:lnTo>
                    <a:pt x="88518" y="425195"/>
                  </a:lnTo>
                  <a:lnTo>
                    <a:pt x="400812" y="425195"/>
                  </a:lnTo>
                  <a:lnTo>
                    <a:pt x="400812" y="566927"/>
                  </a:lnTo>
                  <a:lnTo>
                    <a:pt x="684276" y="283463"/>
                  </a:lnTo>
                  <a:lnTo>
                    <a:pt x="400812" y="0"/>
                  </a:lnTo>
                  <a:close/>
                </a:path>
              </a:pathLst>
            </a:custGeom>
            <a:solidFill>
              <a:srgbClr val="7E7E7E"/>
            </a:solidFill>
          </p:spPr>
          <p:txBody>
            <a:bodyPr wrap="square" lIns="0" tIns="0" rIns="0" bIns="0" rtlCol="0"/>
            <a:lstStyle/>
            <a:p>
              <a:endParaRPr/>
            </a:p>
          </p:txBody>
        </p:sp>
        <p:sp>
          <p:nvSpPr>
            <p:cNvPr id="14" name="object 14"/>
            <p:cNvSpPr/>
            <p:nvPr/>
          </p:nvSpPr>
          <p:spPr>
            <a:xfrm>
              <a:off x="3582924" y="557783"/>
              <a:ext cx="684530" cy="567055"/>
            </a:xfrm>
            <a:custGeom>
              <a:avLst/>
              <a:gdLst/>
              <a:ahLst/>
              <a:cxnLst/>
              <a:rect l="l" t="t" r="r" b="b"/>
              <a:pathLst>
                <a:path w="684529" h="567055">
                  <a:moveTo>
                    <a:pt x="0" y="141731"/>
                  </a:moveTo>
                  <a:lnTo>
                    <a:pt x="17652" y="141731"/>
                  </a:lnTo>
                  <a:lnTo>
                    <a:pt x="17652" y="425195"/>
                  </a:lnTo>
                  <a:lnTo>
                    <a:pt x="0" y="425195"/>
                  </a:lnTo>
                  <a:lnTo>
                    <a:pt x="0" y="141731"/>
                  </a:lnTo>
                  <a:close/>
                </a:path>
                <a:path w="684529" h="567055">
                  <a:moveTo>
                    <a:pt x="35433" y="141731"/>
                  </a:moveTo>
                  <a:lnTo>
                    <a:pt x="70865" y="141731"/>
                  </a:lnTo>
                  <a:lnTo>
                    <a:pt x="70865" y="425195"/>
                  </a:lnTo>
                  <a:lnTo>
                    <a:pt x="35433" y="425195"/>
                  </a:lnTo>
                  <a:lnTo>
                    <a:pt x="35433" y="141731"/>
                  </a:lnTo>
                  <a:close/>
                </a:path>
                <a:path w="684529" h="567055">
                  <a:moveTo>
                    <a:pt x="88518" y="141731"/>
                  </a:moveTo>
                  <a:lnTo>
                    <a:pt x="400812" y="141731"/>
                  </a:lnTo>
                  <a:lnTo>
                    <a:pt x="400812" y="0"/>
                  </a:lnTo>
                  <a:lnTo>
                    <a:pt x="684276" y="283463"/>
                  </a:lnTo>
                  <a:lnTo>
                    <a:pt x="400812" y="566927"/>
                  </a:lnTo>
                  <a:lnTo>
                    <a:pt x="400812" y="425195"/>
                  </a:lnTo>
                  <a:lnTo>
                    <a:pt x="88518" y="425195"/>
                  </a:lnTo>
                  <a:lnTo>
                    <a:pt x="88518" y="141731"/>
                  </a:lnTo>
                  <a:close/>
                </a:path>
              </a:pathLst>
            </a:custGeom>
            <a:ln w="12192">
              <a:solidFill>
                <a:srgbClr val="000000"/>
              </a:solidFill>
            </a:ln>
          </p:spPr>
          <p:txBody>
            <a:bodyPr wrap="square" lIns="0" tIns="0" rIns="0" bIns="0" rtlCol="0"/>
            <a:lstStyle/>
            <a:p>
              <a:endParaRPr/>
            </a:p>
          </p:txBody>
        </p:sp>
      </p:grpSp>
      <p:grpSp>
        <p:nvGrpSpPr>
          <p:cNvPr id="15" name="object 15"/>
          <p:cNvGrpSpPr/>
          <p:nvPr/>
        </p:nvGrpSpPr>
        <p:grpSpPr>
          <a:xfrm>
            <a:off x="7555992" y="545591"/>
            <a:ext cx="696595" cy="577850"/>
            <a:chOff x="7555992" y="545591"/>
            <a:chExt cx="696595" cy="577850"/>
          </a:xfrm>
        </p:grpSpPr>
        <p:sp>
          <p:nvSpPr>
            <p:cNvPr id="16" name="object 16"/>
            <p:cNvSpPr/>
            <p:nvPr/>
          </p:nvSpPr>
          <p:spPr>
            <a:xfrm>
              <a:off x="7562088" y="551687"/>
              <a:ext cx="684530" cy="565785"/>
            </a:xfrm>
            <a:custGeom>
              <a:avLst/>
              <a:gdLst/>
              <a:ahLst/>
              <a:cxnLst/>
              <a:rect l="l" t="t" r="r" b="b"/>
              <a:pathLst>
                <a:path w="684529" h="565785">
                  <a:moveTo>
                    <a:pt x="17652" y="141350"/>
                  </a:moveTo>
                  <a:lnTo>
                    <a:pt x="0" y="141350"/>
                  </a:lnTo>
                  <a:lnTo>
                    <a:pt x="0" y="424052"/>
                  </a:lnTo>
                  <a:lnTo>
                    <a:pt x="17652" y="424052"/>
                  </a:lnTo>
                  <a:lnTo>
                    <a:pt x="17652" y="141350"/>
                  </a:lnTo>
                  <a:close/>
                </a:path>
                <a:path w="684529" h="565785">
                  <a:moveTo>
                    <a:pt x="70611" y="141350"/>
                  </a:moveTo>
                  <a:lnTo>
                    <a:pt x="35305" y="141350"/>
                  </a:lnTo>
                  <a:lnTo>
                    <a:pt x="35305" y="424052"/>
                  </a:lnTo>
                  <a:lnTo>
                    <a:pt x="70611" y="424052"/>
                  </a:lnTo>
                  <a:lnTo>
                    <a:pt x="70611" y="141350"/>
                  </a:lnTo>
                  <a:close/>
                </a:path>
                <a:path w="684529" h="565785">
                  <a:moveTo>
                    <a:pt x="401573" y="0"/>
                  </a:moveTo>
                  <a:lnTo>
                    <a:pt x="401573" y="141350"/>
                  </a:lnTo>
                  <a:lnTo>
                    <a:pt x="88391" y="141350"/>
                  </a:lnTo>
                  <a:lnTo>
                    <a:pt x="88391" y="424052"/>
                  </a:lnTo>
                  <a:lnTo>
                    <a:pt x="401573" y="424052"/>
                  </a:lnTo>
                  <a:lnTo>
                    <a:pt x="401573" y="565403"/>
                  </a:lnTo>
                  <a:lnTo>
                    <a:pt x="684276" y="282701"/>
                  </a:lnTo>
                  <a:lnTo>
                    <a:pt x="401573" y="0"/>
                  </a:lnTo>
                  <a:close/>
                </a:path>
              </a:pathLst>
            </a:custGeom>
            <a:solidFill>
              <a:srgbClr val="7E7E7E"/>
            </a:solidFill>
          </p:spPr>
          <p:txBody>
            <a:bodyPr wrap="square" lIns="0" tIns="0" rIns="0" bIns="0" rtlCol="0"/>
            <a:lstStyle/>
            <a:p>
              <a:endParaRPr/>
            </a:p>
          </p:txBody>
        </p:sp>
        <p:sp>
          <p:nvSpPr>
            <p:cNvPr id="17" name="object 17"/>
            <p:cNvSpPr/>
            <p:nvPr/>
          </p:nvSpPr>
          <p:spPr>
            <a:xfrm>
              <a:off x="7562088" y="551687"/>
              <a:ext cx="684530" cy="565785"/>
            </a:xfrm>
            <a:custGeom>
              <a:avLst/>
              <a:gdLst/>
              <a:ahLst/>
              <a:cxnLst/>
              <a:rect l="l" t="t" r="r" b="b"/>
              <a:pathLst>
                <a:path w="684529" h="565785">
                  <a:moveTo>
                    <a:pt x="0" y="141350"/>
                  </a:moveTo>
                  <a:lnTo>
                    <a:pt x="17652" y="141350"/>
                  </a:lnTo>
                  <a:lnTo>
                    <a:pt x="17652" y="424052"/>
                  </a:lnTo>
                  <a:lnTo>
                    <a:pt x="0" y="424052"/>
                  </a:lnTo>
                  <a:lnTo>
                    <a:pt x="0" y="141350"/>
                  </a:lnTo>
                  <a:close/>
                </a:path>
                <a:path w="684529" h="565785">
                  <a:moveTo>
                    <a:pt x="35305" y="141350"/>
                  </a:moveTo>
                  <a:lnTo>
                    <a:pt x="70611" y="141350"/>
                  </a:lnTo>
                  <a:lnTo>
                    <a:pt x="70611" y="424052"/>
                  </a:lnTo>
                  <a:lnTo>
                    <a:pt x="35305" y="424052"/>
                  </a:lnTo>
                  <a:lnTo>
                    <a:pt x="35305" y="141350"/>
                  </a:lnTo>
                  <a:close/>
                </a:path>
                <a:path w="684529" h="565785">
                  <a:moveTo>
                    <a:pt x="88391" y="141350"/>
                  </a:moveTo>
                  <a:lnTo>
                    <a:pt x="401573" y="141350"/>
                  </a:lnTo>
                  <a:lnTo>
                    <a:pt x="401573" y="0"/>
                  </a:lnTo>
                  <a:lnTo>
                    <a:pt x="684276" y="282701"/>
                  </a:lnTo>
                  <a:lnTo>
                    <a:pt x="401573" y="565403"/>
                  </a:lnTo>
                  <a:lnTo>
                    <a:pt x="401573" y="424052"/>
                  </a:lnTo>
                  <a:lnTo>
                    <a:pt x="88391" y="424052"/>
                  </a:lnTo>
                  <a:lnTo>
                    <a:pt x="88391" y="141350"/>
                  </a:lnTo>
                  <a:close/>
                </a:path>
              </a:pathLst>
            </a:custGeom>
            <a:ln w="12192">
              <a:solidFill>
                <a:srgbClr val="000000"/>
              </a:solidFill>
            </a:ln>
          </p:spPr>
          <p:txBody>
            <a:bodyPr wrap="square" lIns="0" tIns="0" rIns="0" bIns="0" rtlCol="0"/>
            <a:lstStyle/>
            <a:p>
              <a:endParaRPr/>
            </a:p>
          </p:txBody>
        </p:sp>
      </p:grpSp>
      <p:grpSp>
        <p:nvGrpSpPr>
          <p:cNvPr id="18" name="object 18"/>
          <p:cNvGrpSpPr/>
          <p:nvPr/>
        </p:nvGrpSpPr>
        <p:grpSpPr>
          <a:xfrm>
            <a:off x="210058" y="3344926"/>
            <a:ext cx="10522585" cy="701675"/>
            <a:chOff x="210058" y="3344926"/>
            <a:chExt cx="10522585" cy="701675"/>
          </a:xfrm>
        </p:grpSpPr>
        <p:sp>
          <p:nvSpPr>
            <p:cNvPr id="19" name="object 19"/>
            <p:cNvSpPr/>
            <p:nvPr/>
          </p:nvSpPr>
          <p:spPr>
            <a:xfrm>
              <a:off x="216408" y="3351276"/>
              <a:ext cx="10509885" cy="688975"/>
            </a:xfrm>
            <a:custGeom>
              <a:avLst/>
              <a:gdLst/>
              <a:ahLst/>
              <a:cxnLst/>
              <a:rect l="l" t="t" r="r" b="b"/>
              <a:pathLst>
                <a:path w="10509885" h="688975">
                  <a:moveTo>
                    <a:pt x="21526" y="172212"/>
                  </a:moveTo>
                  <a:lnTo>
                    <a:pt x="0" y="172212"/>
                  </a:lnTo>
                  <a:lnTo>
                    <a:pt x="0" y="516636"/>
                  </a:lnTo>
                  <a:lnTo>
                    <a:pt x="21526" y="516636"/>
                  </a:lnTo>
                  <a:lnTo>
                    <a:pt x="21526" y="172212"/>
                  </a:lnTo>
                  <a:close/>
                </a:path>
                <a:path w="10509885" h="688975">
                  <a:moveTo>
                    <a:pt x="86106" y="172212"/>
                  </a:moveTo>
                  <a:lnTo>
                    <a:pt x="43053" y="172212"/>
                  </a:lnTo>
                  <a:lnTo>
                    <a:pt x="43053" y="516636"/>
                  </a:lnTo>
                  <a:lnTo>
                    <a:pt x="86106" y="516636"/>
                  </a:lnTo>
                  <a:lnTo>
                    <a:pt x="86106" y="172212"/>
                  </a:lnTo>
                  <a:close/>
                </a:path>
                <a:path w="10509885" h="688975">
                  <a:moveTo>
                    <a:pt x="10165080" y="0"/>
                  </a:moveTo>
                  <a:lnTo>
                    <a:pt x="10165080" y="172212"/>
                  </a:lnTo>
                  <a:lnTo>
                    <a:pt x="107632" y="172212"/>
                  </a:lnTo>
                  <a:lnTo>
                    <a:pt x="107632" y="516636"/>
                  </a:lnTo>
                  <a:lnTo>
                    <a:pt x="10165080" y="516636"/>
                  </a:lnTo>
                  <a:lnTo>
                    <a:pt x="10165080" y="688848"/>
                  </a:lnTo>
                  <a:lnTo>
                    <a:pt x="10509504" y="344424"/>
                  </a:lnTo>
                  <a:lnTo>
                    <a:pt x="10165080" y="0"/>
                  </a:lnTo>
                  <a:close/>
                </a:path>
              </a:pathLst>
            </a:custGeom>
            <a:solidFill>
              <a:srgbClr val="000000"/>
            </a:solidFill>
          </p:spPr>
          <p:txBody>
            <a:bodyPr wrap="square" lIns="0" tIns="0" rIns="0" bIns="0" rtlCol="0"/>
            <a:lstStyle/>
            <a:p>
              <a:endParaRPr/>
            </a:p>
          </p:txBody>
        </p:sp>
        <p:sp>
          <p:nvSpPr>
            <p:cNvPr id="20" name="object 20"/>
            <p:cNvSpPr/>
            <p:nvPr/>
          </p:nvSpPr>
          <p:spPr>
            <a:xfrm>
              <a:off x="216408" y="3351276"/>
              <a:ext cx="10509885" cy="688975"/>
            </a:xfrm>
            <a:custGeom>
              <a:avLst/>
              <a:gdLst/>
              <a:ahLst/>
              <a:cxnLst/>
              <a:rect l="l" t="t" r="r" b="b"/>
              <a:pathLst>
                <a:path w="10509885" h="688975">
                  <a:moveTo>
                    <a:pt x="0" y="172212"/>
                  </a:moveTo>
                  <a:lnTo>
                    <a:pt x="21526" y="172212"/>
                  </a:lnTo>
                  <a:lnTo>
                    <a:pt x="21526" y="516636"/>
                  </a:lnTo>
                  <a:lnTo>
                    <a:pt x="0" y="516636"/>
                  </a:lnTo>
                  <a:lnTo>
                    <a:pt x="0" y="172212"/>
                  </a:lnTo>
                  <a:close/>
                </a:path>
                <a:path w="10509885" h="688975">
                  <a:moveTo>
                    <a:pt x="43053" y="172212"/>
                  </a:moveTo>
                  <a:lnTo>
                    <a:pt x="86106" y="172212"/>
                  </a:lnTo>
                  <a:lnTo>
                    <a:pt x="86106" y="516636"/>
                  </a:lnTo>
                  <a:lnTo>
                    <a:pt x="43053" y="516636"/>
                  </a:lnTo>
                  <a:lnTo>
                    <a:pt x="43053" y="172212"/>
                  </a:lnTo>
                  <a:close/>
                </a:path>
                <a:path w="10509885" h="688975">
                  <a:moveTo>
                    <a:pt x="107632" y="172212"/>
                  </a:moveTo>
                  <a:lnTo>
                    <a:pt x="10165080" y="172212"/>
                  </a:lnTo>
                  <a:lnTo>
                    <a:pt x="10165080" y="0"/>
                  </a:lnTo>
                  <a:lnTo>
                    <a:pt x="10509504" y="344424"/>
                  </a:lnTo>
                  <a:lnTo>
                    <a:pt x="10165080" y="688848"/>
                  </a:lnTo>
                  <a:lnTo>
                    <a:pt x="10165080" y="516636"/>
                  </a:lnTo>
                  <a:lnTo>
                    <a:pt x="107632" y="516636"/>
                  </a:lnTo>
                  <a:lnTo>
                    <a:pt x="107632" y="172212"/>
                  </a:lnTo>
                  <a:close/>
                </a:path>
              </a:pathLst>
            </a:custGeom>
            <a:ln w="12192">
              <a:solidFill>
                <a:srgbClr val="000000"/>
              </a:solidFill>
            </a:ln>
          </p:spPr>
          <p:txBody>
            <a:bodyPr wrap="square" lIns="0" tIns="0" rIns="0" bIns="0" rtlCol="0"/>
            <a:lstStyle/>
            <a:p>
              <a:endParaRPr/>
            </a:p>
          </p:txBody>
        </p:sp>
      </p:grpSp>
      <p:sp>
        <p:nvSpPr>
          <p:cNvPr id="21" name="object 21"/>
          <p:cNvSpPr txBox="1"/>
          <p:nvPr/>
        </p:nvSpPr>
        <p:spPr>
          <a:xfrm>
            <a:off x="365123" y="1280269"/>
            <a:ext cx="4258311" cy="1699895"/>
          </a:xfrm>
          <a:prstGeom prst="rect">
            <a:avLst/>
          </a:prstGeom>
        </p:spPr>
        <p:txBody>
          <a:bodyPr vert="horz" wrap="square" lIns="0" tIns="84455" rIns="0" bIns="0" rtlCol="0">
            <a:spAutoFit/>
          </a:bodyPr>
          <a:lstStyle/>
          <a:p>
            <a:pPr marL="12700">
              <a:lnSpc>
                <a:spcPct val="100000"/>
              </a:lnSpc>
              <a:spcBef>
                <a:spcPts val="665"/>
              </a:spcBef>
            </a:pPr>
            <a:r>
              <a:rPr sz="1800" spc="-5" dirty="0">
                <a:latin typeface="Carlito"/>
                <a:cs typeface="Carlito"/>
              </a:rPr>
              <a:t>Legitimacy </a:t>
            </a:r>
            <a:r>
              <a:rPr sz="1800" dirty="0">
                <a:latin typeface="Carlito"/>
                <a:cs typeface="Carlito"/>
              </a:rPr>
              <a:t>&amp;</a:t>
            </a:r>
            <a:r>
              <a:rPr sz="1800" spc="15" dirty="0">
                <a:latin typeface="Carlito"/>
                <a:cs typeface="Carlito"/>
              </a:rPr>
              <a:t> </a:t>
            </a:r>
            <a:r>
              <a:rPr sz="1800" spc="-10" dirty="0">
                <a:latin typeface="Carlito"/>
                <a:cs typeface="Carlito"/>
              </a:rPr>
              <a:t>voice</a:t>
            </a:r>
            <a:endParaRPr sz="1800" dirty="0">
              <a:latin typeface="Carlito"/>
              <a:cs typeface="Carlito"/>
            </a:endParaRPr>
          </a:p>
          <a:p>
            <a:pPr marL="712470">
              <a:lnSpc>
                <a:spcPct val="100000"/>
              </a:lnSpc>
              <a:spcBef>
                <a:spcPts val="570"/>
              </a:spcBef>
            </a:pPr>
            <a:r>
              <a:rPr sz="1800" spc="-10" dirty="0">
                <a:latin typeface="Carlito"/>
                <a:cs typeface="Carlito"/>
              </a:rPr>
              <a:t>Direction</a:t>
            </a:r>
            <a:endParaRPr sz="1800" dirty="0">
              <a:latin typeface="Carlito"/>
              <a:cs typeface="Carlito"/>
            </a:endParaRPr>
          </a:p>
          <a:p>
            <a:pPr marL="1252855">
              <a:lnSpc>
                <a:spcPct val="100000"/>
              </a:lnSpc>
              <a:spcBef>
                <a:spcPts val="509"/>
              </a:spcBef>
            </a:pPr>
            <a:r>
              <a:rPr sz="1800" spc="-15" dirty="0">
                <a:latin typeface="Carlito"/>
                <a:cs typeface="Carlito"/>
              </a:rPr>
              <a:t>Performance</a:t>
            </a:r>
            <a:endParaRPr sz="1800" dirty="0">
              <a:latin typeface="Carlito"/>
              <a:cs typeface="Carlito"/>
            </a:endParaRPr>
          </a:p>
          <a:p>
            <a:pPr marL="1821180">
              <a:lnSpc>
                <a:spcPct val="100000"/>
              </a:lnSpc>
              <a:spcBef>
                <a:spcPts val="195"/>
              </a:spcBef>
            </a:pPr>
            <a:r>
              <a:rPr sz="1800" spc="-10" dirty="0">
                <a:latin typeface="Carlito"/>
                <a:cs typeface="Carlito"/>
              </a:rPr>
              <a:t>Accountability</a:t>
            </a:r>
            <a:endParaRPr sz="1800" dirty="0">
              <a:latin typeface="Carlito"/>
              <a:cs typeface="Carlito"/>
            </a:endParaRPr>
          </a:p>
          <a:p>
            <a:pPr marL="2390140">
              <a:lnSpc>
                <a:spcPct val="100000"/>
              </a:lnSpc>
              <a:spcBef>
                <a:spcPts val="540"/>
              </a:spcBef>
            </a:pPr>
            <a:r>
              <a:rPr sz="1800" spc="-10" dirty="0">
                <a:latin typeface="Carlito"/>
                <a:cs typeface="Carlito"/>
              </a:rPr>
              <a:t>Fairness </a:t>
            </a:r>
            <a:r>
              <a:rPr sz="1800" dirty="0">
                <a:latin typeface="Carlito"/>
                <a:cs typeface="Carlito"/>
              </a:rPr>
              <a:t>&amp;</a:t>
            </a:r>
            <a:r>
              <a:rPr sz="1800" spc="-65" dirty="0">
                <a:latin typeface="Carlito"/>
                <a:cs typeface="Carlito"/>
              </a:rPr>
              <a:t> </a:t>
            </a:r>
            <a:r>
              <a:rPr sz="1800" spc="-5" dirty="0">
                <a:latin typeface="Carlito"/>
                <a:cs typeface="Carlito"/>
              </a:rPr>
              <a:t>rights</a:t>
            </a:r>
            <a:endParaRPr sz="1800" dirty="0">
              <a:latin typeface="Carlito"/>
              <a:cs typeface="Carlito"/>
            </a:endParaRPr>
          </a:p>
        </p:txBody>
      </p:sp>
      <p:sp>
        <p:nvSpPr>
          <p:cNvPr id="24" name="object 24"/>
          <p:cNvSpPr txBox="1"/>
          <p:nvPr/>
        </p:nvSpPr>
        <p:spPr>
          <a:xfrm>
            <a:off x="8844533" y="2589402"/>
            <a:ext cx="141351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rlito"/>
                <a:cs typeface="Carlito"/>
              </a:rPr>
              <a:t>Outcomes</a:t>
            </a:r>
            <a:endParaRPr sz="1800" dirty="0">
              <a:latin typeface="Carlito"/>
              <a:cs typeface="Carlito"/>
            </a:endParaRPr>
          </a:p>
        </p:txBody>
      </p:sp>
      <p:sp>
        <p:nvSpPr>
          <p:cNvPr id="26" name="object 26"/>
          <p:cNvSpPr/>
          <p:nvPr/>
        </p:nvSpPr>
        <p:spPr>
          <a:xfrm>
            <a:off x="515112" y="3348227"/>
            <a:ext cx="554990" cy="523240"/>
          </a:xfrm>
          <a:custGeom>
            <a:avLst/>
            <a:gdLst/>
            <a:ahLst/>
            <a:cxnLst/>
            <a:rect l="l" t="t" r="r" b="b"/>
            <a:pathLst>
              <a:path w="554990" h="523239">
                <a:moveTo>
                  <a:pt x="467613"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3" y="522732"/>
                </a:lnTo>
                <a:lnTo>
                  <a:pt x="501527" y="515887"/>
                </a:lnTo>
                <a:lnTo>
                  <a:pt x="529220" y="497220"/>
                </a:lnTo>
                <a:lnTo>
                  <a:pt x="547890" y="469528"/>
                </a:lnTo>
                <a:lnTo>
                  <a:pt x="554735" y="435610"/>
                </a:lnTo>
                <a:lnTo>
                  <a:pt x="554735" y="87122"/>
                </a:lnTo>
                <a:lnTo>
                  <a:pt x="547890" y="53203"/>
                </a:lnTo>
                <a:lnTo>
                  <a:pt x="529220" y="25511"/>
                </a:lnTo>
                <a:lnTo>
                  <a:pt x="501527" y="6844"/>
                </a:lnTo>
                <a:lnTo>
                  <a:pt x="467613" y="0"/>
                </a:lnTo>
                <a:close/>
              </a:path>
            </a:pathLst>
          </a:custGeom>
          <a:solidFill>
            <a:srgbClr val="538235"/>
          </a:solidFill>
        </p:spPr>
        <p:txBody>
          <a:bodyPr wrap="square" lIns="0" tIns="0" rIns="0" bIns="0" rtlCol="0"/>
          <a:lstStyle/>
          <a:p>
            <a:endParaRPr/>
          </a:p>
        </p:txBody>
      </p:sp>
      <p:sp>
        <p:nvSpPr>
          <p:cNvPr id="27" name="object 27"/>
          <p:cNvSpPr/>
          <p:nvPr/>
        </p:nvSpPr>
        <p:spPr>
          <a:xfrm>
            <a:off x="515112"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3" y="0"/>
                </a:lnTo>
                <a:lnTo>
                  <a:pt x="501527" y="6844"/>
                </a:lnTo>
                <a:lnTo>
                  <a:pt x="529220" y="25511"/>
                </a:lnTo>
                <a:lnTo>
                  <a:pt x="547890" y="53203"/>
                </a:lnTo>
                <a:lnTo>
                  <a:pt x="554735" y="87122"/>
                </a:lnTo>
                <a:lnTo>
                  <a:pt x="554735" y="435610"/>
                </a:lnTo>
                <a:lnTo>
                  <a:pt x="547890" y="469528"/>
                </a:lnTo>
                <a:lnTo>
                  <a:pt x="529220" y="497220"/>
                </a:lnTo>
                <a:lnTo>
                  <a:pt x="501527" y="515887"/>
                </a:lnTo>
                <a:lnTo>
                  <a:pt x="467613"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28" name="object 28"/>
          <p:cNvSpPr/>
          <p:nvPr/>
        </p:nvSpPr>
        <p:spPr>
          <a:xfrm>
            <a:off x="1069848" y="3348227"/>
            <a:ext cx="554990" cy="523240"/>
          </a:xfrm>
          <a:custGeom>
            <a:avLst/>
            <a:gdLst/>
            <a:ahLst/>
            <a:cxnLst/>
            <a:rect l="l" t="t" r="r" b="b"/>
            <a:pathLst>
              <a:path w="554990" h="523239">
                <a:moveTo>
                  <a:pt x="467614"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4" y="522732"/>
                </a:lnTo>
                <a:lnTo>
                  <a:pt x="501532" y="515887"/>
                </a:lnTo>
                <a:lnTo>
                  <a:pt x="529224" y="497220"/>
                </a:lnTo>
                <a:lnTo>
                  <a:pt x="547891" y="469528"/>
                </a:lnTo>
                <a:lnTo>
                  <a:pt x="554736" y="435610"/>
                </a:lnTo>
                <a:lnTo>
                  <a:pt x="554736" y="87122"/>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29" name="object 29"/>
          <p:cNvSpPr/>
          <p:nvPr/>
        </p:nvSpPr>
        <p:spPr>
          <a:xfrm>
            <a:off x="1069848" y="3348227"/>
            <a:ext cx="554990" cy="523240"/>
          </a:xfrm>
          <a:custGeom>
            <a:avLst/>
            <a:gdLst/>
            <a:ahLst/>
            <a:cxnLst/>
            <a:rect l="l" t="t" r="r" b="b"/>
            <a:pathLst>
              <a:path w="554990" h="523239">
                <a:moveTo>
                  <a:pt x="0" y="87122"/>
                </a:moveTo>
                <a:lnTo>
                  <a:pt x="6845" y="53203"/>
                </a:lnTo>
                <a:lnTo>
                  <a:pt x="25515" y="25511"/>
                </a:lnTo>
                <a:lnTo>
                  <a:pt x="53208"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8" y="515887"/>
                </a:lnTo>
                <a:lnTo>
                  <a:pt x="25515" y="497220"/>
                </a:lnTo>
                <a:lnTo>
                  <a:pt x="6845"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0" name="object 30"/>
          <p:cNvSpPr/>
          <p:nvPr/>
        </p:nvSpPr>
        <p:spPr>
          <a:xfrm>
            <a:off x="1644395" y="3342132"/>
            <a:ext cx="554990" cy="523240"/>
          </a:xfrm>
          <a:custGeom>
            <a:avLst/>
            <a:gdLst/>
            <a:ahLst/>
            <a:cxnLst/>
            <a:rect l="l" t="t" r="r" b="b"/>
            <a:pathLst>
              <a:path w="554989" h="523239">
                <a:moveTo>
                  <a:pt x="467614" y="0"/>
                </a:moveTo>
                <a:lnTo>
                  <a:pt x="87122" y="0"/>
                </a:lnTo>
                <a:lnTo>
                  <a:pt x="53203" y="6844"/>
                </a:lnTo>
                <a:lnTo>
                  <a:pt x="25511" y="25511"/>
                </a:lnTo>
                <a:lnTo>
                  <a:pt x="6844" y="53203"/>
                </a:lnTo>
                <a:lnTo>
                  <a:pt x="0" y="87121"/>
                </a:lnTo>
                <a:lnTo>
                  <a:pt x="0" y="435609"/>
                </a:lnTo>
                <a:lnTo>
                  <a:pt x="6844" y="469528"/>
                </a:lnTo>
                <a:lnTo>
                  <a:pt x="25511" y="497220"/>
                </a:lnTo>
                <a:lnTo>
                  <a:pt x="53203" y="515887"/>
                </a:lnTo>
                <a:lnTo>
                  <a:pt x="87122" y="522731"/>
                </a:lnTo>
                <a:lnTo>
                  <a:pt x="467614"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4" y="0"/>
                </a:lnTo>
                <a:close/>
              </a:path>
            </a:pathLst>
          </a:custGeom>
          <a:solidFill>
            <a:srgbClr val="538235"/>
          </a:solidFill>
        </p:spPr>
        <p:txBody>
          <a:bodyPr wrap="square" lIns="0" tIns="0" rIns="0" bIns="0" rtlCol="0"/>
          <a:lstStyle/>
          <a:p>
            <a:endParaRPr/>
          </a:p>
        </p:txBody>
      </p:sp>
      <p:sp>
        <p:nvSpPr>
          <p:cNvPr id="31" name="object 31"/>
          <p:cNvSpPr/>
          <p:nvPr/>
        </p:nvSpPr>
        <p:spPr>
          <a:xfrm>
            <a:off x="1644395" y="3342132"/>
            <a:ext cx="554990" cy="523240"/>
          </a:xfrm>
          <a:custGeom>
            <a:avLst/>
            <a:gdLst/>
            <a:ahLst/>
            <a:cxnLst/>
            <a:rect l="l" t="t" r="r" b="b"/>
            <a:pathLst>
              <a:path w="554989" h="523239">
                <a:moveTo>
                  <a:pt x="0" y="87121"/>
                </a:moveTo>
                <a:lnTo>
                  <a:pt x="6844" y="53203"/>
                </a:lnTo>
                <a:lnTo>
                  <a:pt x="25511" y="25511"/>
                </a:lnTo>
                <a:lnTo>
                  <a:pt x="53203" y="6844"/>
                </a:lnTo>
                <a:lnTo>
                  <a:pt x="87122" y="0"/>
                </a:lnTo>
                <a:lnTo>
                  <a:pt x="467614" y="0"/>
                </a:lnTo>
                <a:lnTo>
                  <a:pt x="501532" y="6844"/>
                </a:lnTo>
                <a:lnTo>
                  <a:pt x="529224" y="25511"/>
                </a:lnTo>
                <a:lnTo>
                  <a:pt x="547891" y="53203"/>
                </a:lnTo>
                <a:lnTo>
                  <a:pt x="554736" y="87121"/>
                </a:lnTo>
                <a:lnTo>
                  <a:pt x="554736" y="435609"/>
                </a:lnTo>
                <a:lnTo>
                  <a:pt x="547891" y="469528"/>
                </a:lnTo>
                <a:lnTo>
                  <a:pt x="529224" y="497220"/>
                </a:lnTo>
                <a:lnTo>
                  <a:pt x="501532" y="515887"/>
                </a:lnTo>
                <a:lnTo>
                  <a:pt x="467614" y="522731"/>
                </a:lnTo>
                <a:lnTo>
                  <a:pt x="87122"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2" name="object 32"/>
          <p:cNvSpPr/>
          <p:nvPr/>
        </p:nvSpPr>
        <p:spPr>
          <a:xfrm>
            <a:off x="2217419" y="3329939"/>
            <a:ext cx="553720" cy="523240"/>
          </a:xfrm>
          <a:custGeom>
            <a:avLst/>
            <a:gdLst/>
            <a:ahLst/>
            <a:cxnLst/>
            <a:rect l="l" t="t" r="r" b="b"/>
            <a:pathLst>
              <a:path w="553719" h="523239">
                <a:moveTo>
                  <a:pt x="466090" y="0"/>
                </a:moveTo>
                <a:lnTo>
                  <a:pt x="87122" y="0"/>
                </a:lnTo>
                <a:lnTo>
                  <a:pt x="53203" y="6844"/>
                </a:lnTo>
                <a:lnTo>
                  <a:pt x="25511" y="25511"/>
                </a:lnTo>
                <a:lnTo>
                  <a:pt x="6844" y="53203"/>
                </a:lnTo>
                <a:lnTo>
                  <a:pt x="0" y="87122"/>
                </a:lnTo>
                <a:lnTo>
                  <a:pt x="0" y="435610"/>
                </a:lnTo>
                <a:lnTo>
                  <a:pt x="6844" y="469528"/>
                </a:lnTo>
                <a:lnTo>
                  <a:pt x="25511" y="497220"/>
                </a:lnTo>
                <a:lnTo>
                  <a:pt x="53203" y="515887"/>
                </a:lnTo>
                <a:lnTo>
                  <a:pt x="87122" y="522732"/>
                </a:lnTo>
                <a:lnTo>
                  <a:pt x="466090" y="522732"/>
                </a:lnTo>
                <a:lnTo>
                  <a:pt x="500008" y="515887"/>
                </a:lnTo>
                <a:lnTo>
                  <a:pt x="527700" y="497220"/>
                </a:lnTo>
                <a:lnTo>
                  <a:pt x="546367" y="469528"/>
                </a:lnTo>
                <a:lnTo>
                  <a:pt x="553212" y="435610"/>
                </a:lnTo>
                <a:lnTo>
                  <a:pt x="553212" y="87122"/>
                </a:lnTo>
                <a:lnTo>
                  <a:pt x="546367" y="53203"/>
                </a:lnTo>
                <a:lnTo>
                  <a:pt x="527700" y="25511"/>
                </a:lnTo>
                <a:lnTo>
                  <a:pt x="500008" y="6844"/>
                </a:lnTo>
                <a:lnTo>
                  <a:pt x="466090" y="0"/>
                </a:lnTo>
                <a:close/>
              </a:path>
            </a:pathLst>
          </a:custGeom>
          <a:solidFill>
            <a:srgbClr val="538235"/>
          </a:solidFill>
        </p:spPr>
        <p:txBody>
          <a:bodyPr wrap="square" lIns="0" tIns="0" rIns="0" bIns="0" rtlCol="0"/>
          <a:lstStyle/>
          <a:p>
            <a:endParaRPr/>
          </a:p>
        </p:txBody>
      </p:sp>
      <p:sp>
        <p:nvSpPr>
          <p:cNvPr id="33" name="object 33"/>
          <p:cNvSpPr/>
          <p:nvPr/>
        </p:nvSpPr>
        <p:spPr>
          <a:xfrm>
            <a:off x="2217419" y="3329939"/>
            <a:ext cx="553720" cy="523240"/>
          </a:xfrm>
          <a:custGeom>
            <a:avLst/>
            <a:gdLst/>
            <a:ahLst/>
            <a:cxnLst/>
            <a:rect l="l" t="t" r="r" b="b"/>
            <a:pathLst>
              <a:path w="553719" h="523239">
                <a:moveTo>
                  <a:pt x="0" y="87122"/>
                </a:moveTo>
                <a:lnTo>
                  <a:pt x="6844" y="53203"/>
                </a:lnTo>
                <a:lnTo>
                  <a:pt x="25511" y="25511"/>
                </a:lnTo>
                <a:lnTo>
                  <a:pt x="53203" y="6844"/>
                </a:lnTo>
                <a:lnTo>
                  <a:pt x="87122" y="0"/>
                </a:lnTo>
                <a:lnTo>
                  <a:pt x="466090" y="0"/>
                </a:lnTo>
                <a:lnTo>
                  <a:pt x="500008" y="6844"/>
                </a:lnTo>
                <a:lnTo>
                  <a:pt x="527700" y="25511"/>
                </a:lnTo>
                <a:lnTo>
                  <a:pt x="546367" y="53203"/>
                </a:lnTo>
                <a:lnTo>
                  <a:pt x="553212" y="87122"/>
                </a:lnTo>
                <a:lnTo>
                  <a:pt x="553212" y="435610"/>
                </a:lnTo>
                <a:lnTo>
                  <a:pt x="546367" y="469528"/>
                </a:lnTo>
                <a:lnTo>
                  <a:pt x="527700" y="497220"/>
                </a:lnTo>
                <a:lnTo>
                  <a:pt x="500008" y="515887"/>
                </a:lnTo>
                <a:lnTo>
                  <a:pt x="466090" y="522732"/>
                </a:lnTo>
                <a:lnTo>
                  <a:pt x="87122" y="522732"/>
                </a:lnTo>
                <a:lnTo>
                  <a:pt x="53203" y="515887"/>
                </a:lnTo>
                <a:lnTo>
                  <a:pt x="25511" y="497220"/>
                </a:lnTo>
                <a:lnTo>
                  <a:pt x="6844" y="469528"/>
                </a:lnTo>
                <a:lnTo>
                  <a:pt x="0" y="435610"/>
                </a:lnTo>
                <a:lnTo>
                  <a:pt x="0" y="87122"/>
                </a:lnTo>
                <a:close/>
              </a:path>
            </a:pathLst>
          </a:custGeom>
          <a:ln w="12192">
            <a:solidFill>
              <a:srgbClr val="41709C"/>
            </a:solidFill>
          </a:ln>
        </p:spPr>
        <p:txBody>
          <a:bodyPr wrap="square" lIns="0" tIns="0" rIns="0" bIns="0" rtlCol="0"/>
          <a:lstStyle/>
          <a:p>
            <a:endParaRPr/>
          </a:p>
        </p:txBody>
      </p:sp>
      <p:sp>
        <p:nvSpPr>
          <p:cNvPr id="34" name="object 34"/>
          <p:cNvSpPr/>
          <p:nvPr/>
        </p:nvSpPr>
        <p:spPr>
          <a:xfrm>
            <a:off x="2784347" y="3342132"/>
            <a:ext cx="554990" cy="523240"/>
          </a:xfrm>
          <a:custGeom>
            <a:avLst/>
            <a:gdLst/>
            <a:ahLst/>
            <a:cxnLst/>
            <a:rect l="l" t="t" r="r" b="b"/>
            <a:pathLst>
              <a:path w="554989" h="523239">
                <a:moveTo>
                  <a:pt x="467613" y="0"/>
                </a:moveTo>
                <a:lnTo>
                  <a:pt x="87121" y="0"/>
                </a:lnTo>
                <a:lnTo>
                  <a:pt x="53203" y="6844"/>
                </a:lnTo>
                <a:lnTo>
                  <a:pt x="25511" y="25511"/>
                </a:lnTo>
                <a:lnTo>
                  <a:pt x="6844" y="53203"/>
                </a:lnTo>
                <a:lnTo>
                  <a:pt x="0" y="87121"/>
                </a:lnTo>
                <a:lnTo>
                  <a:pt x="0" y="435609"/>
                </a:lnTo>
                <a:lnTo>
                  <a:pt x="6844" y="469528"/>
                </a:lnTo>
                <a:lnTo>
                  <a:pt x="25511" y="497220"/>
                </a:lnTo>
                <a:lnTo>
                  <a:pt x="53203" y="515887"/>
                </a:lnTo>
                <a:lnTo>
                  <a:pt x="87121" y="522731"/>
                </a:lnTo>
                <a:lnTo>
                  <a:pt x="467613"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3" y="0"/>
                </a:lnTo>
                <a:close/>
              </a:path>
            </a:pathLst>
          </a:custGeom>
          <a:solidFill>
            <a:srgbClr val="538235"/>
          </a:solidFill>
        </p:spPr>
        <p:txBody>
          <a:bodyPr wrap="square" lIns="0" tIns="0" rIns="0" bIns="0" rtlCol="0"/>
          <a:lstStyle/>
          <a:p>
            <a:endParaRPr/>
          </a:p>
        </p:txBody>
      </p:sp>
      <p:sp>
        <p:nvSpPr>
          <p:cNvPr id="35" name="object 35"/>
          <p:cNvSpPr/>
          <p:nvPr/>
        </p:nvSpPr>
        <p:spPr>
          <a:xfrm>
            <a:off x="2784347" y="3342132"/>
            <a:ext cx="554990" cy="523240"/>
          </a:xfrm>
          <a:custGeom>
            <a:avLst/>
            <a:gdLst/>
            <a:ahLst/>
            <a:cxnLst/>
            <a:rect l="l" t="t" r="r" b="b"/>
            <a:pathLst>
              <a:path w="554989" h="523239">
                <a:moveTo>
                  <a:pt x="0" y="87121"/>
                </a:moveTo>
                <a:lnTo>
                  <a:pt x="6844" y="53203"/>
                </a:lnTo>
                <a:lnTo>
                  <a:pt x="25511" y="25511"/>
                </a:lnTo>
                <a:lnTo>
                  <a:pt x="53203" y="6844"/>
                </a:lnTo>
                <a:lnTo>
                  <a:pt x="87121" y="0"/>
                </a:lnTo>
                <a:lnTo>
                  <a:pt x="467613" y="0"/>
                </a:lnTo>
                <a:lnTo>
                  <a:pt x="501532" y="6844"/>
                </a:lnTo>
                <a:lnTo>
                  <a:pt x="529224" y="25511"/>
                </a:lnTo>
                <a:lnTo>
                  <a:pt x="547891" y="53203"/>
                </a:lnTo>
                <a:lnTo>
                  <a:pt x="554736" y="87121"/>
                </a:lnTo>
                <a:lnTo>
                  <a:pt x="554736" y="435609"/>
                </a:lnTo>
                <a:lnTo>
                  <a:pt x="547891" y="469528"/>
                </a:lnTo>
                <a:lnTo>
                  <a:pt x="529224" y="497220"/>
                </a:lnTo>
                <a:lnTo>
                  <a:pt x="501532" y="515887"/>
                </a:lnTo>
                <a:lnTo>
                  <a:pt x="467613" y="522731"/>
                </a:lnTo>
                <a:lnTo>
                  <a:pt x="87121" y="522731"/>
                </a:lnTo>
                <a:lnTo>
                  <a:pt x="53203" y="515887"/>
                </a:lnTo>
                <a:lnTo>
                  <a:pt x="25511" y="497220"/>
                </a:lnTo>
                <a:lnTo>
                  <a:pt x="6844" y="469528"/>
                </a:lnTo>
                <a:lnTo>
                  <a:pt x="0" y="435609"/>
                </a:lnTo>
                <a:lnTo>
                  <a:pt x="0" y="87121"/>
                </a:lnTo>
                <a:close/>
              </a:path>
            </a:pathLst>
          </a:custGeom>
          <a:ln w="12192">
            <a:solidFill>
              <a:srgbClr val="41709C"/>
            </a:solidFill>
          </a:ln>
        </p:spPr>
        <p:txBody>
          <a:bodyPr wrap="square" lIns="0" tIns="0" rIns="0" bIns="0" rtlCol="0"/>
          <a:lstStyle/>
          <a:p>
            <a:endParaRPr/>
          </a:p>
        </p:txBody>
      </p:sp>
      <p:sp>
        <p:nvSpPr>
          <p:cNvPr id="36" name="object 36"/>
          <p:cNvSpPr/>
          <p:nvPr/>
        </p:nvSpPr>
        <p:spPr>
          <a:xfrm>
            <a:off x="4701540" y="3345179"/>
            <a:ext cx="554736" cy="52273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37"/>
          <p:cNvSpPr/>
          <p:nvPr/>
        </p:nvSpPr>
        <p:spPr>
          <a:xfrm>
            <a:off x="4701540" y="3345179"/>
            <a:ext cx="554990" cy="523240"/>
          </a:xfrm>
          <a:custGeom>
            <a:avLst/>
            <a:gdLst/>
            <a:ahLst/>
            <a:cxnLst/>
            <a:rect l="l" t="t" r="r" b="b"/>
            <a:pathLst>
              <a:path w="554989" h="523239">
                <a:moveTo>
                  <a:pt x="0" y="87122"/>
                </a:moveTo>
                <a:lnTo>
                  <a:pt x="6844" y="53203"/>
                </a:lnTo>
                <a:lnTo>
                  <a:pt x="25511" y="25511"/>
                </a:lnTo>
                <a:lnTo>
                  <a:pt x="53203" y="6844"/>
                </a:lnTo>
                <a:lnTo>
                  <a:pt x="87122"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38" name="object 38"/>
          <p:cNvSpPr/>
          <p:nvPr/>
        </p:nvSpPr>
        <p:spPr>
          <a:xfrm>
            <a:off x="5269991" y="3342132"/>
            <a:ext cx="553212" cy="522731"/>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9"/>
          <p:cNvSpPr/>
          <p:nvPr/>
        </p:nvSpPr>
        <p:spPr>
          <a:xfrm>
            <a:off x="5269991" y="3342132"/>
            <a:ext cx="553720" cy="523240"/>
          </a:xfrm>
          <a:custGeom>
            <a:avLst/>
            <a:gdLst/>
            <a:ahLst/>
            <a:cxnLst/>
            <a:rect l="l" t="t" r="r" b="b"/>
            <a:pathLst>
              <a:path w="553720" h="523239">
                <a:moveTo>
                  <a:pt x="0" y="87121"/>
                </a:moveTo>
                <a:lnTo>
                  <a:pt x="6844" y="53203"/>
                </a:lnTo>
                <a:lnTo>
                  <a:pt x="25511" y="25511"/>
                </a:lnTo>
                <a:lnTo>
                  <a:pt x="53203" y="6844"/>
                </a:lnTo>
                <a:lnTo>
                  <a:pt x="87122" y="0"/>
                </a:lnTo>
                <a:lnTo>
                  <a:pt x="466090" y="0"/>
                </a:lnTo>
                <a:lnTo>
                  <a:pt x="500008" y="6844"/>
                </a:lnTo>
                <a:lnTo>
                  <a:pt x="527700" y="25511"/>
                </a:lnTo>
                <a:lnTo>
                  <a:pt x="546367" y="53203"/>
                </a:lnTo>
                <a:lnTo>
                  <a:pt x="553212" y="87121"/>
                </a:lnTo>
                <a:lnTo>
                  <a:pt x="553212" y="435609"/>
                </a:lnTo>
                <a:lnTo>
                  <a:pt x="546367" y="469528"/>
                </a:lnTo>
                <a:lnTo>
                  <a:pt x="527700" y="497220"/>
                </a:lnTo>
                <a:lnTo>
                  <a:pt x="500008" y="515887"/>
                </a:lnTo>
                <a:lnTo>
                  <a:pt x="466090" y="522731"/>
                </a:lnTo>
                <a:lnTo>
                  <a:pt x="87122" y="522731"/>
                </a:lnTo>
                <a:lnTo>
                  <a:pt x="53203" y="515887"/>
                </a:lnTo>
                <a:lnTo>
                  <a:pt x="25511" y="497220"/>
                </a:lnTo>
                <a:lnTo>
                  <a:pt x="6844" y="469528"/>
                </a:lnTo>
                <a:lnTo>
                  <a:pt x="0" y="435609"/>
                </a:lnTo>
                <a:lnTo>
                  <a:pt x="0" y="87121"/>
                </a:lnTo>
                <a:close/>
              </a:path>
            </a:pathLst>
          </a:custGeom>
          <a:ln w="12192">
            <a:solidFill>
              <a:srgbClr val="D0CECE"/>
            </a:solidFill>
          </a:ln>
        </p:spPr>
        <p:txBody>
          <a:bodyPr wrap="square" lIns="0" tIns="0" rIns="0" bIns="0" rtlCol="0"/>
          <a:lstStyle/>
          <a:p>
            <a:endParaRPr/>
          </a:p>
        </p:txBody>
      </p:sp>
      <p:sp>
        <p:nvSpPr>
          <p:cNvPr id="40" name="object 40"/>
          <p:cNvSpPr/>
          <p:nvPr/>
        </p:nvSpPr>
        <p:spPr>
          <a:xfrm>
            <a:off x="6995159" y="3345179"/>
            <a:ext cx="554736" cy="52273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41"/>
          <p:cNvSpPr/>
          <p:nvPr/>
        </p:nvSpPr>
        <p:spPr>
          <a:xfrm>
            <a:off x="6995159"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2" name="object 42"/>
          <p:cNvSpPr/>
          <p:nvPr/>
        </p:nvSpPr>
        <p:spPr>
          <a:xfrm>
            <a:off x="6420612" y="3345179"/>
            <a:ext cx="554736" cy="52273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3" name="object 43"/>
          <p:cNvSpPr/>
          <p:nvPr/>
        </p:nvSpPr>
        <p:spPr>
          <a:xfrm>
            <a:off x="6420612" y="3345179"/>
            <a:ext cx="554990" cy="523240"/>
          </a:xfrm>
          <a:custGeom>
            <a:avLst/>
            <a:gdLst/>
            <a:ahLst/>
            <a:cxnLst/>
            <a:rect l="l" t="t" r="r" b="b"/>
            <a:pathLst>
              <a:path w="554990"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6" y="87122"/>
                </a:lnTo>
                <a:lnTo>
                  <a:pt x="554736"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4" name="object 44"/>
          <p:cNvSpPr/>
          <p:nvPr/>
        </p:nvSpPr>
        <p:spPr>
          <a:xfrm>
            <a:off x="5856732" y="3345179"/>
            <a:ext cx="554735" cy="52273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5"/>
          <p:cNvSpPr/>
          <p:nvPr/>
        </p:nvSpPr>
        <p:spPr>
          <a:xfrm>
            <a:off x="5856732" y="3345179"/>
            <a:ext cx="554990" cy="523240"/>
          </a:xfrm>
          <a:custGeom>
            <a:avLst/>
            <a:gdLst/>
            <a:ahLst/>
            <a:cxnLst/>
            <a:rect l="l" t="t" r="r" b="b"/>
            <a:pathLst>
              <a:path w="554989" h="523239">
                <a:moveTo>
                  <a:pt x="0" y="87122"/>
                </a:moveTo>
                <a:lnTo>
                  <a:pt x="6844" y="53203"/>
                </a:lnTo>
                <a:lnTo>
                  <a:pt x="25511" y="25511"/>
                </a:lnTo>
                <a:lnTo>
                  <a:pt x="53203" y="6844"/>
                </a:lnTo>
                <a:lnTo>
                  <a:pt x="87121" y="0"/>
                </a:lnTo>
                <a:lnTo>
                  <a:pt x="467613" y="0"/>
                </a:lnTo>
                <a:lnTo>
                  <a:pt x="501532" y="6844"/>
                </a:lnTo>
                <a:lnTo>
                  <a:pt x="529224" y="25511"/>
                </a:lnTo>
                <a:lnTo>
                  <a:pt x="547891" y="53203"/>
                </a:lnTo>
                <a:lnTo>
                  <a:pt x="554735" y="87122"/>
                </a:lnTo>
                <a:lnTo>
                  <a:pt x="554735" y="435610"/>
                </a:lnTo>
                <a:lnTo>
                  <a:pt x="547891" y="469528"/>
                </a:lnTo>
                <a:lnTo>
                  <a:pt x="529224" y="497220"/>
                </a:lnTo>
                <a:lnTo>
                  <a:pt x="501532" y="515887"/>
                </a:lnTo>
                <a:lnTo>
                  <a:pt x="467613" y="522732"/>
                </a:lnTo>
                <a:lnTo>
                  <a:pt x="87121"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6" name="object 46"/>
          <p:cNvSpPr/>
          <p:nvPr/>
        </p:nvSpPr>
        <p:spPr>
          <a:xfrm>
            <a:off x="9133331" y="3345179"/>
            <a:ext cx="554736" cy="522732"/>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47"/>
          <p:cNvSpPr/>
          <p:nvPr/>
        </p:nvSpPr>
        <p:spPr>
          <a:xfrm>
            <a:off x="9133331" y="3345179"/>
            <a:ext cx="554990" cy="523240"/>
          </a:xfrm>
          <a:custGeom>
            <a:avLst/>
            <a:gdLst/>
            <a:ahLst/>
            <a:cxnLst/>
            <a:rect l="l" t="t" r="r" b="b"/>
            <a:pathLst>
              <a:path w="554990" h="523239">
                <a:moveTo>
                  <a:pt x="0" y="87122"/>
                </a:moveTo>
                <a:lnTo>
                  <a:pt x="6844" y="53203"/>
                </a:lnTo>
                <a:lnTo>
                  <a:pt x="25511" y="25511"/>
                </a:lnTo>
                <a:lnTo>
                  <a:pt x="53203" y="6844"/>
                </a:lnTo>
                <a:lnTo>
                  <a:pt x="87122" y="0"/>
                </a:lnTo>
                <a:lnTo>
                  <a:pt x="467614" y="0"/>
                </a:lnTo>
                <a:lnTo>
                  <a:pt x="501532" y="6844"/>
                </a:lnTo>
                <a:lnTo>
                  <a:pt x="529224" y="25511"/>
                </a:lnTo>
                <a:lnTo>
                  <a:pt x="547891" y="53203"/>
                </a:lnTo>
                <a:lnTo>
                  <a:pt x="554736" y="87122"/>
                </a:lnTo>
                <a:lnTo>
                  <a:pt x="554736" y="435610"/>
                </a:lnTo>
                <a:lnTo>
                  <a:pt x="547891" y="469528"/>
                </a:lnTo>
                <a:lnTo>
                  <a:pt x="529224" y="497220"/>
                </a:lnTo>
                <a:lnTo>
                  <a:pt x="501532" y="515887"/>
                </a:lnTo>
                <a:lnTo>
                  <a:pt x="467614" y="522732"/>
                </a:lnTo>
                <a:lnTo>
                  <a:pt x="87122" y="522732"/>
                </a:lnTo>
                <a:lnTo>
                  <a:pt x="53203" y="515887"/>
                </a:lnTo>
                <a:lnTo>
                  <a:pt x="25511" y="497220"/>
                </a:lnTo>
                <a:lnTo>
                  <a:pt x="6844" y="469528"/>
                </a:lnTo>
                <a:lnTo>
                  <a:pt x="0" y="435610"/>
                </a:lnTo>
                <a:lnTo>
                  <a:pt x="0" y="87122"/>
                </a:lnTo>
                <a:close/>
              </a:path>
            </a:pathLst>
          </a:custGeom>
          <a:ln w="12192">
            <a:solidFill>
              <a:srgbClr val="D0CECE"/>
            </a:solidFill>
          </a:ln>
        </p:spPr>
        <p:txBody>
          <a:bodyPr wrap="square" lIns="0" tIns="0" rIns="0" bIns="0" rtlCol="0"/>
          <a:lstStyle/>
          <a:p>
            <a:endParaRPr/>
          </a:p>
        </p:txBody>
      </p:sp>
      <p:sp>
        <p:nvSpPr>
          <p:cNvPr id="48" name="object 48"/>
          <p:cNvSpPr/>
          <p:nvPr/>
        </p:nvSpPr>
        <p:spPr>
          <a:xfrm>
            <a:off x="754380" y="1760219"/>
            <a:ext cx="2346325" cy="1587500"/>
          </a:xfrm>
          <a:custGeom>
            <a:avLst/>
            <a:gdLst/>
            <a:ahLst/>
            <a:cxnLst/>
            <a:rect l="l" t="t" r="r" b="b"/>
            <a:pathLst>
              <a:path w="2346325" h="1587500">
                <a:moveTo>
                  <a:pt x="76200" y="1510792"/>
                </a:moveTo>
                <a:lnTo>
                  <a:pt x="44450" y="1510792"/>
                </a:lnTo>
                <a:lnTo>
                  <a:pt x="44450" y="0"/>
                </a:lnTo>
                <a:lnTo>
                  <a:pt x="31750" y="0"/>
                </a:lnTo>
                <a:lnTo>
                  <a:pt x="31750" y="1510792"/>
                </a:lnTo>
                <a:lnTo>
                  <a:pt x="0" y="1510792"/>
                </a:lnTo>
                <a:lnTo>
                  <a:pt x="38100" y="1586992"/>
                </a:lnTo>
                <a:lnTo>
                  <a:pt x="69850" y="1523492"/>
                </a:lnTo>
                <a:lnTo>
                  <a:pt x="76200" y="1510792"/>
                </a:lnTo>
                <a:close/>
              </a:path>
              <a:path w="2346325" h="1587500">
                <a:moveTo>
                  <a:pt x="631063" y="1511046"/>
                </a:moveTo>
                <a:lnTo>
                  <a:pt x="599338" y="1510995"/>
                </a:lnTo>
                <a:lnTo>
                  <a:pt x="602107" y="303276"/>
                </a:lnTo>
                <a:lnTo>
                  <a:pt x="589407" y="303276"/>
                </a:lnTo>
                <a:lnTo>
                  <a:pt x="586638" y="1510982"/>
                </a:lnTo>
                <a:lnTo>
                  <a:pt x="554863" y="1510919"/>
                </a:lnTo>
                <a:lnTo>
                  <a:pt x="592836" y="1587119"/>
                </a:lnTo>
                <a:lnTo>
                  <a:pt x="624674" y="1523746"/>
                </a:lnTo>
                <a:lnTo>
                  <a:pt x="631063" y="1511046"/>
                </a:lnTo>
                <a:close/>
              </a:path>
              <a:path w="2346325" h="1587500">
                <a:moveTo>
                  <a:pt x="1205484" y="1505585"/>
                </a:moveTo>
                <a:lnTo>
                  <a:pt x="1173734" y="1505585"/>
                </a:lnTo>
                <a:lnTo>
                  <a:pt x="1173734" y="626364"/>
                </a:lnTo>
                <a:lnTo>
                  <a:pt x="1161034" y="626364"/>
                </a:lnTo>
                <a:lnTo>
                  <a:pt x="1161034" y="1505585"/>
                </a:lnTo>
                <a:lnTo>
                  <a:pt x="1129284" y="1505585"/>
                </a:lnTo>
                <a:lnTo>
                  <a:pt x="1167384" y="1581785"/>
                </a:lnTo>
                <a:lnTo>
                  <a:pt x="1199134" y="1518285"/>
                </a:lnTo>
                <a:lnTo>
                  <a:pt x="1205484" y="1505585"/>
                </a:lnTo>
                <a:close/>
              </a:path>
              <a:path w="2346325" h="1587500">
                <a:moveTo>
                  <a:pt x="1778508" y="1493139"/>
                </a:moveTo>
                <a:lnTo>
                  <a:pt x="1746758" y="1493139"/>
                </a:lnTo>
                <a:lnTo>
                  <a:pt x="1746758" y="966216"/>
                </a:lnTo>
                <a:lnTo>
                  <a:pt x="1734058" y="966216"/>
                </a:lnTo>
                <a:lnTo>
                  <a:pt x="1734058" y="1493139"/>
                </a:lnTo>
                <a:lnTo>
                  <a:pt x="1702308" y="1493139"/>
                </a:lnTo>
                <a:lnTo>
                  <a:pt x="1740408" y="1569339"/>
                </a:lnTo>
                <a:lnTo>
                  <a:pt x="1772158" y="1505839"/>
                </a:lnTo>
                <a:lnTo>
                  <a:pt x="1778508" y="1493139"/>
                </a:lnTo>
                <a:close/>
              </a:path>
              <a:path w="2346325" h="1587500">
                <a:moveTo>
                  <a:pt x="2346071" y="1505585"/>
                </a:moveTo>
                <a:lnTo>
                  <a:pt x="2314295" y="1505331"/>
                </a:lnTo>
                <a:lnTo>
                  <a:pt x="2316607" y="1226820"/>
                </a:lnTo>
                <a:lnTo>
                  <a:pt x="2303907" y="1226820"/>
                </a:lnTo>
                <a:lnTo>
                  <a:pt x="2301595" y="1505216"/>
                </a:lnTo>
                <a:lnTo>
                  <a:pt x="2269871" y="1504950"/>
                </a:lnTo>
                <a:lnTo>
                  <a:pt x="2307336" y="1581531"/>
                </a:lnTo>
                <a:lnTo>
                  <a:pt x="2339721" y="1518031"/>
                </a:lnTo>
                <a:lnTo>
                  <a:pt x="2346071" y="1505585"/>
                </a:lnTo>
                <a:close/>
              </a:path>
            </a:pathLst>
          </a:custGeom>
          <a:solidFill>
            <a:srgbClr val="538235"/>
          </a:solidFill>
        </p:spPr>
        <p:txBody>
          <a:bodyPr wrap="square" lIns="0" tIns="0" rIns="0" bIns="0" rtlCol="0"/>
          <a:lstStyle/>
          <a:p>
            <a:endParaRPr/>
          </a:p>
        </p:txBody>
      </p:sp>
      <p:sp>
        <p:nvSpPr>
          <p:cNvPr id="49" name="object 49"/>
          <p:cNvSpPr/>
          <p:nvPr/>
        </p:nvSpPr>
        <p:spPr>
          <a:xfrm>
            <a:off x="4940808" y="1501139"/>
            <a:ext cx="2369820" cy="1874520"/>
          </a:xfrm>
          <a:custGeom>
            <a:avLst/>
            <a:gdLst/>
            <a:ahLst/>
            <a:cxnLst/>
            <a:rect l="l" t="t" r="r" b="b"/>
            <a:pathLst>
              <a:path w="2369820" h="1874520">
                <a:moveTo>
                  <a:pt x="76200" y="1768221"/>
                </a:moveTo>
                <a:lnTo>
                  <a:pt x="44450" y="1768221"/>
                </a:lnTo>
                <a:lnTo>
                  <a:pt x="44450" y="0"/>
                </a:lnTo>
                <a:lnTo>
                  <a:pt x="31750" y="0"/>
                </a:lnTo>
                <a:lnTo>
                  <a:pt x="31750" y="1768221"/>
                </a:lnTo>
                <a:lnTo>
                  <a:pt x="0" y="1768221"/>
                </a:lnTo>
                <a:lnTo>
                  <a:pt x="38100" y="1844421"/>
                </a:lnTo>
                <a:lnTo>
                  <a:pt x="69850" y="1780921"/>
                </a:lnTo>
                <a:lnTo>
                  <a:pt x="76200" y="1768221"/>
                </a:lnTo>
                <a:close/>
              </a:path>
              <a:path w="2369820" h="1874520">
                <a:moveTo>
                  <a:pt x="645414" y="1765173"/>
                </a:moveTo>
                <a:lnTo>
                  <a:pt x="613664" y="1764868"/>
                </a:lnTo>
                <a:lnTo>
                  <a:pt x="628396" y="356743"/>
                </a:lnTo>
                <a:lnTo>
                  <a:pt x="615696" y="356489"/>
                </a:lnTo>
                <a:lnTo>
                  <a:pt x="600964" y="1764741"/>
                </a:lnTo>
                <a:lnTo>
                  <a:pt x="569214" y="1764411"/>
                </a:lnTo>
                <a:lnTo>
                  <a:pt x="606552" y="1840992"/>
                </a:lnTo>
                <a:lnTo>
                  <a:pt x="639089" y="1777492"/>
                </a:lnTo>
                <a:lnTo>
                  <a:pt x="645414" y="1765173"/>
                </a:lnTo>
                <a:close/>
              </a:path>
              <a:path w="2369820" h="1874520">
                <a:moveTo>
                  <a:pt x="1208532" y="1798066"/>
                </a:moveTo>
                <a:lnTo>
                  <a:pt x="1176782" y="1798066"/>
                </a:lnTo>
                <a:lnTo>
                  <a:pt x="1176782" y="697992"/>
                </a:lnTo>
                <a:lnTo>
                  <a:pt x="1164082" y="697992"/>
                </a:lnTo>
                <a:lnTo>
                  <a:pt x="1164082" y="1798066"/>
                </a:lnTo>
                <a:lnTo>
                  <a:pt x="1132332" y="1798066"/>
                </a:lnTo>
                <a:lnTo>
                  <a:pt x="1170432" y="1874266"/>
                </a:lnTo>
                <a:lnTo>
                  <a:pt x="1202182" y="1810766"/>
                </a:lnTo>
                <a:lnTo>
                  <a:pt x="1208532" y="1798066"/>
                </a:lnTo>
                <a:close/>
              </a:path>
              <a:path w="2369820" h="1874520">
                <a:moveTo>
                  <a:pt x="1794383" y="1767967"/>
                </a:moveTo>
                <a:lnTo>
                  <a:pt x="1762594" y="1768081"/>
                </a:lnTo>
                <a:lnTo>
                  <a:pt x="1760474" y="1011936"/>
                </a:lnTo>
                <a:lnTo>
                  <a:pt x="1747774" y="1011936"/>
                </a:lnTo>
                <a:lnTo>
                  <a:pt x="1749894" y="1768119"/>
                </a:lnTo>
                <a:lnTo>
                  <a:pt x="1718183" y="1768221"/>
                </a:lnTo>
                <a:lnTo>
                  <a:pt x="1756410" y="1844294"/>
                </a:lnTo>
                <a:lnTo>
                  <a:pt x="1787994" y="1780794"/>
                </a:lnTo>
                <a:lnTo>
                  <a:pt x="1794383" y="1767967"/>
                </a:lnTo>
                <a:close/>
              </a:path>
              <a:path w="2369820" h="1874520">
                <a:moveTo>
                  <a:pt x="2369820" y="1767205"/>
                </a:moveTo>
                <a:lnTo>
                  <a:pt x="2338070" y="1767205"/>
                </a:lnTo>
                <a:lnTo>
                  <a:pt x="2338070" y="1362456"/>
                </a:lnTo>
                <a:lnTo>
                  <a:pt x="2325370" y="1362456"/>
                </a:lnTo>
                <a:lnTo>
                  <a:pt x="2325370" y="1767205"/>
                </a:lnTo>
                <a:lnTo>
                  <a:pt x="2293620" y="1767205"/>
                </a:lnTo>
                <a:lnTo>
                  <a:pt x="2331720" y="1843405"/>
                </a:lnTo>
                <a:lnTo>
                  <a:pt x="2363470" y="1779905"/>
                </a:lnTo>
                <a:lnTo>
                  <a:pt x="2369820" y="1767205"/>
                </a:lnTo>
                <a:close/>
              </a:path>
            </a:pathLst>
          </a:custGeom>
          <a:solidFill>
            <a:srgbClr val="2D75B6"/>
          </a:solidFill>
        </p:spPr>
        <p:txBody>
          <a:bodyPr wrap="square" lIns="0" tIns="0" rIns="0" bIns="0" rtlCol="0"/>
          <a:lstStyle/>
          <a:p>
            <a:endParaRPr/>
          </a:p>
        </p:txBody>
      </p:sp>
      <p:sp>
        <p:nvSpPr>
          <p:cNvPr id="50" name="object 50"/>
          <p:cNvSpPr/>
          <p:nvPr/>
        </p:nvSpPr>
        <p:spPr>
          <a:xfrm>
            <a:off x="9336023" y="2846831"/>
            <a:ext cx="76200" cy="481330"/>
          </a:xfrm>
          <a:custGeom>
            <a:avLst/>
            <a:gdLst/>
            <a:ahLst/>
            <a:cxnLst/>
            <a:rect l="l" t="t" r="r" b="b"/>
            <a:pathLst>
              <a:path w="76200" h="481329">
                <a:moveTo>
                  <a:pt x="31750" y="404748"/>
                </a:moveTo>
                <a:lnTo>
                  <a:pt x="0" y="404748"/>
                </a:lnTo>
                <a:lnTo>
                  <a:pt x="38100" y="480948"/>
                </a:lnTo>
                <a:lnTo>
                  <a:pt x="69850" y="417448"/>
                </a:lnTo>
                <a:lnTo>
                  <a:pt x="31750" y="417448"/>
                </a:lnTo>
                <a:lnTo>
                  <a:pt x="31750" y="404748"/>
                </a:lnTo>
                <a:close/>
              </a:path>
              <a:path w="76200" h="481329">
                <a:moveTo>
                  <a:pt x="44450" y="0"/>
                </a:moveTo>
                <a:lnTo>
                  <a:pt x="31750" y="0"/>
                </a:lnTo>
                <a:lnTo>
                  <a:pt x="31750" y="417448"/>
                </a:lnTo>
                <a:lnTo>
                  <a:pt x="44450" y="417448"/>
                </a:lnTo>
                <a:lnTo>
                  <a:pt x="44450" y="0"/>
                </a:lnTo>
                <a:close/>
              </a:path>
              <a:path w="76200" h="481329">
                <a:moveTo>
                  <a:pt x="76200" y="404748"/>
                </a:moveTo>
                <a:lnTo>
                  <a:pt x="44450" y="404748"/>
                </a:lnTo>
                <a:lnTo>
                  <a:pt x="44450" y="417448"/>
                </a:lnTo>
                <a:lnTo>
                  <a:pt x="69850" y="417448"/>
                </a:lnTo>
                <a:lnTo>
                  <a:pt x="76200" y="404748"/>
                </a:lnTo>
                <a:close/>
              </a:path>
            </a:pathLst>
          </a:custGeom>
          <a:solidFill>
            <a:srgbClr val="C00000"/>
          </a:solidFill>
        </p:spPr>
        <p:txBody>
          <a:bodyPr wrap="square" lIns="0" tIns="0" rIns="0" bIns="0" rtlCol="0"/>
          <a:lstStyle/>
          <a:p>
            <a:endParaRPr/>
          </a:p>
        </p:txBody>
      </p:sp>
      <p:sp>
        <p:nvSpPr>
          <p:cNvPr id="56" name="object 56"/>
          <p:cNvSpPr/>
          <p:nvPr/>
        </p:nvSpPr>
        <p:spPr>
          <a:xfrm>
            <a:off x="5263896" y="5256275"/>
            <a:ext cx="788035" cy="1498600"/>
          </a:xfrm>
          <a:custGeom>
            <a:avLst/>
            <a:gdLst/>
            <a:ahLst/>
            <a:cxnLst/>
            <a:rect l="l" t="t" r="r" b="b"/>
            <a:pathLst>
              <a:path w="788035" h="1498600">
                <a:moveTo>
                  <a:pt x="705230" y="1498092"/>
                </a:moveTo>
                <a:lnTo>
                  <a:pt x="82676" y="1498092"/>
                </a:lnTo>
                <a:lnTo>
                  <a:pt x="50524" y="1491589"/>
                </a:lnTo>
                <a:lnTo>
                  <a:pt x="24241" y="1473858"/>
                </a:lnTo>
                <a:lnTo>
                  <a:pt x="6506" y="1447562"/>
                </a:lnTo>
                <a:lnTo>
                  <a:pt x="0" y="1415364"/>
                </a:lnTo>
                <a:lnTo>
                  <a:pt x="0" y="0"/>
                </a:lnTo>
                <a:lnTo>
                  <a:pt x="787907" y="0"/>
                </a:lnTo>
                <a:lnTo>
                  <a:pt x="787907" y="1415364"/>
                </a:lnTo>
                <a:lnTo>
                  <a:pt x="781401" y="1447562"/>
                </a:lnTo>
                <a:lnTo>
                  <a:pt x="763666" y="1473858"/>
                </a:lnTo>
                <a:lnTo>
                  <a:pt x="737383" y="1491589"/>
                </a:lnTo>
                <a:lnTo>
                  <a:pt x="705230" y="1498092"/>
                </a:lnTo>
                <a:close/>
              </a:path>
            </a:pathLst>
          </a:custGeom>
          <a:ln w="12192">
            <a:solidFill>
              <a:srgbClr val="FFFFFF"/>
            </a:solidFill>
          </a:ln>
        </p:spPr>
        <p:txBody>
          <a:bodyPr wrap="square" lIns="0" tIns="0" rIns="0" bIns="0" rtlCol="0"/>
          <a:lstStyle/>
          <a:p>
            <a:endParaRPr/>
          </a:p>
        </p:txBody>
      </p:sp>
      <p:sp>
        <p:nvSpPr>
          <p:cNvPr id="80" name="TextBox 79"/>
          <p:cNvSpPr txBox="1"/>
          <p:nvPr/>
        </p:nvSpPr>
        <p:spPr>
          <a:xfrm>
            <a:off x="4572000" y="1207007"/>
            <a:ext cx="1221230" cy="400110"/>
          </a:xfrm>
          <a:prstGeom prst="rect">
            <a:avLst/>
          </a:prstGeom>
          <a:noFill/>
        </p:spPr>
        <p:txBody>
          <a:bodyPr wrap="square" rtlCol="0">
            <a:spAutoFit/>
          </a:bodyPr>
          <a:lstStyle/>
          <a:p>
            <a:r>
              <a:rPr lang="fr-FR" sz="2000" dirty="0" err="1" smtClean="0"/>
              <a:t>Context</a:t>
            </a:r>
            <a:endParaRPr lang="fr-FR" sz="2000" dirty="0"/>
          </a:p>
        </p:txBody>
      </p:sp>
      <p:sp>
        <p:nvSpPr>
          <p:cNvPr id="81" name="TextBox 80"/>
          <p:cNvSpPr txBox="1"/>
          <p:nvPr/>
        </p:nvSpPr>
        <p:spPr>
          <a:xfrm>
            <a:off x="5059171" y="1575553"/>
            <a:ext cx="1352296" cy="400110"/>
          </a:xfrm>
          <a:prstGeom prst="rect">
            <a:avLst/>
          </a:prstGeom>
          <a:noFill/>
        </p:spPr>
        <p:txBody>
          <a:bodyPr wrap="square" rtlCol="0">
            <a:spAutoFit/>
          </a:bodyPr>
          <a:lstStyle/>
          <a:p>
            <a:r>
              <a:rPr lang="fr-FR" sz="2000" dirty="0" smtClean="0"/>
              <a:t>Planning</a:t>
            </a:r>
            <a:endParaRPr lang="fr-FR" sz="2000" dirty="0"/>
          </a:p>
        </p:txBody>
      </p:sp>
      <p:sp>
        <p:nvSpPr>
          <p:cNvPr id="82" name="TextBox 81"/>
          <p:cNvSpPr txBox="1"/>
          <p:nvPr/>
        </p:nvSpPr>
        <p:spPr>
          <a:xfrm>
            <a:off x="5793230" y="1848691"/>
            <a:ext cx="1352296" cy="400110"/>
          </a:xfrm>
          <a:prstGeom prst="rect">
            <a:avLst/>
          </a:prstGeom>
          <a:noFill/>
        </p:spPr>
        <p:txBody>
          <a:bodyPr wrap="square" rtlCol="0">
            <a:spAutoFit/>
          </a:bodyPr>
          <a:lstStyle/>
          <a:p>
            <a:r>
              <a:rPr lang="fr-FR" sz="2000" dirty="0" smtClean="0"/>
              <a:t>Inputs</a:t>
            </a:r>
            <a:endParaRPr lang="fr-FR" sz="2000" dirty="0"/>
          </a:p>
        </p:txBody>
      </p:sp>
      <p:sp>
        <p:nvSpPr>
          <p:cNvPr id="83" name="TextBox 82"/>
          <p:cNvSpPr txBox="1"/>
          <p:nvPr/>
        </p:nvSpPr>
        <p:spPr>
          <a:xfrm>
            <a:off x="6137401" y="2228294"/>
            <a:ext cx="1352296" cy="400110"/>
          </a:xfrm>
          <a:prstGeom prst="rect">
            <a:avLst/>
          </a:prstGeom>
          <a:noFill/>
        </p:spPr>
        <p:txBody>
          <a:bodyPr wrap="square" rtlCol="0">
            <a:spAutoFit/>
          </a:bodyPr>
          <a:lstStyle/>
          <a:p>
            <a:r>
              <a:rPr lang="fr-FR" sz="2000" dirty="0" err="1" smtClean="0"/>
              <a:t>Process</a:t>
            </a:r>
            <a:endParaRPr lang="fr-FR" sz="2000" dirty="0"/>
          </a:p>
        </p:txBody>
      </p:sp>
      <p:sp>
        <p:nvSpPr>
          <p:cNvPr id="84" name="TextBox 83"/>
          <p:cNvSpPr txBox="1"/>
          <p:nvPr/>
        </p:nvSpPr>
        <p:spPr>
          <a:xfrm>
            <a:off x="6679819" y="2605444"/>
            <a:ext cx="1352296" cy="400110"/>
          </a:xfrm>
          <a:prstGeom prst="rect">
            <a:avLst/>
          </a:prstGeom>
          <a:noFill/>
        </p:spPr>
        <p:txBody>
          <a:bodyPr wrap="square" rtlCol="0">
            <a:spAutoFit/>
          </a:bodyPr>
          <a:lstStyle/>
          <a:p>
            <a:r>
              <a:rPr lang="fr-FR" sz="2000" dirty="0" err="1" smtClean="0"/>
              <a:t>Ouputs</a:t>
            </a:r>
            <a:endParaRPr lang="fr-FR" sz="2000" dirty="0"/>
          </a:p>
        </p:txBody>
      </p:sp>
      <p:grpSp>
        <p:nvGrpSpPr>
          <p:cNvPr id="122" name="object 44"/>
          <p:cNvGrpSpPr/>
          <p:nvPr/>
        </p:nvGrpSpPr>
        <p:grpSpPr>
          <a:xfrm>
            <a:off x="216408" y="4995228"/>
            <a:ext cx="10521950" cy="539750"/>
            <a:chOff x="210311" y="5059679"/>
            <a:chExt cx="10521950" cy="539750"/>
          </a:xfrm>
        </p:grpSpPr>
        <p:sp>
          <p:nvSpPr>
            <p:cNvPr id="123" name="object 45"/>
            <p:cNvSpPr/>
            <p:nvPr/>
          </p:nvSpPr>
          <p:spPr>
            <a:xfrm>
              <a:off x="216407" y="5113019"/>
              <a:ext cx="10509885" cy="472440"/>
            </a:xfrm>
            <a:custGeom>
              <a:avLst/>
              <a:gdLst/>
              <a:ahLst/>
              <a:cxnLst/>
              <a:rect l="l" t="t" r="r" b="b"/>
              <a:pathLst>
                <a:path w="10509885" h="472439">
                  <a:moveTo>
                    <a:pt x="14770" y="118109"/>
                  </a:moveTo>
                  <a:lnTo>
                    <a:pt x="0" y="118109"/>
                  </a:lnTo>
                  <a:lnTo>
                    <a:pt x="0" y="354329"/>
                  </a:lnTo>
                  <a:lnTo>
                    <a:pt x="14770" y="354329"/>
                  </a:lnTo>
                  <a:lnTo>
                    <a:pt x="14770" y="118109"/>
                  </a:lnTo>
                  <a:close/>
                </a:path>
                <a:path w="10509885" h="472439">
                  <a:moveTo>
                    <a:pt x="59055" y="118109"/>
                  </a:moveTo>
                  <a:lnTo>
                    <a:pt x="29527" y="118109"/>
                  </a:lnTo>
                  <a:lnTo>
                    <a:pt x="29527" y="354329"/>
                  </a:lnTo>
                  <a:lnTo>
                    <a:pt x="59055" y="354329"/>
                  </a:lnTo>
                  <a:lnTo>
                    <a:pt x="59055" y="118109"/>
                  </a:lnTo>
                  <a:close/>
                </a:path>
                <a:path w="10509885" h="472439">
                  <a:moveTo>
                    <a:pt x="10273284" y="0"/>
                  </a:moveTo>
                  <a:lnTo>
                    <a:pt x="10273284" y="118109"/>
                  </a:lnTo>
                  <a:lnTo>
                    <a:pt x="73825" y="118109"/>
                  </a:lnTo>
                  <a:lnTo>
                    <a:pt x="73825" y="354329"/>
                  </a:lnTo>
                  <a:lnTo>
                    <a:pt x="10273284" y="354329"/>
                  </a:lnTo>
                  <a:lnTo>
                    <a:pt x="10273284" y="472439"/>
                  </a:lnTo>
                  <a:lnTo>
                    <a:pt x="10509504" y="236219"/>
                  </a:lnTo>
                  <a:lnTo>
                    <a:pt x="10273284" y="0"/>
                  </a:lnTo>
                  <a:close/>
                </a:path>
              </a:pathLst>
            </a:custGeom>
            <a:solidFill>
              <a:srgbClr val="767070"/>
            </a:solidFill>
          </p:spPr>
          <p:txBody>
            <a:bodyPr wrap="square" lIns="0" tIns="0" rIns="0" bIns="0" rtlCol="0"/>
            <a:lstStyle/>
            <a:p>
              <a:endParaRPr/>
            </a:p>
          </p:txBody>
        </p:sp>
        <p:sp>
          <p:nvSpPr>
            <p:cNvPr id="124" name="object 46"/>
            <p:cNvSpPr/>
            <p:nvPr/>
          </p:nvSpPr>
          <p:spPr>
            <a:xfrm>
              <a:off x="216407" y="5113019"/>
              <a:ext cx="10509885" cy="472440"/>
            </a:xfrm>
            <a:custGeom>
              <a:avLst/>
              <a:gdLst/>
              <a:ahLst/>
              <a:cxnLst/>
              <a:rect l="l" t="t" r="r" b="b"/>
              <a:pathLst>
                <a:path w="10509885" h="472439">
                  <a:moveTo>
                    <a:pt x="0" y="118109"/>
                  </a:moveTo>
                  <a:lnTo>
                    <a:pt x="14770" y="118109"/>
                  </a:lnTo>
                  <a:lnTo>
                    <a:pt x="14770" y="354329"/>
                  </a:lnTo>
                  <a:lnTo>
                    <a:pt x="0" y="354329"/>
                  </a:lnTo>
                  <a:lnTo>
                    <a:pt x="0" y="118109"/>
                  </a:lnTo>
                  <a:close/>
                </a:path>
                <a:path w="10509885" h="472439">
                  <a:moveTo>
                    <a:pt x="29527" y="118109"/>
                  </a:moveTo>
                  <a:lnTo>
                    <a:pt x="59055" y="118109"/>
                  </a:lnTo>
                  <a:lnTo>
                    <a:pt x="59055" y="354329"/>
                  </a:lnTo>
                  <a:lnTo>
                    <a:pt x="29527" y="354329"/>
                  </a:lnTo>
                  <a:lnTo>
                    <a:pt x="29527" y="118109"/>
                  </a:lnTo>
                  <a:close/>
                </a:path>
                <a:path w="10509885" h="472439">
                  <a:moveTo>
                    <a:pt x="73825" y="118109"/>
                  </a:moveTo>
                  <a:lnTo>
                    <a:pt x="10273284" y="118109"/>
                  </a:lnTo>
                  <a:lnTo>
                    <a:pt x="10273284" y="0"/>
                  </a:lnTo>
                  <a:lnTo>
                    <a:pt x="10509504" y="236219"/>
                  </a:lnTo>
                  <a:lnTo>
                    <a:pt x="10273284" y="472439"/>
                  </a:lnTo>
                  <a:lnTo>
                    <a:pt x="10273284" y="354329"/>
                  </a:lnTo>
                  <a:lnTo>
                    <a:pt x="73825" y="354329"/>
                  </a:lnTo>
                  <a:lnTo>
                    <a:pt x="73825" y="118109"/>
                  </a:lnTo>
                  <a:close/>
                </a:path>
              </a:pathLst>
            </a:custGeom>
            <a:ln w="12192">
              <a:solidFill>
                <a:srgbClr val="000000"/>
              </a:solidFill>
            </a:ln>
          </p:spPr>
          <p:txBody>
            <a:bodyPr wrap="square" lIns="0" tIns="0" rIns="0" bIns="0" rtlCol="0"/>
            <a:lstStyle/>
            <a:p>
              <a:endParaRPr/>
            </a:p>
          </p:txBody>
        </p:sp>
        <p:sp>
          <p:nvSpPr>
            <p:cNvPr id="125" name="object 47"/>
            <p:cNvSpPr/>
            <p:nvPr/>
          </p:nvSpPr>
          <p:spPr>
            <a:xfrm>
              <a:off x="4608576" y="5068823"/>
              <a:ext cx="554736" cy="524256"/>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6" name="object 48"/>
            <p:cNvSpPr/>
            <p:nvPr/>
          </p:nvSpPr>
          <p:spPr>
            <a:xfrm>
              <a:off x="4608576" y="5068823"/>
              <a:ext cx="554990" cy="524510"/>
            </a:xfrm>
            <a:custGeom>
              <a:avLst/>
              <a:gdLst/>
              <a:ahLst/>
              <a:cxnLst/>
              <a:rect l="l" t="t" r="r" b="b"/>
              <a:pathLst>
                <a:path w="554989" h="524510">
                  <a:moveTo>
                    <a:pt x="0" y="87375"/>
                  </a:moveTo>
                  <a:lnTo>
                    <a:pt x="6865" y="53363"/>
                  </a:lnTo>
                  <a:lnTo>
                    <a:pt x="25590" y="25590"/>
                  </a:lnTo>
                  <a:lnTo>
                    <a:pt x="53363" y="6865"/>
                  </a:lnTo>
                  <a:lnTo>
                    <a:pt x="87375" y="0"/>
                  </a:lnTo>
                  <a:lnTo>
                    <a:pt x="467360" y="0"/>
                  </a:lnTo>
                  <a:lnTo>
                    <a:pt x="501372" y="6865"/>
                  </a:lnTo>
                  <a:lnTo>
                    <a:pt x="529145" y="25590"/>
                  </a:lnTo>
                  <a:lnTo>
                    <a:pt x="547870" y="53363"/>
                  </a:lnTo>
                  <a:lnTo>
                    <a:pt x="554736" y="87375"/>
                  </a:lnTo>
                  <a:lnTo>
                    <a:pt x="554736" y="436879"/>
                  </a:lnTo>
                  <a:lnTo>
                    <a:pt x="547870" y="470892"/>
                  </a:lnTo>
                  <a:lnTo>
                    <a:pt x="529145" y="498665"/>
                  </a:lnTo>
                  <a:lnTo>
                    <a:pt x="501372" y="517390"/>
                  </a:lnTo>
                  <a:lnTo>
                    <a:pt x="467360" y="524256"/>
                  </a:lnTo>
                  <a:lnTo>
                    <a:pt x="87375"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sp>
          <p:nvSpPr>
            <p:cNvPr id="127" name="object 49"/>
            <p:cNvSpPr/>
            <p:nvPr/>
          </p:nvSpPr>
          <p:spPr>
            <a:xfrm>
              <a:off x="5177027" y="5065775"/>
              <a:ext cx="554736" cy="524256"/>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8" name="object 50"/>
            <p:cNvSpPr/>
            <p:nvPr/>
          </p:nvSpPr>
          <p:spPr>
            <a:xfrm>
              <a:off x="5177027" y="5065775"/>
              <a:ext cx="554990" cy="524510"/>
            </a:xfrm>
            <a:custGeom>
              <a:avLst/>
              <a:gdLst/>
              <a:ahLst/>
              <a:cxnLst/>
              <a:rect l="l" t="t" r="r" b="b"/>
              <a:pathLst>
                <a:path w="554989" h="524510">
                  <a:moveTo>
                    <a:pt x="0" y="87375"/>
                  </a:moveTo>
                  <a:lnTo>
                    <a:pt x="6865" y="53363"/>
                  </a:lnTo>
                  <a:lnTo>
                    <a:pt x="25590" y="25590"/>
                  </a:lnTo>
                  <a:lnTo>
                    <a:pt x="53363" y="6865"/>
                  </a:lnTo>
                  <a:lnTo>
                    <a:pt x="87375" y="0"/>
                  </a:lnTo>
                  <a:lnTo>
                    <a:pt x="467360" y="0"/>
                  </a:lnTo>
                  <a:lnTo>
                    <a:pt x="501372" y="6865"/>
                  </a:lnTo>
                  <a:lnTo>
                    <a:pt x="529145" y="25590"/>
                  </a:lnTo>
                  <a:lnTo>
                    <a:pt x="547870" y="53363"/>
                  </a:lnTo>
                  <a:lnTo>
                    <a:pt x="554736" y="87375"/>
                  </a:lnTo>
                  <a:lnTo>
                    <a:pt x="554736" y="436880"/>
                  </a:lnTo>
                  <a:lnTo>
                    <a:pt x="547870" y="470892"/>
                  </a:lnTo>
                  <a:lnTo>
                    <a:pt x="529145" y="498665"/>
                  </a:lnTo>
                  <a:lnTo>
                    <a:pt x="501372" y="517390"/>
                  </a:lnTo>
                  <a:lnTo>
                    <a:pt x="467360" y="524256"/>
                  </a:lnTo>
                  <a:lnTo>
                    <a:pt x="87375" y="524256"/>
                  </a:lnTo>
                  <a:lnTo>
                    <a:pt x="53363" y="517390"/>
                  </a:lnTo>
                  <a:lnTo>
                    <a:pt x="25590" y="498665"/>
                  </a:lnTo>
                  <a:lnTo>
                    <a:pt x="6865" y="470892"/>
                  </a:lnTo>
                  <a:lnTo>
                    <a:pt x="0" y="436880"/>
                  </a:lnTo>
                  <a:lnTo>
                    <a:pt x="0" y="87375"/>
                  </a:lnTo>
                  <a:close/>
                </a:path>
              </a:pathLst>
            </a:custGeom>
            <a:ln w="12192">
              <a:solidFill>
                <a:srgbClr val="D0CECE"/>
              </a:solidFill>
            </a:ln>
          </p:spPr>
          <p:txBody>
            <a:bodyPr wrap="square" lIns="0" tIns="0" rIns="0" bIns="0" rtlCol="0"/>
            <a:lstStyle/>
            <a:p>
              <a:endParaRPr/>
            </a:p>
          </p:txBody>
        </p:sp>
        <p:sp>
          <p:nvSpPr>
            <p:cNvPr id="129" name="object 51"/>
            <p:cNvSpPr/>
            <p:nvPr/>
          </p:nvSpPr>
          <p:spPr>
            <a:xfrm>
              <a:off x="6902195" y="5068823"/>
              <a:ext cx="554735" cy="524256"/>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0" name="object 52"/>
            <p:cNvSpPr/>
            <p:nvPr/>
          </p:nvSpPr>
          <p:spPr>
            <a:xfrm>
              <a:off x="6902195" y="5068823"/>
              <a:ext cx="554990" cy="524510"/>
            </a:xfrm>
            <a:custGeom>
              <a:avLst/>
              <a:gdLst/>
              <a:ahLst/>
              <a:cxnLst/>
              <a:rect l="l" t="t" r="r" b="b"/>
              <a:pathLst>
                <a:path w="554990" h="524510">
                  <a:moveTo>
                    <a:pt x="0" y="87375"/>
                  </a:moveTo>
                  <a:lnTo>
                    <a:pt x="6865" y="53363"/>
                  </a:lnTo>
                  <a:lnTo>
                    <a:pt x="25590" y="25590"/>
                  </a:lnTo>
                  <a:lnTo>
                    <a:pt x="53363" y="6865"/>
                  </a:lnTo>
                  <a:lnTo>
                    <a:pt x="87375" y="0"/>
                  </a:lnTo>
                  <a:lnTo>
                    <a:pt x="467359" y="0"/>
                  </a:lnTo>
                  <a:lnTo>
                    <a:pt x="501372" y="6865"/>
                  </a:lnTo>
                  <a:lnTo>
                    <a:pt x="529145" y="25590"/>
                  </a:lnTo>
                  <a:lnTo>
                    <a:pt x="547870" y="53363"/>
                  </a:lnTo>
                  <a:lnTo>
                    <a:pt x="554735" y="87375"/>
                  </a:lnTo>
                  <a:lnTo>
                    <a:pt x="554735" y="436879"/>
                  </a:lnTo>
                  <a:lnTo>
                    <a:pt x="547870" y="470892"/>
                  </a:lnTo>
                  <a:lnTo>
                    <a:pt x="529145" y="498665"/>
                  </a:lnTo>
                  <a:lnTo>
                    <a:pt x="501372" y="517390"/>
                  </a:lnTo>
                  <a:lnTo>
                    <a:pt x="467359" y="524256"/>
                  </a:lnTo>
                  <a:lnTo>
                    <a:pt x="87375"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sp>
          <p:nvSpPr>
            <p:cNvPr id="131" name="object 53"/>
            <p:cNvSpPr/>
            <p:nvPr/>
          </p:nvSpPr>
          <p:spPr>
            <a:xfrm>
              <a:off x="6327647" y="5068823"/>
              <a:ext cx="554735" cy="524256"/>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2" name="object 54"/>
            <p:cNvSpPr/>
            <p:nvPr/>
          </p:nvSpPr>
          <p:spPr>
            <a:xfrm>
              <a:off x="6327647" y="5068823"/>
              <a:ext cx="554990" cy="524510"/>
            </a:xfrm>
            <a:custGeom>
              <a:avLst/>
              <a:gdLst/>
              <a:ahLst/>
              <a:cxnLst/>
              <a:rect l="l" t="t" r="r" b="b"/>
              <a:pathLst>
                <a:path w="554990" h="524510">
                  <a:moveTo>
                    <a:pt x="0" y="87375"/>
                  </a:moveTo>
                  <a:lnTo>
                    <a:pt x="6865" y="53363"/>
                  </a:lnTo>
                  <a:lnTo>
                    <a:pt x="25590" y="25590"/>
                  </a:lnTo>
                  <a:lnTo>
                    <a:pt x="53363" y="6865"/>
                  </a:lnTo>
                  <a:lnTo>
                    <a:pt x="87375" y="0"/>
                  </a:lnTo>
                  <a:lnTo>
                    <a:pt x="467359" y="0"/>
                  </a:lnTo>
                  <a:lnTo>
                    <a:pt x="501372" y="6865"/>
                  </a:lnTo>
                  <a:lnTo>
                    <a:pt x="529145" y="25590"/>
                  </a:lnTo>
                  <a:lnTo>
                    <a:pt x="547870" y="53363"/>
                  </a:lnTo>
                  <a:lnTo>
                    <a:pt x="554735" y="87375"/>
                  </a:lnTo>
                  <a:lnTo>
                    <a:pt x="554735" y="436879"/>
                  </a:lnTo>
                  <a:lnTo>
                    <a:pt x="547870" y="470892"/>
                  </a:lnTo>
                  <a:lnTo>
                    <a:pt x="529145" y="498665"/>
                  </a:lnTo>
                  <a:lnTo>
                    <a:pt x="501372" y="517390"/>
                  </a:lnTo>
                  <a:lnTo>
                    <a:pt x="467359" y="524256"/>
                  </a:lnTo>
                  <a:lnTo>
                    <a:pt x="87375"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sp>
          <p:nvSpPr>
            <p:cNvPr id="133" name="object 55"/>
            <p:cNvSpPr/>
            <p:nvPr/>
          </p:nvSpPr>
          <p:spPr>
            <a:xfrm>
              <a:off x="5763767" y="5068823"/>
              <a:ext cx="554736" cy="524256"/>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4" name="object 56"/>
            <p:cNvSpPr/>
            <p:nvPr/>
          </p:nvSpPr>
          <p:spPr>
            <a:xfrm>
              <a:off x="5763767" y="5068823"/>
              <a:ext cx="554990" cy="524510"/>
            </a:xfrm>
            <a:custGeom>
              <a:avLst/>
              <a:gdLst/>
              <a:ahLst/>
              <a:cxnLst/>
              <a:rect l="l" t="t" r="r" b="b"/>
              <a:pathLst>
                <a:path w="554989" h="524510">
                  <a:moveTo>
                    <a:pt x="0" y="87375"/>
                  </a:moveTo>
                  <a:lnTo>
                    <a:pt x="6865" y="53363"/>
                  </a:lnTo>
                  <a:lnTo>
                    <a:pt x="25590" y="25590"/>
                  </a:lnTo>
                  <a:lnTo>
                    <a:pt x="53363" y="6865"/>
                  </a:lnTo>
                  <a:lnTo>
                    <a:pt x="87376" y="0"/>
                  </a:lnTo>
                  <a:lnTo>
                    <a:pt x="467360" y="0"/>
                  </a:lnTo>
                  <a:lnTo>
                    <a:pt x="501372" y="6865"/>
                  </a:lnTo>
                  <a:lnTo>
                    <a:pt x="529145" y="25590"/>
                  </a:lnTo>
                  <a:lnTo>
                    <a:pt x="547870" y="53363"/>
                  </a:lnTo>
                  <a:lnTo>
                    <a:pt x="554736" y="87375"/>
                  </a:lnTo>
                  <a:lnTo>
                    <a:pt x="554736" y="436879"/>
                  </a:lnTo>
                  <a:lnTo>
                    <a:pt x="547870" y="470892"/>
                  </a:lnTo>
                  <a:lnTo>
                    <a:pt x="529145" y="498665"/>
                  </a:lnTo>
                  <a:lnTo>
                    <a:pt x="501372" y="517390"/>
                  </a:lnTo>
                  <a:lnTo>
                    <a:pt x="467360" y="524256"/>
                  </a:lnTo>
                  <a:lnTo>
                    <a:pt x="87376" y="524256"/>
                  </a:lnTo>
                  <a:lnTo>
                    <a:pt x="53363" y="517390"/>
                  </a:lnTo>
                  <a:lnTo>
                    <a:pt x="25590" y="498665"/>
                  </a:lnTo>
                  <a:lnTo>
                    <a:pt x="6865" y="470892"/>
                  </a:lnTo>
                  <a:lnTo>
                    <a:pt x="0" y="436879"/>
                  </a:lnTo>
                  <a:lnTo>
                    <a:pt x="0" y="87375"/>
                  </a:lnTo>
                  <a:close/>
                </a:path>
              </a:pathLst>
            </a:custGeom>
            <a:ln w="12192">
              <a:solidFill>
                <a:srgbClr val="D0CECE"/>
              </a:solidFill>
            </a:ln>
          </p:spPr>
          <p:txBody>
            <a:bodyPr wrap="square" lIns="0" tIns="0" rIns="0" bIns="0" rtlCol="0"/>
            <a:lstStyle/>
            <a:p>
              <a:endParaRPr/>
            </a:p>
          </p:txBody>
        </p:sp>
      </p:grpSp>
      <p:sp>
        <p:nvSpPr>
          <p:cNvPr id="135" name="object 57"/>
          <p:cNvSpPr/>
          <p:nvPr/>
        </p:nvSpPr>
        <p:spPr>
          <a:xfrm>
            <a:off x="10732389" y="4989005"/>
            <a:ext cx="1343025"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000" b="1" dirty="0" smtClean="0">
                <a:solidFill>
                  <a:schemeClr val="bg1"/>
                </a:solidFill>
              </a:rPr>
              <a:t>METT</a:t>
            </a:r>
            <a:endParaRPr sz="1400" b="1" dirty="0">
              <a:solidFill>
                <a:schemeClr val="bg1"/>
              </a:solidFill>
            </a:endParaRPr>
          </a:p>
        </p:txBody>
      </p:sp>
      <p:grpSp>
        <p:nvGrpSpPr>
          <p:cNvPr id="136" name="object 58"/>
          <p:cNvGrpSpPr/>
          <p:nvPr/>
        </p:nvGrpSpPr>
        <p:grpSpPr>
          <a:xfrm>
            <a:off x="216408" y="5583493"/>
            <a:ext cx="10521950" cy="1161415"/>
            <a:chOff x="210311" y="5647944"/>
            <a:chExt cx="10521950" cy="1161415"/>
          </a:xfrm>
        </p:grpSpPr>
        <p:sp>
          <p:nvSpPr>
            <p:cNvPr id="137" name="object 59"/>
            <p:cNvSpPr/>
            <p:nvPr/>
          </p:nvSpPr>
          <p:spPr>
            <a:xfrm>
              <a:off x="216407" y="5682996"/>
              <a:ext cx="10509885" cy="471170"/>
            </a:xfrm>
            <a:custGeom>
              <a:avLst/>
              <a:gdLst/>
              <a:ahLst/>
              <a:cxnLst/>
              <a:rect l="l" t="t" r="r" b="b"/>
              <a:pathLst>
                <a:path w="10509885" h="471170">
                  <a:moveTo>
                    <a:pt x="14706" y="117728"/>
                  </a:moveTo>
                  <a:lnTo>
                    <a:pt x="0" y="117728"/>
                  </a:lnTo>
                  <a:lnTo>
                    <a:pt x="0" y="353186"/>
                  </a:lnTo>
                  <a:lnTo>
                    <a:pt x="14706" y="353186"/>
                  </a:lnTo>
                  <a:lnTo>
                    <a:pt x="14706" y="117728"/>
                  </a:lnTo>
                  <a:close/>
                </a:path>
                <a:path w="10509885" h="471170">
                  <a:moveTo>
                    <a:pt x="58864" y="117728"/>
                  </a:moveTo>
                  <a:lnTo>
                    <a:pt x="29438" y="117728"/>
                  </a:lnTo>
                  <a:lnTo>
                    <a:pt x="29438" y="353186"/>
                  </a:lnTo>
                  <a:lnTo>
                    <a:pt x="58864" y="353186"/>
                  </a:lnTo>
                  <a:lnTo>
                    <a:pt x="58864" y="117728"/>
                  </a:lnTo>
                  <a:close/>
                </a:path>
                <a:path w="10509885" h="471170">
                  <a:moveTo>
                    <a:pt x="10274046" y="0"/>
                  </a:moveTo>
                  <a:lnTo>
                    <a:pt x="10274046" y="117728"/>
                  </a:lnTo>
                  <a:lnTo>
                    <a:pt x="73583" y="117728"/>
                  </a:lnTo>
                  <a:lnTo>
                    <a:pt x="73583" y="353186"/>
                  </a:lnTo>
                  <a:lnTo>
                    <a:pt x="10274046" y="353186"/>
                  </a:lnTo>
                  <a:lnTo>
                    <a:pt x="10274046" y="470915"/>
                  </a:lnTo>
                  <a:lnTo>
                    <a:pt x="10509504" y="235457"/>
                  </a:lnTo>
                  <a:lnTo>
                    <a:pt x="10274046" y="0"/>
                  </a:lnTo>
                  <a:close/>
                </a:path>
              </a:pathLst>
            </a:custGeom>
            <a:solidFill>
              <a:srgbClr val="3A3838"/>
            </a:solidFill>
          </p:spPr>
          <p:txBody>
            <a:bodyPr wrap="square" lIns="0" tIns="0" rIns="0" bIns="0" rtlCol="0"/>
            <a:lstStyle/>
            <a:p>
              <a:endParaRPr/>
            </a:p>
          </p:txBody>
        </p:sp>
        <p:sp>
          <p:nvSpPr>
            <p:cNvPr id="138" name="object 60"/>
            <p:cNvSpPr/>
            <p:nvPr/>
          </p:nvSpPr>
          <p:spPr>
            <a:xfrm>
              <a:off x="216407" y="5682996"/>
              <a:ext cx="10509885" cy="471170"/>
            </a:xfrm>
            <a:custGeom>
              <a:avLst/>
              <a:gdLst/>
              <a:ahLst/>
              <a:cxnLst/>
              <a:rect l="l" t="t" r="r" b="b"/>
              <a:pathLst>
                <a:path w="10509885" h="471170">
                  <a:moveTo>
                    <a:pt x="0" y="117728"/>
                  </a:moveTo>
                  <a:lnTo>
                    <a:pt x="14706" y="117728"/>
                  </a:lnTo>
                  <a:lnTo>
                    <a:pt x="14706" y="353186"/>
                  </a:lnTo>
                  <a:lnTo>
                    <a:pt x="0" y="353186"/>
                  </a:lnTo>
                  <a:lnTo>
                    <a:pt x="0" y="117728"/>
                  </a:lnTo>
                  <a:close/>
                </a:path>
                <a:path w="10509885" h="471170">
                  <a:moveTo>
                    <a:pt x="29438" y="117728"/>
                  </a:moveTo>
                  <a:lnTo>
                    <a:pt x="58864" y="117728"/>
                  </a:lnTo>
                  <a:lnTo>
                    <a:pt x="58864" y="353186"/>
                  </a:lnTo>
                  <a:lnTo>
                    <a:pt x="29438" y="353186"/>
                  </a:lnTo>
                  <a:lnTo>
                    <a:pt x="29438" y="117728"/>
                  </a:lnTo>
                  <a:close/>
                </a:path>
                <a:path w="10509885" h="471170">
                  <a:moveTo>
                    <a:pt x="73583" y="117728"/>
                  </a:moveTo>
                  <a:lnTo>
                    <a:pt x="10274046" y="117728"/>
                  </a:lnTo>
                  <a:lnTo>
                    <a:pt x="10274046" y="0"/>
                  </a:lnTo>
                  <a:lnTo>
                    <a:pt x="10509504" y="235457"/>
                  </a:lnTo>
                  <a:lnTo>
                    <a:pt x="10274046" y="470915"/>
                  </a:lnTo>
                  <a:lnTo>
                    <a:pt x="10274046" y="353186"/>
                  </a:lnTo>
                  <a:lnTo>
                    <a:pt x="73583" y="353186"/>
                  </a:lnTo>
                  <a:lnTo>
                    <a:pt x="73583" y="117728"/>
                  </a:lnTo>
                  <a:close/>
                </a:path>
              </a:pathLst>
            </a:custGeom>
            <a:ln w="12192">
              <a:solidFill>
                <a:srgbClr val="000000"/>
              </a:solidFill>
            </a:ln>
          </p:spPr>
          <p:txBody>
            <a:bodyPr wrap="square" lIns="0" tIns="0" rIns="0" bIns="0" rtlCol="0"/>
            <a:lstStyle/>
            <a:p>
              <a:endParaRPr/>
            </a:p>
          </p:txBody>
        </p:sp>
        <p:sp>
          <p:nvSpPr>
            <p:cNvPr id="139" name="object 61"/>
            <p:cNvSpPr/>
            <p:nvPr/>
          </p:nvSpPr>
          <p:spPr>
            <a:xfrm>
              <a:off x="4608576" y="5657088"/>
              <a:ext cx="554990" cy="523240"/>
            </a:xfrm>
            <a:custGeom>
              <a:avLst/>
              <a:gdLst/>
              <a:ahLst/>
              <a:cxnLst/>
              <a:rect l="l" t="t" r="r" b="b"/>
              <a:pathLst>
                <a:path w="554989"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0" name="object 62"/>
            <p:cNvSpPr/>
            <p:nvPr/>
          </p:nvSpPr>
          <p:spPr>
            <a:xfrm>
              <a:off x="4608576" y="5657088"/>
              <a:ext cx="554990" cy="523240"/>
            </a:xfrm>
            <a:custGeom>
              <a:avLst/>
              <a:gdLst/>
              <a:ahLst/>
              <a:cxnLst/>
              <a:rect l="l" t="t" r="r" b="b"/>
              <a:pathLst>
                <a:path w="554989"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1" name="object 63"/>
            <p:cNvSpPr/>
            <p:nvPr/>
          </p:nvSpPr>
          <p:spPr>
            <a:xfrm>
              <a:off x="5177027" y="5654040"/>
              <a:ext cx="554990" cy="523240"/>
            </a:xfrm>
            <a:custGeom>
              <a:avLst/>
              <a:gdLst/>
              <a:ahLst/>
              <a:cxnLst/>
              <a:rect l="l" t="t" r="r" b="b"/>
              <a:pathLst>
                <a:path w="554989"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2" name="object 64"/>
            <p:cNvSpPr/>
            <p:nvPr/>
          </p:nvSpPr>
          <p:spPr>
            <a:xfrm>
              <a:off x="5177027" y="5654040"/>
              <a:ext cx="554990" cy="523240"/>
            </a:xfrm>
            <a:custGeom>
              <a:avLst/>
              <a:gdLst/>
              <a:ahLst/>
              <a:cxnLst/>
              <a:rect l="l" t="t" r="r" b="b"/>
              <a:pathLst>
                <a:path w="554989"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3" name="object 65"/>
            <p:cNvSpPr/>
            <p:nvPr/>
          </p:nvSpPr>
          <p:spPr>
            <a:xfrm>
              <a:off x="6902195" y="5657088"/>
              <a:ext cx="554990" cy="523240"/>
            </a:xfrm>
            <a:custGeom>
              <a:avLst/>
              <a:gdLst/>
              <a:ahLst/>
              <a:cxnLst/>
              <a:rect l="l" t="t" r="r" b="b"/>
              <a:pathLst>
                <a:path w="554990"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5" y="435610"/>
                  </a:lnTo>
                  <a:lnTo>
                    <a:pt x="554735"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4" name="object 66"/>
            <p:cNvSpPr/>
            <p:nvPr/>
          </p:nvSpPr>
          <p:spPr>
            <a:xfrm>
              <a:off x="6902195" y="5657088"/>
              <a:ext cx="554990" cy="523240"/>
            </a:xfrm>
            <a:custGeom>
              <a:avLst/>
              <a:gdLst/>
              <a:ahLst/>
              <a:cxnLst/>
              <a:rect l="l" t="t" r="r" b="b"/>
              <a:pathLst>
                <a:path w="554990"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5" y="87122"/>
                  </a:lnTo>
                  <a:lnTo>
                    <a:pt x="554735"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1">
              <a:solidFill>
                <a:srgbClr val="D0CECE"/>
              </a:solidFill>
            </a:ln>
          </p:spPr>
          <p:txBody>
            <a:bodyPr wrap="square" lIns="0" tIns="0" rIns="0" bIns="0" rtlCol="0"/>
            <a:lstStyle/>
            <a:p>
              <a:endParaRPr/>
            </a:p>
          </p:txBody>
        </p:sp>
        <p:sp>
          <p:nvSpPr>
            <p:cNvPr id="145" name="object 67"/>
            <p:cNvSpPr/>
            <p:nvPr/>
          </p:nvSpPr>
          <p:spPr>
            <a:xfrm>
              <a:off x="6327647" y="5657088"/>
              <a:ext cx="554990" cy="523240"/>
            </a:xfrm>
            <a:custGeom>
              <a:avLst/>
              <a:gdLst/>
              <a:ahLst/>
              <a:cxnLst/>
              <a:rect l="l" t="t" r="r" b="b"/>
              <a:pathLst>
                <a:path w="554990" h="523239">
                  <a:moveTo>
                    <a:pt x="467613"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3" y="522732"/>
                  </a:lnTo>
                  <a:lnTo>
                    <a:pt x="501532" y="515886"/>
                  </a:lnTo>
                  <a:lnTo>
                    <a:pt x="529224" y="497216"/>
                  </a:lnTo>
                  <a:lnTo>
                    <a:pt x="547891" y="469523"/>
                  </a:lnTo>
                  <a:lnTo>
                    <a:pt x="554735" y="435610"/>
                  </a:lnTo>
                  <a:lnTo>
                    <a:pt x="554735"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46" name="object 68"/>
            <p:cNvSpPr/>
            <p:nvPr/>
          </p:nvSpPr>
          <p:spPr>
            <a:xfrm>
              <a:off x="6327647" y="5657088"/>
              <a:ext cx="554990" cy="523240"/>
            </a:xfrm>
            <a:custGeom>
              <a:avLst/>
              <a:gdLst/>
              <a:ahLst/>
              <a:cxnLst/>
              <a:rect l="l" t="t" r="r" b="b"/>
              <a:pathLst>
                <a:path w="554990" h="523239">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5" y="87122"/>
                  </a:lnTo>
                  <a:lnTo>
                    <a:pt x="554735" y="435610"/>
                  </a:lnTo>
                  <a:lnTo>
                    <a:pt x="547891" y="469523"/>
                  </a:lnTo>
                  <a:lnTo>
                    <a:pt x="529224" y="497216"/>
                  </a:lnTo>
                  <a:lnTo>
                    <a:pt x="501532" y="515886"/>
                  </a:lnTo>
                  <a:lnTo>
                    <a:pt x="467613" y="522732"/>
                  </a:lnTo>
                  <a:lnTo>
                    <a:pt x="87122" y="522732"/>
                  </a:lnTo>
                  <a:lnTo>
                    <a:pt x="53203" y="515886"/>
                  </a:lnTo>
                  <a:lnTo>
                    <a:pt x="25511" y="497216"/>
                  </a:lnTo>
                  <a:lnTo>
                    <a:pt x="6844" y="469523"/>
                  </a:lnTo>
                  <a:lnTo>
                    <a:pt x="0" y="435610"/>
                  </a:lnTo>
                  <a:lnTo>
                    <a:pt x="0" y="87122"/>
                  </a:lnTo>
                  <a:close/>
                </a:path>
              </a:pathLst>
            </a:custGeom>
            <a:ln w="12191">
              <a:solidFill>
                <a:srgbClr val="D0CECE"/>
              </a:solidFill>
            </a:ln>
          </p:spPr>
          <p:txBody>
            <a:bodyPr wrap="square" lIns="0" tIns="0" rIns="0" bIns="0" rtlCol="0"/>
            <a:lstStyle/>
            <a:p>
              <a:endParaRPr/>
            </a:p>
          </p:txBody>
        </p:sp>
        <p:sp>
          <p:nvSpPr>
            <p:cNvPr id="147" name="object 69"/>
            <p:cNvSpPr/>
            <p:nvPr/>
          </p:nvSpPr>
          <p:spPr>
            <a:xfrm>
              <a:off x="5763767" y="5657088"/>
              <a:ext cx="554990" cy="523240"/>
            </a:xfrm>
            <a:custGeom>
              <a:avLst/>
              <a:gdLst/>
              <a:ahLst/>
              <a:cxnLst/>
              <a:rect l="l" t="t" r="r" b="b"/>
              <a:pathLst>
                <a:path w="554989" h="523239">
                  <a:moveTo>
                    <a:pt x="467614"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4"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4" y="0"/>
                  </a:lnTo>
                  <a:close/>
                </a:path>
              </a:pathLst>
            </a:custGeom>
            <a:solidFill>
              <a:srgbClr val="2D75B6"/>
            </a:solidFill>
          </p:spPr>
          <p:txBody>
            <a:bodyPr wrap="square" lIns="0" tIns="0" rIns="0" bIns="0" rtlCol="0"/>
            <a:lstStyle/>
            <a:p>
              <a:endParaRPr/>
            </a:p>
          </p:txBody>
        </p:sp>
        <p:sp>
          <p:nvSpPr>
            <p:cNvPr id="148" name="object 70"/>
            <p:cNvSpPr/>
            <p:nvPr/>
          </p:nvSpPr>
          <p:spPr>
            <a:xfrm>
              <a:off x="5763767" y="5657088"/>
              <a:ext cx="554990" cy="523240"/>
            </a:xfrm>
            <a:custGeom>
              <a:avLst/>
              <a:gdLst/>
              <a:ahLst/>
              <a:cxnLst/>
              <a:rect l="l" t="t" r="r" b="b"/>
              <a:pathLst>
                <a:path w="554989" h="523239">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3"/>
                  </a:lnTo>
                  <a:lnTo>
                    <a:pt x="529224" y="497216"/>
                  </a:lnTo>
                  <a:lnTo>
                    <a:pt x="501532" y="515886"/>
                  </a:lnTo>
                  <a:lnTo>
                    <a:pt x="467614"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49" name="object 71"/>
            <p:cNvSpPr/>
            <p:nvPr/>
          </p:nvSpPr>
          <p:spPr>
            <a:xfrm>
              <a:off x="9133331" y="5713476"/>
              <a:ext cx="554990" cy="523240"/>
            </a:xfrm>
            <a:custGeom>
              <a:avLst/>
              <a:gdLst/>
              <a:ahLst/>
              <a:cxnLst/>
              <a:rect l="l" t="t" r="r" b="b"/>
              <a:pathLst>
                <a:path w="554990" h="523239">
                  <a:moveTo>
                    <a:pt x="467614" y="0"/>
                  </a:moveTo>
                  <a:lnTo>
                    <a:pt x="87122" y="0"/>
                  </a:lnTo>
                  <a:lnTo>
                    <a:pt x="53203" y="6845"/>
                  </a:lnTo>
                  <a:lnTo>
                    <a:pt x="25511" y="25515"/>
                  </a:lnTo>
                  <a:lnTo>
                    <a:pt x="6844" y="53208"/>
                  </a:lnTo>
                  <a:lnTo>
                    <a:pt x="0" y="87122"/>
                  </a:lnTo>
                  <a:lnTo>
                    <a:pt x="0" y="435610"/>
                  </a:lnTo>
                  <a:lnTo>
                    <a:pt x="6844" y="469523"/>
                  </a:lnTo>
                  <a:lnTo>
                    <a:pt x="25511" y="497216"/>
                  </a:lnTo>
                  <a:lnTo>
                    <a:pt x="53203" y="515886"/>
                  </a:lnTo>
                  <a:lnTo>
                    <a:pt x="87122" y="522732"/>
                  </a:lnTo>
                  <a:lnTo>
                    <a:pt x="467614" y="522732"/>
                  </a:lnTo>
                  <a:lnTo>
                    <a:pt x="501532" y="515886"/>
                  </a:lnTo>
                  <a:lnTo>
                    <a:pt x="529224" y="497216"/>
                  </a:lnTo>
                  <a:lnTo>
                    <a:pt x="547891" y="469523"/>
                  </a:lnTo>
                  <a:lnTo>
                    <a:pt x="554736" y="435610"/>
                  </a:lnTo>
                  <a:lnTo>
                    <a:pt x="554736" y="87122"/>
                  </a:lnTo>
                  <a:lnTo>
                    <a:pt x="547891" y="53208"/>
                  </a:lnTo>
                  <a:lnTo>
                    <a:pt x="529224" y="25515"/>
                  </a:lnTo>
                  <a:lnTo>
                    <a:pt x="501532" y="6845"/>
                  </a:lnTo>
                  <a:lnTo>
                    <a:pt x="467614" y="0"/>
                  </a:lnTo>
                  <a:close/>
                </a:path>
              </a:pathLst>
            </a:custGeom>
            <a:solidFill>
              <a:srgbClr val="C00000"/>
            </a:solidFill>
          </p:spPr>
          <p:txBody>
            <a:bodyPr wrap="square" lIns="0" tIns="0" rIns="0" bIns="0" rtlCol="0"/>
            <a:lstStyle/>
            <a:p>
              <a:endParaRPr/>
            </a:p>
          </p:txBody>
        </p:sp>
        <p:sp>
          <p:nvSpPr>
            <p:cNvPr id="150" name="object 72"/>
            <p:cNvSpPr/>
            <p:nvPr/>
          </p:nvSpPr>
          <p:spPr>
            <a:xfrm>
              <a:off x="9133331" y="5713476"/>
              <a:ext cx="554990" cy="523240"/>
            </a:xfrm>
            <a:custGeom>
              <a:avLst/>
              <a:gdLst/>
              <a:ahLst/>
              <a:cxnLst/>
              <a:rect l="l" t="t" r="r" b="b"/>
              <a:pathLst>
                <a:path w="554990" h="523239">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3"/>
                  </a:lnTo>
                  <a:lnTo>
                    <a:pt x="529224" y="497216"/>
                  </a:lnTo>
                  <a:lnTo>
                    <a:pt x="501532" y="515886"/>
                  </a:lnTo>
                  <a:lnTo>
                    <a:pt x="467614" y="522732"/>
                  </a:lnTo>
                  <a:lnTo>
                    <a:pt x="87122" y="522732"/>
                  </a:lnTo>
                  <a:lnTo>
                    <a:pt x="53203" y="515886"/>
                  </a:lnTo>
                  <a:lnTo>
                    <a:pt x="25511" y="497216"/>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51" name="object 73"/>
            <p:cNvSpPr/>
            <p:nvPr/>
          </p:nvSpPr>
          <p:spPr>
            <a:xfrm>
              <a:off x="216407" y="6272784"/>
              <a:ext cx="10509885" cy="472440"/>
            </a:xfrm>
            <a:custGeom>
              <a:avLst/>
              <a:gdLst/>
              <a:ahLst/>
              <a:cxnLst/>
              <a:rect l="l" t="t" r="r" b="b"/>
              <a:pathLst>
                <a:path w="10509885" h="472440">
                  <a:moveTo>
                    <a:pt x="14770" y="118109"/>
                  </a:moveTo>
                  <a:lnTo>
                    <a:pt x="0" y="118109"/>
                  </a:lnTo>
                  <a:lnTo>
                    <a:pt x="0" y="354329"/>
                  </a:lnTo>
                  <a:lnTo>
                    <a:pt x="14770" y="354329"/>
                  </a:lnTo>
                  <a:lnTo>
                    <a:pt x="14770" y="118109"/>
                  </a:lnTo>
                  <a:close/>
                </a:path>
                <a:path w="10509885" h="472440">
                  <a:moveTo>
                    <a:pt x="59055" y="118109"/>
                  </a:moveTo>
                  <a:lnTo>
                    <a:pt x="29527" y="118109"/>
                  </a:lnTo>
                  <a:lnTo>
                    <a:pt x="29527" y="354329"/>
                  </a:lnTo>
                  <a:lnTo>
                    <a:pt x="59055" y="354329"/>
                  </a:lnTo>
                  <a:lnTo>
                    <a:pt x="59055" y="118109"/>
                  </a:lnTo>
                  <a:close/>
                </a:path>
                <a:path w="10509885" h="472440">
                  <a:moveTo>
                    <a:pt x="10273284" y="0"/>
                  </a:moveTo>
                  <a:lnTo>
                    <a:pt x="10273284" y="118109"/>
                  </a:lnTo>
                  <a:lnTo>
                    <a:pt x="73825" y="118109"/>
                  </a:lnTo>
                  <a:lnTo>
                    <a:pt x="73825" y="354329"/>
                  </a:lnTo>
                  <a:lnTo>
                    <a:pt x="10273284" y="354329"/>
                  </a:lnTo>
                  <a:lnTo>
                    <a:pt x="10273284" y="472439"/>
                  </a:lnTo>
                  <a:lnTo>
                    <a:pt x="10509504" y="236219"/>
                  </a:lnTo>
                  <a:lnTo>
                    <a:pt x="10273284" y="0"/>
                  </a:lnTo>
                  <a:close/>
                </a:path>
              </a:pathLst>
            </a:custGeom>
            <a:solidFill>
              <a:srgbClr val="171717"/>
            </a:solidFill>
          </p:spPr>
          <p:txBody>
            <a:bodyPr wrap="square" lIns="0" tIns="0" rIns="0" bIns="0" rtlCol="0"/>
            <a:lstStyle/>
            <a:p>
              <a:endParaRPr/>
            </a:p>
          </p:txBody>
        </p:sp>
        <p:sp>
          <p:nvSpPr>
            <p:cNvPr id="152" name="object 74"/>
            <p:cNvSpPr/>
            <p:nvPr/>
          </p:nvSpPr>
          <p:spPr>
            <a:xfrm>
              <a:off x="216407" y="6272784"/>
              <a:ext cx="10509885" cy="472440"/>
            </a:xfrm>
            <a:custGeom>
              <a:avLst/>
              <a:gdLst/>
              <a:ahLst/>
              <a:cxnLst/>
              <a:rect l="l" t="t" r="r" b="b"/>
              <a:pathLst>
                <a:path w="10509885" h="472440">
                  <a:moveTo>
                    <a:pt x="0" y="118109"/>
                  </a:moveTo>
                  <a:lnTo>
                    <a:pt x="14770" y="118109"/>
                  </a:lnTo>
                  <a:lnTo>
                    <a:pt x="14770" y="354329"/>
                  </a:lnTo>
                  <a:lnTo>
                    <a:pt x="0" y="354329"/>
                  </a:lnTo>
                  <a:lnTo>
                    <a:pt x="0" y="118109"/>
                  </a:lnTo>
                  <a:close/>
                </a:path>
                <a:path w="10509885" h="472440">
                  <a:moveTo>
                    <a:pt x="29527" y="118109"/>
                  </a:moveTo>
                  <a:lnTo>
                    <a:pt x="59055" y="118109"/>
                  </a:lnTo>
                  <a:lnTo>
                    <a:pt x="59055" y="354329"/>
                  </a:lnTo>
                  <a:lnTo>
                    <a:pt x="29527" y="354329"/>
                  </a:lnTo>
                  <a:lnTo>
                    <a:pt x="29527" y="118109"/>
                  </a:lnTo>
                  <a:close/>
                </a:path>
                <a:path w="10509885" h="472440">
                  <a:moveTo>
                    <a:pt x="73825" y="118109"/>
                  </a:moveTo>
                  <a:lnTo>
                    <a:pt x="10273284" y="118109"/>
                  </a:lnTo>
                  <a:lnTo>
                    <a:pt x="10273284" y="0"/>
                  </a:lnTo>
                  <a:lnTo>
                    <a:pt x="10509504" y="236219"/>
                  </a:lnTo>
                  <a:lnTo>
                    <a:pt x="10273284" y="472439"/>
                  </a:lnTo>
                  <a:lnTo>
                    <a:pt x="10273284" y="354329"/>
                  </a:lnTo>
                  <a:lnTo>
                    <a:pt x="73825" y="354329"/>
                  </a:lnTo>
                  <a:lnTo>
                    <a:pt x="73825" y="118109"/>
                  </a:lnTo>
                  <a:close/>
                </a:path>
              </a:pathLst>
            </a:custGeom>
            <a:ln w="12192">
              <a:solidFill>
                <a:srgbClr val="000000"/>
              </a:solidFill>
            </a:ln>
          </p:spPr>
          <p:txBody>
            <a:bodyPr wrap="square" lIns="0" tIns="0" rIns="0" bIns="0" rtlCol="0"/>
            <a:lstStyle/>
            <a:p>
              <a:endParaRPr/>
            </a:p>
          </p:txBody>
        </p:sp>
        <p:sp>
          <p:nvSpPr>
            <p:cNvPr id="153" name="object 75"/>
            <p:cNvSpPr/>
            <p:nvPr/>
          </p:nvSpPr>
          <p:spPr>
            <a:xfrm>
              <a:off x="495300" y="6237731"/>
              <a:ext cx="554990" cy="523240"/>
            </a:xfrm>
            <a:custGeom>
              <a:avLst/>
              <a:gdLst/>
              <a:ahLst/>
              <a:cxnLst/>
              <a:rect l="l" t="t" r="r" b="b"/>
              <a:pathLst>
                <a:path w="554990" h="523240">
                  <a:moveTo>
                    <a:pt x="467613" y="0"/>
                  </a:moveTo>
                  <a:lnTo>
                    <a:pt x="87122" y="0"/>
                  </a:lnTo>
                  <a:lnTo>
                    <a:pt x="53208" y="6845"/>
                  </a:lnTo>
                  <a:lnTo>
                    <a:pt x="25515" y="25515"/>
                  </a:lnTo>
                  <a:lnTo>
                    <a:pt x="6845" y="53208"/>
                  </a:lnTo>
                  <a:lnTo>
                    <a:pt x="0" y="87122"/>
                  </a:lnTo>
                  <a:lnTo>
                    <a:pt x="0" y="435610"/>
                  </a:lnTo>
                  <a:lnTo>
                    <a:pt x="6845" y="469523"/>
                  </a:lnTo>
                  <a:lnTo>
                    <a:pt x="25515" y="497215"/>
                  </a:lnTo>
                  <a:lnTo>
                    <a:pt x="53208" y="515885"/>
                  </a:lnTo>
                  <a:lnTo>
                    <a:pt x="87122" y="522730"/>
                  </a:lnTo>
                  <a:lnTo>
                    <a:pt x="467613" y="522730"/>
                  </a:lnTo>
                  <a:lnTo>
                    <a:pt x="501527" y="515885"/>
                  </a:lnTo>
                  <a:lnTo>
                    <a:pt x="529220" y="497215"/>
                  </a:lnTo>
                  <a:lnTo>
                    <a:pt x="547890" y="469523"/>
                  </a:lnTo>
                  <a:lnTo>
                    <a:pt x="554736" y="435610"/>
                  </a:lnTo>
                  <a:lnTo>
                    <a:pt x="554736" y="87122"/>
                  </a:lnTo>
                  <a:lnTo>
                    <a:pt x="547890" y="53208"/>
                  </a:lnTo>
                  <a:lnTo>
                    <a:pt x="529220" y="25515"/>
                  </a:lnTo>
                  <a:lnTo>
                    <a:pt x="501527" y="6845"/>
                  </a:lnTo>
                  <a:lnTo>
                    <a:pt x="467613" y="0"/>
                  </a:lnTo>
                  <a:close/>
                </a:path>
              </a:pathLst>
            </a:custGeom>
            <a:solidFill>
              <a:srgbClr val="538235"/>
            </a:solidFill>
          </p:spPr>
          <p:txBody>
            <a:bodyPr wrap="square" lIns="0" tIns="0" rIns="0" bIns="0" rtlCol="0"/>
            <a:lstStyle/>
            <a:p>
              <a:endParaRPr/>
            </a:p>
          </p:txBody>
        </p:sp>
        <p:sp>
          <p:nvSpPr>
            <p:cNvPr id="154" name="object 76"/>
            <p:cNvSpPr/>
            <p:nvPr/>
          </p:nvSpPr>
          <p:spPr>
            <a:xfrm>
              <a:off x="495300" y="6237731"/>
              <a:ext cx="554990" cy="523240"/>
            </a:xfrm>
            <a:custGeom>
              <a:avLst/>
              <a:gdLst/>
              <a:ahLst/>
              <a:cxnLst/>
              <a:rect l="l" t="t" r="r" b="b"/>
              <a:pathLst>
                <a:path w="554990" h="523240">
                  <a:moveTo>
                    <a:pt x="0" y="87122"/>
                  </a:moveTo>
                  <a:lnTo>
                    <a:pt x="6845" y="53208"/>
                  </a:lnTo>
                  <a:lnTo>
                    <a:pt x="25515" y="25515"/>
                  </a:lnTo>
                  <a:lnTo>
                    <a:pt x="53208" y="6845"/>
                  </a:lnTo>
                  <a:lnTo>
                    <a:pt x="87122" y="0"/>
                  </a:lnTo>
                  <a:lnTo>
                    <a:pt x="467613" y="0"/>
                  </a:lnTo>
                  <a:lnTo>
                    <a:pt x="501527" y="6845"/>
                  </a:lnTo>
                  <a:lnTo>
                    <a:pt x="529220" y="25515"/>
                  </a:lnTo>
                  <a:lnTo>
                    <a:pt x="547890" y="53208"/>
                  </a:lnTo>
                  <a:lnTo>
                    <a:pt x="554736" y="87122"/>
                  </a:lnTo>
                  <a:lnTo>
                    <a:pt x="554736" y="435610"/>
                  </a:lnTo>
                  <a:lnTo>
                    <a:pt x="547890" y="469523"/>
                  </a:lnTo>
                  <a:lnTo>
                    <a:pt x="529220" y="497215"/>
                  </a:lnTo>
                  <a:lnTo>
                    <a:pt x="501527" y="515885"/>
                  </a:lnTo>
                  <a:lnTo>
                    <a:pt x="467613" y="522730"/>
                  </a:lnTo>
                  <a:lnTo>
                    <a:pt x="87122" y="522730"/>
                  </a:lnTo>
                  <a:lnTo>
                    <a:pt x="53208" y="515885"/>
                  </a:lnTo>
                  <a:lnTo>
                    <a:pt x="25515" y="497215"/>
                  </a:lnTo>
                  <a:lnTo>
                    <a:pt x="6845" y="469523"/>
                  </a:lnTo>
                  <a:lnTo>
                    <a:pt x="0" y="435610"/>
                  </a:lnTo>
                  <a:lnTo>
                    <a:pt x="0" y="87122"/>
                  </a:lnTo>
                  <a:close/>
                </a:path>
              </a:pathLst>
            </a:custGeom>
            <a:ln w="12192">
              <a:solidFill>
                <a:srgbClr val="41709C"/>
              </a:solidFill>
            </a:ln>
          </p:spPr>
          <p:txBody>
            <a:bodyPr wrap="square" lIns="0" tIns="0" rIns="0" bIns="0" rtlCol="0"/>
            <a:lstStyle/>
            <a:p>
              <a:endParaRPr/>
            </a:p>
          </p:txBody>
        </p:sp>
        <p:sp>
          <p:nvSpPr>
            <p:cNvPr id="155" name="object 77"/>
            <p:cNvSpPr/>
            <p:nvPr/>
          </p:nvSpPr>
          <p:spPr>
            <a:xfrm>
              <a:off x="1050036" y="6237731"/>
              <a:ext cx="554990" cy="523240"/>
            </a:xfrm>
            <a:custGeom>
              <a:avLst/>
              <a:gdLst/>
              <a:ahLst/>
              <a:cxnLst/>
              <a:rect l="l" t="t" r="r" b="b"/>
              <a:pathLst>
                <a:path w="554990" h="523240">
                  <a:moveTo>
                    <a:pt x="467613" y="0"/>
                  </a:moveTo>
                  <a:lnTo>
                    <a:pt x="87122" y="0"/>
                  </a:lnTo>
                  <a:lnTo>
                    <a:pt x="53208" y="6845"/>
                  </a:lnTo>
                  <a:lnTo>
                    <a:pt x="25515" y="25515"/>
                  </a:lnTo>
                  <a:lnTo>
                    <a:pt x="6845" y="53208"/>
                  </a:lnTo>
                  <a:lnTo>
                    <a:pt x="0" y="87122"/>
                  </a:lnTo>
                  <a:lnTo>
                    <a:pt x="0" y="435610"/>
                  </a:lnTo>
                  <a:lnTo>
                    <a:pt x="6845" y="469523"/>
                  </a:lnTo>
                  <a:lnTo>
                    <a:pt x="25515" y="497215"/>
                  </a:lnTo>
                  <a:lnTo>
                    <a:pt x="53208" y="515885"/>
                  </a:lnTo>
                  <a:lnTo>
                    <a:pt x="87122" y="522730"/>
                  </a:lnTo>
                  <a:lnTo>
                    <a:pt x="467613" y="522730"/>
                  </a:lnTo>
                  <a:lnTo>
                    <a:pt x="501532" y="515885"/>
                  </a:lnTo>
                  <a:lnTo>
                    <a:pt x="529224" y="497215"/>
                  </a:lnTo>
                  <a:lnTo>
                    <a:pt x="547891" y="469523"/>
                  </a:lnTo>
                  <a:lnTo>
                    <a:pt x="554735" y="435610"/>
                  </a:lnTo>
                  <a:lnTo>
                    <a:pt x="554735" y="87122"/>
                  </a:lnTo>
                  <a:lnTo>
                    <a:pt x="547891" y="53208"/>
                  </a:lnTo>
                  <a:lnTo>
                    <a:pt x="529224" y="25515"/>
                  </a:lnTo>
                  <a:lnTo>
                    <a:pt x="501532" y="6845"/>
                  </a:lnTo>
                  <a:lnTo>
                    <a:pt x="467613" y="0"/>
                  </a:lnTo>
                  <a:close/>
                </a:path>
              </a:pathLst>
            </a:custGeom>
            <a:solidFill>
              <a:srgbClr val="538235"/>
            </a:solidFill>
          </p:spPr>
          <p:txBody>
            <a:bodyPr wrap="square" lIns="0" tIns="0" rIns="0" bIns="0" rtlCol="0"/>
            <a:lstStyle/>
            <a:p>
              <a:endParaRPr/>
            </a:p>
          </p:txBody>
        </p:sp>
        <p:sp>
          <p:nvSpPr>
            <p:cNvPr id="156" name="object 78"/>
            <p:cNvSpPr/>
            <p:nvPr/>
          </p:nvSpPr>
          <p:spPr>
            <a:xfrm>
              <a:off x="1050036" y="6237731"/>
              <a:ext cx="554990" cy="523240"/>
            </a:xfrm>
            <a:custGeom>
              <a:avLst/>
              <a:gdLst/>
              <a:ahLst/>
              <a:cxnLst/>
              <a:rect l="l" t="t" r="r" b="b"/>
              <a:pathLst>
                <a:path w="554990" h="523240">
                  <a:moveTo>
                    <a:pt x="0" y="87122"/>
                  </a:moveTo>
                  <a:lnTo>
                    <a:pt x="6845" y="53208"/>
                  </a:lnTo>
                  <a:lnTo>
                    <a:pt x="25515" y="25515"/>
                  </a:lnTo>
                  <a:lnTo>
                    <a:pt x="53208" y="6845"/>
                  </a:lnTo>
                  <a:lnTo>
                    <a:pt x="87122" y="0"/>
                  </a:lnTo>
                  <a:lnTo>
                    <a:pt x="467613" y="0"/>
                  </a:lnTo>
                  <a:lnTo>
                    <a:pt x="501532" y="6845"/>
                  </a:lnTo>
                  <a:lnTo>
                    <a:pt x="529224" y="25515"/>
                  </a:lnTo>
                  <a:lnTo>
                    <a:pt x="547891" y="53208"/>
                  </a:lnTo>
                  <a:lnTo>
                    <a:pt x="554735" y="87122"/>
                  </a:lnTo>
                  <a:lnTo>
                    <a:pt x="554735" y="435610"/>
                  </a:lnTo>
                  <a:lnTo>
                    <a:pt x="547891" y="469523"/>
                  </a:lnTo>
                  <a:lnTo>
                    <a:pt x="529224" y="497215"/>
                  </a:lnTo>
                  <a:lnTo>
                    <a:pt x="501532" y="515885"/>
                  </a:lnTo>
                  <a:lnTo>
                    <a:pt x="467613" y="522730"/>
                  </a:lnTo>
                  <a:lnTo>
                    <a:pt x="87122" y="522730"/>
                  </a:lnTo>
                  <a:lnTo>
                    <a:pt x="53208" y="515885"/>
                  </a:lnTo>
                  <a:lnTo>
                    <a:pt x="25515" y="497215"/>
                  </a:lnTo>
                  <a:lnTo>
                    <a:pt x="6845" y="469523"/>
                  </a:lnTo>
                  <a:lnTo>
                    <a:pt x="0" y="435610"/>
                  </a:lnTo>
                  <a:lnTo>
                    <a:pt x="0" y="87122"/>
                  </a:lnTo>
                  <a:close/>
                </a:path>
              </a:pathLst>
            </a:custGeom>
            <a:ln w="12192">
              <a:solidFill>
                <a:srgbClr val="41709C"/>
              </a:solidFill>
            </a:ln>
          </p:spPr>
          <p:txBody>
            <a:bodyPr wrap="square" lIns="0" tIns="0" rIns="0" bIns="0" rtlCol="0"/>
            <a:lstStyle/>
            <a:p>
              <a:endParaRPr/>
            </a:p>
          </p:txBody>
        </p:sp>
        <p:sp>
          <p:nvSpPr>
            <p:cNvPr id="157" name="object 79"/>
            <p:cNvSpPr/>
            <p:nvPr/>
          </p:nvSpPr>
          <p:spPr>
            <a:xfrm>
              <a:off x="1624584" y="6231636"/>
              <a:ext cx="554990" cy="523240"/>
            </a:xfrm>
            <a:custGeom>
              <a:avLst/>
              <a:gdLst/>
              <a:ahLst/>
              <a:cxnLst/>
              <a:rect l="l" t="t" r="r" b="b"/>
              <a:pathLst>
                <a:path w="554989" h="523240">
                  <a:moveTo>
                    <a:pt x="467614" y="0"/>
                  </a:moveTo>
                  <a:lnTo>
                    <a:pt x="87122" y="0"/>
                  </a:lnTo>
                  <a:lnTo>
                    <a:pt x="53203" y="6845"/>
                  </a:lnTo>
                  <a:lnTo>
                    <a:pt x="25511" y="25515"/>
                  </a:lnTo>
                  <a:lnTo>
                    <a:pt x="6844" y="53208"/>
                  </a:lnTo>
                  <a:lnTo>
                    <a:pt x="0" y="87121"/>
                  </a:lnTo>
                  <a:lnTo>
                    <a:pt x="0" y="435609"/>
                  </a:lnTo>
                  <a:lnTo>
                    <a:pt x="6844" y="469523"/>
                  </a:lnTo>
                  <a:lnTo>
                    <a:pt x="25511" y="497216"/>
                  </a:lnTo>
                  <a:lnTo>
                    <a:pt x="53203" y="515886"/>
                  </a:lnTo>
                  <a:lnTo>
                    <a:pt x="87122" y="522731"/>
                  </a:lnTo>
                  <a:lnTo>
                    <a:pt x="467614" y="522731"/>
                  </a:lnTo>
                  <a:lnTo>
                    <a:pt x="501532" y="515886"/>
                  </a:lnTo>
                  <a:lnTo>
                    <a:pt x="529224" y="497216"/>
                  </a:lnTo>
                  <a:lnTo>
                    <a:pt x="547891" y="469523"/>
                  </a:lnTo>
                  <a:lnTo>
                    <a:pt x="554735" y="435609"/>
                  </a:lnTo>
                  <a:lnTo>
                    <a:pt x="554735" y="87121"/>
                  </a:lnTo>
                  <a:lnTo>
                    <a:pt x="547891" y="53208"/>
                  </a:lnTo>
                  <a:lnTo>
                    <a:pt x="529224" y="25515"/>
                  </a:lnTo>
                  <a:lnTo>
                    <a:pt x="501532" y="6845"/>
                  </a:lnTo>
                  <a:lnTo>
                    <a:pt x="467614" y="0"/>
                  </a:lnTo>
                  <a:close/>
                </a:path>
              </a:pathLst>
            </a:custGeom>
            <a:solidFill>
              <a:srgbClr val="538235"/>
            </a:solidFill>
          </p:spPr>
          <p:txBody>
            <a:bodyPr wrap="square" lIns="0" tIns="0" rIns="0" bIns="0" rtlCol="0"/>
            <a:lstStyle/>
            <a:p>
              <a:endParaRPr/>
            </a:p>
          </p:txBody>
        </p:sp>
        <p:sp>
          <p:nvSpPr>
            <p:cNvPr id="158" name="object 80"/>
            <p:cNvSpPr/>
            <p:nvPr/>
          </p:nvSpPr>
          <p:spPr>
            <a:xfrm>
              <a:off x="1624584" y="6231636"/>
              <a:ext cx="554990" cy="523240"/>
            </a:xfrm>
            <a:custGeom>
              <a:avLst/>
              <a:gdLst/>
              <a:ahLst/>
              <a:cxnLst/>
              <a:rect l="l" t="t" r="r" b="b"/>
              <a:pathLst>
                <a:path w="554989" h="523240">
                  <a:moveTo>
                    <a:pt x="0" y="87121"/>
                  </a:moveTo>
                  <a:lnTo>
                    <a:pt x="6844" y="53208"/>
                  </a:lnTo>
                  <a:lnTo>
                    <a:pt x="25511" y="25515"/>
                  </a:lnTo>
                  <a:lnTo>
                    <a:pt x="53203" y="6845"/>
                  </a:lnTo>
                  <a:lnTo>
                    <a:pt x="87122" y="0"/>
                  </a:lnTo>
                  <a:lnTo>
                    <a:pt x="467614" y="0"/>
                  </a:lnTo>
                  <a:lnTo>
                    <a:pt x="501532" y="6845"/>
                  </a:lnTo>
                  <a:lnTo>
                    <a:pt x="529224" y="25515"/>
                  </a:lnTo>
                  <a:lnTo>
                    <a:pt x="547891" y="53208"/>
                  </a:lnTo>
                  <a:lnTo>
                    <a:pt x="554735" y="87121"/>
                  </a:lnTo>
                  <a:lnTo>
                    <a:pt x="554735" y="435609"/>
                  </a:lnTo>
                  <a:lnTo>
                    <a:pt x="547891" y="469523"/>
                  </a:lnTo>
                  <a:lnTo>
                    <a:pt x="529224" y="497216"/>
                  </a:lnTo>
                  <a:lnTo>
                    <a:pt x="501532" y="515886"/>
                  </a:lnTo>
                  <a:lnTo>
                    <a:pt x="467614" y="522731"/>
                  </a:lnTo>
                  <a:lnTo>
                    <a:pt x="87122" y="522731"/>
                  </a:lnTo>
                  <a:lnTo>
                    <a:pt x="53203" y="515886"/>
                  </a:lnTo>
                  <a:lnTo>
                    <a:pt x="25511" y="497216"/>
                  </a:lnTo>
                  <a:lnTo>
                    <a:pt x="6844" y="469523"/>
                  </a:lnTo>
                  <a:lnTo>
                    <a:pt x="0" y="435609"/>
                  </a:lnTo>
                  <a:lnTo>
                    <a:pt x="0" y="87121"/>
                  </a:lnTo>
                  <a:close/>
                </a:path>
              </a:pathLst>
            </a:custGeom>
            <a:ln w="12192">
              <a:solidFill>
                <a:srgbClr val="41709C"/>
              </a:solidFill>
            </a:ln>
          </p:spPr>
          <p:txBody>
            <a:bodyPr wrap="square" lIns="0" tIns="0" rIns="0" bIns="0" rtlCol="0"/>
            <a:lstStyle/>
            <a:p>
              <a:endParaRPr/>
            </a:p>
          </p:txBody>
        </p:sp>
        <p:sp>
          <p:nvSpPr>
            <p:cNvPr id="159" name="object 81"/>
            <p:cNvSpPr/>
            <p:nvPr/>
          </p:nvSpPr>
          <p:spPr>
            <a:xfrm>
              <a:off x="2197607" y="6220968"/>
              <a:ext cx="554990" cy="523240"/>
            </a:xfrm>
            <a:custGeom>
              <a:avLst/>
              <a:gdLst/>
              <a:ahLst/>
              <a:cxnLst/>
              <a:rect l="l" t="t" r="r" b="b"/>
              <a:pathLst>
                <a:path w="554989" h="523240">
                  <a:moveTo>
                    <a:pt x="467614" y="0"/>
                  </a:moveTo>
                  <a:lnTo>
                    <a:pt x="87122" y="0"/>
                  </a:lnTo>
                  <a:lnTo>
                    <a:pt x="53203" y="6845"/>
                  </a:lnTo>
                  <a:lnTo>
                    <a:pt x="25511" y="25515"/>
                  </a:lnTo>
                  <a:lnTo>
                    <a:pt x="6844" y="53208"/>
                  </a:lnTo>
                  <a:lnTo>
                    <a:pt x="0" y="87121"/>
                  </a:lnTo>
                  <a:lnTo>
                    <a:pt x="0" y="435609"/>
                  </a:lnTo>
                  <a:lnTo>
                    <a:pt x="6844" y="469523"/>
                  </a:lnTo>
                  <a:lnTo>
                    <a:pt x="25511" y="497215"/>
                  </a:lnTo>
                  <a:lnTo>
                    <a:pt x="53203" y="515885"/>
                  </a:lnTo>
                  <a:lnTo>
                    <a:pt x="87122" y="522730"/>
                  </a:lnTo>
                  <a:lnTo>
                    <a:pt x="467614" y="522730"/>
                  </a:lnTo>
                  <a:lnTo>
                    <a:pt x="501532" y="515885"/>
                  </a:lnTo>
                  <a:lnTo>
                    <a:pt x="529224" y="497215"/>
                  </a:lnTo>
                  <a:lnTo>
                    <a:pt x="547891" y="469523"/>
                  </a:lnTo>
                  <a:lnTo>
                    <a:pt x="554736" y="435609"/>
                  </a:lnTo>
                  <a:lnTo>
                    <a:pt x="554736" y="87121"/>
                  </a:lnTo>
                  <a:lnTo>
                    <a:pt x="547891" y="53208"/>
                  </a:lnTo>
                  <a:lnTo>
                    <a:pt x="529224" y="25515"/>
                  </a:lnTo>
                  <a:lnTo>
                    <a:pt x="501532" y="6845"/>
                  </a:lnTo>
                  <a:lnTo>
                    <a:pt x="467614" y="0"/>
                  </a:lnTo>
                  <a:close/>
                </a:path>
              </a:pathLst>
            </a:custGeom>
            <a:solidFill>
              <a:srgbClr val="538235"/>
            </a:solidFill>
          </p:spPr>
          <p:txBody>
            <a:bodyPr wrap="square" lIns="0" tIns="0" rIns="0" bIns="0" rtlCol="0"/>
            <a:lstStyle/>
            <a:p>
              <a:endParaRPr/>
            </a:p>
          </p:txBody>
        </p:sp>
        <p:sp>
          <p:nvSpPr>
            <p:cNvPr id="160" name="object 82"/>
            <p:cNvSpPr/>
            <p:nvPr/>
          </p:nvSpPr>
          <p:spPr>
            <a:xfrm>
              <a:off x="2197607" y="6220968"/>
              <a:ext cx="554990" cy="523240"/>
            </a:xfrm>
            <a:custGeom>
              <a:avLst/>
              <a:gdLst/>
              <a:ahLst/>
              <a:cxnLst/>
              <a:rect l="l" t="t" r="r" b="b"/>
              <a:pathLst>
                <a:path w="554989" h="523240">
                  <a:moveTo>
                    <a:pt x="0" y="87121"/>
                  </a:moveTo>
                  <a:lnTo>
                    <a:pt x="6844" y="53208"/>
                  </a:lnTo>
                  <a:lnTo>
                    <a:pt x="25511" y="25515"/>
                  </a:lnTo>
                  <a:lnTo>
                    <a:pt x="53203" y="6845"/>
                  </a:lnTo>
                  <a:lnTo>
                    <a:pt x="87122" y="0"/>
                  </a:lnTo>
                  <a:lnTo>
                    <a:pt x="467614" y="0"/>
                  </a:lnTo>
                  <a:lnTo>
                    <a:pt x="501532" y="6845"/>
                  </a:lnTo>
                  <a:lnTo>
                    <a:pt x="529224" y="25515"/>
                  </a:lnTo>
                  <a:lnTo>
                    <a:pt x="547891" y="53208"/>
                  </a:lnTo>
                  <a:lnTo>
                    <a:pt x="554736" y="87121"/>
                  </a:lnTo>
                  <a:lnTo>
                    <a:pt x="554736" y="435609"/>
                  </a:lnTo>
                  <a:lnTo>
                    <a:pt x="547891" y="469523"/>
                  </a:lnTo>
                  <a:lnTo>
                    <a:pt x="529224" y="497215"/>
                  </a:lnTo>
                  <a:lnTo>
                    <a:pt x="501532" y="515885"/>
                  </a:lnTo>
                  <a:lnTo>
                    <a:pt x="467614" y="522730"/>
                  </a:lnTo>
                  <a:lnTo>
                    <a:pt x="87122" y="522730"/>
                  </a:lnTo>
                  <a:lnTo>
                    <a:pt x="53203" y="515885"/>
                  </a:lnTo>
                  <a:lnTo>
                    <a:pt x="25511" y="497215"/>
                  </a:lnTo>
                  <a:lnTo>
                    <a:pt x="6844" y="469523"/>
                  </a:lnTo>
                  <a:lnTo>
                    <a:pt x="0" y="435609"/>
                  </a:lnTo>
                  <a:lnTo>
                    <a:pt x="0" y="87121"/>
                  </a:lnTo>
                  <a:close/>
                </a:path>
              </a:pathLst>
            </a:custGeom>
            <a:ln w="12192">
              <a:solidFill>
                <a:srgbClr val="41709C"/>
              </a:solidFill>
            </a:ln>
          </p:spPr>
          <p:txBody>
            <a:bodyPr wrap="square" lIns="0" tIns="0" rIns="0" bIns="0" rtlCol="0"/>
            <a:lstStyle/>
            <a:p>
              <a:endParaRPr/>
            </a:p>
          </p:txBody>
        </p:sp>
        <p:sp>
          <p:nvSpPr>
            <p:cNvPr id="161" name="object 83"/>
            <p:cNvSpPr/>
            <p:nvPr/>
          </p:nvSpPr>
          <p:spPr>
            <a:xfrm>
              <a:off x="2766060" y="6231636"/>
              <a:ext cx="553720" cy="523240"/>
            </a:xfrm>
            <a:custGeom>
              <a:avLst/>
              <a:gdLst/>
              <a:ahLst/>
              <a:cxnLst/>
              <a:rect l="l" t="t" r="r" b="b"/>
              <a:pathLst>
                <a:path w="553720" h="523240">
                  <a:moveTo>
                    <a:pt x="466089" y="0"/>
                  </a:moveTo>
                  <a:lnTo>
                    <a:pt x="87121" y="0"/>
                  </a:lnTo>
                  <a:lnTo>
                    <a:pt x="53203" y="6845"/>
                  </a:lnTo>
                  <a:lnTo>
                    <a:pt x="25511" y="25515"/>
                  </a:lnTo>
                  <a:lnTo>
                    <a:pt x="6844" y="53208"/>
                  </a:lnTo>
                  <a:lnTo>
                    <a:pt x="0" y="87121"/>
                  </a:lnTo>
                  <a:lnTo>
                    <a:pt x="0" y="435609"/>
                  </a:lnTo>
                  <a:lnTo>
                    <a:pt x="6844" y="469523"/>
                  </a:lnTo>
                  <a:lnTo>
                    <a:pt x="25511" y="497216"/>
                  </a:lnTo>
                  <a:lnTo>
                    <a:pt x="53203" y="515886"/>
                  </a:lnTo>
                  <a:lnTo>
                    <a:pt x="87121" y="522731"/>
                  </a:lnTo>
                  <a:lnTo>
                    <a:pt x="466089" y="522731"/>
                  </a:lnTo>
                  <a:lnTo>
                    <a:pt x="500008" y="515886"/>
                  </a:lnTo>
                  <a:lnTo>
                    <a:pt x="527700" y="497216"/>
                  </a:lnTo>
                  <a:lnTo>
                    <a:pt x="546367" y="469523"/>
                  </a:lnTo>
                  <a:lnTo>
                    <a:pt x="553212" y="435609"/>
                  </a:lnTo>
                  <a:lnTo>
                    <a:pt x="553212" y="87121"/>
                  </a:lnTo>
                  <a:lnTo>
                    <a:pt x="546367" y="53208"/>
                  </a:lnTo>
                  <a:lnTo>
                    <a:pt x="527700" y="25515"/>
                  </a:lnTo>
                  <a:lnTo>
                    <a:pt x="500008" y="6845"/>
                  </a:lnTo>
                  <a:lnTo>
                    <a:pt x="466089" y="0"/>
                  </a:lnTo>
                  <a:close/>
                </a:path>
              </a:pathLst>
            </a:custGeom>
            <a:solidFill>
              <a:srgbClr val="538235"/>
            </a:solidFill>
          </p:spPr>
          <p:txBody>
            <a:bodyPr wrap="square" lIns="0" tIns="0" rIns="0" bIns="0" rtlCol="0"/>
            <a:lstStyle/>
            <a:p>
              <a:endParaRPr/>
            </a:p>
          </p:txBody>
        </p:sp>
        <p:sp>
          <p:nvSpPr>
            <p:cNvPr id="162" name="object 84"/>
            <p:cNvSpPr/>
            <p:nvPr/>
          </p:nvSpPr>
          <p:spPr>
            <a:xfrm>
              <a:off x="2766060" y="6231636"/>
              <a:ext cx="553720" cy="523240"/>
            </a:xfrm>
            <a:custGeom>
              <a:avLst/>
              <a:gdLst/>
              <a:ahLst/>
              <a:cxnLst/>
              <a:rect l="l" t="t" r="r" b="b"/>
              <a:pathLst>
                <a:path w="553720" h="523240">
                  <a:moveTo>
                    <a:pt x="0" y="87121"/>
                  </a:moveTo>
                  <a:lnTo>
                    <a:pt x="6844" y="53208"/>
                  </a:lnTo>
                  <a:lnTo>
                    <a:pt x="25511" y="25515"/>
                  </a:lnTo>
                  <a:lnTo>
                    <a:pt x="53203" y="6845"/>
                  </a:lnTo>
                  <a:lnTo>
                    <a:pt x="87121" y="0"/>
                  </a:lnTo>
                  <a:lnTo>
                    <a:pt x="466089" y="0"/>
                  </a:lnTo>
                  <a:lnTo>
                    <a:pt x="500008" y="6845"/>
                  </a:lnTo>
                  <a:lnTo>
                    <a:pt x="527700" y="25515"/>
                  </a:lnTo>
                  <a:lnTo>
                    <a:pt x="546367" y="53208"/>
                  </a:lnTo>
                  <a:lnTo>
                    <a:pt x="553212" y="87121"/>
                  </a:lnTo>
                  <a:lnTo>
                    <a:pt x="553212" y="435609"/>
                  </a:lnTo>
                  <a:lnTo>
                    <a:pt x="546367" y="469523"/>
                  </a:lnTo>
                  <a:lnTo>
                    <a:pt x="527700" y="497216"/>
                  </a:lnTo>
                  <a:lnTo>
                    <a:pt x="500008" y="515886"/>
                  </a:lnTo>
                  <a:lnTo>
                    <a:pt x="466089" y="522731"/>
                  </a:lnTo>
                  <a:lnTo>
                    <a:pt x="87121" y="522731"/>
                  </a:lnTo>
                  <a:lnTo>
                    <a:pt x="53203" y="515886"/>
                  </a:lnTo>
                  <a:lnTo>
                    <a:pt x="25511" y="497216"/>
                  </a:lnTo>
                  <a:lnTo>
                    <a:pt x="6844" y="469523"/>
                  </a:lnTo>
                  <a:lnTo>
                    <a:pt x="0" y="435609"/>
                  </a:lnTo>
                  <a:lnTo>
                    <a:pt x="0" y="87121"/>
                  </a:lnTo>
                  <a:close/>
                </a:path>
              </a:pathLst>
            </a:custGeom>
            <a:ln w="12192">
              <a:solidFill>
                <a:srgbClr val="41709C"/>
              </a:solidFill>
            </a:ln>
          </p:spPr>
          <p:txBody>
            <a:bodyPr wrap="square" lIns="0" tIns="0" rIns="0" bIns="0" rtlCol="0"/>
            <a:lstStyle/>
            <a:p>
              <a:endParaRPr/>
            </a:p>
          </p:txBody>
        </p:sp>
        <p:sp>
          <p:nvSpPr>
            <p:cNvPr id="163" name="object 85"/>
            <p:cNvSpPr/>
            <p:nvPr/>
          </p:nvSpPr>
          <p:spPr>
            <a:xfrm>
              <a:off x="4616196" y="6240780"/>
              <a:ext cx="554990" cy="523240"/>
            </a:xfrm>
            <a:custGeom>
              <a:avLst/>
              <a:gdLst/>
              <a:ahLst/>
              <a:cxnLst/>
              <a:rect l="l" t="t" r="r" b="b"/>
              <a:pathLst>
                <a:path w="554989" h="523240">
                  <a:moveTo>
                    <a:pt x="467613" y="0"/>
                  </a:moveTo>
                  <a:lnTo>
                    <a:pt x="87121" y="0"/>
                  </a:lnTo>
                  <a:lnTo>
                    <a:pt x="53203" y="6845"/>
                  </a:lnTo>
                  <a:lnTo>
                    <a:pt x="25511" y="25515"/>
                  </a:lnTo>
                  <a:lnTo>
                    <a:pt x="6844" y="53208"/>
                  </a:lnTo>
                  <a:lnTo>
                    <a:pt x="0" y="87122"/>
                  </a:lnTo>
                  <a:lnTo>
                    <a:pt x="0" y="435610"/>
                  </a:lnTo>
                  <a:lnTo>
                    <a:pt x="6844" y="469523"/>
                  </a:lnTo>
                  <a:lnTo>
                    <a:pt x="25511" y="497215"/>
                  </a:lnTo>
                  <a:lnTo>
                    <a:pt x="53203" y="515885"/>
                  </a:lnTo>
                  <a:lnTo>
                    <a:pt x="87121"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64" name="object 86"/>
            <p:cNvSpPr/>
            <p:nvPr/>
          </p:nvSpPr>
          <p:spPr>
            <a:xfrm>
              <a:off x="4616196" y="6240780"/>
              <a:ext cx="554990" cy="523240"/>
            </a:xfrm>
            <a:custGeom>
              <a:avLst/>
              <a:gdLst/>
              <a:ahLst/>
              <a:cxnLst/>
              <a:rect l="l" t="t" r="r" b="b"/>
              <a:pathLst>
                <a:path w="554989" h="523240">
                  <a:moveTo>
                    <a:pt x="0" y="87122"/>
                  </a:moveTo>
                  <a:lnTo>
                    <a:pt x="6844" y="53208"/>
                  </a:lnTo>
                  <a:lnTo>
                    <a:pt x="25511" y="25515"/>
                  </a:lnTo>
                  <a:lnTo>
                    <a:pt x="53203" y="6845"/>
                  </a:lnTo>
                  <a:lnTo>
                    <a:pt x="87121"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1"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65" name="object 87"/>
            <p:cNvSpPr/>
            <p:nvPr/>
          </p:nvSpPr>
          <p:spPr>
            <a:xfrm>
              <a:off x="5184647" y="6237731"/>
              <a:ext cx="554990" cy="523240"/>
            </a:xfrm>
            <a:custGeom>
              <a:avLst/>
              <a:gdLst/>
              <a:ahLst/>
              <a:cxnLst/>
              <a:rect l="l" t="t" r="r" b="b"/>
              <a:pathLst>
                <a:path w="554989" h="523240">
                  <a:moveTo>
                    <a:pt x="467613" y="0"/>
                  </a:moveTo>
                  <a:lnTo>
                    <a:pt x="87122" y="0"/>
                  </a:lnTo>
                  <a:lnTo>
                    <a:pt x="53203" y="6845"/>
                  </a:lnTo>
                  <a:lnTo>
                    <a:pt x="25511" y="25515"/>
                  </a:lnTo>
                  <a:lnTo>
                    <a:pt x="6844" y="53208"/>
                  </a:lnTo>
                  <a:lnTo>
                    <a:pt x="0" y="87122"/>
                  </a:lnTo>
                  <a:lnTo>
                    <a:pt x="0" y="435610"/>
                  </a:lnTo>
                  <a:lnTo>
                    <a:pt x="6844" y="469523"/>
                  </a:lnTo>
                  <a:lnTo>
                    <a:pt x="25511" y="497215"/>
                  </a:lnTo>
                  <a:lnTo>
                    <a:pt x="53203" y="515885"/>
                  </a:lnTo>
                  <a:lnTo>
                    <a:pt x="87122"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66" name="object 88"/>
            <p:cNvSpPr/>
            <p:nvPr/>
          </p:nvSpPr>
          <p:spPr>
            <a:xfrm>
              <a:off x="5184647" y="6237731"/>
              <a:ext cx="554990" cy="523240"/>
            </a:xfrm>
            <a:custGeom>
              <a:avLst/>
              <a:gdLst/>
              <a:ahLst/>
              <a:cxnLst/>
              <a:rect l="l" t="t" r="r" b="b"/>
              <a:pathLst>
                <a:path w="554989" h="523240">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2"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67" name="object 89"/>
            <p:cNvSpPr/>
            <p:nvPr/>
          </p:nvSpPr>
          <p:spPr>
            <a:xfrm>
              <a:off x="6911340" y="6240780"/>
              <a:ext cx="553720" cy="523240"/>
            </a:xfrm>
            <a:custGeom>
              <a:avLst/>
              <a:gdLst/>
              <a:ahLst/>
              <a:cxnLst/>
              <a:rect l="l" t="t" r="r" b="b"/>
              <a:pathLst>
                <a:path w="553720" h="523240">
                  <a:moveTo>
                    <a:pt x="466089" y="0"/>
                  </a:moveTo>
                  <a:lnTo>
                    <a:pt x="87121" y="0"/>
                  </a:lnTo>
                  <a:lnTo>
                    <a:pt x="53203" y="6845"/>
                  </a:lnTo>
                  <a:lnTo>
                    <a:pt x="25511" y="25515"/>
                  </a:lnTo>
                  <a:lnTo>
                    <a:pt x="6844" y="53208"/>
                  </a:lnTo>
                  <a:lnTo>
                    <a:pt x="0" y="87122"/>
                  </a:lnTo>
                  <a:lnTo>
                    <a:pt x="0" y="435610"/>
                  </a:lnTo>
                  <a:lnTo>
                    <a:pt x="6844" y="469523"/>
                  </a:lnTo>
                  <a:lnTo>
                    <a:pt x="25511" y="497215"/>
                  </a:lnTo>
                  <a:lnTo>
                    <a:pt x="53203" y="515885"/>
                  </a:lnTo>
                  <a:lnTo>
                    <a:pt x="87121" y="522730"/>
                  </a:lnTo>
                  <a:lnTo>
                    <a:pt x="466089" y="522730"/>
                  </a:lnTo>
                  <a:lnTo>
                    <a:pt x="500008" y="515885"/>
                  </a:lnTo>
                  <a:lnTo>
                    <a:pt x="527700" y="497215"/>
                  </a:lnTo>
                  <a:lnTo>
                    <a:pt x="546367" y="469523"/>
                  </a:lnTo>
                  <a:lnTo>
                    <a:pt x="553211" y="435610"/>
                  </a:lnTo>
                  <a:lnTo>
                    <a:pt x="553211" y="87122"/>
                  </a:lnTo>
                  <a:lnTo>
                    <a:pt x="546367" y="53208"/>
                  </a:lnTo>
                  <a:lnTo>
                    <a:pt x="527700" y="25515"/>
                  </a:lnTo>
                  <a:lnTo>
                    <a:pt x="500008" y="6845"/>
                  </a:lnTo>
                  <a:lnTo>
                    <a:pt x="466089" y="0"/>
                  </a:lnTo>
                  <a:close/>
                </a:path>
              </a:pathLst>
            </a:custGeom>
            <a:solidFill>
              <a:srgbClr val="2D75B6"/>
            </a:solidFill>
          </p:spPr>
          <p:txBody>
            <a:bodyPr wrap="square" lIns="0" tIns="0" rIns="0" bIns="0" rtlCol="0"/>
            <a:lstStyle/>
            <a:p>
              <a:endParaRPr/>
            </a:p>
          </p:txBody>
        </p:sp>
        <p:sp>
          <p:nvSpPr>
            <p:cNvPr id="168" name="object 90"/>
            <p:cNvSpPr/>
            <p:nvPr/>
          </p:nvSpPr>
          <p:spPr>
            <a:xfrm>
              <a:off x="6911340" y="6240780"/>
              <a:ext cx="553720" cy="523240"/>
            </a:xfrm>
            <a:custGeom>
              <a:avLst/>
              <a:gdLst/>
              <a:ahLst/>
              <a:cxnLst/>
              <a:rect l="l" t="t" r="r" b="b"/>
              <a:pathLst>
                <a:path w="553720" h="523240">
                  <a:moveTo>
                    <a:pt x="0" y="87122"/>
                  </a:moveTo>
                  <a:lnTo>
                    <a:pt x="6844" y="53208"/>
                  </a:lnTo>
                  <a:lnTo>
                    <a:pt x="25511" y="25515"/>
                  </a:lnTo>
                  <a:lnTo>
                    <a:pt x="53203" y="6845"/>
                  </a:lnTo>
                  <a:lnTo>
                    <a:pt x="87121" y="0"/>
                  </a:lnTo>
                  <a:lnTo>
                    <a:pt x="466089" y="0"/>
                  </a:lnTo>
                  <a:lnTo>
                    <a:pt x="500008" y="6845"/>
                  </a:lnTo>
                  <a:lnTo>
                    <a:pt x="527700" y="25515"/>
                  </a:lnTo>
                  <a:lnTo>
                    <a:pt x="546367" y="53208"/>
                  </a:lnTo>
                  <a:lnTo>
                    <a:pt x="553211" y="87122"/>
                  </a:lnTo>
                  <a:lnTo>
                    <a:pt x="553211" y="435610"/>
                  </a:lnTo>
                  <a:lnTo>
                    <a:pt x="546367" y="469523"/>
                  </a:lnTo>
                  <a:lnTo>
                    <a:pt x="527700" y="497215"/>
                  </a:lnTo>
                  <a:lnTo>
                    <a:pt x="500008" y="515885"/>
                  </a:lnTo>
                  <a:lnTo>
                    <a:pt x="466089" y="522730"/>
                  </a:lnTo>
                  <a:lnTo>
                    <a:pt x="87121"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69" name="object 91"/>
            <p:cNvSpPr/>
            <p:nvPr/>
          </p:nvSpPr>
          <p:spPr>
            <a:xfrm>
              <a:off x="6335267" y="6240780"/>
              <a:ext cx="554990" cy="523240"/>
            </a:xfrm>
            <a:custGeom>
              <a:avLst/>
              <a:gdLst/>
              <a:ahLst/>
              <a:cxnLst/>
              <a:rect l="l" t="t" r="r" b="b"/>
              <a:pathLst>
                <a:path w="554990" h="523240">
                  <a:moveTo>
                    <a:pt x="467613" y="0"/>
                  </a:moveTo>
                  <a:lnTo>
                    <a:pt x="87122" y="0"/>
                  </a:lnTo>
                  <a:lnTo>
                    <a:pt x="53203" y="6845"/>
                  </a:lnTo>
                  <a:lnTo>
                    <a:pt x="25511" y="25515"/>
                  </a:lnTo>
                  <a:lnTo>
                    <a:pt x="6844" y="53208"/>
                  </a:lnTo>
                  <a:lnTo>
                    <a:pt x="0" y="87122"/>
                  </a:lnTo>
                  <a:lnTo>
                    <a:pt x="0" y="435610"/>
                  </a:lnTo>
                  <a:lnTo>
                    <a:pt x="6844" y="469523"/>
                  </a:lnTo>
                  <a:lnTo>
                    <a:pt x="25511" y="497215"/>
                  </a:lnTo>
                  <a:lnTo>
                    <a:pt x="53203" y="515885"/>
                  </a:lnTo>
                  <a:lnTo>
                    <a:pt x="87122"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70" name="object 92"/>
            <p:cNvSpPr/>
            <p:nvPr/>
          </p:nvSpPr>
          <p:spPr>
            <a:xfrm>
              <a:off x="6335267" y="6240780"/>
              <a:ext cx="554990" cy="523240"/>
            </a:xfrm>
            <a:custGeom>
              <a:avLst/>
              <a:gdLst/>
              <a:ahLst/>
              <a:cxnLst/>
              <a:rect l="l" t="t" r="r" b="b"/>
              <a:pathLst>
                <a:path w="554990" h="523240">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2"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71" name="object 93"/>
            <p:cNvSpPr/>
            <p:nvPr/>
          </p:nvSpPr>
          <p:spPr>
            <a:xfrm>
              <a:off x="5771388" y="6240780"/>
              <a:ext cx="554990" cy="523240"/>
            </a:xfrm>
            <a:custGeom>
              <a:avLst/>
              <a:gdLst/>
              <a:ahLst/>
              <a:cxnLst/>
              <a:rect l="l" t="t" r="r" b="b"/>
              <a:pathLst>
                <a:path w="554989" h="523240">
                  <a:moveTo>
                    <a:pt x="467613" y="0"/>
                  </a:moveTo>
                  <a:lnTo>
                    <a:pt x="87122" y="0"/>
                  </a:lnTo>
                  <a:lnTo>
                    <a:pt x="53203" y="6845"/>
                  </a:lnTo>
                  <a:lnTo>
                    <a:pt x="25511" y="25515"/>
                  </a:lnTo>
                  <a:lnTo>
                    <a:pt x="6844" y="53208"/>
                  </a:lnTo>
                  <a:lnTo>
                    <a:pt x="0" y="87122"/>
                  </a:lnTo>
                  <a:lnTo>
                    <a:pt x="0" y="435610"/>
                  </a:lnTo>
                  <a:lnTo>
                    <a:pt x="6844" y="469523"/>
                  </a:lnTo>
                  <a:lnTo>
                    <a:pt x="25511" y="497215"/>
                  </a:lnTo>
                  <a:lnTo>
                    <a:pt x="53203" y="515885"/>
                  </a:lnTo>
                  <a:lnTo>
                    <a:pt x="87122" y="522730"/>
                  </a:lnTo>
                  <a:lnTo>
                    <a:pt x="467613" y="522730"/>
                  </a:lnTo>
                  <a:lnTo>
                    <a:pt x="501532" y="515885"/>
                  </a:lnTo>
                  <a:lnTo>
                    <a:pt x="529224" y="497215"/>
                  </a:lnTo>
                  <a:lnTo>
                    <a:pt x="547891" y="469523"/>
                  </a:lnTo>
                  <a:lnTo>
                    <a:pt x="554736" y="435610"/>
                  </a:lnTo>
                  <a:lnTo>
                    <a:pt x="554736" y="87122"/>
                  </a:lnTo>
                  <a:lnTo>
                    <a:pt x="547891" y="53208"/>
                  </a:lnTo>
                  <a:lnTo>
                    <a:pt x="529224" y="25515"/>
                  </a:lnTo>
                  <a:lnTo>
                    <a:pt x="501532" y="6845"/>
                  </a:lnTo>
                  <a:lnTo>
                    <a:pt x="467613" y="0"/>
                  </a:lnTo>
                  <a:close/>
                </a:path>
              </a:pathLst>
            </a:custGeom>
            <a:solidFill>
              <a:srgbClr val="2D75B6"/>
            </a:solidFill>
          </p:spPr>
          <p:txBody>
            <a:bodyPr wrap="square" lIns="0" tIns="0" rIns="0" bIns="0" rtlCol="0"/>
            <a:lstStyle/>
            <a:p>
              <a:endParaRPr/>
            </a:p>
          </p:txBody>
        </p:sp>
        <p:sp>
          <p:nvSpPr>
            <p:cNvPr id="172" name="object 94"/>
            <p:cNvSpPr/>
            <p:nvPr/>
          </p:nvSpPr>
          <p:spPr>
            <a:xfrm>
              <a:off x="5771388" y="6240780"/>
              <a:ext cx="554990" cy="523240"/>
            </a:xfrm>
            <a:custGeom>
              <a:avLst/>
              <a:gdLst/>
              <a:ahLst/>
              <a:cxnLst/>
              <a:rect l="l" t="t" r="r" b="b"/>
              <a:pathLst>
                <a:path w="554989" h="523240">
                  <a:moveTo>
                    <a:pt x="0" y="87122"/>
                  </a:moveTo>
                  <a:lnTo>
                    <a:pt x="6844" y="53208"/>
                  </a:lnTo>
                  <a:lnTo>
                    <a:pt x="25511" y="25515"/>
                  </a:lnTo>
                  <a:lnTo>
                    <a:pt x="53203" y="6845"/>
                  </a:lnTo>
                  <a:lnTo>
                    <a:pt x="87122" y="0"/>
                  </a:lnTo>
                  <a:lnTo>
                    <a:pt x="467613" y="0"/>
                  </a:lnTo>
                  <a:lnTo>
                    <a:pt x="501532" y="6845"/>
                  </a:lnTo>
                  <a:lnTo>
                    <a:pt x="529224" y="25515"/>
                  </a:lnTo>
                  <a:lnTo>
                    <a:pt x="547891" y="53208"/>
                  </a:lnTo>
                  <a:lnTo>
                    <a:pt x="554736" y="87122"/>
                  </a:lnTo>
                  <a:lnTo>
                    <a:pt x="554736" y="435610"/>
                  </a:lnTo>
                  <a:lnTo>
                    <a:pt x="547891" y="469523"/>
                  </a:lnTo>
                  <a:lnTo>
                    <a:pt x="529224" y="497215"/>
                  </a:lnTo>
                  <a:lnTo>
                    <a:pt x="501532" y="515885"/>
                  </a:lnTo>
                  <a:lnTo>
                    <a:pt x="467613" y="522730"/>
                  </a:lnTo>
                  <a:lnTo>
                    <a:pt x="87122" y="522730"/>
                  </a:lnTo>
                  <a:lnTo>
                    <a:pt x="53203" y="515885"/>
                  </a:lnTo>
                  <a:lnTo>
                    <a:pt x="25511" y="497215"/>
                  </a:lnTo>
                  <a:lnTo>
                    <a:pt x="6844" y="469523"/>
                  </a:lnTo>
                  <a:lnTo>
                    <a:pt x="0" y="435610"/>
                  </a:lnTo>
                  <a:lnTo>
                    <a:pt x="0" y="87122"/>
                  </a:lnTo>
                  <a:close/>
                </a:path>
              </a:pathLst>
            </a:custGeom>
            <a:ln w="12192">
              <a:solidFill>
                <a:srgbClr val="D0CECE"/>
              </a:solidFill>
            </a:ln>
          </p:spPr>
          <p:txBody>
            <a:bodyPr wrap="square" lIns="0" tIns="0" rIns="0" bIns="0" rtlCol="0"/>
            <a:lstStyle/>
            <a:p>
              <a:endParaRPr/>
            </a:p>
          </p:txBody>
        </p:sp>
        <p:sp>
          <p:nvSpPr>
            <p:cNvPr id="173" name="object 95"/>
            <p:cNvSpPr/>
            <p:nvPr/>
          </p:nvSpPr>
          <p:spPr>
            <a:xfrm>
              <a:off x="9133331" y="6280404"/>
              <a:ext cx="554990" cy="523240"/>
            </a:xfrm>
            <a:custGeom>
              <a:avLst/>
              <a:gdLst/>
              <a:ahLst/>
              <a:cxnLst/>
              <a:rect l="l" t="t" r="r" b="b"/>
              <a:pathLst>
                <a:path w="554990" h="523240">
                  <a:moveTo>
                    <a:pt x="467614" y="0"/>
                  </a:moveTo>
                  <a:lnTo>
                    <a:pt x="87122" y="0"/>
                  </a:lnTo>
                  <a:lnTo>
                    <a:pt x="53203" y="6845"/>
                  </a:lnTo>
                  <a:lnTo>
                    <a:pt x="25511" y="25515"/>
                  </a:lnTo>
                  <a:lnTo>
                    <a:pt x="6844" y="53208"/>
                  </a:lnTo>
                  <a:lnTo>
                    <a:pt x="0" y="87122"/>
                  </a:lnTo>
                  <a:lnTo>
                    <a:pt x="0" y="435610"/>
                  </a:lnTo>
                  <a:lnTo>
                    <a:pt x="6844" y="469521"/>
                  </a:lnTo>
                  <a:lnTo>
                    <a:pt x="25511" y="497213"/>
                  </a:lnTo>
                  <a:lnTo>
                    <a:pt x="53203" y="515884"/>
                  </a:lnTo>
                  <a:lnTo>
                    <a:pt x="87122" y="522730"/>
                  </a:lnTo>
                  <a:lnTo>
                    <a:pt x="467614" y="522730"/>
                  </a:lnTo>
                  <a:lnTo>
                    <a:pt x="501532" y="515884"/>
                  </a:lnTo>
                  <a:lnTo>
                    <a:pt x="529224" y="497213"/>
                  </a:lnTo>
                  <a:lnTo>
                    <a:pt x="547891" y="469521"/>
                  </a:lnTo>
                  <a:lnTo>
                    <a:pt x="554736" y="435610"/>
                  </a:lnTo>
                  <a:lnTo>
                    <a:pt x="554736" y="87122"/>
                  </a:lnTo>
                  <a:lnTo>
                    <a:pt x="547891" y="53208"/>
                  </a:lnTo>
                  <a:lnTo>
                    <a:pt x="529224" y="25515"/>
                  </a:lnTo>
                  <a:lnTo>
                    <a:pt x="501532" y="6845"/>
                  </a:lnTo>
                  <a:lnTo>
                    <a:pt x="467614" y="0"/>
                  </a:lnTo>
                  <a:close/>
                </a:path>
              </a:pathLst>
            </a:custGeom>
            <a:solidFill>
              <a:srgbClr val="C00000"/>
            </a:solidFill>
          </p:spPr>
          <p:txBody>
            <a:bodyPr wrap="square" lIns="0" tIns="0" rIns="0" bIns="0" rtlCol="0"/>
            <a:lstStyle/>
            <a:p>
              <a:endParaRPr/>
            </a:p>
          </p:txBody>
        </p:sp>
        <p:sp>
          <p:nvSpPr>
            <p:cNvPr id="174" name="object 96"/>
            <p:cNvSpPr/>
            <p:nvPr/>
          </p:nvSpPr>
          <p:spPr>
            <a:xfrm>
              <a:off x="9133331" y="6280404"/>
              <a:ext cx="554990" cy="523240"/>
            </a:xfrm>
            <a:custGeom>
              <a:avLst/>
              <a:gdLst/>
              <a:ahLst/>
              <a:cxnLst/>
              <a:rect l="l" t="t" r="r" b="b"/>
              <a:pathLst>
                <a:path w="554990" h="523240">
                  <a:moveTo>
                    <a:pt x="0" y="87122"/>
                  </a:moveTo>
                  <a:lnTo>
                    <a:pt x="6844" y="53208"/>
                  </a:lnTo>
                  <a:lnTo>
                    <a:pt x="25511" y="25515"/>
                  </a:lnTo>
                  <a:lnTo>
                    <a:pt x="53203" y="6845"/>
                  </a:lnTo>
                  <a:lnTo>
                    <a:pt x="87122" y="0"/>
                  </a:lnTo>
                  <a:lnTo>
                    <a:pt x="467614" y="0"/>
                  </a:lnTo>
                  <a:lnTo>
                    <a:pt x="501532" y="6845"/>
                  </a:lnTo>
                  <a:lnTo>
                    <a:pt x="529224" y="25515"/>
                  </a:lnTo>
                  <a:lnTo>
                    <a:pt x="547891" y="53208"/>
                  </a:lnTo>
                  <a:lnTo>
                    <a:pt x="554736" y="87122"/>
                  </a:lnTo>
                  <a:lnTo>
                    <a:pt x="554736" y="435610"/>
                  </a:lnTo>
                  <a:lnTo>
                    <a:pt x="547891" y="469521"/>
                  </a:lnTo>
                  <a:lnTo>
                    <a:pt x="529224" y="497213"/>
                  </a:lnTo>
                  <a:lnTo>
                    <a:pt x="501532" y="515884"/>
                  </a:lnTo>
                  <a:lnTo>
                    <a:pt x="467614" y="522730"/>
                  </a:lnTo>
                  <a:lnTo>
                    <a:pt x="87122" y="522730"/>
                  </a:lnTo>
                  <a:lnTo>
                    <a:pt x="53203" y="515884"/>
                  </a:lnTo>
                  <a:lnTo>
                    <a:pt x="25511" y="497213"/>
                  </a:lnTo>
                  <a:lnTo>
                    <a:pt x="6844" y="469521"/>
                  </a:lnTo>
                  <a:lnTo>
                    <a:pt x="0" y="435610"/>
                  </a:lnTo>
                  <a:lnTo>
                    <a:pt x="0" y="87122"/>
                  </a:lnTo>
                  <a:close/>
                </a:path>
              </a:pathLst>
            </a:custGeom>
            <a:ln w="12191">
              <a:solidFill>
                <a:srgbClr val="D0CECE"/>
              </a:solidFill>
            </a:ln>
          </p:spPr>
          <p:txBody>
            <a:bodyPr wrap="square" lIns="0" tIns="0" rIns="0" bIns="0" rtlCol="0"/>
            <a:lstStyle/>
            <a:p>
              <a:endParaRPr/>
            </a:p>
          </p:txBody>
        </p:sp>
      </p:grpSp>
      <p:sp>
        <p:nvSpPr>
          <p:cNvPr id="176" name="object 57"/>
          <p:cNvSpPr/>
          <p:nvPr/>
        </p:nvSpPr>
        <p:spPr>
          <a:xfrm>
            <a:off x="10726293" y="5528882"/>
            <a:ext cx="1343025"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000" b="1" dirty="0" err="1" smtClean="0">
                <a:solidFill>
                  <a:schemeClr val="bg1"/>
                </a:solidFill>
              </a:rPr>
              <a:t>EoH</a:t>
            </a:r>
            <a:r>
              <a:rPr lang="fr-FR" sz="2000" b="1" dirty="0" smtClean="0">
                <a:solidFill>
                  <a:schemeClr val="bg1"/>
                </a:solidFill>
              </a:rPr>
              <a:t> &amp; IMET</a:t>
            </a:r>
            <a:endParaRPr sz="1400" b="1" dirty="0">
              <a:solidFill>
                <a:schemeClr val="bg1"/>
              </a:solidFill>
            </a:endParaRPr>
          </a:p>
        </p:txBody>
      </p:sp>
      <p:sp>
        <p:nvSpPr>
          <p:cNvPr id="177" name="object 57"/>
          <p:cNvSpPr/>
          <p:nvPr/>
        </p:nvSpPr>
        <p:spPr>
          <a:xfrm>
            <a:off x="10726292" y="6163105"/>
            <a:ext cx="1343025" cy="518159"/>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rgbClr val="767070"/>
          </a:solidFill>
        </p:spPr>
        <p:txBody>
          <a:bodyPr wrap="square" lIns="0" tIns="0" rIns="0" bIns="0" rtlCol="0"/>
          <a:lstStyle/>
          <a:p>
            <a:pPr algn="ctr"/>
            <a:r>
              <a:rPr lang="fr-FR" sz="2800" b="1" dirty="0" smtClean="0">
                <a:solidFill>
                  <a:schemeClr val="bg1"/>
                </a:solidFill>
              </a:rPr>
              <a:t>GL</a:t>
            </a:r>
            <a:endParaRPr b="1" dirty="0">
              <a:solidFill>
                <a:schemeClr val="bg1"/>
              </a:solidFill>
            </a:endParaRPr>
          </a:p>
        </p:txBody>
      </p:sp>
      <p:grpSp>
        <p:nvGrpSpPr>
          <p:cNvPr id="109" name="object 44"/>
          <p:cNvGrpSpPr/>
          <p:nvPr/>
        </p:nvGrpSpPr>
        <p:grpSpPr>
          <a:xfrm>
            <a:off x="240792" y="4562158"/>
            <a:ext cx="10509885" cy="472440"/>
            <a:chOff x="216407" y="5113019"/>
            <a:chExt cx="10509885" cy="472440"/>
          </a:xfrm>
          <a:solidFill>
            <a:schemeClr val="accent4">
              <a:lumMod val="60000"/>
              <a:lumOff val="40000"/>
            </a:schemeClr>
          </a:solidFill>
        </p:grpSpPr>
        <p:sp>
          <p:nvSpPr>
            <p:cNvPr id="110" name="object 45"/>
            <p:cNvSpPr/>
            <p:nvPr/>
          </p:nvSpPr>
          <p:spPr>
            <a:xfrm>
              <a:off x="216407" y="5113019"/>
              <a:ext cx="10509885" cy="472440"/>
            </a:xfrm>
            <a:custGeom>
              <a:avLst/>
              <a:gdLst/>
              <a:ahLst/>
              <a:cxnLst/>
              <a:rect l="l" t="t" r="r" b="b"/>
              <a:pathLst>
                <a:path w="10509885" h="472439">
                  <a:moveTo>
                    <a:pt x="14770" y="118109"/>
                  </a:moveTo>
                  <a:lnTo>
                    <a:pt x="0" y="118109"/>
                  </a:lnTo>
                  <a:lnTo>
                    <a:pt x="0" y="354329"/>
                  </a:lnTo>
                  <a:lnTo>
                    <a:pt x="14770" y="354329"/>
                  </a:lnTo>
                  <a:lnTo>
                    <a:pt x="14770" y="118109"/>
                  </a:lnTo>
                  <a:close/>
                </a:path>
                <a:path w="10509885" h="472439">
                  <a:moveTo>
                    <a:pt x="59055" y="118109"/>
                  </a:moveTo>
                  <a:lnTo>
                    <a:pt x="29527" y="118109"/>
                  </a:lnTo>
                  <a:lnTo>
                    <a:pt x="29527" y="354329"/>
                  </a:lnTo>
                  <a:lnTo>
                    <a:pt x="59055" y="354329"/>
                  </a:lnTo>
                  <a:lnTo>
                    <a:pt x="59055" y="118109"/>
                  </a:lnTo>
                  <a:close/>
                </a:path>
                <a:path w="10509885" h="472439">
                  <a:moveTo>
                    <a:pt x="10273284" y="0"/>
                  </a:moveTo>
                  <a:lnTo>
                    <a:pt x="10273284" y="118109"/>
                  </a:lnTo>
                  <a:lnTo>
                    <a:pt x="73825" y="118109"/>
                  </a:lnTo>
                  <a:lnTo>
                    <a:pt x="73825" y="354329"/>
                  </a:lnTo>
                  <a:lnTo>
                    <a:pt x="10273284" y="354329"/>
                  </a:lnTo>
                  <a:lnTo>
                    <a:pt x="10273284" y="472439"/>
                  </a:lnTo>
                  <a:lnTo>
                    <a:pt x="10509504" y="236219"/>
                  </a:lnTo>
                  <a:lnTo>
                    <a:pt x="10273284" y="0"/>
                  </a:lnTo>
                  <a:close/>
                </a:path>
              </a:pathLst>
            </a:custGeom>
            <a:grpFill/>
          </p:spPr>
          <p:txBody>
            <a:bodyPr wrap="square" lIns="0" tIns="0" rIns="0" bIns="0" rtlCol="0"/>
            <a:lstStyle/>
            <a:p>
              <a:endParaRPr/>
            </a:p>
          </p:txBody>
        </p:sp>
        <p:sp>
          <p:nvSpPr>
            <p:cNvPr id="111" name="object 46"/>
            <p:cNvSpPr/>
            <p:nvPr/>
          </p:nvSpPr>
          <p:spPr>
            <a:xfrm>
              <a:off x="216407" y="5113019"/>
              <a:ext cx="10509885" cy="472440"/>
            </a:xfrm>
            <a:custGeom>
              <a:avLst/>
              <a:gdLst/>
              <a:ahLst/>
              <a:cxnLst/>
              <a:rect l="l" t="t" r="r" b="b"/>
              <a:pathLst>
                <a:path w="10509885" h="472439">
                  <a:moveTo>
                    <a:pt x="0" y="118109"/>
                  </a:moveTo>
                  <a:lnTo>
                    <a:pt x="14770" y="118109"/>
                  </a:lnTo>
                  <a:lnTo>
                    <a:pt x="14770" y="354329"/>
                  </a:lnTo>
                  <a:lnTo>
                    <a:pt x="0" y="354329"/>
                  </a:lnTo>
                  <a:lnTo>
                    <a:pt x="0" y="118109"/>
                  </a:lnTo>
                  <a:close/>
                </a:path>
                <a:path w="10509885" h="472439">
                  <a:moveTo>
                    <a:pt x="29527" y="118109"/>
                  </a:moveTo>
                  <a:lnTo>
                    <a:pt x="59055" y="118109"/>
                  </a:lnTo>
                  <a:lnTo>
                    <a:pt x="59055" y="354329"/>
                  </a:lnTo>
                  <a:lnTo>
                    <a:pt x="29527" y="354329"/>
                  </a:lnTo>
                  <a:lnTo>
                    <a:pt x="29527" y="118109"/>
                  </a:lnTo>
                  <a:close/>
                </a:path>
                <a:path w="10509885" h="472439">
                  <a:moveTo>
                    <a:pt x="73825" y="118109"/>
                  </a:moveTo>
                  <a:lnTo>
                    <a:pt x="10273284" y="118109"/>
                  </a:lnTo>
                  <a:lnTo>
                    <a:pt x="10273284" y="0"/>
                  </a:lnTo>
                  <a:lnTo>
                    <a:pt x="10509504" y="236219"/>
                  </a:lnTo>
                  <a:lnTo>
                    <a:pt x="10273284" y="472439"/>
                  </a:lnTo>
                  <a:lnTo>
                    <a:pt x="10273284" y="354329"/>
                  </a:lnTo>
                  <a:lnTo>
                    <a:pt x="73825" y="354329"/>
                  </a:lnTo>
                  <a:lnTo>
                    <a:pt x="73825" y="118109"/>
                  </a:lnTo>
                  <a:close/>
                </a:path>
              </a:pathLst>
            </a:custGeom>
            <a:grpFill/>
            <a:ln w="12192">
              <a:solidFill>
                <a:srgbClr val="000000"/>
              </a:solidFill>
            </a:ln>
          </p:spPr>
          <p:txBody>
            <a:bodyPr wrap="square" lIns="0" tIns="0" rIns="0" bIns="0" rtlCol="0"/>
            <a:lstStyle/>
            <a:p>
              <a:endParaRPr/>
            </a:p>
          </p:txBody>
        </p:sp>
      </p:grpSp>
      <p:grpSp>
        <p:nvGrpSpPr>
          <p:cNvPr id="175" name="object 44"/>
          <p:cNvGrpSpPr/>
          <p:nvPr/>
        </p:nvGrpSpPr>
        <p:grpSpPr>
          <a:xfrm>
            <a:off x="257683" y="4093591"/>
            <a:ext cx="10509885" cy="472440"/>
            <a:chOff x="216407" y="5113019"/>
            <a:chExt cx="10509885" cy="472440"/>
          </a:xfrm>
          <a:solidFill>
            <a:schemeClr val="accent4">
              <a:lumMod val="60000"/>
              <a:lumOff val="40000"/>
            </a:schemeClr>
          </a:solidFill>
        </p:grpSpPr>
        <p:sp>
          <p:nvSpPr>
            <p:cNvPr id="178" name="object 45"/>
            <p:cNvSpPr/>
            <p:nvPr/>
          </p:nvSpPr>
          <p:spPr>
            <a:xfrm>
              <a:off x="216407" y="5113019"/>
              <a:ext cx="10509885" cy="472440"/>
            </a:xfrm>
            <a:custGeom>
              <a:avLst/>
              <a:gdLst/>
              <a:ahLst/>
              <a:cxnLst/>
              <a:rect l="l" t="t" r="r" b="b"/>
              <a:pathLst>
                <a:path w="10509885" h="472439">
                  <a:moveTo>
                    <a:pt x="14770" y="118109"/>
                  </a:moveTo>
                  <a:lnTo>
                    <a:pt x="0" y="118109"/>
                  </a:lnTo>
                  <a:lnTo>
                    <a:pt x="0" y="354329"/>
                  </a:lnTo>
                  <a:lnTo>
                    <a:pt x="14770" y="354329"/>
                  </a:lnTo>
                  <a:lnTo>
                    <a:pt x="14770" y="118109"/>
                  </a:lnTo>
                  <a:close/>
                </a:path>
                <a:path w="10509885" h="472439">
                  <a:moveTo>
                    <a:pt x="59055" y="118109"/>
                  </a:moveTo>
                  <a:lnTo>
                    <a:pt x="29527" y="118109"/>
                  </a:lnTo>
                  <a:lnTo>
                    <a:pt x="29527" y="354329"/>
                  </a:lnTo>
                  <a:lnTo>
                    <a:pt x="59055" y="354329"/>
                  </a:lnTo>
                  <a:lnTo>
                    <a:pt x="59055" y="118109"/>
                  </a:lnTo>
                  <a:close/>
                </a:path>
                <a:path w="10509885" h="472439">
                  <a:moveTo>
                    <a:pt x="10273284" y="0"/>
                  </a:moveTo>
                  <a:lnTo>
                    <a:pt x="10273284" y="118109"/>
                  </a:lnTo>
                  <a:lnTo>
                    <a:pt x="73825" y="118109"/>
                  </a:lnTo>
                  <a:lnTo>
                    <a:pt x="73825" y="354329"/>
                  </a:lnTo>
                  <a:lnTo>
                    <a:pt x="10273284" y="354329"/>
                  </a:lnTo>
                  <a:lnTo>
                    <a:pt x="10273284" y="472439"/>
                  </a:lnTo>
                  <a:lnTo>
                    <a:pt x="10509504" y="236219"/>
                  </a:lnTo>
                  <a:lnTo>
                    <a:pt x="10273284" y="0"/>
                  </a:lnTo>
                  <a:close/>
                </a:path>
              </a:pathLst>
            </a:custGeom>
            <a:grpFill/>
          </p:spPr>
          <p:txBody>
            <a:bodyPr wrap="square" lIns="0" tIns="0" rIns="0" bIns="0" rtlCol="0"/>
            <a:lstStyle/>
            <a:p>
              <a:endParaRPr/>
            </a:p>
          </p:txBody>
        </p:sp>
        <p:sp>
          <p:nvSpPr>
            <p:cNvPr id="179" name="object 46"/>
            <p:cNvSpPr/>
            <p:nvPr/>
          </p:nvSpPr>
          <p:spPr>
            <a:xfrm>
              <a:off x="216407" y="5113019"/>
              <a:ext cx="10509885" cy="472440"/>
            </a:xfrm>
            <a:custGeom>
              <a:avLst/>
              <a:gdLst/>
              <a:ahLst/>
              <a:cxnLst/>
              <a:rect l="l" t="t" r="r" b="b"/>
              <a:pathLst>
                <a:path w="10509885" h="472439">
                  <a:moveTo>
                    <a:pt x="0" y="118109"/>
                  </a:moveTo>
                  <a:lnTo>
                    <a:pt x="14770" y="118109"/>
                  </a:lnTo>
                  <a:lnTo>
                    <a:pt x="14770" y="354329"/>
                  </a:lnTo>
                  <a:lnTo>
                    <a:pt x="0" y="354329"/>
                  </a:lnTo>
                  <a:lnTo>
                    <a:pt x="0" y="118109"/>
                  </a:lnTo>
                  <a:close/>
                </a:path>
                <a:path w="10509885" h="472439">
                  <a:moveTo>
                    <a:pt x="29527" y="118109"/>
                  </a:moveTo>
                  <a:lnTo>
                    <a:pt x="59055" y="118109"/>
                  </a:lnTo>
                  <a:lnTo>
                    <a:pt x="59055" y="354329"/>
                  </a:lnTo>
                  <a:lnTo>
                    <a:pt x="29527" y="354329"/>
                  </a:lnTo>
                  <a:lnTo>
                    <a:pt x="29527" y="118109"/>
                  </a:lnTo>
                  <a:close/>
                </a:path>
                <a:path w="10509885" h="472439">
                  <a:moveTo>
                    <a:pt x="73825" y="118109"/>
                  </a:moveTo>
                  <a:lnTo>
                    <a:pt x="10273284" y="118109"/>
                  </a:lnTo>
                  <a:lnTo>
                    <a:pt x="10273284" y="0"/>
                  </a:lnTo>
                  <a:lnTo>
                    <a:pt x="10509504" y="236219"/>
                  </a:lnTo>
                  <a:lnTo>
                    <a:pt x="10273284" y="472439"/>
                  </a:lnTo>
                  <a:lnTo>
                    <a:pt x="10273284" y="354329"/>
                  </a:lnTo>
                  <a:lnTo>
                    <a:pt x="73825" y="354329"/>
                  </a:lnTo>
                  <a:lnTo>
                    <a:pt x="73825" y="118109"/>
                  </a:lnTo>
                  <a:close/>
                </a:path>
              </a:pathLst>
            </a:custGeom>
            <a:grpFill/>
            <a:ln w="12192">
              <a:solidFill>
                <a:srgbClr val="000000"/>
              </a:solidFill>
            </a:ln>
          </p:spPr>
          <p:txBody>
            <a:bodyPr wrap="square" lIns="0" tIns="0" rIns="0" bIns="0" rtlCol="0"/>
            <a:lstStyle/>
            <a:p>
              <a:endParaRPr/>
            </a:p>
          </p:txBody>
        </p:sp>
      </p:grpSp>
      <p:sp>
        <p:nvSpPr>
          <p:cNvPr id="190" name="object 83"/>
          <p:cNvSpPr/>
          <p:nvPr/>
        </p:nvSpPr>
        <p:spPr>
          <a:xfrm>
            <a:off x="2823845" y="4032379"/>
            <a:ext cx="553720" cy="523240"/>
          </a:xfrm>
          <a:custGeom>
            <a:avLst/>
            <a:gdLst/>
            <a:ahLst/>
            <a:cxnLst/>
            <a:rect l="l" t="t" r="r" b="b"/>
            <a:pathLst>
              <a:path w="553720" h="523240">
                <a:moveTo>
                  <a:pt x="466089" y="0"/>
                </a:moveTo>
                <a:lnTo>
                  <a:pt x="87121" y="0"/>
                </a:lnTo>
                <a:lnTo>
                  <a:pt x="53203" y="6845"/>
                </a:lnTo>
                <a:lnTo>
                  <a:pt x="25511" y="25515"/>
                </a:lnTo>
                <a:lnTo>
                  <a:pt x="6844" y="53208"/>
                </a:lnTo>
                <a:lnTo>
                  <a:pt x="0" y="87121"/>
                </a:lnTo>
                <a:lnTo>
                  <a:pt x="0" y="435609"/>
                </a:lnTo>
                <a:lnTo>
                  <a:pt x="6844" y="469523"/>
                </a:lnTo>
                <a:lnTo>
                  <a:pt x="25511" y="497216"/>
                </a:lnTo>
                <a:lnTo>
                  <a:pt x="53203" y="515886"/>
                </a:lnTo>
                <a:lnTo>
                  <a:pt x="87121" y="522731"/>
                </a:lnTo>
                <a:lnTo>
                  <a:pt x="466089" y="522731"/>
                </a:lnTo>
                <a:lnTo>
                  <a:pt x="500008" y="515886"/>
                </a:lnTo>
                <a:lnTo>
                  <a:pt x="527700" y="497216"/>
                </a:lnTo>
                <a:lnTo>
                  <a:pt x="546367" y="469523"/>
                </a:lnTo>
                <a:lnTo>
                  <a:pt x="553212" y="435609"/>
                </a:lnTo>
                <a:lnTo>
                  <a:pt x="553212" y="87121"/>
                </a:lnTo>
                <a:lnTo>
                  <a:pt x="546367" y="53208"/>
                </a:lnTo>
                <a:lnTo>
                  <a:pt x="527700" y="25515"/>
                </a:lnTo>
                <a:lnTo>
                  <a:pt x="500008" y="6845"/>
                </a:lnTo>
                <a:lnTo>
                  <a:pt x="466089" y="0"/>
                </a:lnTo>
                <a:close/>
              </a:path>
            </a:pathLst>
          </a:custGeom>
          <a:solidFill>
            <a:srgbClr val="538235"/>
          </a:solidFill>
          <a:ln>
            <a:solidFill>
              <a:schemeClr val="tx2"/>
            </a:solidFill>
          </a:ln>
        </p:spPr>
        <p:txBody>
          <a:bodyPr wrap="square" lIns="0" tIns="0" rIns="0" bIns="0" rtlCol="0"/>
          <a:lstStyle/>
          <a:p>
            <a:endParaRPr/>
          </a:p>
        </p:txBody>
      </p:sp>
      <p:sp>
        <p:nvSpPr>
          <p:cNvPr id="191" name="object 57"/>
          <p:cNvSpPr/>
          <p:nvPr/>
        </p:nvSpPr>
        <p:spPr>
          <a:xfrm>
            <a:off x="10837164" y="4093591"/>
            <a:ext cx="1343025" cy="325817"/>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chemeClr val="bg2">
              <a:lumMod val="90000"/>
            </a:schemeClr>
          </a:solidFill>
        </p:spPr>
        <p:txBody>
          <a:bodyPr wrap="square" lIns="0" tIns="0" rIns="0" bIns="0" rtlCol="0"/>
          <a:lstStyle/>
          <a:p>
            <a:pPr algn="ctr"/>
            <a:r>
              <a:rPr lang="fr-FR" sz="2000" b="1" dirty="0" smtClean="0">
                <a:solidFill>
                  <a:sysClr val="windowText" lastClr="000000"/>
                </a:solidFill>
              </a:rPr>
              <a:t>SAPA</a:t>
            </a:r>
            <a:endParaRPr sz="1400" b="1" dirty="0">
              <a:solidFill>
                <a:sysClr val="windowText" lastClr="000000"/>
              </a:solidFill>
            </a:endParaRPr>
          </a:p>
        </p:txBody>
      </p:sp>
      <p:sp>
        <p:nvSpPr>
          <p:cNvPr id="193" name="object 26"/>
          <p:cNvSpPr/>
          <p:nvPr/>
        </p:nvSpPr>
        <p:spPr>
          <a:xfrm>
            <a:off x="553339" y="4617845"/>
            <a:ext cx="554990" cy="523240"/>
          </a:xfrm>
          <a:custGeom>
            <a:avLst/>
            <a:gdLst/>
            <a:ahLst/>
            <a:cxnLst/>
            <a:rect l="l" t="t" r="r" b="b"/>
            <a:pathLst>
              <a:path w="554990" h="523239">
                <a:moveTo>
                  <a:pt x="467613"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3" y="522732"/>
                </a:lnTo>
                <a:lnTo>
                  <a:pt x="501527" y="515887"/>
                </a:lnTo>
                <a:lnTo>
                  <a:pt x="529220" y="497220"/>
                </a:lnTo>
                <a:lnTo>
                  <a:pt x="547890" y="469528"/>
                </a:lnTo>
                <a:lnTo>
                  <a:pt x="554735" y="435610"/>
                </a:lnTo>
                <a:lnTo>
                  <a:pt x="554735" y="87122"/>
                </a:lnTo>
                <a:lnTo>
                  <a:pt x="547890" y="53203"/>
                </a:lnTo>
                <a:lnTo>
                  <a:pt x="529220" y="25511"/>
                </a:lnTo>
                <a:lnTo>
                  <a:pt x="501527" y="6844"/>
                </a:lnTo>
                <a:lnTo>
                  <a:pt x="467613" y="0"/>
                </a:lnTo>
                <a:close/>
              </a:path>
            </a:pathLst>
          </a:custGeom>
          <a:solidFill>
            <a:srgbClr val="538235"/>
          </a:solidFill>
          <a:ln>
            <a:solidFill>
              <a:schemeClr val="tx2"/>
            </a:solidFill>
          </a:ln>
        </p:spPr>
        <p:txBody>
          <a:bodyPr wrap="square" lIns="0" tIns="0" rIns="0" bIns="0" rtlCol="0"/>
          <a:lstStyle/>
          <a:p>
            <a:endParaRPr/>
          </a:p>
        </p:txBody>
      </p:sp>
      <p:sp>
        <p:nvSpPr>
          <p:cNvPr id="194" name="object 28"/>
          <p:cNvSpPr/>
          <p:nvPr/>
        </p:nvSpPr>
        <p:spPr>
          <a:xfrm>
            <a:off x="1108075" y="4617845"/>
            <a:ext cx="554990" cy="523240"/>
          </a:xfrm>
          <a:custGeom>
            <a:avLst/>
            <a:gdLst/>
            <a:ahLst/>
            <a:cxnLst/>
            <a:rect l="l" t="t" r="r" b="b"/>
            <a:pathLst>
              <a:path w="554990" h="523239">
                <a:moveTo>
                  <a:pt x="467614" y="0"/>
                </a:moveTo>
                <a:lnTo>
                  <a:pt x="87122" y="0"/>
                </a:lnTo>
                <a:lnTo>
                  <a:pt x="53208" y="6844"/>
                </a:lnTo>
                <a:lnTo>
                  <a:pt x="25515" y="25511"/>
                </a:lnTo>
                <a:lnTo>
                  <a:pt x="6845" y="53203"/>
                </a:lnTo>
                <a:lnTo>
                  <a:pt x="0" y="87122"/>
                </a:lnTo>
                <a:lnTo>
                  <a:pt x="0" y="435610"/>
                </a:lnTo>
                <a:lnTo>
                  <a:pt x="6845" y="469528"/>
                </a:lnTo>
                <a:lnTo>
                  <a:pt x="25515" y="497220"/>
                </a:lnTo>
                <a:lnTo>
                  <a:pt x="53208" y="515887"/>
                </a:lnTo>
                <a:lnTo>
                  <a:pt x="87122" y="522732"/>
                </a:lnTo>
                <a:lnTo>
                  <a:pt x="467614" y="522732"/>
                </a:lnTo>
                <a:lnTo>
                  <a:pt x="501532" y="515887"/>
                </a:lnTo>
                <a:lnTo>
                  <a:pt x="529224" y="497220"/>
                </a:lnTo>
                <a:lnTo>
                  <a:pt x="547891" y="469528"/>
                </a:lnTo>
                <a:lnTo>
                  <a:pt x="554736" y="435610"/>
                </a:lnTo>
                <a:lnTo>
                  <a:pt x="554736" y="87122"/>
                </a:lnTo>
                <a:lnTo>
                  <a:pt x="547891" y="53203"/>
                </a:lnTo>
                <a:lnTo>
                  <a:pt x="529224" y="25511"/>
                </a:lnTo>
                <a:lnTo>
                  <a:pt x="501532" y="6844"/>
                </a:lnTo>
                <a:lnTo>
                  <a:pt x="467614" y="0"/>
                </a:lnTo>
                <a:close/>
              </a:path>
            </a:pathLst>
          </a:custGeom>
          <a:solidFill>
            <a:srgbClr val="538235"/>
          </a:solidFill>
          <a:ln>
            <a:solidFill>
              <a:schemeClr val="tx2"/>
            </a:solidFill>
          </a:ln>
        </p:spPr>
        <p:txBody>
          <a:bodyPr wrap="square" lIns="0" tIns="0" rIns="0" bIns="0" rtlCol="0"/>
          <a:lstStyle/>
          <a:p>
            <a:endParaRPr/>
          </a:p>
        </p:txBody>
      </p:sp>
      <p:sp>
        <p:nvSpPr>
          <p:cNvPr id="195" name="object 30"/>
          <p:cNvSpPr/>
          <p:nvPr/>
        </p:nvSpPr>
        <p:spPr>
          <a:xfrm>
            <a:off x="1682622" y="4611750"/>
            <a:ext cx="554990" cy="523240"/>
          </a:xfrm>
          <a:custGeom>
            <a:avLst/>
            <a:gdLst/>
            <a:ahLst/>
            <a:cxnLst/>
            <a:rect l="l" t="t" r="r" b="b"/>
            <a:pathLst>
              <a:path w="554989" h="523239">
                <a:moveTo>
                  <a:pt x="467614" y="0"/>
                </a:moveTo>
                <a:lnTo>
                  <a:pt x="87122" y="0"/>
                </a:lnTo>
                <a:lnTo>
                  <a:pt x="53203" y="6844"/>
                </a:lnTo>
                <a:lnTo>
                  <a:pt x="25511" y="25511"/>
                </a:lnTo>
                <a:lnTo>
                  <a:pt x="6844" y="53203"/>
                </a:lnTo>
                <a:lnTo>
                  <a:pt x="0" y="87121"/>
                </a:lnTo>
                <a:lnTo>
                  <a:pt x="0" y="435609"/>
                </a:lnTo>
                <a:lnTo>
                  <a:pt x="6844" y="469528"/>
                </a:lnTo>
                <a:lnTo>
                  <a:pt x="25511" y="497220"/>
                </a:lnTo>
                <a:lnTo>
                  <a:pt x="53203" y="515887"/>
                </a:lnTo>
                <a:lnTo>
                  <a:pt x="87122" y="522731"/>
                </a:lnTo>
                <a:lnTo>
                  <a:pt x="467614"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4" y="0"/>
                </a:lnTo>
                <a:close/>
              </a:path>
            </a:pathLst>
          </a:custGeom>
          <a:solidFill>
            <a:srgbClr val="538235"/>
          </a:solidFill>
          <a:ln>
            <a:solidFill>
              <a:schemeClr val="tx2"/>
            </a:solidFill>
          </a:ln>
        </p:spPr>
        <p:txBody>
          <a:bodyPr wrap="square" lIns="0" tIns="0" rIns="0" bIns="0" rtlCol="0"/>
          <a:lstStyle/>
          <a:p>
            <a:endParaRPr/>
          </a:p>
        </p:txBody>
      </p:sp>
      <p:sp>
        <p:nvSpPr>
          <p:cNvPr id="196" name="object 32"/>
          <p:cNvSpPr/>
          <p:nvPr/>
        </p:nvSpPr>
        <p:spPr>
          <a:xfrm>
            <a:off x="2255646" y="4599557"/>
            <a:ext cx="553720" cy="523240"/>
          </a:xfrm>
          <a:custGeom>
            <a:avLst/>
            <a:gdLst/>
            <a:ahLst/>
            <a:cxnLst/>
            <a:rect l="l" t="t" r="r" b="b"/>
            <a:pathLst>
              <a:path w="553719" h="523239">
                <a:moveTo>
                  <a:pt x="466090" y="0"/>
                </a:moveTo>
                <a:lnTo>
                  <a:pt x="87122" y="0"/>
                </a:lnTo>
                <a:lnTo>
                  <a:pt x="53203" y="6844"/>
                </a:lnTo>
                <a:lnTo>
                  <a:pt x="25511" y="25511"/>
                </a:lnTo>
                <a:lnTo>
                  <a:pt x="6844" y="53203"/>
                </a:lnTo>
                <a:lnTo>
                  <a:pt x="0" y="87122"/>
                </a:lnTo>
                <a:lnTo>
                  <a:pt x="0" y="435610"/>
                </a:lnTo>
                <a:lnTo>
                  <a:pt x="6844" y="469528"/>
                </a:lnTo>
                <a:lnTo>
                  <a:pt x="25511" y="497220"/>
                </a:lnTo>
                <a:lnTo>
                  <a:pt x="53203" y="515887"/>
                </a:lnTo>
                <a:lnTo>
                  <a:pt x="87122" y="522732"/>
                </a:lnTo>
                <a:lnTo>
                  <a:pt x="466090" y="522732"/>
                </a:lnTo>
                <a:lnTo>
                  <a:pt x="500008" y="515887"/>
                </a:lnTo>
                <a:lnTo>
                  <a:pt x="527700" y="497220"/>
                </a:lnTo>
                <a:lnTo>
                  <a:pt x="546367" y="469528"/>
                </a:lnTo>
                <a:lnTo>
                  <a:pt x="553212" y="435610"/>
                </a:lnTo>
                <a:lnTo>
                  <a:pt x="553212" y="87122"/>
                </a:lnTo>
                <a:lnTo>
                  <a:pt x="546367" y="53203"/>
                </a:lnTo>
                <a:lnTo>
                  <a:pt x="527700" y="25511"/>
                </a:lnTo>
                <a:lnTo>
                  <a:pt x="500008" y="6844"/>
                </a:lnTo>
                <a:lnTo>
                  <a:pt x="466090" y="0"/>
                </a:lnTo>
                <a:close/>
              </a:path>
            </a:pathLst>
          </a:custGeom>
          <a:solidFill>
            <a:srgbClr val="538235"/>
          </a:solidFill>
          <a:ln>
            <a:solidFill>
              <a:schemeClr val="tx2"/>
            </a:solidFill>
          </a:ln>
        </p:spPr>
        <p:txBody>
          <a:bodyPr wrap="square" lIns="0" tIns="0" rIns="0" bIns="0" rtlCol="0"/>
          <a:lstStyle/>
          <a:p>
            <a:endParaRPr/>
          </a:p>
        </p:txBody>
      </p:sp>
      <p:sp>
        <p:nvSpPr>
          <p:cNvPr id="197" name="object 34"/>
          <p:cNvSpPr/>
          <p:nvPr/>
        </p:nvSpPr>
        <p:spPr>
          <a:xfrm>
            <a:off x="2822574" y="4611750"/>
            <a:ext cx="554990" cy="523240"/>
          </a:xfrm>
          <a:custGeom>
            <a:avLst/>
            <a:gdLst/>
            <a:ahLst/>
            <a:cxnLst/>
            <a:rect l="l" t="t" r="r" b="b"/>
            <a:pathLst>
              <a:path w="554989" h="523239">
                <a:moveTo>
                  <a:pt x="467613" y="0"/>
                </a:moveTo>
                <a:lnTo>
                  <a:pt x="87121" y="0"/>
                </a:lnTo>
                <a:lnTo>
                  <a:pt x="53203" y="6844"/>
                </a:lnTo>
                <a:lnTo>
                  <a:pt x="25511" y="25511"/>
                </a:lnTo>
                <a:lnTo>
                  <a:pt x="6844" y="53203"/>
                </a:lnTo>
                <a:lnTo>
                  <a:pt x="0" y="87121"/>
                </a:lnTo>
                <a:lnTo>
                  <a:pt x="0" y="435609"/>
                </a:lnTo>
                <a:lnTo>
                  <a:pt x="6844" y="469528"/>
                </a:lnTo>
                <a:lnTo>
                  <a:pt x="25511" y="497220"/>
                </a:lnTo>
                <a:lnTo>
                  <a:pt x="53203" y="515887"/>
                </a:lnTo>
                <a:lnTo>
                  <a:pt x="87121" y="522731"/>
                </a:lnTo>
                <a:lnTo>
                  <a:pt x="467613" y="522731"/>
                </a:lnTo>
                <a:lnTo>
                  <a:pt x="501532" y="515887"/>
                </a:lnTo>
                <a:lnTo>
                  <a:pt x="529224" y="497220"/>
                </a:lnTo>
                <a:lnTo>
                  <a:pt x="547891" y="469528"/>
                </a:lnTo>
                <a:lnTo>
                  <a:pt x="554736" y="435609"/>
                </a:lnTo>
                <a:lnTo>
                  <a:pt x="554736" y="87121"/>
                </a:lnTo>
                <a:lnTo>
                  <a:pt x="547891" y="53203"/>
                </a:lnTo>
                <a:lnTo>
                  <a:pt x="529224" y="25511"/>
                </a:lnTo>
                <a:lnTo>
                  <a:pt x="501532" y="6844"/>
                </a:lnTo>
                <a:lnTo>
                  <a:pt x="467613" y="0"/>
                </a:lnTo>
                <a:close/>
              </a:path>
            </a:pathLst>
          </a:custGeom>
          <a:solidFill>
            <a:srgbClr val="538235"/>
          </a:solidFill>
          <a:ln>
            <a:solidFill>
              <a:schemeClr val="tx2"/>
            </a:solidFill>
          </a:ln>
        </p:spPr>
        <p:txBody>
          <a:bodyPr wrap="square" lIns="0" tIns="0" rIns="0" bIns="0" rtlCol="0"/>
          <a:lstStyle/>
          <a:p>
            <a:endParaRPr/>
          </a:p>
        </p:txBody>
      </p:sp>
      <p:sp>
        <p:nvSpPr>
          <p:cNvPr id="198" name="object 57"/>
          <p:cNvSpPr/>
          <p:nvPr/>
        </p:nvSpPr>
        <p:spPr>
          <a:xfrm>
            <a:off x="10848975" y="4514914"/>
            <a:ext cx="1343025" cy="421576"/>
          </a:xfrm>
          <a:custGeom>
            <a:avLst/>
            <a:gdLst/>
            <a:ahLst/>
            <a:cxnLst/>
            <a:rect l="l" t="t" r="r" b="b"/>
            <a:pathLst>
              <a:path w="1343025" h="518160">
                <a:moveTo>
                  <a:pt x="1342644" y="86360"/>
                </a:moveTo>
                <a:lnTo>
                  <a:pt x="1335862" y="52730"/>
                </a:lnTo>
                <a:lnTo>
                  <a:pt x="1317371" y="25273"/>
                </a:lnTo>
                <a:lnTo>
                  <a:pt x="1289913" y="6781"/>
                </a:lnTo>
                <a:lnTo>
                  <a:pt x="1256284" y="0"/>
                </a:lnTo>
                <a:lnTo>
                  <a:pt x="86360" y="0"/>
                </a:lnTo>
                <a:lnTo>
                  <a:pt x="52717" y="6781"/>
                </a:lnTo>
                <a:lnTo>
                  <a:pt x="25260" y="25273"/>
                </a:lnTo>
                <a:lnTo>
                  <a:pt x="6769" y="52730"/>
                </a:lnTo>
                <a:lnTo>
                  <a:pt x="0" y="86360"/>
                </a:lnTo>
                <a:lnTo>
                  <a:pt x="0" y="431800"/>
                </a:lnTo>
                <a:lnTo>
                  <a:pt x="6769" y="465442"/>
                </a:lnTo>
                <a:lnTo>
                  <a:pt x="25273" y="492887"/>
                </a:lnTo>
                <a:lnTo>
                  <a:pt x="52717" y="511390"/>
                </a:lnTo>
                <a:lnTo>
                  <a:pt x="86360" y="518160"/>
                </a:lnTo>
                <a:lnTo>
                  <a:pt x="1256284" y="518160"/>
                </a:lnTo>
                <a:lnTo>
                  <a:pt x="1289913" y="511390"/>
                </a:lnTo>
                <a:lnTo>
                  <a:pt x="1317371" y="492887"/>
                </a:lnTo>
                <a:lnTo>
                  <a:pt x="1335862" y="465442"/>
                </a:lnTo>
                <a:lnTo>
                  <a:pt x="1342644" y="431800"/>
                </a:lnTo>
                <a:lnTo>
                  <a:pt x="1342644" y="86360"/>
                </a:lnTo>
                <a:close/>
              </a:path>
            </a:pathLst>
          </a:custGeom>
          <a:solidFill>
            <a:schemeClr val="bg2">
              <a:lumMod val="90000"/>
            </a:schemeClr>
          </a:solidFill>
        </p:spPr>
        <p:txBody>
          <a:bodyPr wrap="square" lIns="0" tIns="0" rIns="0" bIns="0" rtlCol="0"/>
          <a:lstStyle/>
          <a:p>
            <a:pPr algn="ctr"/>
            <a:r>
              <a:rPr lang="fr-FR" sz="2000" b="1" dirty="0">
                <a:solidFill>
                  <a:sysClr val="windowText" lastClr="000000"/>
                </a:solidFill>
              </a:rPr>
              <a:t>G</a:t>
            </a:r>
            <a:r>
              <a:rPr lang="fr-FR" sz="2000" b="1" dirty="0" smtClean="0">
                <a:solidFill>
                  <a:sysClr val="windowText" lastClr="000000"/>
                </a:solidFill>
              </a:rPr>
              <a:t>APA</a:t>
            </a:r>
            <a:endParaRPr sz="1400" b="1" dirty="0">
              <a:solidFill>
                <a:sysClr val="windowText" lastClr="000000"/>
              </a:solidFill>
            </a:endParaRPr>
          </a:p>
        </p:txBody>
      </p:sp>
    </p:spTree>
    <p:extLst>
      <p:ext uri="{BB962C8B-B14F-4D97-AF65-F5344CB8AC3E}">
        <p14:creationId xmlns:p14="http://schemas.microsoft.com/office/powerpoint/2010/main" val="594906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03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Objectives of the session</a:t>
            </a:r>
            <a:endParaRPr lang="en-GB" dirty="0"/>
          </a:p>
        </p:txBody>
      </p:sp>
      <p:sp>
        <p:nvSpPr>
          <p:cNvPr id="4" name="Content Placeholder 3"/>
          <p:cNvSpPr>
            <a:spLocks noGrp="1"/>
          </p:cNvSpPr>
          <p:nvPr>
            <p:ph idx="1"/>
          </p:nvPr>
        </p:nvSpPr>
        <p:spPr/>
        <p:txBody>
          <a:bodyPr>
            <a:normAutofit/>
          </a:bodyPr>
          <a:lstStyle/>
          <a:p>
            <a:pPr marL="0" lvl="0" indent="0">
              <a:buNone/>
            </a:pPr>
            <a:r>
              <a:rPr lang="en-US" dirty="0" smtClean="0"/>
              <a:t>At the end of this session, participant will be able to:</a:t>
            </a:r>
          </a:p>
          <a:p>
            <a:pPr lvl="0"/>
            <a:r>
              <a:rPr lang="en-US" dirty="0" smtClean="0"/>
              <a:t>Understand the differences and similarities of IMET </a:t>
            </a:r>
            <a:r>
              <a:rPr lang="en-US" dirty="0"/>
              <a:t>with other PAME tools</a:t>
            </a:r>
            <a:endParaRPr lang="fr-FR" dirty="0"/>
          </a:p>
          <a:p>
            <a:pPr lvl="0"/>
            <a:r>
              <a:rPr lang="en-US" dirty="0"/>
              <a:t>Distinguish how IMET could contribute to the Green List process and standards</a:t>
            </a:r>
            <a:endParaRPr lang="fr-FR" dirty="0"/>
          </a:p>
          <a:p>
            <a:endParaRPr lang="en-GB" dirty="0"/>
          </a:p>
        </p:txBody>
      </p:sp>
      <p:sp>
        <p:nvSpPr>
          <p:cNvPr id="2" name="AutoShape 2" descr="Résultat de recherche d'images pour &quot;Victoria Fall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Victoria Fall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4389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514"/>
            <a:ext cx="10515600" cy="562965"/>
          </a:xfrm>
        </p:spPr>
        <p:txBody>
          <a:bodyPr>
            <a:normAutofit fontScale="90000"/>
          </a:bodyPr>
          <a:lstStyle/>
          <a:p>
            <a:r>
              <a:rPr lang="fr-FR" dirty="0" smtClean="0"/>
              <a:t>IMET and </a:t>
            </a:r>
            <a:r>
              <a:rPr lang="fr-FR" dirty="0" err="1" smtClean="0"/>
              <a:t>other</a:t>
            </a:r>
            <a:r>
              <a:rPr lang="fr-FR" dirty="0" smtClean="0"/>
              <a:t> PAME </a:t>
            </a:r>
            <a:r>
              <a:rPr lang="fr-FR" dirty="0" err="1" smtClean="0"/>
              <a:t>tools</a:t>
            </a:r>
            <a:endParaRPr lang="fr-FR" dirty="0">
              <a:solidFill>
                <a:schemeClr val="accent6">
                  <a:lumMod val="75000"/>
                </a:schemeClr>
              </a:solidFill>
            </a:endParaRPr>
          </a:p>
        </p:txBody>
      </p:sp>
      <p:sp>
        <p:nvSpPr>
          <p:cNvPr id="3" name="Content Placeholder 2"/>
          <p:cNvSpPr>
            <a:spLocks noGrp="1"/>
          </p:cNvSpPr>
          <p:nvPr>
            <p:ph idx="1"/>
          </p:nvPr>
        </p:nvSpPr>
        <p:spPr>
          <a:xfrm>
            <a:off x="838200" y="1446415"/>
            <a:ext cx="4868917" cy="2408493"/>
          </a:xfrm>
        </p:spPr>
        <p:txBody>
          <a:bodyPr>
            <a:normAutofit lnSpcReduction="10000"/>
          </a:bodyPr>
          <a:lstStyle/>
          <a:p>
            <a:r>
              <a:rPr lang="fr-FR" dirty="0" smtClean="0"/>
              <a:t>More </a:t>
            </a:r>
            <a:r>
              <a:rPr lang="fr-FR" dirty="0" err="1" smtClean="0"/>
              <a:t>than</a:t>
            </a:r>
            <a:r>
              <a:rPr lang="fr-FR" dirty="0" smtClean="0"/>
              <a:t> 70 PAME </a:t>
            </a:r>
            <a:r>
              <a:rPr lang="fr-FR" dirty="0" err="1" smtClean="0"/>
              <a:t>methodolgies</a:t>
            </a:r>
            <a:endParaRPr lang="fr-FR" dirty="0" smtClean="0"/>
          </a:p>
          <a:p>
            <a:r>
              <a:rPr lang="fr-FR" dirty="0" err="1" smtClean="0"/>
              <a:t>Depends</a:t>
            </a:r>
            <a:r>
              <a:rPr lang="fr-FR" dirty="0" smtClean="0"/>
              <a:t> on </a:t>
            </a:r>
            <a:r>
              <a:rPr lang="fr-FR" dirty="0" err="1" smtClean="0"/>
              <a:t>what</a:t>
            </a:r>
            <a:r>
              <a:rPr lang="fr-FR" dirty="0" smtClean="0"/>
              <a:t> are </a:t>
            </a:r>
            <a:r>
              <a:rPr lang="fr-FR" dirty="0" err="1" smtClean="0"/>
              <a:t>your</a:t>
            </a:r>
            <a:r>
              <a:rPr lang="fr-FR" dirty="0" smtClean="0"/>
              <a:t> objectives, </a:t>
            </a:r>
            <a:r>
              <a:rPr lang="fr-FR" dirty="0" err="1" smtClean="0"/>
              <a:t>your</a:t>
            </a:r>
            <a:r>
              <a:rPr lang="fr-FR" dirty="0" smtClean="0"/>
              <a:t> </a:t>
            </a:r>
            <a:r>
              <a:rPr lang="fr-FR" dirty="0" err="1" smtClean="0"/>
              <a:t>context</a:t>
            </a:r>
            <a:r>
              <a:rPr lang="fr-FR" dirty="0" smtClean="0"/>
              <a:t>, </a:t>
            </a:r>
            <a:r>
              <a:rPr lang="fr-FR" dirty="0" err="1" smtClean="0"/>
              <a:t>your</a:t>
            </a:r>
            <a:r>
              <a:rPr lang="fr-FR" dirty="0" smtClean="0"/>
              <a:t> </a:t>
            </a:r>
            <a:r>
              <a:rPr lang="fr-FR" dirty="0" err="1" smtClean="0"/>
              <a:t>resources</a:t>
            </a:r>
            <a:r>
              <a:rPr lang="fr-FR" dirty="0" smtClean="0"/>
              <a:t> in </a:t>
            </a:r>
            <a:r>
              <a:rPr lang="fr-FR" dirty="0" err="1" smtClean="0"/>
              <a:t>doing</a:t>
            </a:r>
            <a:r>
              <a:rPr lang="fr-FR" dirty="0" smtClean="0"/>
              <a:t> the </a:t>
            </a:r>
            <a:r>
              <a:rPr lang="fr-FR" dirty="0" err="1" smtClean="0"/>
              <a:t>evaluation</a:t>
            </a:r>
            <a:endParaRPr lang="fr-FR" dirty="0"/>
          </a:p>
          <a:p>
            <a:endParaRPr lang="fr-FR"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4030298"/>
            <a:ext cx="3631737" cy="272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object 2"/>
          <p:cNvGrpSpPr/>
          <p:nvPr/>
        </p:nvGrpSpPr>
        <p:grpSpPr>
          <a:xfrm>
            <a:off x="6125845" y="229360"/>
            <a:ext cx="5858510" cy="6423660"/>
            <a:chOff x="5905500" y="285184"/>
            <a:chExt cx="5858510" cy="6423660"/>
          </a:xfrm>
        </p:grpSpPr>
        <p:sp>
          <p:nvSpPr>
            <p:cNvPr id="6" name="object 3"/>
            <p:cNvSpPr/>
            <p:nvPr/>
          </p:nvSpPr>
          <p:spPr>
            <a:xfrm>
              <a:off x="5973789" y="285184"/>
              <a:ext cx="5743020" cy="6423431"/>
            </a:xfrm>
            <a:prstGeom prst="rect">
              <a:avLst/>
            </a:prstGeom>
            <a:blipFill>
              <a:blip r:embed="rId4" cstate="print"/>
              <a:stretch>
                <a:fillRect/>
              </a:stretch>
            </a:blipFill>
          </p:spPr>
          <p:txBody>
            <a:bodyPr wrap="square" lIns="0" tIns="0" rIns="0" bIns="0" rtlCol="0"/>
            <a:lstStyle/>
            <a:p>
              <a:endParaRPr/>
            </a:p>
          </p:txBody>
        </p:sp>
        <p:sp>
          <p:nvSpPr>
            <p:cNvPr id="7" name="object 4"/>
            <p:cNvSpPr/>
            <p:nvPr/>
          </p:nvSpPr>
          <p:spPr>
            <a:xfrm>
              <a:off x="5918453" y="5677661"/>
              <a:ext cx="5832475" cy="883919"/>
            </a:xfrm>
            <a:custGeom>
              <a:avLst/>
              <a:gdLst/>
              <a:ahLst/>
              <a:cxnLst/>
              <a:rect l="l" t="t" r="r" b="b"/>
              <a:pathLst>
                <a:path w="5832475" h="883920">
                  <a:moveTo>
                    <a:pt x="3887724" y="883919"/>
                  </a:moveTo>
                  <a:lnTo>
                    <a:pt x="5832348" y="883919"/>
                  </a:lnTo>
                  <a:lnTo>
                    <a:pt x="5832348" y="548640"/>
                  </a:lnTo>
                  <a:lnTo>
                    <a:pt x="3887724" y="548640"/>
                  </a:lnTo>
                  <a:lnTo>
                    <a:pt x="3887724" y="883919"/>
                  </a:lnTo>
                  <a:close/>
                </a:path>
                <a:path w="5832475" h="883920">
                  <a:moveTo>
                    <a:pt x="1943100" y="883919"/>
                  </a:moveTo>
                  <a:lnTo>
                    <a:pt x="3887724" y="883919"/>
                  </a:lnTo>
                  <a:lnTo>
                    <a:pt x="3887724" y="548640"/>
                  </a:lnTo>
                  <a:lnTo>
                    <a:pt x="1943100" y="548640"/>
                  </a:lnTo>
                  <a:lnTo>
                    <a:pt x="1943100" y="883919"/>
                  </a:lnTo>
                  <a:close/>
                </a:path>
                <a:path w="5832475" h="883920">
                  <a:moveTo>
                    <a:pt x="1943100" y="336803"/>
                  </a:moveTo>
                  <a:lnTo>
                    <a:pt x="3887724" y="336803"/>
                  </a:lnTo>
                  <a:lnTo>
                    <a:pt x="3887724" y="0"/>
                  </a:lnTo>
                  <a:lnTo>
                    <a:pt x="1943100" y="0"/>
                  </a:lnTo>
                  <a:lnTo>
                    <a:pt x="1943100" y="336803"/>
                  </a:lnTo>
                  <a:close/>
                </a:path>
                <a:path w="5832475" h="883920">
                  <a:moveTo>
                    <a:pt x="0" y="629411"/>
                  </a:moveTo>
                  <a:lnTo>
                    <a:pt x="1943100" y="629411"/>
                  </a:lnTo>
                  <a:lnTo>
                    <a:pt x="1943100" y="294131"/>
                  </a:lnTo>
                  <a:lnTo>
                    <a:pt x="0" y="294131"/>
                  </a:lnTo>
                  <a:lnTo>
                    <a:pt x="0" y="629411"/>
                  </a:lnTo>
                  <a:close/>
                </a:path>
              </a:pathLst>
            </a:custGeom>
            <a:ln w="25908">
              <a:solidFill>
                <a:srgbClr val="C00000"/>
              </a:solidFill>
            </a:ln>
          </p:spPr>
          <p:txBody>
            <a:bodyPr wrap="square" lIns="0" tIns="0" rIns="0" bIns="0" rtlCol="0"/>
            <a:lstStyle/>
            <a:p>
              <a:endParaRPr/>
            </a:p>
          </p:txBody>
        </p:sp>
      </p:grpSp>
    </p:spTree>
    <p:extLst>
      <p:ext uri="{BB962C8B-B14F-4D97-AF65-F5344CB8AC3E}">
        <p14:creationId xmlns:p14="http://schemas.microsoft.com/office/powerpoint/2010/main" val="187987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9586" y="1371255"/>
            <a:ext cx="10515600" cy="3222305"/>
          </a:xfrm>
        </p:spPr>
        <p:txBody>
          <a:bodyPr>
            <a:normAutofit/>
          </a:bodyPr>
          <a:lstStyle/>
          <a:p>
            <a:pPr marL="0" indent="0">
              <a:buNone/>
            </a:pPr>
            <a:r>
              <a:rPr lang="fr-FR" b="1" u="sng" dirty="0" smtClean="0"/>
              <a:t>Short </a:t>
            </a:r>
            <a:r>
              <a:rPr lang="fr-FR" b="1" u="sng" dirty="0" err="1" smtClean="0"/>
              <a:t>exercise</a:t>
            </a:r>
            <a:r>
              <a:rPr lang="fr-FR" b="1" u="sng" dirty="0" smtClean="0"/>
              <a:t>:</a:t>
            </a:r>
            <a:r>
              <a:rPr lang="fr-FR" b="1" dirty="0" smtClean="0"/>
              <a:t> </a:t>
            </a:r>
            <a:r>
              <a:rPr lang="fr-FR" b="1" dirty="0" err="1" smtClean="0"/>
              <a:t>Think</a:t>
            </a:r>
            <a:r>
              <a:rPr lang="fr-FR" b="1" dirty="0" smtClean="0"/>
              <a:t> – Pair – Share  (10min)</a:t>
            </a:r>
            <a:endParaRPr lang="fr-FR" b="1" u="sng" dirty="0" smtClean="0"/>
          </a:p>
          <a:p>
            <a:pPr marL="514350" indent="-514350">
              <a:buFont typeface="+mj-lt"/>
              <a:buAutoNum type="arabicPeriod"/>
            </a:pPr>
            <a:r>
              <a:rPr lang="fr-FR" dirty="0" err="1" smtClean="0"/>
              <a:t>Visit</a:t>
            </a:r>
            <a:r>
              <a:rPr lang="fr-FR" dirty="0" smtClean="0"/>
              <a:t> </a:t>
            </a:r>
            <a:r>
              <a:rPr lang="fr-FR" b="1" u="sng" dirty="0">
                <a:hlinkClick r:id="rId2"/>
              </a:rPr>
              <a:t>http://</a:t>
            </a:r>
            <a:r>
              <a:rPr lang="fr-FR" b="1" u="sng" dirty="0" smtClean="0">
                <a:hlinkClick r:id="rId2"/>
              </a:rPr>
              <a:t>wcmc.io/METT3_English</a:t>
            </a:r>
            <a:endParaRPr lang="fr-FR" b="1" u="sng" dirty="0" smtClean="0"/>
          </a:p>
          <a:p>
            <a:pPr marL="514350" indent="-514350">
              <a:buFont typeface="+mj-lt"/>
              <a:buAutoNum type="arabicPeriod"/>
            </a:pPr>
            <a:r>
              <a:rPr lang="fr-FR" dirty="0" smtClean="0"/>
              <a:t>Look at the METT </a:t>
            </a:r>
            <a:r>
              <a:rPr lang="fr-FR" dirty="0" err="1" smtClean="0"/>
              <a:t>Spreadsheet</a:t>
            </a:r>
            <a:endParaRPr lang="fr-FR" dirty="0" smtClean="0"/>
          </a:p>
          <a:p>
            <a:pPr marL="514350" indent="-514350">
              <a:buFont typeface="+mj-lt"/>
              <a:buAutoNum type="arabicPeriod"/>
            </a:pPr>
            <a:r>
              <a:rPr lang="fr-FR" dirty="0" err="1" smtClean="0"/>
              <a:t>With</a:t>
            </a:r>
            <a:r>
              <a:rPr lang="fr-FR" dirty="0" smtClean="0"/>
              <a:t> </a:t>
            </a:r>
            <a:r>
              <a:rPr lang="fr-FR" dirty="0" err="1"/>
              <a:t>your</a:t>
            </a:r>
            <a:r>
              <a:rPr lang="fr-FR" dirty="0"/>
              <a:t> </a:t>
            </a:r>
            <a:r>
              <a:rPr lang="fr-FR" dirty="0" err="1" smtClean="0"/>
              <a:t>neighbour</a:t>
            </a:r>
            <a:r>
              <a:rPr lang="fr-FR" dirty="0" smtClean="0"/>
              <a:t>, </a:t>
            </a:r>
            <a:r>
              <a:rPr lang="fr-FR" dirty="0" err="1" smtClean="0"/>
              <a:t>discuss</a:t>
            </a:r>
            <a:r>
              <a:rPr lang="fr-FR" dirty="0" smtClean="0"/>
              <a:t> the possible uses of METT, </a:t>
            </a:r>
            <a:r>
              <a:rPr lang="fr-FR" dirty="0" err="1" smtClean="0"/>
              <a:t>differences</a:t>
            </a:r>
            <a:r>
              <a:rPr lang="fr-FR" dirty="0" smtClean="0"/>
              <a:t> and </a:t>
            </a:r>
            <a:r>
              <a:rPr lang="fr-FR" dirty="0" err="1" smtClean="0"/>
              <a:t>similarities</a:t>
            </a:r>
            <a:r>
              <a:rPr lang="fr-FR" dirty="0" smtClean="0"/>
              <a:t> </a:t>
            </a:r>
            <a:r>
              <a:rPr lang="fr-FR" dirty="0" err="1" smtClean="0"/>
              <a:t>with</a:t>
            </a:r>
            <a:r>
              <a:rPr lang="fr-FR" dirty="0" smtClean="0"/>
              <a:t> IMET </a:t>
            </a:r>
          </a:p>
          <a:p>
            <a:pPr marL="514350" indent="-514350">
              <a:buFont typeface="+mj-lt"/>
              <a:buAutoNum type="arabicPeriod"/>
            </a:pPr>
            <a:r>
              <a:rPr lang="fr-FR" dirty="0" smtClean="0"/>
              <a:t>Share </a:t>
            </a:r>
            <a:r>
              <a:rPr lang="fr-FR" dirty="0" err="1" smtClean="0"/>
              <a:t>your</a:t>
            </a:r>
            <a:r>
              <a:rPr lang="fr-FR" dirty="0" smtClean="0"/>
              <a:t> </a:t>
            </a:r>
            <a:r>
              <a:rPr lang="fr-FR" dirty="0" err="1" smtClean="0"/>
              <a:t>thoughts</a:t>
            </a:r>
            <a:r>
              <a:rPr lang="fr-FR" dirty="0" smtClean="0"/>
              <a:t> </a:t>
            </a:r>
            <a:r>
              <a:rPr lang="fr-FR" dirty="0" err="1" smtClean="0"/>
              <a:t>with</a:t>
            </a:r>
            <a:r>
              <a:rPr lang="fr-FR" dirty="0" smtClean="0"/>
              <a:t> </a:t>
            </a:r>
            <a:r>
              <a:rPr lang="fr-FR" dirty="0" err="1" smtClean="0"/>
              <a:t>your</a:t>
            </a:r>
            <a:r>
              <a:rPr lang="fr-FR" dirty="0" smtClean="0"/>
              <a:t> table</a:t>
            </a:r>
            <a:endParaRPr lang="fr-FR" dirty="0"/>
          </a:p>
        </p:txBody>
      </p:sp>
      <p:sp>
        <p:nvSpPr>
          <p:cNvPr id="4" name="TextBox 3"/>
          <p:cNvSpPr txBox="1"/>
          <p:nvPr/>
        </p:nvSpPr>
        <p:spPr>
          <a:xfrm>
            <a:off x="838200" y="418509"/>
            <a:ext cx="9906000" cy="584775"/>
          </a:xfrm>
          <a:prstGeom prst="rect">
            <a:avLst/>
          </a:prstGeom>
          <a:noFill/>
        </p:spPr>
        <p:txBody>
          <a:bodyPr wrap="square" rtlCol="0">
            <a:spAutoFit/>
          </a:bodyPr>
          <a:lstStyle/>
          <a:p>
            <a:r>
              <a:rPr lang="fr-FR" sz="3200" b="1" dirty="0" smtClean="0">
                <a:solidFill>
                  <a:schemeClr val="accent6"/>
                </a:solidFill>
              </a:rPr>
              <a:t>Management </a:t>
            </a:r>
            <a:r>
              <a:rPr lang="fr-FR" sz="3200" b="1" dirty="0" err="1" smtClean="0">
                <a:solidFill>
                  <a:schemeClr val="accent6"/>
                </a:solidFill>
              </a:rPr>
              <a:t>Effectiveness</a:t>
            </a:r>
            <a:r>
              <a:rPr lang="fr-FR" sz="3200" b="1" dirty="0" smtClean="0">
                <a:solidFill>
                  <a:schemeClr val="accent6"/>
                </a:solidFill>
              </a:rPr>
              <a:t> </a:t>
            </a:r>
            <a:r>
              <a:rPr lang="fr-FR" sz="3200" b="1" dirty="0" err="1" smtClean="0">
                <a:solidFill>
                  <a:schemeClr val="accent6"/>
                </a:solidFill>
              </a:rPr>
              <a:t>Tracking</a:t>
            </a:r>
            <a:r>
              <a:rPr lang="fr-FR" sz="3200" b="1" dirty="0" smtClean="0">
                <a:solidFill>
                  <a:schemeClr val="accent6"/>
                </a:solidFill>
              </a:rPr>
              <a:t> </a:t>
            </a:r>
            <a:r>
              <a:rPr lang="fr-FR" sz="3200" b="1" dirty="0" err="1" smtClean="0">
                <a:solidFill>
                  <a:schemeClr val="accent6"/>
                </a:solidFill>
              </a:rPr>
              <a:t>Tool</a:t>
            </a:r>
            <a:endParaRPr lang="fr-FR" sz="3200" b="1" dirty="0">
              <a:solidFill>
                <a:schemeClr val="accent6"/>
              </a:solidFill>
            </a:endParaRPr>
          </a:p>
        </p:txBody>
      </p:sp>
    </p:spTree>
    <p:extLst>
      <p:ext uri="{BB962C8B-B14F-4D97-AF65-F5344CB8AC3E}">
        <p14:creationId xmlns:p14="http://schemas.microsoft.com/office/powerpoint/2010/main" val="954436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344" y="1206264"/>
            <a:ext cx="8083107" cy="5088209"/>
          </a:xfrm>
        </p:spPr>
        <p:txBody>
          <a:bodyPr>
            <a:normAutofit fontScale="85000" lnSpcReduction="20000"/>
          </a:bodyPr>
          <a:lstStyle/>
          <a:p>
            <a:r>
              <a:rPr lang="fr-FR" b="1" dirty="0" smtClean="0">
                <a:solidFill>
                  <a:schemeClr val="accent2">
                    <a:lumMod val="75000"/>
                  </a:schemeClr>
                </a:solidFill>
                <a:latin typeface="+mn-lt"/>
              </a:rPr>
              <a:t>Focus/ Objectives: </a:t>
            </a:r>
            <a:r>
              <a:rPr lang="fr-FR" dirty="0" err="1" smtClean="0">
                <a:latin typeface="+mn-lt"/>
              </a:rPr>
              <a:t>Assess</a:t>
            </a:r>
            <a:r>
              <a:rPr lang="fr-FR" dirty="0" smtClean="0">
                <a:latin typeface="+mn-lt"/>
              </a:rPr>
              <a:t> </a:t>
            </a:r>
            <a:r>
              <a:rPr lang="fr-FR" dirty="0" err="1" smtClean="0">
                <a:latin typeface="+mn-lt"/>
              </a:rPr>
              <a:t>current</a:t>
            </a:r>
            <a:r>
              <a:rPr lang="fr-FR" dirty="0" smtClean="0">
                <a:latin typeface="+mn-lt"/>
              </a:rPr>
              <a:t> state of management </a:t>
            </a:r>
            <a:r>
              <a:rPr lang="fr-FR" dirty="0" err="1" smtClean="0">
                <a:latin typeface="+mn-lt"/>
              </a:rPr>
              <a:t>effectiveness</a:t>
            </a:r>
            <a:r>
              <a:rPr lang="fr-FR" dirty="0" smtClean="0">
                <a:latin typeface="+mn-lt"/>
              </a:rPr>
              <a:t> and </a:t>
            </a:r>
            <a:r>
              <a:rPr lang="fr-FR" dirty="0" err="1" smtClean="0">
                <a:latin typeface="+mn-lt"/>
              </a:rPr>
              <a:t>track</a:t>
            </a:r>
            <a:r>
              <a:rPr lang="fr-FR" dirty="0" smtClean="0">
                <a:latin typeface="+mn-lt"/>
              </a:rPr>
              <a:t> over time</a:t>
            </a:r>
          </a:p>
          <a:p>
            <a:r>
              <a:rPr lang="fr-FR" b="1" dirty="0" smtClean="0">
                <a:solidFill>
                  <a:schemeClr val="accent2">
                    <a:lumMod val="75000"/>
                  </a:schemeClr>
                </a:solidFill>
                <a:latin typeface="+mn-lt"/>
              </a:rPr>
              <a:t>Scope / </a:t>
            </a:r>
            <a:r>
              <a:rPr lang="fr-FR" b="1" dirty="0" err="1" smtClean="0">
                <a:solidFill>
                  <a:schemeClr val="accent2">
                    <a:lumMod val="75000"/>
                  </a:schemeClr>
                </a:solidFill>
                <a:latin typeface="+mn-lt"/>
              </a:rPr>
              <a:t>Applicability</a:t>
            </a:r>
            <a:r>
              <a:rPr lang="fr-FR" b="1" dirty="0" smtClean="0">
                <a:latin typeface="+mn-lt"/>
              </a:rPr>
              <a:t>: </a:t>
            </a:r>
            <a:r>
              <a:rPr lang="fr-FR" dirty="0" smtClean="0">
                <a:latin typeface="+mn-lt"/>
              </a:rPr>
              <a:t>Site –</a:t>
            </a:r>
            <a:r>
              <a:rPr lang="fr-FR" dirty="0" err="1" smtClean="0">
                <a:latin typeface="+mn-lt"/>
              </a:rPr>
              <a:t>level</a:t>
            </a:r>
            <a:r>
              <a:rPr lang="fr-FR" dirty="0" smtClean="0">
                <a:latin typeface="+mn-lt"/>
              </a:rPr>
              <a:t> </a:t>
            </a:r>
            <a:r>
              <a:rPr lang="fr-FR" dirty="0" err="1" smtClean="0">
                <a:latin typeface="+mn-lt"/>
              </a:rPr>
              <a:t>terrestrial</a:t>
            </a:r>
            <a:r>
              <a:rPr lang="fr-FR" dirty="0" smtClean="0">
                <a:latin typeface="+mn-lt"/>
              </a:rPr>
              <a:t> </a:t>
            </a:r>
            <a:r>
              <a:rPr lang="fr-FR" dirty="0" err="1" smtClean="0">
                <a:latin typeface="+mn-lt"/>
              </a:rPr>
              <a:t>protected</a:t>
            </a:r>
            <a:r>
              <a:rPr lang="fr-FR" dirty="0" smtClean="0">
                <a:latin typeface="+mn-lt"/>
              </a:rPr>
              <a:t> area</a:t>
            </a:r>
          </a:p>
          <a:p>
            <a:r>
              <a:rPr lang="fr-FR" b="1" dirty="0" smtClean="0">
                <a:solidFill>
                  <a:schemeClr val="accent2">
                    <a:lumMod val="75000"/>
                  </a:schemeClr>
                </a:solidFill>
                <a:latin typeface="+mn-lt"/>
              </a:rPr>
              <a:t>Framework</a:t>
            </a:r>
            <a:r>
              <a:rPr lang="fr-FR" dirty="0" smtClean="0">
                <a:latin typeface="+mn-lt"/>
              </a:rPr>
              <a:t>: Consistent </a:t>
            </a:r>
            <a:r>
              <a:rPr lang="fr-FR" dirty="0" err="1" smtClean="0">
                <a:latin typeface="+mn-lt"/>
              </a:rPr>
              <a:t>with</a:t>
            </a:r>
            <a:r>
              <a:rPr lang="fr-FR" dirty="0" smtClean="0">
                <a:latin typeface="+mn-lt"/>
              </a:rPr>
              <a:t> WCPA PAME Framework</a:t>
            </a:r>
          </a:p>
          <a:p>
            <a:r>
              <a:rPr lang="fr-FR" b="1" dirty="0" err="1" smtClean="0">
                <a:solidFill>
                  <a:schemeClr val="accent2">
                    <a:lumMod val="75000"/>
                  </a:schemeClr>
                </a:solidFill>
                <a:latin typeface="+mn-lt"/>
              </a:rPr>
              <a:t>Process</a:t>
            </a:r>
            <a:r>
              <a:rPr lang="fr-FR" b="1" dirty="0" smtClean="0">
                <a:solidFill>
                  <a:schemeClr val="accent2">
                    <a:lumMod val="75000"/>
                  </a:schemeClr>
                </a:solidFill>
                <a:latin typeface="+mn-lt"/>
              </a:rPr>
              <a:t>/Method</a:t>
            </a:r>
            <a:r>
              <a:rPr lang="fr-FR" b="1" dirty="0" smtClean="0">
                <a:latin typeface="+mn-lt"/>
              </a:rPr>
              <a:t>: </a:t>
            </a:r>
            <a:r>
              <a:rPr lang="fr-FR" dirty="0" smtClean="0">
                <a:latin typeface="+mn-lt"/>
              </a:rPr>
              <a:t>Multiple </a:t>
            </a:r>
            <a:r>
              <a:rPr lang="fr-FR" dirty="0" err="1" smtClean="0">
                <a:latin typeface="+mn-lt"/>
              </a:rPr>
              <a:t>choice</a:t>
            </a:r>
            <a:r>
              <a:rPr lang="fr-FR" dirty="0" smtClean="0">
                <a:latin typeface="+mn-lt"/>
              </a:rPr>
              <a:t> (0 to 3 </a:t>
            </a:r>
            <a:r>
              <a:rPr lang="fr-FR" dirty="0" err="1" smtClean="0">
                <a:latin typeface="+mn-lt"/>
              </a:rPr>
              <a:t>scale</a:t>
            </a:r>
            <a:r>
              <a:rPr lang="fr-FR" dirty="0" smtClean="0">
                <a:latin typeface="+mn-lt"/>
              </a:rPr>
              <a:t>) questionnaire </a:t>
            </a:r>
            <a:r>
              <a:rPr lang="fr-FR" dirty="0" err="1" smtClean="0">
                <a:latin typeface="+mn-lt"/>
              </a:rPr>
              <a:t>with</a:t>
            </a:r>
            <a:r>
              <a:rPr lang="fr-FR" dirty="0" smtClean="0">
                <a:latin typeface="+mn-lt"/>
              </a:rPr>
              <a:t> 30 questions. </a:t>
            </a:r>
            <a:r>
              <a:rPr lang="fr-FR" dirty="0" err="1" smtClean="0">
                <a:latin typeface="+mn-lt"/>
              </a:rPr>
              <a:t>Results</a:t>
            </a:r>
            <a:r>
              <a:rPr lang="fr-FR" dirty="0" smtClean="0">
                <a:latin typeface="+mn-lt"/>
              </a:rPr>
              <a:t> in </a:t>
            </a:r>
            <a:r>
              <a:rPr lang="fr-FR" dirty="0" err="1" smtClean="0">
                <a:latin typeface="+mn-lt"/>
              </a:rPr>
              <a:t>aggregated</a:t>
            </a:r>
            <a:r>
              <a:rPr lang="fr-FR" dirty="0" smtClean="0">
                <a:latin typeface="+mn-lt"/>
              </a:rPr>
              <a:t> score but </a:t>
            </a:r>
            <a:r>
              <a:rPr lang="fr-FR" dirty="0" err="1" smtClean="0">
                <a:latin typeface="+mn-lt"/>
              </a:rPr>
              <a:t>disaggregated</a:t>
            </a:r>
            <a:r>
              <a:rPr lang="fr-FR" dirty="0" smtClean="0">
                <a:latin typeface="+mn-lt"/>
              </a:rPr>
              <a:t> scores </a:t>
            </a:r>
            <a:r>
              <a:rPr lang="fr-FR" dirty="0" err="1" smtClean="0">
                <a:latin typeface="+mn-lt"/>
              </a:rPr>
              <a:t>can</a:t>
            </a:r>
            <a:r>
              <a:rPr lang="fr-FR" dirty="0" smtClean="0">
                <a:latin typeface="+mn-lt"/>
              </a:rPr>
              <a:t> </a:t>
            </a:r>
            <a:r>
              <a:rPr lang="fr-FR" dirty="0" err="1" smtClean="0">
                <a:latin typeface="+mn-lt"/>
              </a:rPr>
              <a:t>be</a:t>
            </a:r>
            <a:r>
              <a:rPr lang="fr-FR" dirty="0" smtClean="0">
                <a:latin typeface="+mn-lt"/>
              </a:rPr>
              <a:t> made </a:t>
            </a:r>
            <a:r>
              <a:rPr lang="fr-FR" dirty="0" err="1" smtClean="0">
                <a:latin typeface="+mn-lt"/>
              </a:rPr>
              <a:t>avaialble</a:t>
            </a:r>
            <a:r>
              <a:rPr lang="fr-FR" dirty="0" smtClean="0">
                <a:latin typeface="+mn-lt"/>
              </a:rPr>
              <a:t>.</a:t>
            </a:r>
          </a:p>
          <a:p>
            <a:r>
              <a:rPr lang="fr-FR" b="1" dirty="0" err="1" smtClean="0">
                <a:solidFill>
                  <a:schemeClr val="accent2">
                    <a:lumMod val="75000"/>
                  </a:schemeClr>
                </a:solidFill>
                <a:latin typeface="+mn-lt"/>
              </a:rPr>
              <a:t>Typical</a:t>
            </a:r>
            <a:r>
              <a:rPr lang="fr-FR" b="1" dirty="0" smtClean="0">
                <a:solidFill>
                  <a:schemeClr val="accent2">
                    <a:lumMod val="75000"/>
                  </a:schemeClr>
                </a:solidFill>
                <a:latin typeface="+mn-lt"/>
              </a:rPr>
              <a:t> time </a:t>
            </a:r>
            <a:r>
              <a:rPr lang="fr-FR" b="1" dirty="0" err="1" smtClean="0">
                <a:solidFill>
                  <a:schemeClr val="accent2">
                    <a:lumMod val="75000"/>
                  </a:schemeClr>
                </a:solidFill>
                <a:latin typeface="+mn-lt"/>
              </a:rPr>
              <a:t>required</a:t>
            </a:r>
            <a:r>
              <a:rPr lang="fr-FR" b="1" dirty="0" smtClean="0">
                <a:latin typeface="+mn-lt"/>
              </a:rPr>
              <a:t>: </a:t>
            </a:r>
            <a:r>
              <a:rPr lang="fr-FR" dirty="0" smtClean="0">
                <a:latin typeface="+mn-lt"/>
              </a:rPr>
              <a:t>Varies </a:t>
            </a:r>
            <a:r>
              <a:rPr lang="fr-FR" dirty="0" err="1" smtClean="0">
                <a:latin typeface="+mn-lt"/>
              </a:rPr>
              <a:t>from</a:t>
            </a:r>
            <a:r>
              <a:rPr lang="fr-FR" dirty="0" smtClean="0">
                <a:latin typeface="+mn-lt"/>
              </a:rPr>
              <a:t> about 1 to 3 </a:t>
            </a:r>
            <a:r>
              <a:rPr lang="fr-FR" dirty="0" err="1" smtClean="0">
                <a:latin typeface="+mn-lt"/>
              </a:rPr>
              <a:t>days</a:t>
            </a:r>
            <a:r>
              <a:rPr lang="fr-FR" dirty="0" smtClean="0">
                <a:latin typeface="+mn-lt"/>
              </a:rPr>
              <a:t>.</a:t>
            </a:r>
          </a:p>
          <a:p>
            <a:r>
              <a:rPr lang="fr-FR" b="1" dirty="0" err="1" smtClean="0">
                <a:solidFill>
                  <a:schemeClr val="accent2">
                    <a:lumMod val="75000"/>
                  </a:schemeClr>
                </a:solidFill>
                <a:latin typeface="+mn-lt"/>
              </a:rPr>
              <a:t>Typical</a:t>
            </a:r>
            <a:r>
              <a:rPr lang="fr-FR" b="1" dirty="0" smtClean="0">
                <a:solidFill>
                  <a:schemeClr val="accent2">
                    <a:lumMod val="75000"/>
                  </a:schemeClr>
                </a:solidFill>
                <a:latin typeface="+mn-lt"/>
              </a:rPr>
              <a:t> </a:t>
            </a:r>
            <a:r>
              <a:rPr lang="fr-FR" b="1" dirty="0" err="1" smtClean="0">
                <a:solidFill>
                  <a:schemeClr val="accent2">
                    <a:lumMod val="75000"/>
                  </a:schemeClr>
                </a:solidFill>
                <a:latin typeface="+mn-lt"/>
              </a:rPr>
              <a:t>Cost</a:t>
            </a:r>
            <a:r>
              <a:rPr lang="fr-FR" b="1" dirty="0" smtClean="0">
                <a:solidFill>
                  <a:schemeClr val="accent2">
                    <a:lumMod val="75000"/>
                  </a:schemeClr>
                </a:solidFill>
                <a:latin typeface="+mn-lt"/>
              </a:rPr>
              <a:t> drivers</a:t>
            </a:r>
            <a:r>
              <a:rPr lang="fr-FR" dirty="0" smtClean="0">
                <a:latin typeface="+mn-lt"/>
              </a:rPr>
              <a:t>: </a:t>
            </a:r>
            <a:r>
              <a:rPr lang="fr-FR" dirty="0" err="1" smtClean="0">
                <a:latin typeface="+mn-lt"/>
              </a:rPr>
              <a:t>Relatively</a:t>
            </a:r>
            <a:r>
              <a:rPr lang="fr-FR" dirty="0" smtClean="0">
                <a:latin typeface="+mn-lt"/>
              </a:rPr>
              <a:t> low-costs.</a:t>
            </a:r>
          </a:p>
          <a:p>
            <a:r>
              <a:rPr lang="fr-FR" b="1" dirty="0" err="1" smtClean="0">
                <a:solidFill>
                  <a:schemeClr val="accent2">
                    <a:lumMod val="75000"/>
                  </a:schemeClr>
                </a:solidFill>
                <a:latin typeface="+mn-lt"/>
              </a:rPr>
              <a:t>Developer</a:t>
            </a:r>
            <a:r>
              <a:rPr lang="fr-FR" dirty="0" smtClean="0">
                <a:latin typeface="+mn-lt"/>
              </a:rPr>
              <a:t>: WWF and World Bank</a:t>
            </a:r>
          </a:p>
          <a:p>
            <a:r>
              <a:rPr lang="fr-FR" b="1" dirty="0" err="1" smtClean="0">
                <a:solidFill>
                  <a:schemeClr val="accent2">
                    <a:lumMod val="75000"/>
                  </a:schemeClr>
                </a:solidFill>
                <a:latin typeface="+mn-lt"/>
              </a:rPr>
              <a:t>Strengths</a:t>
            </a:r>
            <a:r>
              <a:rPr lang="fr-FR" dirty="0" smtClean="0">
                <a:latin typeface="+mn-lt"/>
              </a:rPr>
              <a:t>: Simple, adaptable, </a:t>
            </a:r>
            <a:r>
              <a:rPr lang="fr-FR" dirty="0" err="1" smtClean="0">
                <a:latin typeface="+mn-lt"/>
              </a:rPr>
              <a:t>relatively</a:t>
            </a:r>
            <a:r>
              <a:rPr lang="fr-FR" dirty="0" smtClean="0">
                <a:latin typeface="+mn-lt"/>
              </a:rPr>
              <a:t> low-cost, </a:t>
            </a:r>
            <a:r>
              <a:rPr lang="fr-FR" dirty="0" err="1" smtClean="0">
                <a:latin typeface="+mn-lt"/>
              </a:rPr>
              <a:t>replicable</a:t>
            </a:r>
            <a:r>
              <a:rPr lang="fr-FR" dirty="0" smtClean="0">
                <a:latin typeface="+mn-lt"/>
              </a:rPr>
              <a:t> over time, questions </a:t>
            </a:r>
            <a:r>
              <a:rPr lang="fr-FR" dirty="0" err="1" smtClean="0">
                <a:latin typeface="+mn-lt"/>
              </a:rPr>
              <a:t>fairly</a:t>
            </a:r>
            <a:r>
              <a:rPr lang="fr-FR" dirty="0" smtClean="0">
                <a:latin typeface="+mn-lt"/>
              </a:rPr>
              <a:t> </a:t>
            </a:r>
            <a:r>
              <a:rPr lang="fr-FR" dirty="0" err="1" smtClean="0">
                <a:latin typeface="+mn-lt"/>
              </a:rPr>
              <a:t>comprehensive</a:t>
            </a:r>
            <a:endParaRPr lang="fr-FR" dirty="0" smtClean="0">
              <a:latin typeface="+mn-lt"/>
            </a:endParaRPr>
          </a:p>
          <a:p>
            <a:r>
              <a:rPr lang="fr-FR" b="1" dirty="0" smtClean="0">
                <a:solidFill>
                  <a:schemeClr val="accent2">
                    <a:lumMod val="75000"/>
                  </a:schemeClr>
                </a:solidFill>
                <a:latin typeface="+mn-lt"/>
              </a:rPr>
              <a:t>Key limitations</a:t>
            </a:r>
            <a:r>
              <a:rPr lang="fr-FR" dirty="0" smtClean="0">
                <a:latin typeface="+mn-lt"/>
              </a:rPr>
              <a:t>: </a:t>
            </a:r>
            <a:r>
              <a:rPr lang="fr-FR" dirty="0" err="1" smtClean="0">
                <a:latin typeface="+mn-lt"/>
              </a:rPr>
              <a:t>relatively</a:t>
            </a:r>
            <a:r>
              <a:rPr lang="fr-FR" dirty="0" smtClean="0">
                <a:latin typeface="+mn-lt"/>
              </a:rPr>
              <a:t> surface-</a:t>
            </a:r>
            <a:r>
              <a:rPr lang="fr-FR" dirty="0" err="1" smtClean="0">
                <a:latin typeface="+mn-lt"/>
              </a:rPr>
              <a:t>level</a:t>
            </a:r>
            <a:r>
              <a:rPr lang="fr-FR" dirty="0" smtClean="0">
                <a:latin typeface="+mn-lt"/>
              </a:rPr>
              <a:t> </a:t>
            </a:r>
            <a:r>
              <a:rPr lang="fr-FR" dirty="0" err="1" smtClean="0">
                <a:latin typeface="+mn-lt"/>
              </a:rPr>
              <a:t>assessment</a:t>
            </a:r>
            <a:r>
              <a:rPr lang="fr-FR" dirty="0" smtClean="0">
                <a:latin typeface="+mn-lt"/>
              </a:rPr>
              <a:t>, </a:t>
            </a:r>
            <a:r>
              <a:rPr lang="fr-FR" dirty="0" err="1" smtClean="0">
                <a:latin typeface="+mn-lt"/>
              </a:rPr>
              <a:t>scoring</a:t>
            </a:r>
            <a:r>
              <a:rPr lang="fr-FR" dirty="0" smtClean="0">
                <a:latin typeface="+mn-lt"/>
              </a:rPr>
              <a:t> </a:t>
            </a:r>
            <a:r>
              <a:rPr lang="fr-FR" dirty="0" err="1" smtClean="0">
                <a:latin typeface="+mn-lt"/>
              </a:rPr>
              <a:t>process</a:t>
            </a:r>
            <a:r>
              <a:rPr lang="fr-FR" dirty="0" smtClean="0">
                <a:latin typeface="+mn-lt"/>
              </a:rPr>
              <a:t> </a:t>
            </a:r>
            <a:r>
              <a:rPr lang="fr-FR" dirty="0" err="1" smtClean="0">
                <a:latin typeface="+mn-lt"/>
              </a:rPr>
              <a:t>faily</a:t>
            </a:r>
            <a:r>
              <a:rPr lang="fr-FR" dirty="0" smtClean="0">
                <a:latin typeface="+mn-lt"/>
              </a:rPr>
              <a:t> subjective, </a:t>
            </a:r>
            <a:endParaRPr lang="fr-FR" dirty="0">
              <a:latin typeface="+mn-lt"/>
            </a:endParaRPr>
          </a:p>
        </p:txBody>
      </p:sp>
      <p:sp>
        <p:nvSpPr>
          <p:cNvPr id="8" name="TextBox 7"/>
          <p:cNvSpPr txBox="1"/>
          <p:nvPr/>
        </p:nvSpPr>
        <p:spPr>
          <a:xfrm>
            <a:off x="838200" y="418509"/>
            <a:ext cx="9906000" cy="584775"/>
          </a:xfrm>
          <a:prstGeom prst="rect">
            <a:avLst/>
          </a:prstGeom>
          <a:noFill/>
        </p:spPr>
        <p:txBody>
          <a:bodyPr wrap="square" rtlCol="0">
            <a:spAutoFit/>
          </a:bodyPr>
          <a:lstStyle/>
          <a:p>
            <a:r>
              <a:rPr lang="fr-FR" sz="3200" b="1" dirty="0" smtClean="0">
                <a:solidFill>
                  <a:schemeClr val="accent6"/>
                </a:solidFill>
              </a:rPr>
              <a:t>Management </a:t>
            </a:r>
            <a:r>
              <a:rPr lang="fr-FR" sz="3200" b="1" dirty="0" err="1" smtClean="0">
                <a:solidFill>
                  <a:schemeClr val="accent6"/>
                </a:solidFill>
              </a:rPr>
              <a:t>Effectiveness</a:t>
            </a:r>
            <a:r>
              <a:rPr lang="fr-FR" sz="3200" b="1" dirty="0" smtClean="0">
                <a:solidFill>
                  <a:schemeClr val="accent6"/>
                </a:solidFill>
              </a:rPr>
              <a:t> </a:t>
            </a:r>
            <a:r>
              <a:rPr lang="fr-FR" sz="3200" b="1" dirty="0" err="1" smtClean="0">
                <a:solidFill>
                  <a:schemeClr val="accent6"/>
                </a:solidFill>
              </a:rPr>
              <a:t>Tracking</a:t>
            </a:r>
            <a:r>
              <a:rPr lang="fr-FR" sz="3200" b="1" dirty="0" smtClean="0">
                <a:solidFill>
                  <a:schemeClr val="accent6"/>
                </a:solidFill>
              </a:rPr>
              <a:t> </a:t>
            </a:r>
            <a:r>
              <a:rPr lang="fr-FR" sz="3200" b="1" dirty="0" err="1" smtClean="0">
                <a:solidFill>
                  <a:schemeClr val="accent6"/>
                </a:solidFill>
              </a:rPr>
              <a:t>Tool</a:t>
            </a:r>
            <a:endParaRPr lang="fr-FR" sz="3200" b="1" dirty="0">
              <a:solidFill>
                <a:schemeClr val="accent6"/>
              </a:solidFill>
            </a:endParaRP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72451" y="1066800"/>
            <a:ext cx="3327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140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040"/>
            <a:ext cx="10515600" cy="562965"/>
          </a:xfrm>
        </p:spPr>
        <p:txBody>
          <a:bodyPr>
            <a:normAutofit fontScale="90000"/>
          </a:bodyPr>
          <a:lstStyle/>
          <a:p>
            <a:r>
              <a:rPr lang="en-US" b="1" dirty="0">
                <a:solidFill>
                  <a:schemeClr val="accent6"/>
                </a:solidFill>
              </a:rPr>
              <a:t>Rapid Assessment and </a:t>
            </a:r>
            <a:r>
              <a:rPr lang="en-US" b="1" dirty="0" err="1">
                <a:solidFill>
                  <a:schemeClr val="accent6"/>
                </a:solidFill>
              </a:rPr>
              <a:t>Prioritisation</a:t>
            </a:r>
            <a:r>
              <a:rPr lang="en-US" b="1" dirty="0">
                <a:solidFill>
                  <a:schemeClr val="accent6"/>
                </a:solidFill>
              </a:rPr>
              <a:t> of Protected Area Management</a:t>
            </a:r>
            <a:endParaRPr lang="fr-FR" b="1" dirty="0">
              <a:solidFill>
                <a:schemeClr val="accent6"/>
              </a:solidFill>
            </a:endParaRPr>
          </a:p>
        </p:txBody>
      </p:sp>
      <p:sp>
        <p:nvSpPr>
          <p:cNvPr id="5" name="Content Placeholder 2"/>
          <p:cNvSpPr>
            <a:spLocks noGrp="1"/>
          </p:cNvSpPr>
          <p:nvPr>
            <p:ph idx="1"/>
          </p:nvPr>
        </p:nvSpPr>
        <p:spPr>
          <a:xfrm>
            <a:off x="838200" y="1318813"/>
            <a:ext cx="10177130" cy="5039457"/>
          </a:xfrm>
        </p:spPr>
        <p:txBody>
          <a:bodyPr>
            <a:normAutofit fontScale="92500" lnSpcReduction="20000"/>
          </a:bodyPr>
          <a:lstStyle/>
          <a:p>
            <a:r>
              <a:rPr lang="fr-FR" b="1" dirty="0" smtClean="0">
                <a:solidFill>
                  <a:schemeClr val="accent2">
                    <a:lumMod val="75000"/>
                  </a:schemeClr>
                </a:solidFill>
                <a:latin typeface="+mn-lt"/>
              </a:rPr>
              <a:t>Focus/ Objectives</a:t>
            </a:r>
            <a:r>
              <a:rPr lang="fr-FR" b="1" dirty="0" smtClean="0">
                <a:latin typeface="+mn-lt"/>
              </a:rPr>
              <a:t>: </a:t>
            </a:r>
            <a:r>
              <a:rPr lang="fr-FR" dirty="0" err="1" smtClean="0">
                <a:latin typeface="+mn-lt"/>
              </a:rPr>
              <a:t>Identify</a:t>
            </a:r>
            <a:r>
              <a:rPr lang="fr-FR" dirty="0" smtClean="0">
                <a:latin typeface="+mn-lt"/>
              </a:rPr>
              <a:t> major trends and </a:t>
            </a:r>
            <a:r>
              <a:rPr lang="fr-FR" dirty="0" err="1" smtClean="0">
                <a:latin typeface="+mn-lt"/>
              </a:rPr>
              <a:t>prioritize</a:t>
            </a:r>
            <a:r>
              <a:rPr lang="fr-FR" dirty="0" smtClean="0">
                <a:latin typeface="+mn-lt"/>
              </a:rPr>
              <a:t> issues and </a:t>
            </a:r>
            <a:r>
              <a:rPr lang="fr-FR" dirty="0" err="1" smtClean="0">
                <a:latin typeface="+mn-lt"/>
              </a:rPr>
              <a:t>allocate</a:t>
            </a:r>
            <a:r>
              <a:rPr lang="fr-FR" dirty="0" smtClean="0">
                <a:latin typeface="+mn-lt"/>
              </a:rPr>
              <a:t> </a:t>
            </a:r>
            <a:r>
              <a:rPr lang="fr-FR" dirty="0" err="1" smtClean="0">
                <a:latin typeface="+mn-lt"/>
              </a:rPr>
              <a:t>resources</a:t>
            </a:r>
            <a:r>
              <a:rPr lang="fr-FR" dirty="0" smtClean="0">
                <a:latin typeface="+mn-lt"/>
              </a:rPr>
              <a:t> to </a:t>
            </a:r>
            <a:r>
              <a:rPr lang="fr-FR" dirty="0" err="1" smtClean="0">
                <a:latin typeface="+mn-lt"/>
              </a:rPr>
              <a:t>improve</a:t>
            </a:r>
            <a:r>
              <a:rPr lang="fr-FR" dirty="0" smtClean="0">
                <a:latin typeface="+mn-lt"/>
              </a:rPr>
              <a:t> ME in </a:t>
            </a:r>
            <a:r>
              <a:rPr lang="fr-FR" b="1" dirty="0" smtClean="0">
                <a:latin typeface="+mn-lt"/>
              </a:rPr>
              <a:t>a system of group of </a:t>
            </a:r>
            <a:r>
              <a:rPr lang="fr-FR" b="1" dirty="0" err="1" smtClean="0">
                <a:latin typeface="+mn-lt"/>
              </a:rPr>
              <a:t>protected</a:t>
            </a:r>
            <a:r>
              <a:rPr lang="fr-FR" b="1" dirty="0" smtClean="0">
                <a:latin typeface="+mn-lt"/>
              </a:rPr>
              <a:t> areas</a:t>
            </a:r>
            <a:endParaRPr lang="fr-FR" dirty="0" smtClean="0">
              <a:latin typeface="+mn-lt"/>
            </a:endParaRPr>
          </a:p>
          <a:p>
            <a:r>
              <a:rPr lang="fr-FR" b="1" dirty="0" smtClean="0">
                <a:solidFill>
                  <a:schemeClr val="accent2">
                    <a:lumMod val="75000"/>
                  </a:schemeClr>
                </a:solidFill>
                <a:latin typeface="+mn-lt"/>
              </a:rPr>
              <a:t>Scope / </a:t>
            </a:r>
            <a:r>
              <a:rPr lang="fr-FR" b="1" dirty="0" err="1" smtClean="0">
                <a:solidFill>
                  <a:schemeClr val="accent2">
                    <a:lumMod val="75000"/>
                  </a:schemeClr>
                </a:solidFill>
                <a:latin typeface="+mn-lt"/>
              </a:rPr>
              <a:t>Applicability</a:t>
            </a:r>
            <a:r>
              <a:rPr lang="fr-FR" b="1" dirty="0" smtClean="0">
                <a:latin typeface="+mn-lt"/>
              </a:rPr>
              <a:t>: </a:t>
            </a:r>
            <a:r>
              <a:rPr lang="fr-FR" dirty="0" smtClean="0">
                <a:latin typeface="+mn-lt"/>
              </a:rPr>
              <a:t>PA system or groups</a:t>
            </a:r>
          </a:p>
          <a:p>
            <a:r>
              <a:rPr lang="fr-FR" b="1" dirty="0" smtClean="0">
                <a:solidFill>
                  <a:schemeClr val="accent2">
                    <a:lumMod val="75000"/>
                  </a:schemeClr>
                </a:solidFill>
                <a:latin typeface="+mn-lt"/>
              </a:rPr>
              <a:t>Framework</a:t>
            </a:r>
            <a:r>
              <a:rPr lang="fr-FR" dirty="0" smtClean="0">
                <a:latin typeface="+mn-lt"/>
              </a:rPr>
              <a:t>: Consistent </a:t>
            </a:r>
            <a:r>
              <a:rPr lang="fr-FR" dirty="0" err="1" smtClean="0">
                <a:latin typeface="+mn-lt"/>
              </a:rPr>
              <a:t>with</a:t>
            </a:r>
            <a:r>
              <a:rPr lang="fr-FR" dirty="0" smtClean="0">
                <a:latin typeface="+mn-lt"/>
              </a:rPr>
              <a:t> WCPA PAME Framework</a:t>
            </a:r>
          </a:p>
          <a:p>
            <a:r>
              <a:rPr lang="fr-FR" b="1" dirty="0" err="1" smtClean="0">
                <a:solidFill>
                  <a:schemeClr val="accent2">
                    <a:lumMod val="75000"/>
                  </a:schemeClr>
                </a:solidFill>
                <a:latin typeface="+mn-lt"/>
              </a:rPr>
              <a:t>Process</a:t>
            </a:r>
            <a:r>
              <a:rPr lang="fr-FR" b="1" dirty="0" smtClean="0">
                <a:solidFill>
                  <a:schemeClr val="accent2">
                    <a:lumMod val="75000"/>
                  </a:schemeClr>
                </a:solidFill>
                <a:latin typeface="+mn-lt"/>
              </a:rPr>
              <a:t>/Metho</a:t>
            </a:r>
            <a:r>
              <a:rPr lang="fr-FR" b="1" dirty="0" smtClean="0">
                <a:latin typeface="+mn-lt"/>
              </a:rPr>
              <a:t>d: </a:t>
            </a:r>
            <a:r>
              <a:rPr lang="fr-FR" dirty="0" smtClean="0">
                <a:latin typeface="+mn-lt"/>
              </a:rPr>
              <a:t>Five </a:t>
            </a:r>
            <a:r>
              <a:rPr lang="fr-FR" dirty="0" err="1" smtClean="0">
                <a:latin typeface="+mn-lt"/>
              </a:rPr>
              <a:t>step</a:t>
            </a:r>
            <a:r>
              <a:rPr lang="fr-FR" dirty="0" smtClean="0">
                <a:latin typeface="+mn-lt"/>
              </a:rPr>
              <a:t> </a:t>
            </a:r>
            <a:r>
              <a:rPr lang="fr-FR" dirty="0" err="1" smtClean="0">
                <a:latin typeface="+mn-lt"/>
              </a:rPr>
              <a:t>process</a:t>
            </a:r>
            <a:r>
              <a:rPr lang="fr-FR" dirty="0" smtClean="0">
                <a:latin typeface="+mn-lt"/>
              </a:rPr>
              <a:t>: scope, </a:t>
            </a:r>
            <a:r>
              <a:rPr lang="fr-FR" dirty="0" err="1" smtClean="0">
                <a:latin typeface="+mn-lt"/>
              </a:rPr>
              <a:t>existing</a:t>
            </a:r>
            <a:r>
              <a:rPr lang="fr-FR" dirty="0" smtClean="0">
                <a:latin typeface="+mn-lt"/>
              </a:rPr>
              <a:t> information, </a:t>
            </a:r>
            <a:r>
              <a:rPr lang="fr-FR" dirty="0" err="1" smtClean="0">
                <a:latin typeface="+mn-lt"/>
              </a:rPr>
              <a:t>quesstionnaire</a:t>
            </a:r>
            <a:r>
              <a:rPr lang="fr-FR" dirty="0" smtClean="0">
                <a:latin typeface="+mn-lt"/>
              </a:rPr>
              <a:t>, </a:t>
            </a:r>
            <a:r>
              <a:rPr lang="fr-FR" dirty="0" err="1" smtClean="0">
                <a:latin typeface="+mn-lt"/>
              </a:rPr>
              <a:t>findings</a:t>
            </a:r>
            <a:r>
              <a:rPr lang="fr-FR" dirty="0" smtClean="0">
                <a:latin typeface="+mn-lt"/>
              </a:rPr>
              <a:t>, </a:t>
            </a:r>
            <a:r>
              <a:rPr lang="fr-FR" dirty="0" err="1" smtClean="0">
                <a:latin typeface="+mn-lt"/>
              </a:rPr>
              <a:t>next</a:t>
            </a:r>
            <a:r>
              <a:rPr lang="fr-FR" dirty="0" smtClean="0">
                <a:latin typeface="+mn-lt"/>
              </a:rPr>
              <a:t> </a:t>
            </a:r>
            <a:r>
              <a:rPr lang="fr-FR" dirty="0" err="1" smtClean="0">
                <a:latin typeface="+mn-lt"/>
              </a:rPr>
              <a:t>steps</a:t>
            </a:r>
            <a:r>
              <a:rPr lang="fr-FR" dirty="0" smtClean="0">
                <a:latin typeface="+mn-lt"/>
              </a:rPr>
              <a:t> and </a:t>
            </a:r>
            <a:r>
              <a:rPr lang="fr-FR" dirty="0" err="1" smtClean="0">
                <a:latin typeface="+mn-lt"/>
              </a:rPr>
              <a:t>recommendation</a:t>
            </a:r>
            <a:endParaRPr lang="fr-FR" dirty="0" smtClean="0">
              <a:latin typeface="+mn-lt"/>
            </a:endParaRPr>
          </a:p>
          <a:p>
            <a:r>
              <a:rPr lang="fr-FR" b="1" dirty="0" err="1" smtClean="0">
                <a:solidFill>
                  <a:schemeClr val="accent2">
                    <a:lumMod val="75000"/>
                  </a:schemeClr>
                </a:solidFill>
                <a:latin typeface="+mn-lt"/>
              </a:rPr>
              <a:t>Typical</a:t>
            </a:r>
            <a:r>
              <a:rPr lang="fr-FR" b="1" dirty="0" smtClean="0">
                <a:solidFill>
                  <a:schemeClr val="accent2">
                    <a:lumMod val="75000"/>
                  </a:schemeClr>
                </a:solidFill>
                <a:latin typeface="+mn-lt"/>
              </a:rPr>
              <a:t> time </a:t>
            </a:r>
            <a:r>
              <a:rPr lang="fr-FR" b="1" dirty="0" err="1" smtClean="0">
                <a:solidFill>
                  <a:schemeClr val="accent2">
                    <a:lumMod val="75000"/>
                  </a:schemeClr>
                </a:solidFill>
                <a:latin typeface="+mn-lt"/>
              </a:rPr>
              <a:t>required</a:t>
            </a:r>
            <a:r>
              <a:rPr lang="fr-FR" b="1" dirty="0" smtClean="0">
                <a:latin typeface="+mn-lt"/>
              </a:rPr>
              <a:t>: </a:t>
            </a:r>
            <a:r>
              <a:rPr lang="fr-FR" dirty="0" smtClean="0">
                <a:latin typeface="+mn-lt"/>
              </a:rPr>
              <a:t>3 </a:t>
            </a:r>
            <a:r>
              <a:rPr lang="fr-FR" dirty="0" err="1" smtClean="0">
                <a:latin typeface="+mn-lt"/>
              </a:rPr>
              <a:t>days</a:t>
            </a:r>
            <a:endParaRPr lang="fr-FR" dirty="0" smtClean="0">
              <a:latin typeface="+mn-lt"/>
            </a:endParaRPr>
          </a:p>
          <a:p>
            <a:r>
              <a:rPr lang="fr-FR" b="1" dirty="0" err="1" smtClean="0">
                <a:solidFill>
                  <a:schemeClr val="accent2">
                    <a:lumMod val="75000"/>
                  </a:schemeClr>
                </a:solidFill>
                <a:latin typeface="+mn-lt"/>
              </a:rPr>
              <a:t>Typical</a:t>
            </a:r>
            <a:r>
              <a:rPr lang="fr-FR" b="1" dirty="0" smtClean="0">
                <a:solidFill>
                  <a:schemeClr val="accent2">
                    <a:lumMod val="75000"/>
                  </a:schemeClr>
                </a:solidFill>
                <a:latin typeface="+mn-lt"/>
              </a:rPr>
              <a:t> </a:t>
            </a:r>
            <a:r>
              <a:rPr lang="fr-FR" b="1" dirty="0" err="1" smtClean="0">
                <a:solidFill>
                  <a:schemeClr val="accent2">
                    <a:lumMod val="75000"/>
                  </a:schemeClr>
                </a:solidFill>
                <a:latin typeface="+mn-lt"/>
              </a:rPr>
              <a:t>Cost</a:t>
            </a:r>
            <a:r>
              <a:rPr lang="fr-FR" b="1" dirty="0" smtClean="0">
                <a:solidFill>
                  <a:schemeClr val="accent2">
                    <a:lumMod val="75000"/>
                  </a:schemeClr>
                </a:solidFill>
                <a:latin typeface="+mn-lt"/>
              </a:rPr>
              <a:t> drivers</a:t>
            </a:r>
            <a:r>
              <a:rPr lang="fr-FR" dirty="0" smtClean="0">
                <a:latin typeface="+mn-lt"/>
              </a:rPr>
              <a:t>: </a:t>
            </a:r>
            <a:r>
              <a:rPr lang="fr-FR" dirty="0" err="1" smtClean="0">
                <a:latin typeface="+mn-lt"/>
              </a:rPr>
              <a:t>Relatively</a:t>
            </a:r>
            <a:r>
              <a:rPr lang="fr-FR" dirty="0" smtClean="0">
                <a:latin typeface="+mn-lt"/>
              </a:rPr>
              <a:t> low-costs.</a:t>
            </a:r>
          </a:p>
          <a:p>
            <a:r>
              <a:rPr lang="fr-FR" b="1" dirty="0" err="1" smtClean="0">
                <a:solidFill>
                  <a:schemeClr val="accent2">
                    <a:lumMod val="75000"/>
                  </a:schemeClr>
                </a:solidFill>
                <a:latin typeface="+mn-lt"/>
              </a:rPr>
              <a:t>Developer</a:t>
            </a:r>
            <a:r>
              <a:rPr lang="fr-FR" dirty="0" smtClean="0">
                <a:latin typeface="+mn-lt"/>
              </a:rPr>
              <a:t>: WWF </a:t>
            </a:r>
          </a:p>
          <a:p>
            <a:r>
              <a:rPr lang="fr-FR" b="1" dirty="0" err="1" smtClean="0">
                <a:solidFill>
                  <a:schemeClr val="accent2">
                    <a:lumMod val="75000"/>
                  </a:schemeClr>
                </a:solidFill>
                <a:latin typeface="+mn-lt"/>
              </a:rPr>
              <a:t>Strengths</a:t>
            </a:r>
            <a:r>
              <a:rPr lang="fr-FR" dirty="0" smtClean="0">
                <a:latin typeface="+mn-lt"/>
              </a:rPr>
              <a:t>: Simple, adaptable, </a:t>
            </a:r>
            <a:r>
              <a:rPr lang="fr-FR" dirty="0" err="1" smtClean="0">
                <a:latin typeface="+mn-lt"/>
              </a:rPr>
              <a:t>relatively</a:t>
            </a:r>
            <a:r>
              <a:rPr lang="fr-FR" dirty="0" smtClean="0">
                <a:latin typeface="+mn-lt"/>
              </a:rPr>
              <a:t> low-cost, system-</a:t>
            </a:r>
            <a:r>
              <a:rPr lang="fr-FR" dirty="0" err="1" smtClean="0">
                <a:latin typeface="+mn-lt"/>
              </a:rPr>
              <a:t>level</a:t>
            </a:r>
            <a:endParaRPr lang="fr-FR" dirty="0" smtClean="0">
              <a:latin typeface="+mn-lt"/>
            </a:endParaRPr>
          </a:p>
          <a:p>
            <a:r>
              <a:rPr lang="fr-FR" b="1" dirty="0" smtClean="0">
                <a:solidFill>
                  <a:schemeClr val="accent2">
                    <a:lumMod val="75000"/>
                  </a:schemeClr>
                </a:solidFill>
                <a:latin typeface="+mn-lt"/>
              </a:rPr>
              <a:t>Key limitations</a:t>
            </a:r>
            <a:r>
              <a:rPr lang="fr-FR" dirty="0" smtClean="0">
                <a:latin typeface="+mn-lt"/>
              </a:rPr>
              <a:t>: not </a:t>
            </a:r>
            <a:r>
              <a:rPr lang="fr-FR" dirty="0" err="1" smtClean="0">
                <a:latin typeface="+mn-lt"/>
              </a:rPr>
              <a:t>designed</a:t>
            </a:r>
            <a:r>
              <a:rPr lang="fr-FR" dirty="0" smtClean="0">
                <a:latin typeface="+mn-lt"/>
              </a:rPr>
              <a:t> to </a:t>
            </a:r>
            <a:r>
              <a:rPr lang="fr-FR" dirty="0" err="1" smtClean="0">
                <a:latin typeface="+mn-lt"/>
              </a:rPr>
              <a:t>provide</a:t>
            </a:r>
            <a:r>
              <a:rPr lang="fr-FR" dirty="0" smtClean="0">
                <a:latin typeface="+mn-lt"/>
              </a:rPr>
              <a:t> in-</a:t>
            </a:r>
            <a:r>
              <a:rPr lang="fr-FR" dirty="0" err="1" smtClean="0">
                <a:latin typeface="+mn-lt"/>
              </a:rPr>
              <a:t>depth</a:t>
            </a:r>
            <a:r>
              <a:rPr lang="fr-FR" dirty="0" smtClean="0">
                <a:latin typeface="+mn-lt"/>
              </a:rPr>
              <a:t> </a:t>
            </a:r>
            <a:r>
              <a:rPr lang="fr-FR" dirty="0" err="1" smtClean="0">
                <a:latin typeface="+mn-lt"/>
              </a:rPr>
              <a:t>outcome</a:t>
            </a:r>
            <a:r>
              <a:rPr lang="fr-FR" dirty="0" smtClean="0">
                <a:latin typeface="+mn-lt"/>
              </a:rPr>
              <a:t> </a:t>
            </a:r>
            <a:r>
              <a:rPr lang="fr-FR" dirty="0" err="1" smtClean="0">
                <a:latin typeface="+mn-lt"/>
              </a:rPr>
              <a:t>measure</a:t>
            </a:r>
            <a:r>
              <a:rPr lang="fr-FR" dirty="0" smtClean="0">
                <a:latin typeface="+mn-lt"/>
              </a:rPr>
              <a:t>, or site-</a:t>
            </a:r>
            <a:r>
              <a:rPr lang="fr-FR" dirty="0" err="1" smtClean="0">
                <a:latin typeface="+mn-lt"/>
              </a:rPr>
              <a:t>level</a:t>
            </a:r>
            <a:r>
              <a:rPr lang="fr-FR" dirty="0" smtClean="0">
                <a:latin typeface="+mn-lt"/>
              </a:rPr>
              <a:t> information, </a:t>
            </a:r>
            <a:r>
              <a:rPr lang="fr-FR" dirty="0" err="1" smtClean="0">
                <a:latin typeface="+mn-lt"/>
              </a:rPr>
              <a:t>inclusiveness</a:t>
            </a:r>
            <a:r>
              <a:rPr lang="fr-FR" dirty="0" smtClean="0">
                <a:latin typeface="+mn-lt"/>
              </a:rPr>
              <a:t> varies </a:t>
            </a:r>
            <a:r>
              <a:rPr lang="fr-FR" dirty="0" err="1" smtClean="0">
                <a:latin typeface="+mn-lt"/>
              </a:rPr>
              <a:t>with</a:t>
            </a:r>
            <a:r>
              <a:rPr lang="fr-FR" dirty="0" smtClean="0">
                <a:latin typeface="+mn-lt"/>
              </a:rPr>
              <a:t> </a:t>
            </a:r>
            <a:r>
              <a:rPr lang="fr-FR" dirty="0" err="1" smtClean="0">
                <a:latin typeface="+mn-lt"/>
              </a:rPr>
              <a:t>some</a:t>
            </a:r>
            <a:r>
              <a:rPr lang="fr-FR" dirty="0" smtClean="0">
                <a:latin typeface="+mn-lt"/>
              </a:rPr>
              <a:t> </a:t>
            </a:r>
            <a:r>
              <a:rPr lang="fr-FR" dirty="0" err="1" smtClean="0">
                <a:latin typeface="+mn-lt"/>
              </a:rPr>
              <a:t>region</a:t>
            </a:r>
            <a:r>
              <a:rPr lang="fr-FR" dirty="0" smtClean="0">
                <a:latin typeface="+mn-lt"/>
              </a:rPr>
              <a:t> </a:t>
            </a:r>
            <a:r>
              <a:rPr lang="fr-FR" dirty="0" err="1" smtClean="0">
                <a:latin typeface="+mn-lt"/>
              </a:rPr>
              <a:t>being</a:t>
            </a:r>
            <a:r>
              <a:rPr lang="fr-FR" dirty="0" smtClean="0">
                <a:latin typeface="+mn-lt"/>
              </a:rPr>
              <a:t> </a:t>
            </a:r>
            <a:r>
              <a:rPr lang="fr-FR" dirty="0" err="1" smtClean="0">
                <a:latin typeface="+mn-lt"/>
              </a:rPr>
              <a:t>done</a:t>
            </a:r>
            <a:r>
              <a:rPr lang="fr-FR" dirty="0" smtClean="0">
                <a:latin typeface="+mn-lt"/>
              </a:rPr>
              <a:t> </a:t>
            </a:r>
            <a:r>
              <a:rPr lang="fr-FR" dirty="0" err="1" smtClean="0">
                <a:latin typeface="+mn-lt"/>
              </a:rPr>
              <a:t>without</a:t>
            </a:r>
            <a:r>
              <a:rPr lang="fr-FR" dirty="0" smtClean="0">
                <a:latin typeface="+mn-lt"/>
              </a:rPr>
              <a:t> </a:t>
            </a:r>
            <a:r>
              <a:rPr lang="fr-FR" dirty="0" err="1" smtClean="0">
                <a:latin typeface="+mn-lt"/>
              </a:rPr>
              <a:t>community</a:t>
            </a:r>
            <a:r>
              <a:rPr lang="fr-FR" dirty="0" smtClean="0">
                <a:latin typeface="+mn-lt"/>
              </a:rPr>
              <a:t> input</a:t>
            </a:r>
            <a:endParaRPr lang="fr-FR" dirty="0">
              <a:latin typeface="+mn-lt"/>
            </a:endParaRPr>
          </a:p>
        </p:txBody>
      </p:sp>
    </p:spTree>
    <p:extLst>
      <p:ext uri="{BB962C8B-B14F-4D97-AF65-F5344CB8AC3E}">
        <p14:creationId xmlns:p14="http://schemas.microsoft.com/office/powerpoint/2010/main" val="3183250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14692"/>
            <a:ext cx="10515600" cy="562965"/>
          </a:xfrm>
        </p:spPr>
        <p:txBody>
          <a:bodyPr>
            <a:normAutofit fontScale="90000"/>
          </a:bodyPr>
          <a:lstStyle/>
          <a:p>
            <a:r>
              <a:rPr lang="fr-FR" dirty="0" err="1" smtClean="0"/>
              <a:t>Enhancing</a:t>
            </a:r>
            <a:r>
              <a:rPr lang="fr-FR" dirty="0" smtClean="0"/>
              <a:t> </a:t>
            </a:r>
            <a:r>
              <a:rPr lang="fr-FR" dirty="0" err="1" smtClean="0"/>
              <a:t>our</a:t>
            </a:r>
            <a:r>
              <a:rPr lang="fr-FR" dirty="0" smtClean="0"/>
              <a:t> </a:t>
            </a:r>
            <a:r>
              <a:rPr lang="fr-FR" dirty="0" err="1" smtClean="0"/>
              <a:t>Heritage</a:t>
            </a:r>
            <a:r>
              <a:rPr lang="fr-FR" dirty="0" smtClean="0"/>
              <a:t> </a:t>
            </a:r>
            <a:r>
              <a:rPr lang="fr-FR" dirty="0" err="1" smtClean="0"/>
              <a:t>Toolkit</a:t>
            </a:r>
            <a:endParaRPr lang="fr-FR" dirty="0"/>
          </a:p>
        </p:txBody>
      </p:sp>
      <p:sp>
        <p:nvSpPr>
          <p:cNvPr id="3" name="Content Placeholder 2"/>
          <p:cNvSpPr>
            <a:spLocks noGrp="1"/>
          </p:cNvSpPr>
          <p:nvPr>
            <p:ph idx="1"/>
          </p:nvPr>
        </p:nvSpPr>
        <p:spPr>
          <a:xfrm>
            <a:off x="660400" y="1131542"/>
            <a:ext cx="9036493" cy="4269798"/>
          </a:xfrm>
        </p:spPr>
        <p:txBody>
          <a:bodyPr>
            <a:noAutofit/>
          </a:bodyPr>
          <a:lstStyle/>
          <a:p>
            <a:r>
              <a:rPr lang="en-US" sz="2000" b="1" dirty="0">
                <a:solidFill>
                  <a:schemeClr val="accent2">
                    <a:lumMod val="75000"/>
                  </a:schemeClr>
                </a:solidFill>
                <a:latin typeface="MavenPro-Bold"/>
              </a:rPr>
              <a:t>Focus / Objectives: </a:t>
            </a:r>
            <a:r>
              <a:rPr lang="en-US" sz="2000" dirty="0" smtClean="0">
                <a:solidFill>
                  <a:srgbClr val="4D4D4F"/>
                </a:solidFill>
                <a:latin typeface="MavenPro-Regular"/>
              </a:rPr>
              <a:t>assessing</a:t>
            </a:r>
            <a:r>
              <a:rPr lang="en-US" sz="2000" b="1" dirty="0" smtClean="0">
                <a:solidFill>
                  <a:srgbClr val="4D4D4F"/>
                </a:solidFill>
                <a:latin typeface="MavenPro-Regular"/>
              </a:rPr>
              <a:t> </a:t>
            </a:r>
            <a:r>
              <a:rPr lang="en-US" sz="2000" dirty="0" smtClean="0">
                <a:solidFill>
                  <a:srgbClr val="4D4D4F"/>
                </a:solidFill>
                <a:latin typeface="MavenPro-Regular"/>
              </a:rPr>
              <a:t>various </a:t>
            </a:r>
            <a:r>
              <a:rPr lang="en-US" sz="2000" dirty="0">
                <a:solidFill>
                  <a:srgbClr val="4D4D4F"/>
                </a:solidFill>
                <a:latin typeface="MavenPro-Regular"/>
              </a:rPr>
              <a:t>components of World Heritage site </a:t>
            </a:r>
            <a:r>
              <a:rPr lang="en-US" sz="2000" dirty="0" smtClean="0">
                <a:solidFill>
                  <a:srgbClr val="4D4D4F"/>
                </a:solidFill>
                <a:latin typeface="MavenPro-Regular"/>
              </a:rPr>
              <a:t>management effectiveness </a:t>
            </a:r>
            <a:r>
              <a:rPr lang="en-US" sz="2000" dirty="0">
                <a:solidFill>
                  <a:srgbClr val="4D4D4F"/>
                </a:solidFill>
                <a:latin typeface="MavenPro-Regular"/>
              </a:rPr>
              <a:t>that together build a picture of how well a site is being managed and achieving </a:t>
            </a:r>
            <a:r>
              <a:rPr lang="en-US" sz="2000" dirty="0" smtClean="0">
                <a:solidFill>
                  <a:srgbClr val="4D4D4F"/>
                </a:solidFill>
                <a:latin typeface="MavenPro-Regular"/>
              </a:rPr>
              <a:t>its objective</a:t>
            </a:r>
            <a:endParaRPr lang="en-US" sz="2000" dirty="0"/>
          </a:p>
          <a:p>
            <a:r>
              <a:rPr lang="en-US" sz="2000" b="1" dirty="0">
                <a:solidFill>
                  <a:schemeClr val="accent2">
                    <a:lumMod val="75000"/>
                  </a:schemeClr>
                </a:solidFill>
                <a:latin typeface="MavenPro-Bold"/>
              </a:rPr>
              <a:t>Scope / Applicability</a:t>
            </a:r>
            <a:r>
              <a:rPr lang="en-US" sz="2000" dirty="0">
                <a:solidFill>
                  <a:srgbClr val="4D4D4F"/>
                </a:solidFill>
                <a:latin typeface="MavenPro-Regular"/>
              </a:rPr>
              <a:t>: World Heritage sites (and other protected areas, with adaptations)</a:t>
            </a:r>
            <a:endParaRPr lang="en-US" sz="2000" dirty="0"/>
          </a:p>
          <a:p>
            <a:r>
              <a:rPr lang="en-US" sz="2000" b="1" dirty="0">
                <a:solidFill>
                  <a:schemeClr val="accent2">
                    <a:lumMod val="75000"/>
                  </a:schemeClr>
                </a:solidFill>
                <a:latin typeface="MavenPro-Bold"/>
              </a:rPr>
              <a:t>Framework</a:t>
            </a:r>
            <a:r>
              <a:rPr lang="en-US" sz="2000" b="1" dirty="0">
                <a:solidFill>
                  <a:srgbClr val="4D4D4F"/>
                </a:solidFill>
                <a:latin typeface="MavenPro-Bold"/>
              </a:rPr>
              <a:t>: </a:t>
            </a:r>
            <a:r>
              <a:rPr lang="en-US" sz="2000" dirty="0">
                <a:solidFill>
                  <a:srgbClr val="4D4D4F"/>
                </a:solidFill>
                <a:latin typeface="MavenPro-Regular"/>
              </a:rPr>
              <a:t>Includes and builds on WCPA PAME Framework</a:t>
            </a:r>
            <a:endParaRPr lang="en-US" sz="2000" dirty="0"/>
          </a:p>
          <a:p>
            <a:r>
              <a:rPr lang="en-US" sz="2000" b="1" dirty="0" smtClean="0">
                <a:solidFill>
                  <a:schemeClr val="accent2">
                    <a:lumMod val="75000"/>
                  </a:schemeClr>
                </a:solidFill>
                <a:latin typeface="MavenPro-Bold"/>
              </a:rPr>
              <a:t>Process </a:t>
            </a:r>
            <a:r>
              <a:rPr lang="en-US" sz="2000" b="1" dirty="0">
                <a:solidFill>
                  <a:schemeClr val="accent2">
                    <a:lumMod val="75000"/>
                  </a:schemeClr>
                </a:solidFill>
                <a:latin typeface="MavenPro-Bold"/>
              </a:rPr>
              <a:t>/ Method and </a:t>
            </a:r>
            <a:r>
              <a:rPr lang="en-US" sz="2000" b="1" dirty="0" smtClean="0">
                <a:solidFill>
                  <a:schemeClr val="accent2">
                    <a:lumMod val="75000"/>
                  </a:schemeClr>
                </a:solidFill>
                <a:latin typeface="MavenPro-Bold"/>
              </a:rPr>
              <a:t>Tools</a:t>
            </a:r>
            <a:r>
              <a:rPr lang="en-US" sz="2000" b="1" dirty="0" smtClean="0">
                <a:solidFill>
                  <a:srgbClr val="4D4D4F"/>
                </a:solidFill>
                <a:latin typeface="MavenPro-Bold"/>
              </a:rPr>
              <a:t>: </a:t>
            </a:r>
            <a:r>
              <a:rPr lang="en-US" sz="2000" dirty="0">
                <a:solidFill>
                  <a:srgbClr val="4D4D4F"/>
                </a:solidFill>
                <a:latin typeface="MavenPro-Regular"/>
              </a:rPr>
              <a:t>Includes 12 tools and accompanying worksheets to compile </a:t>
            </a:r>
            <a:r>
              <a:rPr lang="en-US" sz="2000" dirty="0" smtClean="0">
                <a:solidFill>
                  <a:srgbClr val="4D4D4F"/>
                </a:solidFill>
                <a:latin typeface="MavenPro-Regular"/>
              </a:rPr>
              <a:t>the analysis</a:t>
            </a:r>
            <a:endParaRPr lang="en-US" sz="2000" dirty="0"/>
          </a:p>
          <a:p>
            <a:r>
              <a:rPr lang="fr-FR" sz="2000" b="1" dirty="0" err="1" smtClean="0">
                <a:solidFill>
                  <a:schemeClr val="accent2">
                    <a:lumMod val="75000"/>
                  </a:schemeClr>
                </a:solidFill>
                <a:latin typeface="MavenPro-Bold"/>
              </a:rPr>
              <a:t>Typical</a:t>
            </a:r>
            <a:r>
              <a:rPr lang="fr-FR" sz="2000" b="1" dirty="0" smtClean="0">
                <a:solidFill>
                  <a:schemeClr val="accent2">
                    <a:lumMod val="75000"/>
                  </a:schemeClr>
                </a:solidFill>
                <a:latin typeface="MavenPro-Bold"/>
              </a:rPr>
              <a:t> </a:t>
            </a:r>
            <a:r>
              <a:rPr lang="fr-FR" sz="2000" b="1" dirty="0">
                <a:solidFill>
                  <a:schemeClr val="accent2">
                    <a:lumMod val="75000"/>
                  </a:schemeClr>
                </a:solidFill>
                <a:latin typeface="MavenPro-Bold"/>
              </a:rPr>
              <a:t>Time </a:t>
            </a:r>
            <a:r>
              <a:rPr lang="fr-FR" sz="2000" b="1" dirty="0" err="1" smtClean="0">
                <a:solidFill>
                  <a:schemeClr val="accent2">
                    <a:lumMod val="75000"/>
                  </a:schemeClr>
                </a:solidFill>
                <a:latin typeface="MavenPro-Bold"/>
              </a:rPr>
              <a:t>Required</a:t>
            </a:r>
            <a:r>
              <a:rPr lang="fr-FR" sz="2000" b="1" dirty="0" smtClean="0">
                <a:solidFill>
                  <a:srgbClr val="4D4D4F"/>
                </a:solidFill>
                <a:latin typeface="MavenPro-Bold"/>
              </a:rPr>
              <a:t>: </a:t>
            </a:r>
            <a:r>
              <a:rPr lang="en-US" sz="2000" dirty="0" smtClean="0">
                <a:solidFill>
                  <a:srgbClr val="4D4D4F"/>
                </a:solidFill>
                <a:latin typeface="MavenPro-Regular"/>
              </a:rPr>
              <a:t>3-4 days </a:t>
            </a:r>
            <a:r>
              <a:rPr lang="en-US" sz="2000" dirty="0">
                <a:solidFill>
                  <a:srgbClr val="4D4D4F"/>
                </a:solidFill>
                <a:latin typeface="MavenPro-Regular"/>
              </a:rPr>
              <a:t>for 1st assessment and two to 3 days for </a:t>
            </a:r>
            <a:r>
              <a:rPr lang="en-US" sz="2000" dirty="0" smtClean="0">
                <a:solidFill>
                  <a:srgbClr val="4D4D4F"/>
                </a:solidFill>
                <a:latin typeface="MavenPro-Regular"/>
              </a:rPr>
              <a:t>subsequent assessments</a:t>
            </a:r>
            <a:r>
              <a:rPr lang="en-US" sz="2000" dirty="0">
                <a:solidFill>
                  <a:srgbClr val="4D4D4F"/>
                </a:solidFill>
                <a:latin typeface="MavenPro-Regular"/>
              </a:rPr>
              <a:t>, excluding time to collect </a:t>
            </a:r>
            <a:r>
              <a:rPr lang="en-US" sz="2000" dirty="0" smtClean="0">
                <a:solidFill>
                  <a:srgbClr val="4D4D4F"/>
                </a:solidFill>
                <a:latin typeface="MavenPro-Regular"/>
              </a:rPr>
              <a:t>information</a:t>
            </a:r>
          </a:p>
          <a:p>
            <a:r>
              <a:rPr lang="en-US" sz="2000" b="1" dirty="0" smtClean="0">
                <a:solidFill>
                  <a:schemeClr val="accent2">
                    <a:lumMod val="75000"/>
                  </a:schemeClr>
                </a:solidFill>
                <a:latin typeface="MavenPro-Regular"/>
              </a:rPr>
              <a:t>Developer</a:t>
            </a:r>
            <a:r>
              <a:rPr lang="en-US" sz="2000" b="1" dirty="0" smtClean="0">
                <a:solidFill>
                  <a:srgbClr val="4D4D4F"/>
                </a:solidFill>
                <a:latin typeface="MavenPro-Regular"/>
              </a:rPr>
              <a:t>: </a:t>
            </a:r>
            <a:r>
              <a:rPr lang="en-US" sz="2000" dirty="0" smtClean="0">
                <a:solidFill>
                  <a:srgbClr val="4D4D4F"/>
                </a:solidFill>
                <a:latin typeface="MavenPro-Regular"/>
              </a:rPr>
              <a:t>UNESCO World Heritage Center</a:t>
            </a:r>
            <a:endParaRPr lang="en-US" sz="2000" dirty="0"/>
          </a:p>
          <a:p>
            <a:r>
              <a:rPr lang="en-US" sz="2000" b="1" dirty="0" smtClean="0">
                <a:solidFill>
                  <a:schemeClr val="accent2">
                    <a:lumMod val="75000"/>
                  </a:schemeClr>
                </a:solidFill>
              </a:rPr>
              <a:t>Strengths</a:t>
            </a:r>
            <a:r>
              <a:rPr lang="en-US" sz="2000" dirty="0" smtClean="0"/>
              <a:t>: Adaptable, can be integrated with existing monitoring </a:t>
            </a:r>
            <a:r>
              <a:rPr lang="en-US" sz="2000" dirty="0" err="1" smtClean="0"/>
              <a:t>sysptem</a:t>
            </a:r>
            <a:r>
              <a:rPr lang="en-US" sz="2000" dirty="0" smtClean="0"/>
              <a:t>, in-depth, comprehensive, process can result in capacity </a:t>
            </a:r>
            <a:r>
              <a:rPr lang="en-US" sz="2000" dirty="0" err="1" smtClean="0"/>
              <a:t>strengthnenin</a:t>
            </a:r>
            <a:endParaRPr lang="en-US" sz="2000" dirty="0" smtClean="0"/>
          </a:p>
          <a:p>
            <a:r>
              <a:rPr lang="en-US" sz="2000" b="1" dirty="0" smtClean="0">
                <a:solidFill>
                  <a:schemeClr val="accent2">
                    <a:lumMod val="75000"/>
                  </a:schemeClr>
                </a:solidFill>
              </a:rPr>
              <a:t>Limitations: </a:t>
            </a:r>
            <a:r>
              <a:rPr lang="en-US" sz="2000" dirty="0" smtClean="0"/>
              <a:t>Relatively costly and time consuming, requires adaptation to context</a:t>
            </a:r>
            <a:r>
              <a:rPr lang="en-US" sz="2000" dirty="0"/>
              <a:t/>
            </a:r>
            <a:br>
              <a:rPr lang="en-US" sz="2000" dirty="0"/>
            </a:br>
            <a:endParaRPr lang="fr-FR" sz="2000" dirty="0"/>
          </a:p>
        </p:txBody>
      </p:sp>
      <p:sp>
        <p:nvSpPr>
          <p:cNvPr id="10" name="Rectangle 3"/>
          <p:cNvSpPr>
            <a:spLocks noChangeArrowheads="1"/>
          </p:cNvSpPr>
          <p:nvPr/>
        </p:nvSpPr>
        <p:spPr bwMode="auto">
          <a:xfrm>
            <a:off x="4349750" y="3179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4349750"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nvSpPr>
        <p:spPr bwMode="auto">
          <a:xfrm>
            <a:off x="4349750"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6"/>
          <p:cNvSpPr>
            <a:spLocks noChangeArrowheads="1"/>
          </p:cNvSpPr>
          <p:nvPr/>
        </p:nvSpPr>
        <p:spPr bwMode="auto">
          <a:xfrm>
            <a:off x="4349750"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7"/>
          <p:cNvSpPr>
            <a:spLocks noChangeArrowheads="1"/>
          </p:cNvSpPr>
          <p:nvPr/>
        </p:nvSpPr>
        <p:spPr bwMode="auto">
          <a:xfrm>
            <a:off x="4349750" y="334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8"/>
          <p:cNvSpPr>
            <a:spLocks noChangeArrowheads="1"/>
          </p:cNvSpPr>
          <p:nvPr/>
        </p:nvSpPr>
        <p:spPr bwMode="auto">
          <a:xfrm>
            <a:off x="4349750" y="3506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9"/>
          <p:cNvSpPr>
            <a:spLocks noChangeArrowheads="1"/>
          </p:cNvSpPr>
          <p:nvPr/>
        </p:nvSpPr>
        <p:spPr bwMode="auto">
          <a:xfrm>
            <a:off x="4349750" y="334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18233" y="636588"/>
            <a:ext cx="17907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779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447"/>
            <a:ext cx="10515600" cy="562965"/>
          </a:xfrm>
        </p:spPr>
        <p:txBody>
          <a:bodyPr>
            <a:normAutofit fontScale="90000"/>
          </a:bodyPr>
          <a:lstStyle/>
          <a:p>
            <a:r>
              <a:rPr lang="fr-FR" dirty="0" smtClean="0"/>
              <a:t>There are </a:t>
            </a:r>
            <a:r>
              <a:rPr lang="fr-FR" dirty="0" err="1" smtClean="0"/>
              <a:t>many</a:t>
            </a:r>
            <a:r>
              <a:rPr lang="fr-FR" dirty="0" smtClean="0"/>
              <a:t> </a:t>
            </a:r>
            <a:r>
              <a:rPr lang="fr-FR" dirty="0" err="1" smtClean="0"/>
              <a:t>other</a:t>
            </a:r>
            <a:r>
              <a:rPr lang="fr-FR" dirty="0" smtClean="0"/>
              <a:t> </a:t>
            </a:r>
            <a:r>
              <a:rPr lang="fr-FR" dirty="0" err="1" smtClean="0"/>
              <a:t>tools</a:t>
            </a:r>
            <a:r>
              <a:rPr lang="fr-FR" dirty="0" smtClean="0"/>
              <a:t> for </a:t>
            </a:r>
            <a:r>
              <a:rPr lang="fr-FR" dirty="0" err="1" smtClean="0"/>
              <a:t>different</a:t>
            </a:r>
            <a:r>
              <a:rPr lang="fr-FR" dirty="0" smtClean="0"/>
              <a:t> </a:t>
            </a:r>
            <a:r>
              <a:rPr lang="fr-FR" dirty="0" err="1" smtClean="0"/>
              <a:t>purposes</a:t>
            </a:r>
            <a:r>
              <a:rPr lang="fr-FR" dirty="0" smtClean="0"/>
              <a:t> as </a:t>
            </a:r>
            <a:r>
              <a:rPr lang="fr-FR" dirty="0" err="1" smtClean="0"/>
              <a:t>well</a:t>
            </a:r>
            <a:endParaRPr lang="fr-F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9999655"/>
              </p:ext>
            </p:extLst>
          </p:nvPr>
        </p:nvGraphicFramePr>
        <p:xfrm>
          <a:off x="520263" y="1188720"/>
          <a:ext cx="11177751" cy="3992880"/>
        </p:xfrm>
        <a:graphic>
          <a:graphicData uri="http://schemas.openxmlformats.org/drawingml/2006/table">
            <a:tbl>
              <a:tblPr firstRow="1" bandRow="1">
                <a:tableStyleId>{5C22544A-7EE6-4342-B048-85BDC9FD1C3A}</a:tableStyleId>
              </a:tblPr>
              <a:tblGrid>
                <a:gridCol w="3137337">
                  <a:extLst>
                    <a:ext uri="{9D8B030D-6E8A-4147-A177-3AD203B41FA5}">
                      <a16:colId xmlns:a16="http://schemas.microsoft.com/office/drawing/2014/main" val="20000"/>
                    </a:ext>
                  </a:extLst>
                </a:gridCol>
                <a:gridCol w="4864100">
                  <a:extLst>
                    <a:ext uri="{9D8B030D-6E8A-4147-A177-3AD203B41FA5}">
                      <a16:colId xmlns:a16="http://schemas.microsoft.com/office/drawing/2014/main" val="20001"/>
                    </a:ext>
                  </a:extLst>
                </a:gridCol>
                <a:gridCol w="3176314">
                  <a:extLst>
                    <a:ext uri="{9D8B030D-6E8A-4147-A177-3AD203B41FA5}">
                      <a16:colId xmlns:a16="http://schemas.microsoft.com/office/drawing/2014/main" val="20002"/>
                    </a:ext>
                  </a:extLst>
                </a:gridCol>
              </a:tblGrid>
              <a:tr h="370840">
                <a:tc>
                  <a:txBody>
                    <a:bodyPr/>
                    <a:lstStyle/>
                    <a:p>
                      <a:r>
                        <a:rPr lang="fr-FR" sz="2400" dirty="0" err="1" smtClean="0"/>
                        <a:t>Purposes</a:t>
                      </a:r>
                      <a:r>
                        <a:rPr lang="fr-FR" sz="2400" dirty="0" smtClean="0"/>
                        <a:t> of </a:t>
                      </a:r>
                      <a:r>
                        <a:rPr lang="fr-FR" sz="2400" dirty="0" err="1" smtClean="0"/>
                        <a:t>assessments</a:t>
                      </a:r>
                      <a:endParaRPr lang="fr-FR" sz="2400" dirty="0"/>
                    </a:p>
                  </a:txBody>
                  <a:tcPr/>
                </a:tc>
                <a:tc>
                  <a:txBody>
                    <a:bodyPr/>
                    <a:lstStyle/>
                    <a:p>
                      <a:r>
                        <a:rPr lang="fr-FR" sz="2400" dirty="0" smtClean="0"/>
                        <a:t>Types of </a:t>
                      </a:r>
                      <a:r>
                        <a:rPr lang="fr-FR" sz="2400" dirty="0" err="1" smtClean="0"/>
                        <a:t>tools</a:t>
                      </a:r>
                      <a:endParaRPr lang="fr-FR" sz="2400" dirty="0"/>
                    </a:p>
                  </a:txBody>
                  <a:tcPr/>
                </a:tc>
                <a:tc>
                  <a:txBody>
                    <a:bodyPr/>
                    <a:lstStyle/>
                    <a:p>
                      <a:r>
                        <a:rPr lang="fr-FR" sz="2400" dirty="0" smtClean="0"/>
                        <a:t>Links</a:t>
                      </a:r>
                      <a:endParaRPr lang="fr-FR" sz="2400" dirty="0"/>
                    </a:p>
                  </a:txBody>
                  <a:tcPr/>
                </a:tc>
                <a:extLst>
                  <a:ext uri="{0D108BD9-81ED-4DB2-BD59-A6C34878D82A}">
                    <a16:rowId xmlns:a16="http://schemas.microsoft.com/office/drawing/2014/main" val="10000"/>
                  </a:ext>
                </a:extLst>
              </a:tr>
              <a:tr h="370840">
                <a:tc>
                  <a:txBody>
                    <a:bodyPr/>
                    <a:lstStyle/>
                    <a:p>
                      <a:r>
                        <a:rPr lang="fr-FR" sz="2400" dirty="0" smtClean="0"/>
                        <a:t>Social impact</a:t>
                      </a:r>
                      <a:endParaRPr lang="fr-F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t>SAPA </a:t>
                      </a:r>
                      <a:r>
                        <a:rPr lang="fr-FR" sz="1600" dirty="0" smtClean="0"/>
                        <a:t>(</a:t>
                      </a:r>
                      <a:r>
                        <a:rPr lang="fr-FR" sz="1600" dirty="0" err="1" smtClean="0"/>
                        <a:t>Governancance</a:t>
                      </a:r>
                      <a:r>
                        <a:rPr lang="fr-FR" sz="1600" dirty="0" smtClean="0"/>
                        <a:t> </a:t>
                      </a:r>
                      <a:r>
                        <a:rPr lang="fr-FR" sz="1600" dirty="0" err="1" smtClean="0"/>
                        <a:t>Assessment</a:t>
                      </a:r>
                      <a:r>
                        <a:rPr lang="fr-FR" sz="1600" baseline="0" dirty="0" smtClean="0"/>
                        <a:t> of </a:t>
                      </a:r>
                      <a:r>
                        <a:rPr lang="fr-FR" sz="1600" baseline="0" dirty="0" err="1" smtClean="0"/>
                        <a:t>PAs</a:t>
                      </a:r>
                      <a:r>
                        <a:rPr lang="fr-FR" sz="1600" baseline="0" dirty="0" smtClean="0"/>
                        <a:t>)</a:t>
                      </a:r>
                      <a:endParaRPr lang="fr-FR" sz="1600" dirty="0" smtClean="0"/>
                    </a:p>
                  </a:txBody>
                  <a:tcPr/>
                </a:tc>
                <a:tc>
                  <a:txBody>
                    <a:bodyPr/>
                    <a:lstStyle/>
                    <a:p>
                      <a:r>
                        <a:rPr lang="fr-FR" sz="1100" dirty="0" smtClean="0">
                          <a:hlinkClick r:id="rId3"/>
                        </a:rPr>
                        <a:t>https://www.iied.org/assessing-social-impacts-protected-conserved-areas-sapa</a:t>
                      </a:r>
                      <a:endParaRPr lang="fr-FR" sz="1100" dirty="0"/>
                    </a:p>
                  </a:txBody>
                  <a:tcPr/>
                </a:tc>
                <a:extLst>
                  <a:ext uri="{0D108BD9-81ED-4DB2-BD59-A6C34878D82A}">
                    <a16:rowId xmlns:a16="http://schemas.microsoft.com/office/drawing/2014/main" val="10001"/>
                  </a:ext>
                </a:extLst>
              </a:tr>
              <a:tr h="370840">
                <a:tc>
                  <a:txBody>
                    <a:bodyPr/>
                    <a:lstStyle/>
                    <a:p>
                      <a:r>
                        <a:rPr lang="fr-FR" sz="2400" dirty="0" err="1" smtClean="0"/>
                        <a:t>Governance</a:t>
                      </a:r>
                      <a:r>
                        <a:rPr lang="fr-FR" sz="2400" baseline="0" dirty="0" smtClean="0"/>
                        <a:t> and </a:t>
                      </a:r>
                      <a:r>
                        <a:rPr lang="fr-FR" sz="2400" baseline="0" dirty="0" err="1" smtClean="0"/>
                        <a:t>e</a:t>
                      </a:r>
                      <a:r>
                        <a:rPr lang="fr-FR" sz="2400" dirty="0" err="1" smtClean="0"/>
                        <a:t>quity</a:t>
                      </a:r>
                      <a:endParaRPr lang="fr-FR" sz="2400" dirty="0"/>
                    </a:p>
                  </a:txBody>
                  <a:tcPr/>
                </a:tc>
                <a:tc>
                  <a:txBody>
                    <a:bodyPr/>
                    <a:lstStyle/>
                    <a:p>
                      <a:r>
                        <a:rPr lang="fr-FR" sz="2400" dirty="0" smtClean="0"/>
                        <a:t>GAPA </a:t>
                      </a:r>
                      <a:r>
                        <a:rPr lang="fr-FR" sz="1600" dirty="0" smtClean="0"/>
                        <a:t>(</a:t>
                      </a:r>
                      <a:r>
                        <a:rPr lang="fr-FR" sz="1600" dirty="0" err="1" smtClean="0"/>
                        <a:t>Governancance</a:t>
                      </a:r>
                      <a:r>
                        <a:rPr lang="fr-FR" sz="1600" dirty="0" smtClean="0"/>
                        <a:t> </a:t>
                      </a:r>
                      <a:r>
                        <a:rPr lang="fr-FR" sz="1600" dirty="0" err="1" smtClean="0"/>
                        <a:t>Assessment</a:t>
                      </a:r>
                      <a:r>
                        <a:rPr lang="fr-FR" sz="1600" baseline="0" dirty="0" smtClean="0"/>
                        <a:t> of </a:t>
                      </a:r>
                      <a:r>
                        <a:rPr lang="fr-FR" sz="1600" baseline="0" dirty="0" err="1" smtClean="0"/>
                        <a:t>PAs</a:t>
                      </a:r>
                      <a:r>
                        <a:rPr lang="fr-FR" sz="16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t>SAGE </a:t>
                      </a:r>
                      <a:r>
                        <a:rPr lang="fr-FR" sz="1600" dirty="0" smtClean="0"/>
                        <a:t>(</a:t>
                      </a:r>
                      <a:r>
                        <a:rPr lang="fr-FR" sz="1600" dirty="0" err="1" smtClean="0"/>
                        <a:t>Governancance</a:t>
                      </a:r>
                      <a:r>
                        <a:rPr lang="fr-FR" sz="1600" dirty="0" smtClean="0"/>
                        <a:t> </a:t>
                      </a:r>
                      <a:r>
                        <a:rPr lang="fr-FR" sz="1600" dirty="0" err="1" smtClean="0"/>
                        <a:t>Assessment</a:t>
                      </a:r>
                      <a:r>
                        <a:rPr lang="fr-FR" sz="1600" baseline="0" dirty="0" smtClean="0"/>
                        <a:t> of </a:t>
                      </a:r>
                      <a:r>
                        <a:rPr lang="fr-FR" sz="1600" baseline="0" dirty="0" err="1" smtClean="0"/>
                        <a:t>PAs</a:t>
                      </a:r>
                      <a:r>
                        <a:rPr lang="fr-FR" sz="1600" baseline="0" dirty="0" smtClean="0"/>
                        <a:t>)</a:t>
                      </a:r>
                      <a:endParaRPr lang="fr-FR" sz="2400" dirty="0" smtClean="0"/>
                    </a:p>
                    <a:p>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u="sng" kern="1200" dirty="0" smtClean="0">
                          <a:solidFill>
                            <a:schemeClr val="dk1"/>
                          </a:solidFill>
                          <a:effectLst/>
                          <a:latin typeface="+mn-lt"/>
                          <a:ea typeface="+mn-ea"/>
                          <a:cs typeface="+mn-cs"/>
                          <a:hlinkClick r:id="rId4"/>
                        </a:rPr>
                        <a:t>www.iied.org › </a:t>
                      </a:r>
                      <a:r>
                        <a:rPr lang="fr-FR" sz="1100" b="0" i="0" u="sng" kern="1200" dirty="0" err="1" smtClean="0">
                          <a:solidFill>
                            <a:schemeClr val="dk1"/>
                          </a:solidFill>
                          <a:effectLst/>
                          <a:latin typeface="+mn-lt"/>
                          <a:ea typeface="+mn-ea"/>
                          <a:cs typeface="+mn-cs"/>
                          <a:hlinkClick r:id="rId4"/>
                        </a:rPr>
                        <a:t>assessing</a:t>
                      </a:r>
                      <a:r>
                        <a:rPr lang="fr-FR" sz="1100" b="0" i="0" u="sng" kern="1200" dirty="0" smtClean="0">
                          <a:solidFill>
                            <a:schemeClr val="dk1"/>
                          </a:solidFill>
                          <a:effectLst/>
                          <a:latin typeface="+mn-lt"/>
                          <a:ea typeface="+mn-ea"/>
                          <a:cs typeface="+mn-cs"/>
                          <a:hlinkClick r:id="rId4"/>
                        </a:rPr>
                        <a:t>-</a:t>
                      </a:r>
                      <a:r>
                        <a:rPr lang="fr-FR" sz="1100" b="0" i="0" u="sng" kern="1200" dirty="0" err="1" smtClean="0">
                          <a:solidFill>
                            <a:schemeClr val="dk1"/>
                          </a:solidFill>
                          <a:effectLst/>
                          <a:latin typeface="+mn-lt"/>
                          <a:ea typeface="+mn-ea"/>
                          <a:cs typeface="+mn-cs"/>
                          <a:hlinkClick r:id="rId4"/>
                        </a:rPr>
                        <a:t>governance</a:t>
                      </a:r>
                      <a:r>
                        <a:rPr lang="fr-FR" sz="1100" b="0" i="0" u="sng" kern="1200" dirty="0" smtClean="0">
                          <a:solidFill>
                            <a:schemeClr val="dk1"/>
                          </a:solidFill>
                          <a:effectLst/>
                          <a:latin typeface="+mn-lt"/>
                          <a:ea typeface="+mn-ea"/>
                          <a:cs typeface="+mn-cs"/>
                          <a:hlinkClick r:id="rId4"/>
                        </a:rPr>
                        <a:t>-</a:t>
                      </a:r>
                      <a:r>
                        <a:rPr lang="fr-FR" sz="1100" b="0" i="0" u="sng" kern="1200" dirty="0" err="1" smtClean="0">
                          <a:solidFill>
                            <a:schemeClr val="dk1"/>
                          </a:solidFill>
                          <a:effectLst/>
                          <a:latin typeface="+mn-lt"/>
                          <a:ea typeface="+mn-ea"/>
                          <a:cs typeface="+mn-cs"/>
                          <a:hlinkClick r:id="rId4"/>
                        </a:rPr>
                        <a:t>protected</a:t>
                      </a:r>
                      <a:r>
                        <a:rPr lang="fr-FR" sz="1100" b="0" i="0" u="sng" kern="1200" dirty="0" smtClean="0">
                          <a:solidFill>
                            <a:schemeClr val="dk1"/>
                          </a:solidFill>
                          <a:effectLst/>
                          <a:latin typeface="+mn-lt"/>
                          <a:ea typeface="+mn-ea"/>
                          <a:cs typeface="+mn-cs"/>
                          <a:hlinkClick r:id="rId4"/>
                        </a:rPr>
                        <a:t>-</a:t>
                      </a:r>
                      <a:r>
                        <a:rPr lang="fr-FR" sz="1100" b="0" i="0" u="sng" kern="1200" dirty="0" err="1" smtClean="0">
                          <a:solidFill>
                            <a:schemeClr val="dk1"/>
                          </a:solidFill>
                          <a:effectLst/>
                          <a:latin typeface="+mn-lt"/>
                          <a:ea typeface="+mn-ea"/>
                          <a:cs typeface="+mn-cs"/>
                          <a:hlinkClick r:id="rId4"/>
                        </a:rPr>
                        <a:t>conserved</a:t>
                      </a:r>
                      <a:r>
                        <a:rPr lang="fr-FR" sz="1100" b="0" i="0" u="sng" kern="1200" dirty="0" smtClean="0">
                          <a:solidFill>
                            <a:schemeClr val="dk1"/>
                          </a:solidFill>
                          <a:effectLst/>
                          <a:latin typeface="+mn-lt"/>
                          <a:ea typeface="+mn-ea"/>
                          <a:cs typeface="+mn-cs"/>
                          <a:hlinkClick r:id="rId4"/>
                        </a:rPr>
                        <a:t>-areas-</a:t>
                      </a:r>
                      <a:r>
                        <a:rPr lang="fr-FR" sz="1100" b="0" i="0" u="sng" kern="1200" dirty="0" err="1" smtClean="0">
                          <a:solidFill>
                            <a:schemeClr val="dk1"/>
                          </a:solidFill>
                          <a:effectLst/>
                          <a:latin typeface="+mn-lt"/>
                          <a:ea typeface="+mn-ea"/>
                          <a:cs typeface="+mn-cs"/>
                          <a:hlinkClick r:id="rId4"/>
                        </a:rPr>
                        <a:t>gapa</a:t>
                      </a:r>
                      <a:endParaRPr lang="fr-FR" sz="1100" b="0" i="0" u="sng" kern="1200" dirty="0" smtClean="0">
                        <a:solidFill>
                          <a:schemeClr val="dk1"/>
                        </a:solidFill>
                        <a:effectLst/>
                        <a:latin typeface="+mn-lt"/>
                        <a:ea typeface="+mn-ea"/>
                        <a:cs typeface="+mn-cs"/>
                        <a:hlinkClick r:id="rId4"/>
                      </a:endParaRPr>
                    </a:p>
                    <a:p>
                      <a:endParaRPr lang="fr-FR" sz="11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err="1" smtClean="0"/>
                        <a:t>Well-being</a:t>
                      </a:r>
                      <a:r>
                        <a:rPr lang="fr-FR" sz="2400" dirty="0" smtClean="0"/>
                        <a:t> &amp; </a:t>
                      </a:r>
                      <a:r>
                        <a:rPr lang="fr-FR" sz="2400" dirty="0" err="1" smtClean="0"/>
                        <a:t>Benefits</a:t>
                      </a:r>
                      <a:r>
                        <a:rPr lang="fr-FR" sz="2400" dirty="0" smtClean="0"/>
                        <a:t> for local </a:t>
                      </a:r>
                      <a:r>
                        <a:rPr lang="fr-FR" sz="2400" dirty="0" err="1" smtClean="0"/>
                        <a:t>communities</a:t>
                      </a:r>
                      <a:endParaRPr lang="fr-FR" sz="2400" dirty="0" smtClean="0"/>
                    </a:p>
                  </a:txBody>
                  <a:tcPr/>
                </a:tc>
                <a:tc>
                  <a:txBody>
                    <a:bodyPr/>
                    <a:lstStyle/>
                    <a:p>
                      <a:r>
                        <a:rPr lang="fr-FR" sz="2400" dirty="0" smtClean="0"/>
                        <a:t>PABAT </a:t>
                      </a:r>
                      <a:r>
                        <a:rPr lang="fr-FR" sz="1800" dirty="0" smtClean="0"/>
                        <a:t>(PA</a:t>
                      </a:r>
                      <a:r>
                        <a:rPr lang="fr-FR" sz="1800" baseline="0" dirty="0" smtClean="0"/>
                        <a:t> </a:t>
                      </a:r>
                      <a:r>
                        <a:rPr lang="fr-FR" sz="1800" baseline="0" dirty="0" err="1" smtClean="0"/>
                        <a:t>Benefits</a:t>
                      </a:r>
                      <a:r>
                        <a:rPr lang="fr-FR" sz="1800" baseline="0" dirty="0" smtClean="0"/>
                        <a:t> </a:t>
                      </a:r>
                      <a:r>
                        <a:rPr lang="fr-FR" sz="1800" baseline="0" dirty="0" err="1" smtClean="0"/>
                        <a:t>Assessment</a:t>
                      </a:r>
                      <a:r>
                        <a:rPr lang="fr-FR" sz="1800" baseline="0" dirty="0" smtClean="0"/>
                        <a:t> </a:t>
                      </a:r>
                      <a:r>
                        <a:rPr lang="fr-FR" sz="1800" baseline="0" dirty="0" err="1" smtClean="0"/>
                        <a:t>Tool</a:t>
                      </a:r>
                      <a:r>
                        <a:rPr lang="fr-FR" sz="1800" baseline="0" dirty="0" smtClean="0"/>
                        <a:t>)</a:t>
                      </a:r>
                      <a:endParaRPr lang="fr-FR" sz="1800" dirty="0" smtClean="0"/>
                    </a:p>
                    <a:p>
                      <a:r>
                        <a:rPr lang="fr-FR" sz="2400" dirty="0" smtClean="0"/>
                        <a:t>NBS </a:t>
                      </a:r>
                      <a:r>
                        <a:rPr lang="fr-FR" sz="1800" dirty="0" smtClean="0"/>
                        <a:t>(</a:t>
                      </a:r>
                      <a:r>
                        <a:rPr lang="fr-FR" sz="1800" dirty="0" err="1" smtClean="0"/>
                        <a:t>Necessity</a:t>
                      </a:r>
                      <a:r>
                        <a:rPr lang="fr-FR" sz="1800" baseline="0" dirty="0" smtClean="0"/>
                        <a:t> Basic Survey)</a:t>
                      </a:r>
                      <a:endParaRPr lang="fr-FR" sz="1800" dirty="0"/>
                    </a:p>
                  </a:txBody>
                  <a:tcPr/>
                </a:tc>
                <a:tc>
                  <a:txBody>
                    <a:bodyPr/>
                    <a:lstStyle/>
                    <a:p>
                      <a:r>
                        <a:rPr lang="fr-FR" sz="1100" dirty="0" smtClean="0">
                          <a:hlinkClick r:id="rId5"/>
                        </a:rPr>
                        <a:t>https://wwf.panda.org/?174401/PABAT</a:t>
                      </a:r>
                      <a:endParaRPr lang="fr-FR" sz="1100" dirty="0" smtClean="0"/>
                    </a:p>
                    <a:p>
                      <a:r>
                        <a:rPr lang="fr-FR" sz="1100" dirty="0" smtClean="0">
                          <a:hlinkClick r:id="rId6"/>
                        </a:rPr>
                        <a:t>https://mande.co.uk/special-issues/the-basic-necessities-survey/</a:t>
                      </a:r>
                      <a:endParaRPr lang="fr-FR" sz="1100" dirty="0"/>
                    </a:p>
                  </a:txBody>
                  <a:tcPr/>
                </a:tc>
                <a:extLst>
                  <a:ext uri="{0D108BD9-81ED-4DB2-BD59-A6C34878D82A}">
                    <a16:rowId xmlns:a16="http://schemas.microsoft.com/office/drawing/2014/main" val="10003"/>
                  </a:ext>
                </a:extLst>
              </a:tr>
              <a:tr h="370840">
                <a:tc>
                  <a:txBody>
                    <a:bodyPr/>
                    <a:lstStyle/>
                    <a:p>
                      <a:r>
                        <a:rPr lang="fr-FR" sz="2400" dirty="0" err="1" smtClean="0"/>
                        <a:t>Threats</a:t>
                      </a:r>
                      <a:r>
                        <a:rPr lang="fr-FR" sz="2400" dirty="0" smtClean="0"/>
                        <a:t> and </a:t>
                      </a:r>
                      <a:r>
                        <a:rPr lang="fr-FR" sz="2400" dirty="0" err="1" smtClean="0"/>
                        <a:t>law</a:t>
                      </a:r>
                      <a:r>
                        <a:rPr lang="fr-FR" sz="2400" dirty="0" smtClean="0"/>
                        <a:t> </a:t>
                      </a:r>
                      <a:r>
                        <a:rPr lang="fr-FR" sz="2400" dirty="0" err="1" smtClean="0"/>
                        <a:t>enforcement</a:t>
                      </a:r>
                      <a:endParaRPr lang="fr-FR" sz="2400" dirty="0"/>
                    </a:p>
                  </a:txBody>
                  <a:tcPr/>
                </a:tc>
                <a:tc>
                  <a:txBody>
                    <a:bodyPr/>
                    <a:lstStyle/>
                    <a:p>
                      <a:r>
                        <a:rPr lang="fr-FR" sz="2400" dirty="0" smtClean="0"/>
                        <a:t>SMART </a:t>
                      </a:r>
                      <a:r>
                        <a:rPr lang="en-US" sz="1600" b="0" i="0" kern="1200" dirty="0" smtClean="0">
                          <a:solidFill>
                            <a:schemeClr val="dk1"/>
                          </a:solidFill>
                          <a:effectLst/>
                          <a:latin typeface="+mn-lt"/>
                          <a:ea typeface="+mn-ea"/>
                          <a:cs typeface="+mn-cs"/>
                        </a:rPr>
                        <a:t>(Spatial Monitoring and Reporting Tool)</a:t>
                      </a:r>
                      <a:endParaRPr lang="fr-FR" sz="2400" dirty="0"/>
                    </a:p>
                  </a:txBody>
                  <a:tcPr/>
                </a:tc>
                <a:tc>
                  <a:txBody>
                    <a:bodyPr/>
                    <a:lstStyle/>
                    <a:p>
                      <a:endParaRPr lang="fr-FR"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9181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7108</TotalTime>
  <Words>1582</Words>
  <Application>Microsoft Office PowerPoint</Application>
  <PresentationFormat>Widescreen</PresentationFormat>
  <Paragraphs>307</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Carlito</vt:lpstr>
      <vt:lpstr>Franklin Gothic Book</vt:lpstr>
      <vt:lpstr>Franklin Gothic Demi</vt:lpstr>
      <vt:lpstr>MavenPro-Bold</vt:lpstr>
      <vt:lpstr>MavenPro-Regular</vt:lpstr>
      <vt:lpstr>Office Theme</vt:lpstr>
      <vt:lpstr>Integrated Management Effectiveness Tool (IMET) Training</vt:lpstr>
      <vt:lpstr>SESSION 7 - IMET and the other tools and standards</vt:lpstr>
      <vt:lpstr>Objectives of the session</vt:lpstr>
      <vt:lpstr>IMET and other PAME tools</vt:lpstr>
      <vt:lpstr>PowerPoint Presentation</vt:lpstr>
      <vt:lpstr>PowerPoint Presentation</vt:lpstr>
      <vt:lpstr>Rapid Assessment and Prioritisation of Protected Area Management</vt:lpstr>
      <vt:lpstr>Enhancing our Heritage Toolkit</vt:lpstr>
      <vt:lpstr>There are many other tools for different purposes as well</vt:lpstr>
      <vt:lpstr>IMET AND THE GREEN LIST STANDARDS</vt:lpstr>
      <vt:lpstr>PAME and Standards </vt:lpstr>
      <vt:lpstr>Green List Standards</vt:lpstr>
      <vt:lpstr>Green List Standards</vt:lpstr>
      <vt:lpstr>PowerPoint Presentation</vt:lpstr>
      <vt:lpstr>IUCN GREEN LIST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BUCIOACA Roxana</cp:lastModifiedBy>
  <cp:revision>214</cp:revision>
  <dcterms:created xsi:type="dcterms:W3CDTF">2016-03-29T08:17:27Z</dcterms:created>
  <dcterms:modified xsi:type="dcterms:W3CDTF">2020-02-06T08:56:51Z</dcterms:modified>
</cp:coreProperties>
</file>