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0" r:id="rId2"/>
    <p:sldId id="322" r:id="rId3"/>
    <p:sldId id="302" r:id="rId4"/>
    <p:sldId id="341" r:id="rId5"/>
    <p:sldId id="344" r:id="rId6"/>
    <p:sldId id="343" r:id="rId7"/>
    <p:sldId id="342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>
    <p:extLst/>
  </p:cmAuthor>
  <p:cmAuthor id="2" name="Elena Reghintovschi" initials="ER [2]" lastIdx="1" clrIdx="1">
    <p:extLst/>
  </p:cmAuthor>
  <p:cmAuthor id="3" name="Elena Reghintovschi" initials="ER [2] [2]" lastIdx="1" clrIdx="2">
    <p:extLst/>
  </p:cmAuthor>
  <p:cmAuthor id="4" name="Elena Reghintovschi" initials="ER [3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F785E"/>
    <a:srgbClr val="90C14E"/>
    <a:srgbClr val="A35B28"/>
    <a:srgbClr val="679D97"/>
    <a:srgbClr val="71A6A1"/>
    <a:srgbClr val="41AD53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2"/>
    <p:restoredTop sz="68895" autoAdjust="0"/>
  </p:normalViewPr>
  <p:slideViewPr>
    <p:cSldViewPr snapToGrid="0" snapToObjects="1">
      <p:cViewPr varScale="1">
        <p:scale>
          <a:sx n="90" d="100"/>
          <a:sy n="90" d="100"/>
        </p:scale>
        <p:origin x="15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How to fill it?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information one has to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Answer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question </a:t>
            </a:r>
            <a:r>
              <a:rPr lang="fr-FR" dirty="0" err="1" smtClean="0"/>
              <a:t>while</a:t>
            </a:r>
            <a:r>
              <a:rPr lang="fr-FR" dirty="0" smtClean="0"/>
              <a:t> participant explore the </a:t>
            </a:r>
            <a:r>
              <a:rPr lang="fr-FR" dirty="0" err="1" smtClean="0"/>
              <a:t>Context</a:t>
            </a:r>
            <a:r>
              <a:rPr lang="fr-FR" baseline="0" dirty="0" smtClean="0"/>
              <a:t> </a:t>
            </a:r>
            <a:r>
              <a:rPr lang="fr-FR" baseline="0" smtClean="0"/>
              <a:t>of Intervention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participants have enough cards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together if some cards need to be assigned to different groups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7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0089D0-0E04-754B-9E50-A88FBAEC3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00" y="5811546"/>
            <a:ext cx="2970570" cy="66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0" y="1435100"/>
            <a:ext cx="7584440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05.02.2020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26385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1638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9" y="5522715"/>
            <a:ext cx="5451299" cy="86735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89015" y="6360264"/>
            <a:ext cx="3972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An initiative of the ACP Group of States financed by the European Union's 11</a:t>
            </a:r>
            <a:r>
              <a:rPr lang="en-US" sz="1050" baseline="30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</a:t>
            </a:r>
            <a:r>
              <a:rPr lang="en-US" sz="105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EDF.</a:t>
            </a:r>
          </a:p>
        </p:txBody>
      </p:sp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07240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17C63-20A5-5041-820D-9C8111AB5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648" y="2261214"/>
            <a:ext cx="6122015" cy="13662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83118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The Biodiversity</a:t>
            </a:r>
            <a:r>
              <a:rPr lang="en-US" sz="1000" baseline="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and Protected Areas Management Programme (BIOPAMA) is a</a:t>
            </a:r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 initiative of the ACP Group of States financed by the European Union's 11</a:t>
            </a:r>
            <a:r>
              <a:rPr lang="en-US" sz="1000" baseline="30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</a:t>
            </a:r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EDF.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956AE-496E-0A4E-81CE-713B3CC39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84" y="4470978"/>
            <a:ext cx="3070942" cy="949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9E99A-CC84-A445-82B0-875ACDFD96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117" y="5530847"/>
            <a:ext cx="3046009" cy="2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05.02.2020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05.02.2020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D8C4A5-E0F4-7546-93EC-A5662A418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1" y="6149795"/>
            <a:ext cx="2197100" cy="49034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05.02.2020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A17F9-AB41-9B44-929B-B8707812EBBB}"/>
              </a:ext>
            </a:extLst>
          </p:cNvPr>
          <p:cNvSpPr/>
          <p:nvPr userDrawn="1"/>
        </p:nvSpPr>
        <p:spPr>
          <a:xfrm>
            <a:off x="0" y="2133600"/>
            <a:ext cx="9321800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05.02.2020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05.02.2020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05.02.2020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05.02.2020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95CC9-3177-B34E-92EB-531721CE644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1" y="6149795"/>
            <a:ext cx="2197100" cy="4903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35B28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5"/>
            <a:ext cx="12192000" cy="536119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568493-EE96-3A44-AF9A-CE74A899BA48}"/>
              </a:ext>
            </a:extLst>
          </p:cNvPr>
          <p:cNvSpPr/>
          <p:nvPr/>
        </p:nvSpPr>
        <p:spPr>
          <a:xfrm>
            <a:off x="314198" y="885267"/>
            <a:ext cx="7195930" cy="1828800"/>
          </a:xfrm>
          <a:prstGeom prst="rect">
            <a:avLst/>
          </a:prstGeom>
          <a:solidFill>
            <a:srgbClr val="679D9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502" y="2018828"/>
            <a:ext cx="6194322" cy="16444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Kigali, Feb 2020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9284" y="-352453"/>
            <a:ext cx="6977062" cy="23712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Integrated Management Effectiveness Tool (IMET) Training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19C4E-035C-724C-8C5F-5375444AC87B}"/>
              </a:ext>
            </a:extLst>
          </p:cNvPr>
          <p:cNvSpPr/>
          <p:nvPr/>
        </p:nvSpPr>
        <p:spPr>
          <a:xfrm>
            <a:off x="0" y="833188"/>
            <a:ext cx="331304" cy="1828800"/>
          </a:xfrm>
          <a:prstGeom prst="rect">
            <a:avLst/>
          </a:prstGeom>
          <a:solidFill>
            <a:srgbClr val="90C14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68493-EE96-3A44-AF9A-CE74A899BA48}"/>
              </a:ext>
            </a:extLst>
          </p:cNvPr>
          <p:cNvSpPr/>
          <p:nvPr/>
        </p:nvSpPr>
        <p:spPr>
          <a:xfrm>
            <a:off x="331304" y="4743933"/>
            <a:ext cx="4445000" cy="629133"/>
          </a:xfrm>
          <a:prstGeom prst="rect">
            <a:avLst/>
          </a:prstGeom>
          <a:solidFill>
            <a:srgbClr val="CF785E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/>
              <a:t>Domoina </a:t>
            </a:r>
            <a:r>
              <a:rPr lang="fr-FR" sz="2400" dirty="0" err="1" smtClean="0"/>
              <a:t>Rakotobe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61448" y="892277"/>
            <a:ext cx="6194322" cy="2371281"/>
          </a:xfrm>
        </p:spPr>
        <p:txBody>
          <a:bodyPr/>
          <a:lstStyle/>
          <a:p>
            <a:r>
              <a:rPr lang="en-US" b="1" dirty="0"/>
              <a:t>SESSION </a:t>
            </a:r>
            <a:r>
              <a:rPr lang="en-US" b="1" dirty="0" smtClean="0"/>
              <a:t>3</a:t>
            </a:r>
            <a:r>
              <a:rPr lang="en-US" dirty="0" smtClean="0"/>
              <a:t> </a:t>
            </a:r>
            <a:r>
              <a:rPr lang="en-US" dirty="0"/>
              <a:t>- Understanding context of intervention and its links to management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0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Objectives of the session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At the end of this session, participant will be able to:</a:t>
            </a:r>
          </a:p>
          <a:p>
            <a:pPr lvl="0"/>
            <a:r>
              <a:rPr lang="en-US" dirty="0"/>
              <a:t>Explain what is the intervention context and what is inside </a:t>
            </a:r>
            <a:endParaRPr lang="fr-FR" dirty="0"/>
          </a:p>
          <a:p>
            <a:pPr lvl="0"/>
            <a:r>
              <a:rPr lang="en-US" dirty="0"/>
              <a:t>Distinguish the differences between context of intervention and context of management</a:t>
            </a:r>
            <a:endParaRPr lang="fr-FR" dirty="0"/>
          </a:p>
          <a:p>
            <a:pPr lvl="0"/>
            <a:r>
              <a:rPr lang="en-US" dirty="0"/>
              <a:t>Demonstrate links between context of intervention and management of a protected area</a:t>
            </a:r>
            <a:endParaRPr lang="fr-FR" dirty="0"/>
          </a:p>
          <a:p>
            <a:endParaRPr lang="en-GB" dirty="0"/>
          </a:p>
        </p:txBody>
      </p:sp>
      <p:sp>
        <p:nvSpPr>
          <p:cNvPr id="2" name="AutoShape 2" descr="Résultat de recherche d'images pour &quot;Victoria Fall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ésultat de recherche d'images pour &quot;Victoria Fall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8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514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 of intervention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of PA management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1458" y="2439642"/>
            <a:ext cx="4112342" cy="240849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14418"/>
            <a:ext cx="12192000" cy="484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4093" y="3227295"/>
            <a:ext cx="8471647" cy="435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latin typeface="Franklin Gothic Book" panose="020B0503020102020204" pitchFamily="34" charset="0"/>
              </a:rPr>
              <a:t>1. General Information</a:t>
            </a:r>
            <a:endParaRPr lang="fr-FR" sz="3200" dirty="0">
              <a:latin typeface="Franklin Gothic Book" panose="020B05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235" y="3745670"/>
            <a:ext cx="8507506" cy="435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latin typeface="Franklin Gothic Book" panose="020B0503020102020204" pitchFamily="34" charset="0"/>
              </a:rPr>
              <a:t>2. Areas and </a:t>
            </a:r>
            <a:r>
              <a:rPr lang="fr-FR" sz="3200" dirty="0" err="1" smtClean="0">
                <a:latin typeface="Franklin Gothic Book" panose="020B0503020102020204" pitchFamily="34" charset="0"/>
              </a:rPr>
              <a:t>Boundaries</a:t>
            </a:r>
            <a:endParaRPr lang="fr-FR" sz="3200" dirty="0">
              <a:latin typeface="Franklin Gothic Book" panose="020B05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234" y="4251482"/>
            <a:ext cx="8507506" cy="435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latin typeface="Franklin Gothic Book" panose="020B0503020102020204" pitchFamily="34" charset="0"/>
              </a:rPr>
              <a:t>3. </a:t>
            </a:r>
            <a:r>
              <a:rPr lang="fr-FR" sz="3200" dirty="0" err="1" smtClean="0">
                <a:latin typeface="Franklin Gothic Book" panose="020B0503020102020204" pitchFamily="34" charset="0"/>
              </a:rPr>
              <a:t>Human</a:t>
            </a:r>
            <a:r>
              <a:rPr lang="fr-FR" sz="3200" dirty="0" smtClean="0">
                <a:latin typeface="Franklin Gothic Book" panose="020B0503020102020204" pitchFamily="34" charset="0"/>
              </a:rPr>
              <a:t>, </a:t>
            </a:r>
            <a:r>
              <a:rPr lang="fr-FR" sz="3200" dirty="0" err="1" smtClean="0">
                <a:latin typeface="Franklin Gothic Book" panose="020B0503020102020204" pitchFamily="34" charset="0"/>
              </a:rPr>
              <a:t>financial</a:t>
            </a:r>
            <a:r>
              <a:rPr lang="fr-FR" sz="3200" dirty="0" smtClean="0">
                <a:latin typeface="Franklin Gothic Book" panose="020B0503020102020204" pitchFamily="34" charset="0"/>
              </a:rPr>
              <a:t> and </a:t>
            </a:r>
            <a:r>
              <a:rPr lang="fr-FR" sz="3200" dirty="0" err="1" smtClean="0">
                <a:latin typeface="Franklin Gothic Book" panose="020B0503020102020204" pitchFamily="34" charset="0"/>
              </a:rPr>
              <a:t>materials</a:t>
            </a:r>
            <a:endParaRPr lang="fr-FR" sz="3200" dirty="0">
              <a:latin typeface="Franklin Gothic Book" panose="020B05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234" y="4773842"/>
            <a:ext cx="8507506" cy="435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latin typeface="Franklin Gothic Book" panose="020B0503020102020204" pitchFamily="34" charset="0"/>
              </a:rPr>
              <a:t>4. Key </a:t>
            </a:r>
            <a:r>
              <a:rPr lang="fr-FR" sz="3200" dirty="0" err="1" smtClean="0">
                <a:latin typeface="Franklin Gothic Book" panose="020B0503020102020204" pitchFamily="34" charset="0"/>
              </a:rPr>
              <a:t>elements</a:t>
            </a:r>
            <a:endParaRPr lang="fr-FR" sz="3200" dirty="0"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235" y="5293658"/>
            <a:ext cx="8507506" cy="435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latin typeface="Franklin Gothic Book" panose="020B0503020102020204" pitchFamily="34" charset="0"/>
              </a:rPr>
              <a:t>5. </a:t>
            </a:r>
            <a:r>
              <a:rPr lang="fr-FR" sz="3200" dirty="0" err="1" smtClean="0">
                <a:latin typeface="Franklin Gothic Book" panose="020B0503020102020204" pitchFamily="34" charset="0"/>
              </a:rPr>
              <a:t>Threats</a:t>
            </a:r>
            <a:endParaRPr lang="fr-FR" sz="3200" dirty="0">
              <a:latin typeface="Franklin Gothic Book" panose="020B0503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234" y="5759129"/>
            <a:ext cx="8507506" cy="435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latin typeface="Franklin Gothic Book" panose="020B0503020102020204" pitchFamily="34" charset="0"/>
              </a:rPr>
              <a:t>6. </a:t>
            </a:r>
            <a:r>
              <a:rPr lang="fr-FR" sz="3200" dirty="0" err="1" smtClean="0">
                <a:latin typeface="Franklin Gothic Book" panose="020B0503020102020204" pitchFamily="34" charset="0"/>
              </a:rPr>
              <a:t>Climate</a:t>
            </a:r>
            <a:r>
              <a:rPr lang="fr-FR" sz="3200" dirty="0" smtClean="0">
                <a:latin typeface="Franklin Gothic Book" panose="020B0503020102020204" pitchFamily="34" charset="0"/>
              </a:rPr>
              <a:t> Change and Conservation</a:t>
            </a:r>
            <a:endParaRPr lang="fr-FR" sz="3200" dirty="0">
              <a:latin typeface="Franklin Gothic Book" panose="020B0503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234" y="6270340"/>
            <a:ext cx="9354671" cy="435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latin typeface="Franklin Gothic Book" panose="020B0503020102020204" pitchFamily="34" charset="0"/>
              </a:rPr>
              <a:t>7. </a:t>
            </a:r>
            <a:r>
              <a:rPr lang="fr-FR" sz="3200" dirty="0" err="1" smtClean="0">
                <a:latin typeface="Franklin Gothic Book" panose="020B0503020102020204" pitchFamily="34" charset="0"/>
              </a:rPr>
              <a:t>Ecosystem</a:t>
            </a:r>
            <a:r>
              <a:rPr lang="fr-FR" sz="3200" dirty="0" smtClean="0">
                <a:latin typeface="Franklin Gothic Book" panose="020B0503020102020204" pitchFamily="34" charset="0"/>
              </a:rPr>
              <a:t> services and </a:t>
            </a:r>
            <a:r>
              <a:rPr lang="fr-FR" sz="3200" dirty="0" err="1" smtClean="0">
                <a:latin typeface="Franklin Gothic Book" panose="020B0503020102020204" pitchFamily="34" charset="0"/>
              </a:rPr>
              <a:t>community</a:t>
            </a:r>
            <a:r>
              <a:rPr lang="fr-FR" sz="3200" dirty="0" smtClean="0">
                <a:latin typeface="Franklin Gothic Book" panose="020B0503020102020204" pitchFamily="34" charset="0"/>
              </a:rPr>
              <a:t> </a:t>
            </a:r>
            <a:r>
              <a:rPr lang="fr-FR" sz="3200" dirty="0" err="1" smtClean="0">
                <a:latin typeface="Franklin Gothic Book" panose="020B0503020102020204" pitchFamily="34" charset="0"/>
              </a:rPr>
              <a:t>dependence</a:t>
            </a:r>
            <a:endParaRPr lang="fr-FR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841" y="382571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 of intervention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40" y="1838900"/>
            <a:ext cx="4963511" cy="3883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err="1" smtClean="0"/>
              <a:t>Everything</a:t>
            </a:r>
            <a:r>
              <a:rPr lang="fr-FR" sz="4000" dirty="0" smtClean="0"/>
              <a:t> </a:t>
            </a:r>
            <a:r>
              <a:rPr lang="fr-FR" sz="4000" dirty="0" err="1" smtClean="0"/>
              <a:t>you</a:t>
            </a:r>
            <a:r>
              <a:rPr lang="fr-FR" sz="4000" dirty="0" smtClean="0"/>
              <a:t> </a:t>
            </a:r>
            <a:r>
              <a:rPr lang="fr-FR" sz="4000" dirty="0" err="1" smtClean="0"/>
              <a:t>need</a:t>
            </a:r>
            <a:r>
              <a:rPr lang="fr-FR" sz="4000" dirty="0" smtClean="0"/>
              <a:t> to know about the PA </a:t>
            </a:r>
            <a:r>
              <a:rPr lang="fr-FR" sz="4000" b="1" dirty="0" smtClean="0"/>
              <a:t>and </a:t>
            </a:r>
            <a:r>
              <a:rPr lang="fr-FR" sz="4000" b="1" dirty="0" err="1" smtClean="0"/>
              <a:t>its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surroundings</a:t>
            </a:r>
            <a:r>
              <a:rPr lang="fr-FR" sz="4000" b="1" dirty="0" smtClean="0"/>
              <a:t> and </a:t>
            </a:r>
            <a:r>
              <a:rPr lang="fr-FR" sz="4000" b="1" dirty="0" err="1" smtClean="0"/>
              <a:t>its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history</a:t>
            </a:r>
            <a:r>
              <a:rPr lang="fr-FR" sz="4000" b="1" dirty="0" smtClean="0"/>
              <a:t> (</a:t>
            </a:r>
            <a:r>
              <a:rPr lang="fr-FR" sz="4000" b="1" dirty="0" err="1" smtClean="0"/>
              <a:t>past</a:t>
            </a:r>
            <a:r>
              <a:rPr lang="fr-FR" sz="4000" b="1" dirty="0"/>
              <a:t> </a:t>
            </a:r>
            <a:r>
              <a:rPr lang="fr-FR" sz="4000" b="1" dirty="0" smtClean="0"/>
              <a:t>information)</a:t>
            </a:r>
            <a:endParaRPr lang="fr-F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937" y="1992013"/>
            <a:ext cx="5074607" cy="45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6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39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Time to explore the Contexte of Intervention (20’)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916"/>
            <a:ext cx="10515600" cy="3531456"/>
          </a:xfrm>
        </p:spPr>
        <p:txBody>
          <a:bodyPr/>
          <a:lstStyle/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neighbour</a:t>
            </a:r>
            <a:r>
              <a:rPr lang="fr-FR" dirty="0" smtClean="0"/>
              <a:t>, open the Intervention </a:t>
            </a:r>
            <a:r>
              <a:rPr lang="fr-FR" dirty="0" err="1" smtClean="0"/>
              <a:t>Context</a:t>
            </a:r>
            <a:endParaRPr lang="fr-FR" dirty="0" smtClean="0"/>
          </a:p>
          <a:p>
            <a:r>
              <a:rPr lang="fr-FR" dirty="0" smtClean="0"/>
              <a:t>Go </a:t>
            </a:r>
            <a:r>
              <a:rPr lang="fr-FR" dirty="0" err="1" smtClean="0"/>
              <a:t>through</a:t>
            </a:r>
            <a:r>
              <a:rPr lang="fr-FR" dirty="0" smtClean="0"/>
              <a:t> all the questions </a:t>
            </a:r>
            <a:r>
              <a:rPr lang="fr-FR" dirty="0" err="1" smtClean="0"/>
              <a:t>together</a:t>
            </a:r>
            <a:endParaRPr lang="fr-FR" dirty="0" smtClean="0"/>
          </a:p>
          <a:p>
            <a:pPr lvl="1"/>
            <a:r>
              <a:rPr lang="fr-FR" dirty="0" smtClean="0"/>
              <a:t>IN PARTICULAR: look at key </a:t>
            </a:r>
            <a:r>
              <a:rPr lang="fr-FR" dirty="0" err="1" smtClean="0"/>
              <a:t>elements</a:t>
            </a:r>
            <a:r>
              <a:rPr lang="fr-FR" dirty="0" smtClean="0"/>
              <a:t> and </a:t>
            </a:r>
            <a:r>
              <a:rPr lang="fr-FR" dirty="0" err="1" smtClean="0"/>
              <a:t>threats</a:t>
            </a:r>
            <a:endParaRPr lang="fr-FR" dirty="0" smtClean="0"/>
          </a:p>
          <a:p>
            <a:r>
              <a:rPr lang="fr-FR" dirty="0" err="1" smtClean="0"/>
              <a:t>Discuss</a:t>
            </a:r>
            <a:r>
              <a:rPr lang="fr-FR" dirty="0" smtClean="0"/>
              <a:t> and note </a:t>
            </a:r>
            <a:r>
              <a:rPr lang="fr-FR" dirty="0" err="1" smtClean="0"/>
              <a:t>any</a:t>
            </a:r>
            <a:r>
              <a:rPr lang="fr-FR" dirty="0" smtClean="0"/>
              <a:t> question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759" y="3359820"/>
            <a:ext cx="8797158" cy="34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741276" y="3531476"/>
            <a:ext cx="772510" cy="977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5192110" y="3531476"/>
            <a:ext cx="772510" cy="977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4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5968" y="334766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Conclusion: </a:t>
            </a:r>
            <a:r>
              <a:rPr lang="fr-FR" dirty="0" err="1" smtClean="0"/>
              <a:t>Context</a:t>
            </a:r>
            <a:r>
              <a:rPr lang="fr-FR" dirty="0" smtClean="0"/>
              <a:t> </a:t>
            </a:r>
            <a:r>
              <a:rPr lang="fr-FR" dirty="0"/>
              <a:t>of intervention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of PA management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4085303"/>
          </a:xfrm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Context</a:t>
            </a:r>
            <a:r>
              <a:rPr lang="fr-FR" dirty="0" smtClean="0"/>
              <a:t> of Intervention </a:t>
            </a:r>
            <a:r>
              <a:rPr lang="fr-FR" dirty="0" err="1" smtClean="0"/>
              <a:t>is</a:t>
            </a:r>
            <a:r>
              <a:rPr lang="fr-FR" dirty="0" smtClean="0"/>
              <a:t> the exhaustive description of the PA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gives</a:t>
            </a:r>
            <a:r>
              <a:rPr lang="fr-FR" dirty="0" smtClean="0"/>
              <a:t> </a:t>
            </a:r>
            <a:r>
              <a:rPr lang="fr-FR" dirty="0" err="1" smtClean="0"/>
              <a:t>three</a:t>
            </a:r>
            <a:r>
              <a:rPr lang="fr-FR" dirty="0" smtClean="0"/>
              <a:t> (03) types of information</a:t>
            </a:r>
          </a:p>
          <a:p>
            <a:pPr lvl="1"/>
            <a:r>
              <a:rPr lang="fr-FR" sz="2800" b="1" dirty="0" smtClean="0"/>
              <a:t>Crucial (</a:t>
            </a:r>
            <a:r>
              <a:rPr lang="fr-FR" sz="2800" b="1" dirty="0" err="1" smtClean="0"/>
              <a:t>extremely</a:t>
            </a:r>
            <a:r>
              <a:rPr lang="fr-FR" sz="2800" b="1" dirty="0" smtClean="0"/>
              <a:t> important): </a:t>
            </a:r>
            <a:r>
              <a:rPr lang="fr-FR" sz="2800" dirty="0" err="1" smtClean="0"/>
              <a:t>its</a:t>
            </a:r>
            <a:r>
              <a:rPr lang="fr-FR" sz="2800" dirty="0" smtClean="0"/>
              <a:t> location and area, </a:t>
            </a:r>
            <a:r>
              <a:rPr lang="fr-FR" sz="2800" dirty="0" err="1" smtClean="0"/>
              <a:t>its</a:t>
            </a:r>
            <a:r>
              <a:rPr lang="fr-FR" sz="2800" dirty="0" smtClean="0"/>
              <a:t> key </a:t>
            </a:r>
            <a:r>
              <a:rPr lang="fr-FR" sz="2800" dirty="0" err="1" smtClean="0"/>
              <a:t>elements</a:t>
            </a:r>
            <a:r>
              <a:rPr lang="fr-FR" sz="2800" dirty="0" smtClean="0"/>
              <a:t>, </a:t>
            </a:r>
            <a:r>
              <a:rPr lang="fr-FR" sz="2800" dirty="0" err="1" smtClean="0"/>
              <a:t>its</a:t>
            </a:r>
            <a:r>
              <a:rPr lang="fr-FR" sz="2800" dirty="0" smtClean="0"/>
              <a:t> </a:t>
            </a:r>
            <a:r>
              <a:rPr lang="fr-FR" sz="2800" dirty="0" err="1" smtClean="0"/>
              <a:t>threats</a:t>
            </a:r>
            <a:endParaRPr lang="fr-FR" sz="2800" dirty="0" smtClean="0"/>
          </a:p>
          <a:p>
            <a:pPr lvl="1"/>
            <a:r>
              <a:rPr lang="fr-FR" sz="2800" b="1" dirty="0" err="1" smtClean="0"/>
              <a:t>Secondary</a:t>
            </a:r>
            <a:r>
              <a:rPr lang="fr-FR" sz="2800" b="1" dirty="0" smtClean="0"/>
              <a:t> information (but </a:t>
            </a:r>
            <a:r>
              <a:rPr lang="fr-FR" sz="2800" b="1" dirty="0" err="1" smtClean="0"/>
              <a:t>still</a:t>
            </a:r>
            <a:r>
              <a:rPr lang="fr-FR" sz="2800" b="1" dirty="0" smtClean="0"/>
              <a:t> important) </a:t>
            </a:r>
            <a:r>
              <a:rPr lang="fr-FR" sz="2800" dirty="0" err="1" smtClean="0"/>
              <a:t>that</a:t>
            </a:r>
            <a:r>
              <a:rPr lang="fr-FR" sz="2800" dirty="0" smtClean="0"/>
              <a:t> help </a:t>
            </a:r>
            <a:r>
              <a:rPr lang="fr-FR" sz="2800" dirty="0" err="1" smtClean="0"/>
              <a:t>understand</a:t>
            </a:r>
            <a:r>
              <a:rPr lang="fr-FR" sz="2800" dirty="0" smtClean="0"/>
              <a:t> </a:t>
            </a: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happening right </a:t>
            </a:r>
            <a:r>
              <a:rPr lang="fr-FR" sz="2800" dirty="0" err="1" smtClean="0"/>
              <a:t>now</a:t>
            </a:r>
            <a:r>
              <a:rPr lang="fr-FR" sz="2800" dirty="0" smtClean="0"/>
              <a:t>, but </a:t>
            </a:r>
            <a:r>
              <a:rPr lang="fr-FR" sz="2800" dirty="0" err="1" smtClean="0"/>
              <a:t>also</a:t>
            </a:r>
            <a:r>
              <a:rPr lang="fr-FR" sz="2800" dirty="0" smtClean="0"/>
              <a:t> has </a:t>
            </a:r>
            <a:r>
              <a:rPr lang="fr-FR" sz="2800" dirty="0" err="1" smtClean="0"/>
              <a:t>happened</a:t>
            </a:r>
            <a:r>
              <a:rPr lang="fr-FR" sz="2800" dirty="0" smtClean="0"/>
              <a:t>.</a:t>
            </a:r>
          </a:p>
          <a:p>
            <a:pPr lvl="1"/>
            <a:r>
              <a:rPr lang="fr-FR" sz="2800" b="1" dirty="0" err="1" smtClean="0"/>
              <a:t>Surrounding</a:t>
            </a:r>
            <a:r>
              <a:rPr lang="fr-FR" sz="2800" b="1" dirty="0" smtClean="0"/>
              <a:t> information</a:t>
            </a:r>
            <a:r>
              <a:rPr lang="fr-FR" sz="2800" dirty="0" smtClean="0"/>
              <a:t>: relations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stakeholders</a:t>
            </a:r>
            <a:r>
              <a:rPr lang="fr-FR" sz="2800" dirty="0" smtClean="0"/>
              <a:t>, local </a:t>
            </a:r>
            <a:r>
              <a:rPr lang="fr-FR" sz="2800" dirty="0" err="1" smtClean="0"/>
              <a:t>communities</a:t>
            </a:r>
            <a:r>
              <a:rPr lang="fr-FR" sz="2800" dirty="0" smtClean="0"/>
              <a:t>…</a:t>
            </a:r>
          </a:p>
          <a:p>
            <a:r>
              <a:rPr lang="fr-FR" sz="3200" dirty="0" smtClean="0"/>
              <a:t>The </a:t>
            </a:r>
            <a:r>
              <a:rPr lang="fr-FR" sz="3200" dirty="0" err="1" smtClean="0"/>
              <a:t>external</a:t>
            </a:r>
            <a:r>
              <a:rPr lang="fr-FR" sz="3200" dirty="0" smtClean="0"/>
              <a:t> </a:t>
            </a:r>
            <a:r>
              <a:rPr lang="fr-FR" sz="3200" dirty="0" err="1" smtClean="0"/>
              <a:t>environment</a:t>
            </a:r>
            <a:r>
              <a:rPr lang="fr-FR" sz="3200" dirty="0" smtClean="0"/>
              <a:t> influences management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7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6302</TotalTime>
  <Words>306</Words>
  <Application>Microsoft Office PowerPoint</Application>
  <PresentationFormat>Widescreen</PresentationFormat>
  <Paragraphs>42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</vt:lpstr>
      <vt:lpstr>Office Theme</vt:lpstr>
      <vt:lpstr>Integrated Management Effectiveness Tool (IMET) Training</vt:lpstr>
      <vt:lpstr>SESSION 3 - Understanding context of intervention and its links to management</vt:lpstr>
      <vt:lpstr>Objectives of the session</vt:lpstr>
      <vt:lpstr>Context of intervention of PA management</vt:lpstr>
      <vt:lpstr>Context of intervention</vt:lpstr>
      <vt:lpstr>Time to explore the Contexte of Intervention (20’)</vt:lpstr>
      <vt:lpstr>Conclusion: Context of intervention of PA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BUCIOACA Roxana</cp:lastModifiedBy>
  <cp:revision>166</cp:revision>
  <dcterms:created xsi:type="dcterms:W3CDTF">2016-03-29T08:17:27Z</dcterms:created>
  <dcterms:modified xsi:type="dcterms:W3CDTF">2020-02-05T08:51:25Z</dcterms:modified>
</cp:coreProperties>
</file>