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300" r:id="rId2"/>
    <p:sldId id="322" r:id="rId3"/>
    <p:sldId id="302" r:id="rId4"/>
    <p:sldId id="323" r:id="rId5"/>
    <p:sldId id="333" r:id="rId6"/>
    <p:sldId id="334" r:id="rId7"/>
    <p:sldId id="335" r:id="rId8"/>
    <p:sldId id="331" r:id="rId9"/>
    <p:sldId id="336" r:id="rId10"/>
    <p:sldId id="337" r:id="rId11"/>
    <p:sldId id="332" r:id="rId12"/>
    <p:sldId id="338" r:id="rId13"/>
    <p:sldId id="339" r:id="rId14"/>
    <p:sldId id="340" r:id="rId15"/>
    <p:sldId id="341" r:id="rId16"/>
    <p:sldId id="343" r:id="rId17"/>
    <p:sldId id="345" r:id="rId18"/>
    <p:sldId id="347" r:id="rId19"/>
    <p:sldId id="349" r:id="rId20"/>
    <p:sldId id="348" r:id="rId21"/>
    <p:sldId id="346" r:id="rId22"/>
    <p:sldId id="350" r:id="rId23"/>
    <p:sldId id="351" r:id="rId24"/>
    <p:sldId id="352" r:id="rId25"/>
    <p:sldId id="353"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extLst/>
  </p:cmAuthor>
  <p:cmAuthor id="2" name="Elena Reghintovschi" initials="ER [2]" lastIdx="1" clrIdx="1">
    <p:extLst/>
  </p:cmAuthor>
  <p:cmAuthor id="3" name="Elena Reghintovschi" initials="ER [2] [2]" lastIdx="1" clrIdx="2">
    <p:extLst/>
  </p:cmAuthor>
  <p:cmAuthor id="4" name="Elena Reghintovschi" initials="ER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85E"/>
    <a:srgbClr val="90C14E"/>
    <a:srgbClr val="A35B28"/>
    <a:srgbClr val="679D97"/>
    <a:srgbClr val="71A6A1"/>
    <a:srgbClr val="41AD53"/>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2"/>
    <p:restoredTop sz="75578" autoAdjust="0"/>
  </p:normalViewPr>
  <p:slideViewPr>
    <p:cSldViewPr snapToGrid="0" snapToObjects="1">
      <p:cViewPr varScale="1">
        <p:scale>
          <a:sx n="99" d="100"/>
          <a:sy n="99" d="100"/>
        </p:scale>
        <p:origin x="1218" y="9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a:t>
            </a:fld>
            <a:endParaRPr lang="en-US"/>
          </a:p>
        </p:txBody>
      </p:sp>
    </p:spTree>
    <p:extLst>
      <p:ext uri="{BB962C8B-B14F-4D97-AF65-F5344CB8AC3E}">
        <p14:creationId xmlns:p14="http://schemas.microsoft.com/office/powerpoint/2010/main" val="21724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We</a:t>
            </a:r>
            <a:r>
              <a:rPr lang="fr-FR" dirty="0" smtClean="0"/>
              <a:t> have </a:t>
            </a:r>
            <a:r>
              <a:rPr lang="fr-FR" dirty="0" err="1" smtClean="0"/>
              <a:t>seen</a:t>
            </a:r>
            <a:r>
              <a:rPr lang="fr-FR" dirty="0" smtClean="0"/>
              <a:t> </a:t>
            </a:r>
            <a:r>
              <a:rPr lang="fr-FR" dirty="0" err="1" smtClean="0"/>
              <a:t>that</a:t>
            </a:r>
            <a:r>
              <a:rPr lang="fr-FR" dirty="0" smtClean="0"/>
              <a:t> </a:t>
            </a:r>
            <a:r>
              <a:rPr lang="fr-FR" dirty="0" err="1" smtClean="0"/>
              <a:t>there</a:t>
            </a:r>
            <a:r>
              <a:rPr lang="fr-FR" dirty="0" smtClean="0"/>
              <a:t> are important </a:t>
            </a:r>
            <a:r>
              <a:rPr lang="fr-FR" dirty="0" err="1" smtClean="0"/>
              <a:t>advantages</a:t>
            </a:r>
            <a:r>
              <a:rPr lang="fr-FR" dirty="0" smtClean="0"/>
              <a:t> in </a:t>
            </a:r>
            <a:r>
              <a:rPr lang="fr-FR" dirty="0" err="1" smtClean="0"/>
              <a:t>evaluating</a:t>
            </a:r>
            <a:r>
              <a:rPr lang="fr-FR" baseline="0" dirty="0" smtClean="0"/>
              <a:t> PAME, but </a:t>
            </a:r>
            <a:r>
              <a:rPr lang="fr-FR" baseline="0" dirty="0" err="1" smtClean="0"/>
              <a:t>there</a:t>
            </a:r>
            <a:r>
              <a:rPr lang="fr-FR" baseline="0" dirty="0" smtClean="0"/>
              <a:t> </a:t>
            </a:r>
            <a:r>
              <a:rPr lang="fr-FR" baseline="0" dirty="0" err="1" smtClean="0"/>
              <a:t>also</a:t>
            </a:r>
            <a:r>
              <a:rPr lang="fr-FR" baseline="0" dirty="0" smtClean="0"/>
              <a:t> </a:t>
            </a:r>
            <a:r>
              <a:rPr lang="fr-FR" baseline="0" dirty="0" err="1" smtClean="0"/>
              <a:t>can</a:t>
            </a:r>
            <a:r>
              <a:rPr lang="fr-FR" baseline="0" dirty="0" smtClean="0"/>
              <a:t> </a:t>
            </a:r>
            <a:r>
              <a:rPr lang="fr-FR" baseline="0" dirty="0" err="1" smtClean="0"/>
              <a:t>be</a:t>
            </a:r>
            <a:r>
              <a:rPr lang="fr-FR" baseline="0" dirty="0" smtClean="0"/>
              <a:t> limitations or </a:t>
            </a:r>
            <a:r>
              <a:rPr lang="fr-FR" baseline="0" dirty="0" err="1" smtClean="0"/>
              <a:t>even</a:t>
            </a:r>
            <a:r>
              <a:rPr lang="fr-FR" baseline="0" dirty="0" smtClean="0"/>
              <a:t> </a:t>
            </a:r>
            <a:r>
              <a:rPr lang="fr-FR" baseline="0" dirty="0" err="1" smtClean="0"/>
              <a:t>risks</a:t>
            </a:r>
            <a:r>
              <a:rPr lang="fr-FR" baseline="0" dirty="0" smtClean="0"/>
              <a:t> </a:t>
            </a:r>
            <a:r>
              <a:rPr lang="fr-FR" baseline="0" dirty="0" err="1" smtClean="0"/>
              <a:t>when</a:t>
            </a:r>
            <a:r>
              <a:rPr lang="fr-FR" baseline="0" dirty="0" smtClean="0"/>
              <a:t> </a:t>
            </a:r>
            <a:r>
              <a:rPr lang="fr-FR" baseline="0" dirty="0" err="1" smtClean="0"/>
              <a:t>it’s</a:t>
            </a:r>
            <a:r>
              <a:rPr lang="fr-FR" baseline="0" dirty="0" smtClean="0"/>
              <a:t> not </a:t>
            </a:r>
            <a:r>
              <a:rPr lang="fr-FR" baseline="0" dirty="0" err="1" smtClean="0"/>
              <a:t>properly</a:t>
            </a:r>
            <a:r>
              <a:rPr lang="fr-FR" baseline="0" dirty="0" smtClean="0"/>
              <a:t> </a:t>
            </a:r>
            <a:r>
              <a:rPr lang="fr-FR" baseline="0" dirty="0" err="1" smtClean="0"/>
              <a:t>done</a:t>
            </a:r>
            <a:r>
              <a:rPr lang="fr-FR" baseline="0" dirty="0" smtClean="0"/>
              <a:t>, the World Commission on PA, has </a:t>
            </a:r>
            <a:r>
              <a:rPr lang="fr-FR" baseline="0" dirty="0" err="1" smtClean="0"/>
              <a:t>established</a:t>
            </a:r>
            <a:r>
              <a:rPr lang="fr-FR" baseline="0" dirty="0" smtClean="0"/>
              <a:t> a </a:t>
            </a:r>
            <a:r>
              <a:rPr lang="fr-FR" baseline="0" dirty="0" err="1" smtClean="0"/>
              <a:t>framework</a:t>
            </a:r>
            <a:r>
              <a:rPr lang="fr-FR" baseline="0" dirty="0" smtClean="0"/>
              <a:t>.</a:t>
            </a:r>
          </a:p>
          <a:p>
            <a:r>
              <a:rPr lang="fr-FR" baseline="0" dirty="0" smtClean="0"/>
              <a:t>As a </a:t>
            </a:r>
            <a:r>
              <a:rPr lang="fr-FR" baseline="0" dirty="0" err="1" smtClean="0"/>
              <a:t>framework</a:t>
            </a:r>
            <a:r>
              <a:rPr lang="fr-FR" baseline="0" dirty="0" smtClean="0"/>
              <a:t>, </a:t>
            </a:r>
            <a:r>
              <a:rPr lang="fr-FR" baseline="0" dirty="0" err="1" smtClean="0"/>
              <a:t>it</a:t>
            </a:r>
            <a:r>
              <a:rPr lang="fr-FR" baseline="0" dirty="0" smtClean="0"/>
              <a:t> </a:t>
            </a:r>
            <a:r>
              <a:rPr lang="fr-FR" baseline="0" dirty="0" err="1" smtClean="0"/>
              <a:t>is</a:t>
            </a:r>
            <a:r>
              <a:rPr lang="fr-FR" baseline="0" dirty="0" smtClean="0"/>
              <a:t> not </a:t>
            </a:r>
            <a:r>
              <a:rPr lang="fr-FR" baseline="0" dirty="0" err="1" smtClean="0"/>
              <a:t>aimed</a:t>
            </a:r>
            <a:r>
              <a:rPr lang="fr-FR" baseline="0" dirty="0" smtClean="0"/>
              <a:t> to </a:t>
            </a:r>
            <a:r>
              <a:rPr lang="fr-FR" baseline="0" dirty="0" err="1" smtClean="0"/>
              <a:t>be</a:t>
            </a:r>
            <a:r>
              <a:rPr lang="fr-FR" baseline="0" dirty="0" smtClean="0"/>
              <a:t> a </a:t>
            </a:r>
            <a:r>
              <a:rPr lang="fr-FR" baseline="0" dirty="0" err="1" smtClean="0"/>
              <a:t>rule</a:t>
            </a:r>
            <a:r>
              <a:rPr lang="fr-FR" baseline="0" dirty="0" smtClean="0"/>
              <a:t>, but more a </a:t>
            </a:r>
            <a:r>
              <a:rPr lang="fr-FR" baseline="0" dirty="0" err="1" smtClean="0"/>
              <a:t>tool</a:t>
            </a:r>
            <a:r>
              <a:rPr lang="fr-FR" baseline="0" dirty="0" smtClean="0"/>
              <a:t> to guide PA management </a:t>
            </a:r>
            <a:r>
              <a:rPr lang="fr-FR" baseline="0" dirty="0" err="1" smtClean="0"/>
              <a:t>effectiveness</a:t>
            </a:r>
            <a:r>
              <a:rPr lang="fr-FR" baseline="0" dirty="0" smtClean="0"/>
              <a:t>.</a:t>
            </a:r>
          </a:p>
          <a:p>
            <a:r>
              <a:rPr lang="en-US" sz="1200" b="0" i="0" kern="1200" dirty="0" smtClean="0">
                <a:solidFill>
                  <a:schemeClr val="tx1"/>
                </a:solidFill>
                <a:effectLst/>
                <a:latin typeface="+mn-lt"/>
                <a:ea typeface="+mn-ea"/>
                <a:cs typeface="+mn-cs"/>
              </a:rPr>
              <a:t>It is not a methodology, but is a guide to developing assessment systems</a:t>
            </a:r>
            <a:r>
              <a:rPr lang="en-US" dirty="0" smtClean="0"/>
              <a:t> as it</a:t>
            </a:r>
            <a:r>
              <a:rPr lang="en-US" baseline="0" dirty="0" smtClean="0"/>
              <a:t> has been seen all over the years the need to have </a:t>
            </a:r>
            <a:r>
              <a:rPr lang="en-US" sz="1200" b="1" i="0" kern="1200" dirty="0" smtClean="0">
                <a:solidFill>
                  <a:schemeClr val="tx1"/>
                </a:solidFill>
                <a:effectLst/>
                <a:latin typeface="+mn-lt"/>
                <a:ea typeface="+mn-ea"/>
                <a:cs typeface="+mn-cs"/>
              </a:rPr>
              <a:t>for a variety of responses depending on needs and resources</a:t>
            </a:r>
            <a:r>
              <a:rPr lang="en-US" sz="1200" b="0" i="0" kern="1200" dirty="0" smtClean="0">
                <a:solidFill>
                  <a:schemeClr val="tx1"/>
                </a:solidFill>
                <a:effectLst/>
                <a:latin typeface="+mn-lt"/>
                <a:ea typeface="+mn-ea"/>
                <a:cs typeface="+mn-cs"/>
              </a:rPr>
              <a:t>. The framework also includes suggested tools which can be used as the basis for developing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 assessment methodology</a:t>
            </a:r>
            <a:r>
              <a:rPr lang="en-US" dirty="0" smtClean="0"/>
              <a:t> </a:t>
            </a:r>
            <a:br>
              <a:rPr lang="en-US" dirty="0" smtClean="0"/>
            </a:br>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11</a:t>
            </a:fld>
            <a:endParaRPr lang="en-US"/>
          </a:p>
        </p:txBody>
      </p:sp>
    </p:spTree>
    <p:extLst>
      <p:ext uri="{BB962C8B-B14F-4D97-AF65-F5344CB8AC3E}">
        <p14:creationId xmlns:p14="http://schemas.microsoft.com/office/powerpoint/2010/main" val="53782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 </a:t>
            </a:r>
            <a:r>
              <a:rPr lang="fr-FR" dirty="0" err="1" smtClean="0"/>
              <a:t>very</a:t>
            </a:r>
            <a:r>
              <a:rPr lang="fr-FR" dirty="0" smtClean="0"/>
              <a:t> </a:t>
            </a:r>
            <a:r>
              <a:rPr lang="fr-FR" dirty="0" err="1" smtClean="0"/>
              <a:t>brief</a:t>
            </a:r>
            <a:r>
              <a:rPr lang="fr-FR" dirty="0" smtClean="0"/>
              <a:t> </a:t>
            </a:r>
            <a:r>
              <a:rPr lang="fr-FR" dirty="0" err="1" smtClean="0"/>
              <a:t>history</a:t>
            </a:r>
            <a:r>
              <a:rPr lang="fr-FR" baseline="0" dirty="0" smtClean="0"/>
              <a:t> of h</a:t>
            </a:r>
            <a:r>
              <a:rPr lang="fr-FR" dirty="0" smtClean="0"/>
              <a:t>ow </a:t>
            </a:r>
            <a:r>
              <a:rPr lang="fr-FR" dirty="0" err="1" smtClean="0"/>
              <a:t>was</a:t>
            </a:r>
            <a:r>
              <a:rPr lang="fr-FR" dirty="0" smtClean="0"/>
              <a:t> </a:t>
            </a:r>
            <a:r>
              <a:rPr lang="fr-FR" dirty="0" err="1" smtClean="0"/>
              <a:t>it</a:t>
            </a:r>
            <a:r>
              <a:rPr lang="fr-FR" dirty="0" smtClean="0"/>
              <a:t> </a:t>
            </a:r>
            <a:r>
              <a:rPr lang="fr-FR" dirty="0" err="1" smtClean="0"/>
              <a:t>designed</a:t>
            </a:r>
            <a:r>
              <a:rPr lang="fr-FR" dirty="0" smtClean="0"/>
              <a:t>, how </a:t>
            </a:r>
            <a:r>
              <a:rPr lang="fr-FR" dirty="0" err="1" smtClean="0"/>
              <a:t>did</a:t>
            </a:r>
            <a:r>
              <a:rPr lang="fr-FR" dirty="0" smtClean="0"/>
              <a:t> </a:t>
            </a:r>
            <a:r>
              <a:rPr lang="fr-FR" dirty="0" err="1" smtClean="0"/>
              <a:t>it</a:t>
            </a:r>
            <a:r>
              <a:rPr lang="fr-FR" dirty="0" smtClean="0"/>
              <a:t> </a:t>
            </a:r>
            <a:r>
              <a:rPr lang="fr-FR" dirty="0" err="1" smtClean="0"/>
              <a:t>evolve</a:t>
            </a:r>
            <a:endParaRPr lang="fr-FR" dirty="0" smtClean="0"/>
          </a:p>
          <a:p>
            <a:endParaRPr lang="fr-FR" dirty="0" smtClean="0"/>
          </a:p>
          <a:p>
            <a:r>
              <a:rPr lang="en-US" sz="1200" b="0" i="0" kern="1200" dirty="0" smtClean="0">
                <a:solidFill>
                  <a:schemeClr val="tx1"/>
                </a:solidFill>
                <a:effectLst/>
                <a:latin typeface="+mn-lt"/>
                <a:ea typeface="+mn-ea"/>
                <a:cs typeface="+mn-cs"/>
              </a:rPr>
              <a:t>Hocking et al 2000: We clearly need to put as much effort into achieving sound and effective management of protected areas as into setting up new areas. As a result, interest is growing in ways in which we can monitor and evaluate the effectiveness of protected areas and apply the findings to progressively improve on-going management. This is not as easy as it sounds. “Protection” encompasses many values and has numerous facets. Loss of quality in protected areas can occur in many different forms. Effectiveness needs to be measured from various points of view, ranging from the status of the area and the way in which a protected area is designed through to the outcomes of management actions and the overall state of conservation of the area. Evaluation is needed at many different levels, from quick assessments to detailed monitoring studies undertaken to inform adaptive management.</a:t>
            </a:r>
            <a:r>
              <a:rPr lang="en-US" dirty="0" smtClean="0"/>
              <a:t> </a:t>
            </a:r>
          </a:p>
          <a:p>
            <a:endParaRPr lang="en-US" dirty="0" smtClean="0"/>
          </a:p>
          <a:p>
            <a:r>
              <a:rPr lang="en-US" sz="1200" b="0" i="0" kern="1200" dirty="0" smtClean="0">
                <a:solidFill>
                  <a:schemeClr val="tx1"/>
                </a:solidFill>
                <a:effectLst/>
                <a:latin typeface="+mn-lt"/>
                <a:ea typeface="+mn-ea"/>
                <a:cs typeface="+mn-cs"/>
              </a:rPr>
              <a:t>The key questions that are of interest at this global and systemic level are whether the responsible authorities have the capacity to manage their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protected areas effectively and whether this management is being delivered on the ground. Capacity to manage has many components and cannot be </a:t>
            </a:r>
            <a:r>
              <a:rPr lang="en-US" sz="1200" b="0" i="0" kern="1200" dirty="0" err="1" smtClean="0">
                <a:solidFill>
                  <a:schemeClr val="tx1"/>
                </a:solidFill>
                <a:effectLst/>
                <a:latin typeface="+mn-lt"/>
                <a:ea typeface="+mn-ea"/>
                <a:cs typeface="+mn-cs"/>
              </a:rPr>
              <a:t>summarised</a:t>
            </a:r>
            <a:r>
              <a:rPr lang="en-US" sz="1200" b="0" i="0" kern="1200" dirty="0" smtClean="0">
                <a:solidFill>
                  <a:schemeClr val="tx1"/>
                </a:solidFill>
                <a:effectLst/>
                <a:latin typeface="+mn-lt"/>
                <a:ea typeface="+mn-ea"/>
                <a:cs typeface="+mn-cs"/>
              </a:rPr>
              <a:t> in a single measure: the principal dimensions are the system of governance, level of resourcing and community support</a:t>
            </a:r>
            <a:r>
              <a:rPr lang="en-US" dirty="0" smtClean="0"/>
              <a:t> </a:t>
            </a:r>
            <a:br>
              <a:rPr lang="en-US" dirty="0" smtClean="0"/>
            </a:br>
            <a:r>
              <a:rPr lang="en-US" dirty="0" smtClean="0"/>
              <a:t> </a:t>
            </a:r>
            <a:br>
              <a:rPr lang="en-US" dirty="0" smtClean="0"/>
            </a:br>
            <a:endParaRPr lang="en-US" dirty="0" smtClean="0"/>
          </a:p>
          <a:p>
            <a:endParaRPr lang="en-US" dirty="0" smtClean="0"/>
          </a:p>
          <a:p>
            <a:endParaRPr lang="en-US" dirty="0" smtClean="0"/>
          </a:p>
          <a:p>
            <a:r>
              <a:rPr lang="en-US" dirty="0" smtClean="0"/>
              <a:t>The current framework</a:t>
            </a:r>
            <a:r>
              <a:rPr lang="en-US" baseline="0" dirty="0" smtClean="0"/>
              <a:t> is a 2</a:t>
            </a:r>
            <a:r>
              <a:rPr lang="en-US" baseline="30000" dirty="0" smtClean="0"/>
              <a:t>nd</a:t>
            </a:r>
            <a:r>
              <a:rPr lang="en-US" baseline="0" dirty="0" smtClean="0"/>
              <a:t> edition of the first one, and has been published in 2006. </a:t>
            </a:r>
          </a:p>
          <a:p>
            <a:r>
              <a:rPr lang="en-US" baseline="0" dirty="0" smtClean="0"/>
              <a:t>The </a:t>
            </a:r>
            <a:r>
              <a:rPr lang="en-US" baseline="0" dirty="0" err="1" smtClean="0"/>
              <a:t>framewok</a:t>
            </a:r>
            <a:r>
              <a:rPr lang="en-US" baseline="0" dirty="0" smtClean="0"/>
              <a:t> helps to give a common standard for evaluating a site of PA, but also have common ground on evaluating PA at national and global level. </a:t>
            </a:r>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12</a:t>
            </a:fld>
            <a:endParaRPr lang="en-US"/>
          </a:p>
        </p:txBody>
      </p:sp>
    </p:spTree>
    <p:extLst>
      <p:ext uri="{BB962C8B-B14F-4D97-AF65-F5344CB8AC3E}">
        <p14:creationId xmlns:p14="http://schemas.microsoft.com/office/powerpoint/2010/main" val="53782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Content</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13</a:t>
            </a:fld>
            <a:endParaRPr lang="en-US"/>
          </a:p>
        </p:txBody>
      </p:sp>
    </p:spTree>
    <p:extLst>
      <p:ext uri="{BB962C8B-B14F-4D97-AF65-F5344CB8AC3E}">
        <p14:creationId xmlns:p14="http://schemas.microsoft.com/office/powerpoint/2010/main" val="53782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Content</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14</a:t>
            </a:fld>
            <a:endParaRPr lang="en-US"/>
          </a:p>
        </p:txBody>
      </p:sp>
    </p:spTree>
    <p:extLst>
      <p:ext uri="{BB962C8B-B14F-4D97-AF65-F5344CB8AC3E}">
        <p14:creationId xmlns:p14="http://schemas.microsoft.com/office/powerpoint/2010/main" val="5378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activity is a collaborative exercise that helps learners explore one topic and learn from others about other topics.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Introduction (5')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Break class into 6 groups and break assignments into pieces that the group assembles to complete the (jigsaw) puzzle: 1) Management Context, 2) Planning, 3) Inputs, 4) Process, 5) Outputs and 6) Outcomes. Each group will receive a document of each element, read it and discuss it together (10')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►Participants will be split into mixed groups. Each group contains 6 people from the 6 topics. Each member of the group will present his/her topic again to the group, and notes questions and briefly discusses the topic (15')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Finally, the original groups reconvene and listen to presentations from each member. They will prepare a final presentation based on what they learned from their groups and feedbacks from others. (15')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Restitution per group (2'x 6 groups= 12')</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Presentation:</a:t>
            </a:r>
            <a:r>
              <a:rPr lang="en-US" sz="1200" kern="1200" dirty="0" smtClean="0">
                <a:solidFill>
                  <a:schemeClr val="tx1"/>
                </a:solidFill>
                <a:effectLst/>
                <a:latin typeface="+mn-lt"/>
                <a:ea typeface="+mn-ea"/>
                <a:cs typeface="+mn-cs"/>
              </a:rPr>
              <a:t> key messages (5')</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15</a:t>
            </a:fld>
            <a:endParaRPr lang="en-US"/>
          </a:p>
        </p:txBody>
      </p:sp>
    </p:spTree>
    <p:extLst>
      <p:ext uri="{BB962C8B-B14F-4D97-AF65-F5344CB8AC3E}">
        <p14:creationId xmlns:p14="http://schemas.microsoft.com/office/powerpoint/2010/main" val="78341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16</a:t>
            </a:fld>
            <a:endParaRPr lang="en-US"/>
          </a:p>
        </p:txBody>
      </p:sp>
    </p:spTree>
    <p:extLst>
      <p:ext uri="{BB962C8B-B14F-4D97-AF65-F5344CB8AC3E}">
        <p14:creationId xmlns:p14="http://schemas.microsoft.com/office/powerpoint/2010/main" val="78341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17</a:t>
            </a:fld>
            <a:endParaRPr lang="en-US"/>
          </a:p>
        </p:txBody>
      </p:sp>
    </p:spTree>
    <p:extLst>
      <p:ext uri="{BB962C8B-B14F-4D97-AF65-F5344CB8AC3E}">
        <p14:creationId xmlns:p14="http://schemas.microsoft.com/office/powerpoint/2010/main" val="78341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18</a:t>
            </a:fld>
            <a:endParaRPr lang="en-US"/>
          </a:p>
        </p:txBody>
      </p:sp>
    </p:spTree>
    <p:extLst>
      <p:ext uri="{BB962C8B-B14F-4D97-AF65-F5344CB8AC3E}">
        <p14:creationId xmlns:p14="http://schemas.microsoft.com/office/powerpoint/2010/main" val="783419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19</a:t>
            </a:fld>
            <a:endParaRPr lang="en-US"/>
          </a:p>
        </p:txBody>
      </p:sp>
    </p:spTree>
    <p:extLst>
      <p:ext uri="{BB962C8B-B14F-4D97-AF65-F5344CB8AC3E}">
        <p14:creationId xmlns:p14="http://schemas.microsoft.com/office/powerpoint/2010/main" val="78341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fr-FR" baseline="0" dirty="0" smtClean="0"/>
          </a:p>
          <a:p>
            <a:pPr marL="228600" indent="-228600">
              <a:buAutoNum type="arabicPeriod"/>
            </a:pP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20</a:t>
            </a:fld>
            <a:endParaRPr lang="en-US"/>
          </a:p>
        </p:txBody>
      </p:sp>
    </p:spTree>
    <p:extLst>
      <p:ext uri="{BB962C8B-B14F-4D97-AF65-F5344CB8AC3E}">
        <p14:creationId xmlns:p14="http://schemas.microsoft.com/office/powerpoint/2010/main" val="181647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3</a:t>
            </a:fld>
            <a:endParaRPr lang="en-US"/>
          </a:p>
        </p:txBody>
      </p:sp>
    </p:spTree>
    <p:extLst>
      <p:ext uri="{BB962C8B-B14F-4D97-AF65-F5344CB8AC3E}">
        <p14:creationId xmlns:p14="http://schemas.microsoft.com/office/powerpoint/2010/main" val="347300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Although</a:t>
            </a:r>
            <a:r>
              <a:rPr lang="fr-FR" baseline="0" dirty="0" smtClean="0"/>
              <a:t> </a:t>
            </a:r>
            <a:r>
              <a:rPr lang="fr-FR" baseline="0" dirty="0" err="1" smtClean="0"/>
              <a:t>we</a:t>
            </a:r>
            <a:r>
              <a:rPr lang="fr-FR" baseline="0" dirty="0" smtClean="0"/>
              <a:t> </a:t>
            </a:r>
            <a:r>
              <a:rPr lang="fr-FR" baseline="0" dirty="0" err="1" smtClean="0"/>
              <a:t>can</a:t>
            </a:r>
            <a:r>
              <a:rPr lang="fr-FR" baseline="0" dirty="0" smtClean="0"/>
              <a:t> </a:t>
            </a:r>
            <a:r>
              <a:rPr lang="fr-FR" baseline="0" dirty="0" err="1" smtClean="0"/>
              <a:t>say</a:t>
            </a:r>
            <a:r>
              <a:rPr lang="fr-FR" baseline="0" dirty="0" smtClean="0"/>
              <a:t> </a:t>
            </a:r>
            <a:r>
              <a:rPr lang="fr-FR" baseline="0" dirty="0" err="1" smtClean="0"/>
              <a:t>that</a:t>
            </a:r>
            <a:r>
              <a:rPr lang="fr-FR" baseline="0" dirty="0" smtClean="0"/>
              <a:t> PAME as </a:t>
            </a:r>
            <a:r>
              <a:rPr lang="fr-FR" baseline="0" dirty="0" err="1" smtClean="0"/>
              <a:t>its</a:t>
            </a:r>
            <a:r>
              <a:rPr lang="fr-FR" baseline="0" dirty="0" smtClean="0"/>
              <a:t> </a:t>
            </a:r>
            <a:r>
              <a:rPr lang="fr-FR" baseline="0" dirty="0" err="1" smtClean="0"/>
              <a:t>current</a:t>
            </a:r>
            <a:r>
              <a:rPr lang="fr-FR" baseline="0" dirty="0" smtClean="0"/>
              <a:t> version </a:t>
            </a:r>
            <a:r>
              <a:rPr lang="fr-FR" baseline="0" dirty="0" err="1" smtClean="0"/>
              <a:t>now</a:t>
            </a:r>
            <a:r>
              <a:rPr lang="fr-FR" baseline="0" dirty="0" smtClean="0"/>
              <a:t> has 30 </a:t>
            </a:r>
            <a:r>
              <a:rPr lang="fr-FR" baseline="0" dirty="0" err="1" smtClean="0"/>
              <a:t>years</a:t>
            </a:r>
            <a:r>
              <a:rPr lang="fr-FR" baseline="0" dirty="0" smtClean="0"/>
              <a:t>, </a:t>
            </a:r>
            <a:r>
              <a:rPr lang="fr-FR" baseline="0" dirty="0" err="1" smtClean="0"/>
              <a:t>there</a:t>
            </a:r>
            <a:r>
              <a:rPr lang="fr-FR" baseline="0" dirty="0" smtClean="0"/>
              <a:t> are </a:t>
            </a:r>
            <a:r>
              <a:rPr lang="fr-FR" baseline="0" dirty="0" err="1" smtClean="0"/>
              <a:t>still</a:t>
            </a:r>
            <a:r>
              <a:rPr lang="fr-FR" baseline="0" dirty="0" smtClean="0"/>
              <a:t> </a:t>
            </a:r>
            <a:r>
              <a:rPr lang="fr-FR" baseline="0" dirty="0" err="1" smtClean="0"/>
              <a:t>ongoing</a:t>
            </a:r>
            <a:r>
              <a:rPr lang="fr-FR" baseline="0" dirty="0" smtClean="0"/>
              <a:t> challenges</a:t>
            </a:r>
          </a:p>
          <a:p>
            <a:pPr marL="228600" indent="-228600">
              <a:buAutoNum type="arabicPeriod"/>
            </a:pPr>
            <a:r>
              <a:rPr lang="fr-FR" baseline="0" dirty="0" err="1" smtClean="0"/>
              <a:t>Ensuring</a:t>
            </a:r>
            <a:r>
              <a:rPr lang="fr-FR" baseline="0" dirty="0" smtClean="0"/>
              <a:t> </a:t>
            </a:r>
            <a:r>
              <a:rPr lang="fr-FR" baseline="0" dirty="0" err="1" smtClean="0"/>
              <a:t>accuracy</a:t>
            </a:r>
            <a:r>
              <a:rPr lang="fr-FR" baseline="0" dirty="0" smtClean="0"/>
              <a:t> in </a:t>
            </a:r>
            <a:r>
              <a:rPr lang="fr-FR" baseline="0" dirty="0" err="1" smtClean="0"/>
              <a:t>assessments</a:t>
            </a:r>
            <a:endParaRPr lang="fr-FR" baseline="0" dirty="0" smtClean="0"/>
          </a:p>
          <a:p>
            <a:pPr marL="228600" indent="-228600">
              <a:buAutoNum type="arabicPeriod"/>
            </a:pPr>
            <a:r>
              <a:rPr lang="fr-FR" baseline="0" dirty="0" err="1" smtClean="0"/>
              <a:t>Careful</a:t>
            </a:r>
            <a:r>
              <a:rPr lang="fr-FR" baseline="0" dirty="0" smtClean="0"/>
              <a:t> </a:t>
            </a:r>
            <a:r>
              <a:rPr lang="fr-FR" baseline="0" dirty="0" err="1" smtClean="0"/>
              <a:t>wording</a:t>
            </a:r>
            <a:r>
              <a:rPr lang="fr-FR" baseline="0" dirty="0" smtClean="0"/>
              <a:t> of questions: </a:t>
            </a:r>
            <a:r>
              <a:rPr lang="en-US" sz="1200" b="0" i="0" kern="1200" dirty="0" smtClean="0">
                <a:solidFill>
                  <a:schemeClr val="tx1"/>
                </a:solidFill>
                <a:effectLst/>
                <a:latin typeface="+mn-lt"/>
                <a:ea typeface="+mn-ea"/>
                <a:cs typeface="+mn-cs"/>
              </a:rPr>
              <a:t>Loosely defined assessment questions can lead to several aspects of the way a question is framed (the assessment frame) being misinterpreted, particularly the scope (which aspects of management are being considered), the scale (which parts of the protected area are being considered) or the time frame (the period over which outcomes are being considered) (Cook et al. 2014a)</a:t>
            </a:r>
            <a:r>
              <a:rPr lang="en-US" dirty="0" smtClean="0"/>
              <a:t> </a:t>
            </a:r>
          </a:p>
          <a:p>
            <a:pPr marL="228600" indent="-228600">
              <a:buAutoNum type="arabicPeriod"/>
            </a:pPr>
            <a:r>
              <a:rPr lang="en-US" baseline="0" dirty="0" smtClean="0"/>
              <a:t>Measuring trends over </a:t>
            </a:r>
            <a:r>
              <a:rPr lang="fr-FR" baseline="0" dirty="0" smtClean="0"/>
              <a:t>time</a:t>
            </a:r>
          </a:p>
          <a:p>
            <a:pPr marL="228600" indent="-228600">
              <a:buAutoNum type="arabicPeriod"/>
            </a:pPr>
            <a:r>
              <a:rPr lang="fr-FR" baseline="0" dirty="0" smtClean="0"/>
              <a:t>Descriptive vs. Quantitative scores: </a:t>
            </a:r>
            <a:r>
              <a:rPr lang="en-US" sz="1200" b="0" i="0" kern="1200" dirty="0" smtClean="0">
                <a:solidFill>
                  <a:schemeClr val="tx1"/>
                </a:solidFill>
                <a:effectLst/>
                <a:latin typeface="+mn-lt"/>
                <a:ea typeface="+mn-ea"/>
                <a:cs typeface="+mn-cs"/>
              </a:rPr>
              <a:t>The choice of whether to use qualitative or quantitative assessment categories can depend on the management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issue being assessed. Quantitative assessment categories tend to be best suited to aspects of management that can be measured numerically, such as the status of biological attributes (for example, population status or vegetation condition) and the number of visitors to a protected area. Some aspects of management, however, are less suited to quantitative metrics, such as whether protected area managers have sufficient information about protected</a:t>
            </a:r>
            <a:r>
              <a:rPr lang="en-US" dirty="0" smtClean="0"/>
              <a:t> </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21</a:t>
            </a:fld>
            <a:endParaRPr lang="en-US"/>
          </a:p>
        </p:txBody>
      </p:sp>
    </p:spTree>
    <p:extLst>
      <p:ext uri="{BB962C8B-B14F-4D97-AF65-F5344CB8AC3E}">
        <p14:creationId xmlns:p14="http://schemas.microsoft.com/office/powerpoint/2010/main" val="359412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Discuss</a:t>
            </a:r>
            <a:r>
              <a:rPr lang="fr-FR" baseline="0" dirty="0" smtClean="0"/>
              <a:t> </a:t>
            </a:r>
            <a:r>
              <a:rPr lang="fr-FR" baseline="0" dirty="0" err="1" smtClean="0"/>
              <a:t>with</a:t>
            </a:r>
            <a:r>
              <a:rPr lang="fr-FR" baseline="0" dirty="0" smtClean="0"/>
              <a:t> </a:t>
            </a:r>
            <a:r>
              <a:rPr lang="fr-FR" baseline="0" dirty="0" err="1" smtClean="0"/>
              <a:t>you</a:t>
            </a:r>
            <a:r>
              <a:rPr lang="fr-FR" baseline="0" dirty="0" smtClean="0"/>
              <a:t> </a:t>
            </a:r>
            <a:r>
              <a:rPr lang="fr-FR" baseline="0" dirty="0" err="1" smtClean="0"/>
              <a:t>neighbour</a:t>
            </a:r>
            <a:r>
              <a:rPr lang="fr-FR" baseline="0" dirty="0" smtClean="0"/>
              <a:t> about the </a:t>
            </a:r>
            <a:r>
              <a:rPr lang="fr-FR" baseline="0" dirty="0" err="1" smtClean="0"/>
              <a:t>difference</a:t>
            </a:r>
            <a:r>
              <a:rPr lang="fr-FR" baseline="0" dirty="0" smtClean="0"/>
              <a:t> of </a:t>
            </a:r>
            <a:r>
              <a:rPr lang="fr-FR" baseline="0" dirty="0" err="1" smtClean="0"/>
              <a:t>these</a:t>
            </a:r>
            <a:r>
              <a:rPr lang="fr-FR" baseline="0" dirty="0" smtClean="0"/>
              <a:t> </a:t>
            </a:r>
            <a:r>
              <a:rPr lang="fr-FR" baseline="0" dirty="0" err="1" smtClean="0"/>
              <a:t>two</a:t>
            </a:r>
            <a:r>
              <a:rPr lang="fr-FR" baseline="0" dirty="0" smtClean="0"/>
              <a:t> </a:t>
            </a:r>
            <a:r>
              <a:rPr lang="fr-FR" baseline="0" dirty="0" err="1" smtClean="0"/>
              <a:t>elements</a:t>
            </a:r>
            <a:endParaRPr lang="fr-FR" baseline="0" dirty="0" smtClean="0"/>
          </a:p>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400781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1)</a:t>
            </a:r>
            <a:r>
              <a:rPr lang="fr-FR" baseline="0" dirty="0" smtClean="0"/>
              <a:t> </a:t>
            </a:r>
            <a:r>
              <a:rPr lang="fr-FR" baseline="0" dirty="0" err="1" smtClean="0"/>
              <a:t>Effectiveness</a:t>
            </a:r>
            <a:r>
              <a:rPr lang="fr-FR" baseline="0" dirty="0" smtClean="0"/>
              <a:t> </a:t>
            </a:r>
            <a:r>
              <a:rPr lang="fr-FR" baseline="0" dirty="0" err="1" smtClean="0"/>
              <a:t>is</a:t>
            </a:r>
            <a:r>
              <a:rPr lang="fr-FR" baseline="0" dirty="0" smtClean="0"/>
              <a:t> </a:t>
            </a:r>
            <a:r>
              <a:rPr lang="fr-FR" baseline="0" dirty="0" err="1" smtClean="0"/>
              <a:t>linked</a:t>
            </a:r>
            <a:r>
              <a:rPr lang="fr-FR" baseline="0" dirty="0" smtClean="0"/>
              <a:t> to a </a:t>
            </a:r>
            <a:r>
              <a:rPr lang="fr-FR" baseline="0" dirty="0" err="1" smtClean="0"/>
              <a:t>desired</a:t>
            </a:r>
            <a:r>
              <a:rPr lang="fr-FR" baseline="0" dirty="0" smtClean="0"/>
              <a:t> </a:t>
            </a:r>
            <a:r>
              <a:rPr lang="fr-FR" baseline="0" dirty="0" err="1" smtClean="0"/>
              <a:t>result</a:t>
            </a:r>
            <a:r>
              <a:rPr lang="fr-FR" baseline="0" dirty="0" smtClean="0"/>
              <a:t>, </a:t>
            </a:r>
            <a:r>
              <a:rPr lang="fr-FR" baseline="0" dirty="0" err="1" smtClean="0"/>
              <a:t>that</a:t>
            </a:r>
            <a:r>
              <a:rPr lang="fr-FR" baseline="0" dirty="0" smtClean="0"/>
              <a:t> </a:t>
            </a:r>
            <a:r>
              <a:rPr lang="fr-FR" baseline="0" dirty="0" err="1" smtClean="0"/>
              <a:t>is</a:t>
            </a:r>
            <a:r>
              <a:rPr lang="fr-FR" baseline="0" dirty="0" smtClean="0"/>
              <a:t> </a:t>
            </a:r>
            <a:r>
              <a:rPr lang="fr-FR" baseline="0" dirty="0" err="1" smtClean="0"/>
              <a:t>defined</a:t>
            </a:r>
            <a:r>
              <a:rPr lang="fr-FR" baseline="0" dirty="0" smtClean="0"/>
              <a:t> </a:t>
            </a:r>
            <a:r>
              <a:rPr lang="fr-FR" baseline="0" dirty="0" err="1" smtClean="0"/>
              <a:t>before</a:t>
            </a:r>
            <a:r>
              <a:rPr lang="fr-FR" baseline="0" dirty="0" smtClean="0"/>
              <a:t> hand. </a:t>
            </a:r>
            <a:r>
              <a:rPr lang="fr-FR" baseline="0" dirty="0" err="1" smtClean="0"/>
              <a:t>Effectiveness</a:t>
            </a:r>
            <a:r>
              <a:rPr lang="fr-FR" baseline="0" dirty="0" smtClean="0"/>
              <a:t> </a:t>
            </a:r>
            <a:r>
              <a:rPr lang="fr-FR" baseline="0" dirty="0" err="1" smtClean="0"/>
              <a:t>cannot</a:t>
            </a:r>
            <a:r>
              <a:rPr lang="fr-FR" baseline="0" dirty="0" smtClean="0"/>
              <a:t> </a:t>
            </a:r>
            <a:r>
              <a:rPr lang="fr-FR" baseline="0" dirty="0" err="1" smtClean="0"/>
              <a:t>be</a:t>
            </a:r>
            <a:r>
              <a:rPr lang="fr-FR" baseline="0" dirty="0" smtClean="0"/>
              <a:t> </a:t>
            </a:r>
            <a:r>
              <a:rPr lang="fr-FR" baseline="0" dirty="0" err="1" smtClean="0"/>
              <a:t>measured</a:t>
            </a:r>
            <a:r>
              <a:rPr lang="fr-FR" baseline="0" dirty="0" smtClean="0"/>
              <a:t> if </a:t>
            </a:r>
            <a:r>
              <a:rPr lang="fr-FR" baseline="0" dirty="0" err="1" smtClean="0"/>
              <a:t>there</a:t>
            </a:r>
            <a:r>
              <a:rPr lang="fr-FR" baseline="0" dirty="0" smtClean="0"/>
              <a:t> </a:t>
            </a:r>
            <a:r>
              <a:rPr lang="fr-FR" baseline="0" dirty="0" err="1" smtClean="0"/>
              <a:t>is</a:t>
            </a:r>
            <a:r>
              <a:rPr lang="fr-FR" baseline="0" dirty="0" smtClean="0"/>
              <a:t> not an objective, or a </a:t>
            </a:r>
            <a:r>
              <a:rPr lang="fr-FR" baseline="0" dirty="0" err="1" smtClean="0"/>
              <a:t>desired</a:t>
            </a:r>
            <a:r>
              <a:rPr lang="fr-FR" baseline="0" dirty="0" smtClean="0"/>
              <a:t> </a:t>
            </a:r>
            <a:r>
              <a:rPr lang="fr-FR" baseline="0" dirty="0" err="1" smtClean="0"/>
              <a:t>result</a:t>
            </a:r>
            <a:r>
              <a:rPr lang="fr-FR" baseline="0" dirty="0" smtClean="0"/>
              <a:t>.</a:t>
            </a:r>
            <a:endParaRPr lang="fr-FR" dirty="0" smtClean="0"/>
          </a:p>
          <a:p>
            <a:r>
              <a:rPr lang="fr-FR" dirty="0" smtClean="0"/>
              <a:t>2) For instance, if </a:t>
            </a:r>
            <a:r>
              <a:rPr lang="fr-FR" dirty="0" err="1" smtClean="0"/>
              <a:t>we</a:t>
            </a:r>
            <a:r>
              <a:rPr lang="fr-FR" baseline="0" dirty="0" smtClean="0"/>
              <a:t> </a:t>
            </a:r>
            <a:r>
              <a:rPr lang="fr-FR" baseline="0" dirty="0" err="1" smtClean="0"/>
              <a:t>evaluate</a:t>
            </a:r>
            <a:r>
              <a:rPr lang="fr-FR" baseline="0" dirty="0" smtClean="0"/>
              <a:t> the </a:t>
            </a:r>
            <a:r>
              <a:rPr lang="fr-FR" baseline="0" dirty="0" err="1" smtClean="0"/>
              <a:t>effectiveness</a:t>
            </a:r>
            <a:r>
              <a:rPr lang="fr-FR" baseline="0" dirty="0" smtClean="0"/>
              <a:t> of a training, </a:t>
            </a:r>
            <a:r>
              <a:rPr lang="fr-FR" baseline="0" dirty="0" err="1" smtClean="0"/>
              <a:t>we</a:t>
            </a:r>
            <a:r>
              <a:rPr lang="fr-FR" baseline="0" dirty="0" smtClean="0"/>
              <a:t> </a:t>
            </a:r>
            <a:r>
              <a:rPr lang="fr-FR" baseline="0" dirty="0" err="1" smtClean="0"/>
              <a:t>need</a:t>
            </a:r>
            <a:r>
              <a:rPr lang="fr-FR" baseline="0" dirty="0" smtClean="0"/>
              <a:t> to </a:t>
            </a:r>
            <a:r>
              <a:rPr lang="fr-FR" baseline="0" dirty="0" err="1" smtClean="0"/>
              <a:t>define</a:t>
            </a:r>
            <a:r>
              <a:rPr lang="fr-FR" baseline="0" dirty="0" smtClean="0"/>
              <a:t> in </a:t>
            </a:r>
            <a:r>
              <a:rPr lang="fr-FR" baseline="0" dirty="0" err="1" smtClean="0"/>
              <a:t>advance</a:t>
            </a:r>
            <a:r>
              <a:rPr lang="fr-FR" baseline="0" dirty="0" smtClean="0"/>
              <a:t> </a:t>
            </a:r>
            <a:r>
              <a:rPr lang="fr-FR" baseline="0" dirty="0" err="1" smtClean="0"/>
              <a:t>what</a:t>
            </a:r>
            <a:r>
              <a:rPr lang="fr-FR" baseline="0" dirty="0" smtClean="0"/>
              <a:t> do </a:t>
            </a:r>
            <a:r>
              <a:rPr lang="fr-FR" baseline="0" dirty="0" err="1" smtClean="0"/>
              <a:t>we</a:t>
            </a:r>
            <a:r>
              <a:rPr lang="fr-FR" baseline="0" dirty="0" smtClean="0"/>
              <a:t> </a:t>
            </a:r>
            <a:r>
              <a:rPr lang="fr-FR" baseline="0" dirty="0" err="1" smtClean="0"/>
              <a:t>want</a:t>
            </a:r>
            <a:r>
              <a:rPr lang="fr-FR" baseline="0" dirty="0" smtClean="0"/>
              <a:t> to </a:t>
            </a:r>
            <a:r>
              <a:rPr lang="fr-FR" baseline="0" dirty="0" err="1" smtClean="0"/>
              <a:t>achieve</a:t>
            </a:r>
            <a:r>
              <a:rPr lang="fr-FR" baseline="0" dirty="0" smtClean="0"/>
              <a:t>?</a:t>
            </a:r>
          </a:p>
          <a:p>
            <a:r>
              <a:rPr lang="fr-FR" baseline="0" dirty="0" smtClean="0"/>
              <a:t>This </a:t>
            </a:r>
            <a:r>
              <a:rPr lang="fr-FR" baseline="0" dirty="0" err="1" smtClean="0"/>
              <a:t>is</a:t>
            </a:r>
            <a:r>
              <a:rPr lang="fr-FR" baseline="0" dirty="0" smtClean="0"/>
              <a:t> </a:t>
            </a:r>
            <a:r>
              <a:rPr lang="fr-FR" baseline="0" dirty="0" err="1" smtClean="0"/>
              <a:t>why</a:t>
            </a:r>
            <a:r>
              <a:rPr lang="fr-FR" baseline="0" dirty="0" smtClean="0"/>
              <a:t>, </a:t>
            </a:r>
            <a:r>
              <a:rPr lang="fr-FR" baseline="0" dirty="0" err="1" smtClean="0"/>
              <a:t>we</a:t>
            </a:r>
            <a:r>
              <a:rPr lang="fr-FR" baseline="0" dirty="0" smtClean="0"/>
              <a:t> have to set up the </a:t>
            </a:r>
            <a:r>
              <a:rPr lang="fr-FR" baseline="0" dirty="0" err="1" smtClean="0"/>
              <a:t>learning</a:t>
            </a:r>
            <a:r>
              <a:rPr lang="fr-FR" baseline="0" dirty="0" smtClean="0"/>
              <a:t> objectives.</a:t>
            </a:r>
          </a:p>
          <a:p>
            <a:r>
              <a:rPr lang="fr-FR" baseline="0" dirty="0" smtClean="0"/>
              <a:t>In the </a:t>
            </a:r>
            <a:r>
              <a:rPr lang="fr-FR" baseline="0" dirty="0" err="1" smtClean="0"/>
              <a:t>same</a:t>
            </a:r>
            <a:r>
              <a:rPr lang="fr-FR" baseline="0" dirty="0" smtClean="0"/>
              <a:t> line, </a:t>
            </a:r>
            <a:r>
              <a:rPr lang="fr-FR" baseline="0" dirty="0" err="1" smtClean="0"/>
              <a:t>effectiveness</a:t>
            </a:r>
            <a:r>
              <a:rPr lang="fr-FR" baseline="0" dirty="0" smtClean="0"/>
              <a:t> of a </a:t>
            </a:r>
            <a:r>
              <a:rPr lang="fr-FR" baseline="0" dirty="0" err="1" smtClean="0"/>
              <a:t>drug</a:t>
            </a:r>
            <a:r>
              <a:rPr lang="fr-FR" baseline="0" dirty="0" smtClean="0"/>
              <a:t> </a:t>
            </a:r>
            <a:r>
              <a:rPr lang="fr-FR" baseline="0" dirty="0" err="1" smtClean="0"/>
              <a:t>is</a:t>
            </a:r>
            <a:r>
              <a:rPr lang="fr-FR" baseline="0" dirty="0" smtClean="0"/>
              <a:t> </a:t>
            </a:r>
            <a:r>
              <a:rPr lang="fr-FR" baseline="0" dirty="0" err="1" smtClean="0"/>
              <a:t>its</a:t>
            </a:r>
            <a:r>
              <a:rPr lang="fr-FR" baseline="0" dirty="0" smtClean="0"/>
              <a:t> </a:t>
            </a:r>
            <a:r>
              <a:rPr lang="fr-FR" baseline="0" dirty="0" err="1" smtClean="0"/>
              <a:t>ability</a:t>
            </a:r>
            <a:r>
              <a:rPr lang="fr-FR" baseline="0" dirty="0" smtClean="0"/>
              <a:t> to </a:t>
            </a:r>
            <a:r>
              <a:rPr lang="fr-FR" baseline="0" dirty="0" err="1" smtClean="0"/>
              <a:t>heal</a:t>
            </a:r>
            <a:r>
              <a:rPr lang="fr-FR" baseline="0" dirty="0" smtClean="0"/>
              <a:t> a </a:t>
            </a:r>
            <a:r>
              <a:rPr lang="fr-FR" baseline="0" dirty="0" err="1" smtClean="0"/>
              <a:t>disease</a:t>
            </a:r>
            <a:r>
              <a:rPr lang="fr-FR" baseline="0" dirty="0" smtClean="0"/>
              <a:t> in a certain </a:t>
            </a:r>
            <a:r>
              <a:rPr lang="fr-FR" baseline="0" dirty="0" err="1" smtClean="0"/>
              <a:t>amount</a:t>
            </a:r>
            <a:r>
              <a:rPr lang="fr-FR" baseline="0" dirty="0" smtClean="0"/>
              <a:t> of time. </a:t>
            </a:r>
          </a:p>
          <a:p>
            <a:r>
              <a:rPr lang="fr-FR" baseline="0" dirty="0" smtClean="0"/>
              <a:t>The </a:t>
            </a:r>
            <a:r>
              <a:rPr lang="fr-FR" baseline="0" dirty="0" err="1" smtClean="0"/>
              <a:t>effectiveness</a:t>
            </a:r>
            <a:r>
              <a:rPr lang="fr-FR" baseline="0" dirty="0" smtClean="0"/>
              <a:t> of a communication </a:t>
            </a:r>
            <a:r>
              <a:rPr lang="fr-FR" baseline="0" dirty="0" err="1" smtClean="0"/>
              <a:t>campaign</a:t>
            </a:r>
            <a:r>
              <a:rPr lang="fr-FR" baseline="0" dirty="0" smtClean="0"/>
              <a:t> </a:t>
            </a:r>
            <a:r>
              <a:rPr lang="fr-FR" baseline="0" dirty="0" err="1" smtClean="0"/>
              <a:t>could</a:t>
            </a:r>
            <a:r>
              <a:rPr lang="fr-FR" baseline="0" dirty="0" smtClean="0"/>
              <a:t> </a:t>
            </a:r>
            <a:r>
              <a:rPr lang="fr-FR" baseline="0" dirty="0" err="1" smtClean="0"/>
              <a:t>be</a:t>
            </a:r>
            <a:r>
              <a:rPr lang="fr-FR" baseline="0" dirty="0" smtClean="0"/>
              <a:t> </a:t>
            </a:r>
            <a:r>
              <a:rPr lang="fr-FR" baseline="0" dirty="0" err="1" smtClean="0"/>
              <a:t>measure</a:t>
            </a:r>
            <a:r>
              <a:rPr lang="fr-FR" baseline="0" dirty="0" smtClean="0"/>
              <a:t> </a:t>
            </a:r>
            <a:r>
              <a:rPr lang="fr-FR" baseline="0" dirty="0" err="1" smtClean="0"/>
              <a:t>through</a:t>
            </a:r>
            <a:r>
              <a:rPr lang="fr-FR" baseline="0" dirty="0" smtClean="0"/>
              <a:t> the change of </a:t>
            </a:r>
            <a:r>
              <a:rPr lang="fr-FR" baseline="0" dirty="0" err="1" smtClean="0"/>
              <a:t>behaviors</a:t>
            </a:r>
            <a:r>
              <a:rPr lang="fr-FR" baseline="0" dirty="0" smtClean="0"/>
              <a:t> in the </a:t>
            </a:r>
            <a:r>
              <a:rPr lang="fr-FR" baseline="0" dirty="0" err="1" smtClean="0"/>
              <a:t>target</a:t>
            </a:r>
            <a:r>
              <a:rPr lang="fr-FR" baseline="0" dirty="0" smtClean="0"/>
              <a:t> audience – </a:t>
            </a:r>
            <a:r>
              <a:rPr lang="fr-FR" baseline="0" dirty="0" err="1" smtClean="0"/>
              <a:t>that</a:t>
            </a:r>
            <a:r>
              <a:rPr lang="fr-FR" baseline="0" dirty="0" smtClean="0"/>
              <a:t> </a:t>
            </a:r>
            <a:r>
              <a:rPr lang="fr-FR" baseline="0" dirty="0" err="1" smtClean="0"/>
              <a:t>needs</a:t>
            </a:r>
            <a:r>
              <a:rPr lang="fr-FR" baseline="0" dirty="0" smtClean="0"/>
              <a:t> to have been </a:t>
            </a:r>
            <a:r>
              <a:rPr lang="fr-FR" baseline="0" dirty="0" err="1" smtClean="0"/>
              <a:t>identified</a:t>
            </a:r>
            <a:r>
              <a:rPr lang="fr-FR" baseline="0" dirty="0" smtClean="0"/>
              <a:t> in </a:t>
            </a:r>
            <a:r>
              <a:rPr lang="fr-FR" baseline="0" dirty="0" err="1" smtClean="0"/>
              <a:t>advance</a:t>
            </a:r>
            <a:r>
              <a:rPr lang="fr-FR" baseline="0" dirty="0" smtClean="0"/>
              <a:t>.</a:t>
            </a:r>
            <a:endParaRPr lang="fr-FR" dirty="0" smtClean="0"/>
          </a:p>
          <a:p>
            <a:endParaRPr lang="fr-FR" dirty="0" smtClean="0"/>
          </a:p>
          <a:p>
            <a:endParaRPr lang="fr-FR" dirty="0" smtClean="0"/>
          </a:p>
          <a:p>
            <a:endParaRPr lang="fr-FR" dirty="0" smtClean="0"/>
          </a:p>
          <a:p>
            <a:endParaRPr lang="fr-FR" dirty="0" smtClean="0"/>
          </a:p>
          <a:p>
            <a:r>
              <a:rPr lang="fr-FR" dirty="0" smtClean="0"/>
              <a:t>In </a:t>
            </a:r>
            <a:r>
              <a:rPr lang="fr-FR" dirty="0" err="1" smtClean="0"/>
              <a:t>that</a:t>
            </a:r>
            <a:r>
              <a:rPr lang="fr-FR" dirty="0" smtClean="0"/>
              <a:t> </a:t>
            </a:r>
            <a:r>
              <a:rPr lang="fr-FR" dirty="0" err="1" smtClean="0"/>
              <a:t>sense</a:t>
            </a:r>
            <a:r>
              <a:rPr lang="fr-FR" dirty="0" smtClean="0"/>
              <a:t>,</a:t>
            </a:r>
            <a:r>
              <a:rPr lang="fr-FR" baseline="0" dirty="0" smtClean="0"/>
              <a:t> </a:t>
            </a:r>
            <a:r>
              <a:rPr lang="fr-FR" baseline="0" dirty="0" err="1" smtClean="0"/>
              <a:t>evaluating</a:t>
            </a:r>
            <a:r>
              <a:rPr lang="fr-FR" baseline="0" dirty="0" smtClean="0"/>
              <a:t> management </a:t>
            </a:r>
            <a:r>
              <a:rPr lang="fr-FR" baseline="0" dirty="0" err="1" smtClean="0"/>
              <a:t>is</a:t>
            </a:r>
            <a:r>
              <a:rPr lang="fr-FR" baseline="0" dirty="0" smtClean="0"/>
              <a:t> </a:t>
            </a:r>
            <a:r>
              <a:rPr lang="fr-FR" baseline="0" dirty="0" err="1" smtClean="0"/>
              <a:t>like</a:t>
            </a:r>
            <a:r>
              <a:rPr lang="fr-FR" baseline="0" dirty="0" smtClean="0"/>
              <a:t> </a:t>
            </a:r>
            <a:r>
              <a:rPr lang="fr-FR" baseline="0" dirty="0" err="1" smtClean="0"/>
              <a:t>saying</a:t>
            </a:r>
            <a:r>
              <a:rPr lang="fr-FR" baseline="0" dirty="0" smtClean="0"/>
              <a:t>: Is the management good or </a:t>
            </a:r>
            <a:r>
              <a:rPr lang="fr-FR" baseline="0" dirty="0" err="1" smtClean="0"/>
              <a:t>bad</a:t>
            </a:r>
            <a:r>
              <a:rPr lang="fr-FR" baseline="0" dirty="0" smtClean="0"/>
              <a:t>?</a:t>
            </a:r>
          </a:p>
          <a:p>
            <a:r>
              <a:rPr lang="fr-FR" baseline="0" dirty="0" err="1" smtClean="0"/>
              <a:t>Evaluating</a:t>
            </a:r>
            <a:r>
              <a:rPr lang="fr-FR" baseline="0" dirty="0" smtClean="0"/>
              <a:t> the </a:t>
            </a:r>
            <a:r>
              <a:rPr lang="fr-FR" baseline="0" dirty="0" err="1" smtClean="0"/>
              <a:t>effectiveness</a:t>
            </a:r>
            <a:r>
              <a:rPr lang="fr-FR" baseline="0" dirty="0" smtClean="0"/>
              <a:t> of management </a:t>
            </a:r>
            <a:r>
              <a:rPr lang="fr-FR" baseline="0" dirty="0" err="1" smtClean="0"/>
              <a:t>is</a:t>
            </a:r>
            <a:r>
              <a:rPr lang="fr-FR" baseline="0" dirty="0" smtClean="0"/>
              <a:t> </a:t>
            </a:r>
            <a:r>
              <a:rPr lang="fr-FR" baseline="0" dirty="0" err="1" smtClean="0"/>
              <a:t>saying</a:t>
            </a:r>
            <a:r>
              <a:rPr lang="fr-FR" baseline="0" dirty="0" smtClean="0"/>
              <a:t>: </a:t>
            </a:r>
            <a:r>
              <a:rPr lang="fr-FR" baseline="0" dirty="0" err="1" smtClean="0"/>
              <a:t>Does</a:t>
            </a:r>
            <a:r>
              <a:rPr lang="fr-FR" baseline="0" dirty="0" smtClean="0"/>
              <a:t> </a:t>
            </a:r>
            <a:r>
              <a:rPr lang="fr-FR" baseline="0" dirty="0" err="1" smtClean="0"/>
              <a:t>our</a:t>
            </a:r>
            <a:r>
              <a:rPr lang="fr-FR" baseline="0" dirty="0" smtClean="0"/>
              <a:t> management </a:t>
            </a:r>
            <a:r>
              <a:rPr lang="fr-FR" baseline="0" dirty="0" err="1" smtClean="0"/>
              <a:t>achieve</a:t>
            </a:r>
            <a:r>
              <a:rPr lang="fr-FR" baseline="0" dirty="0" smtClean="0"/>
              <a:t> </a:t>
            </a:r>
            <a:r>
              <a:rPr lang="fr-FR" baseline="0" dirty="0" err="1" smtClean="0"/>
              <a:t>our</a:t>
            </a:r>
            <a:r>
              <a:rPr lang="fr-FR" baseline="0" dirty="0" smtClean="0"/>
              <a:t> goal?</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5</a:t>
            </a:fld>
            <a:endParaRPr lang="en-US"/>
          </a:p>
        </p:txBody>
      </p:sp>
    </p:spTree>
    <p:extLst>
      <p:ext uri="{BB962C8B-B14F-4D97-AF65-F5344CB8AC3E}">
        <p14:creationId xmlns:p14="http://schemas.microsoft.com/office/powerpoint/2010/main" val="69651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[graph] </a:t>
            </a:r>
            <a:r>
              <a:rPr lang="fr-FR" dirty="0" err="1" smtClean="0"/>
              <a:t>However</a:t>
            </a:r>
            <a:r>
              <a:rPr lang="fr-FR" baseline="0" dirty="0" smtClean="0"/>
              <a:t> </a:t>
            </a:r>
            <a:r>
              <a:rPr lang="fr-FR" baseline="0" dirty="0" err="1" smtClean="0"/>
              <a:t>it’s</a:t>
            </a:r>
            <a:r>
              <a:rPr lang="fr-FR" baseline="0" dirty="0" smtClean="0"/>
              <a:t> not a YES or NO type of </a:t>
            </a:r>
            <a:r>
              <a:rPr lang="fr-FR" baseline="0" dirty="0" err="1" smtClean="0"/>
              <a:t>answer</a:t>
            </a:r>
            <a:r>
              <a:rPr lang="fr-FR" baseline="0" dirty="0" smtClean="0"/>
              <a:t> </a:t>
            </a:r>
            <a:r>
              <a:rPr lang="fr-FR" baseline="0" dirty="0" err="1" smtClean="0"/>
              <a:t>that</a:t>
            </a:r>
            <a:r>
              <a:rPr lang="fr-FR" baseline="0" dirty="0" smtClean="0"/>
              <a:t> </a:t>
            </a:r>
            <a:r>
              <a:rPr lang="fr-FR" baseline="0" dirty="0" err="1" smtClean="0"/>
              <a:t>is</a:t>
            </a:r>
            <a:r>
              <a:rPr lang="fr-FR" baseline="0" dirty="0" smtClean="0"/>
              <a:t> </a:t>
            </a:r>
            <a:r>
              <a:rPr lang="fr-FR" baseline="0" dirty="0" err="1" smtClean="0"/>
              <a:t>needed</a:t>
            </a:r>
            <a:r>
              <a:rPr lang="fr-FR" baseline="0" dirty="0" smtClean="0"/>
              <a:t>. </a:t>
            </a:r>
          </a:p>
          <a:p>
            <a:r>
              <a:rPr lang="fr-FR" baseline="0" dirty="0" err="1" smtClean="0"/>
              <a:t>Let’s</a:t>
            </a:r>
            <a:r>
              <a:rPr lang="fr-FR" baseline="0" dirty="0" smtClean="0"/>
              <a:t> </a:t>
            </a:r>
            <a:r>
              <a:rPr lang="fr-FR" baseline="0" dirty="0" err="1" smtClean="0"/>
              <a:t>take</a:t>
            </a:r>
            <a:r>
              <a:rPr lang="fr-FR" baseline="0" dirty="0" smtClean="0"/>
              <a:t> the </a:t>
            </a:r>
            <a:r>
              <a:rPr lang="fr-FR" baseline="0" dirty="0" err="1" smtClean="0"/>
              <a:t>example</a:t>
            </a:r>
            <a:r>
              <a:rPr lang="fr-FR" baseline="0" dirty="0" smtClean="0"/>
              <a:t> of </a:t>
            </a:r>
            <a:r>
              <a:rPr lang="fr-FR" baseline="0" dirty="0" err="1" smtClean="0"/>
              <a:t>evaluating</a:t>
            </a:r>
            <a:r>
              <a:rPr lang="fr-FR" baseline="0" dirty="0" smtClean="0"/>
              <a:t> the </a:t>
            </a:r>
            <a:r>
              <a:rPr lang="fr-FR" baseline="0" dirty="0" err="1" smtClean="0"/>
              <a:t>effectiveness</a:t>
            </a:r>
            <a:r>
              <a:rPr lang="fr-FR" baseline="0" dirty="0" smtClean="0"/>
              <a:t> of a training</a:t>
            </a:r>
          </a:p>
          <a:p>
            <a:pPr marL="228600" indent="-228600">
              <a:buAutoNum type="arabicParenR"/>
            </a:pPr>
            <a:r>
              <a:rPr lang="fr-FR" baseline="0" dirty="0" smtClean="0"/>
              <a:t>First </a:t>
            </a:r>
            <a:r>
              <a:rPr lang="fr-FR" baseline="0" dirty="0" err="1" smtClean="0"/>
              <a:t>thing</a:t>
            </a:r>
            <a:r>
              <a:rPr lang="fr-FR" baseline="0" dirty="0" smtClean="0"/>
              <a:t> </a:t>
            </a:r>
            <a:r>
              <a:rPr lang="fr-FR" baseline="0" dirty="0" err="1" smtClean="0"/>
              <a:t>is</a:t>
            </a:r>
            <a:r>
              <a:rPr lang="fr-FR" baseline="0" dirty="0" smtClean="0"/>
              <a:t> the design: Is the course </a:t>
            </a:r>
            <a:r>
              <a:rPr lang="fr-FR" baseline="0" dirty="0" err="1" smtClean="0"/>
              <a:t>well</a:t>
            </a:r>
            <a:r>
              <a:rPr lang="fr-FR" baseline="0" dirty="0" smtClean="0"/>
              <a:t> </a:t>
            </a:r>
            <a:r>
              <a:rPr lang="fr-FR" baseline="0" dirty="0" err="1" smtClean="0"/>
              <a:t>designed</a:t>
            </a:r>
            <a:r>
              <a:rPr lang="fr-FR" baseline="0" dirty="0" smtClean="0"/>
              <a:t> to the </a:t>
            </a:r>
            <a:r>
              <a:rPr lang="fr-FR" baseline="0" dirty="0" err="1" smtClean="0"/>
              <a:t>desired</a:t>
            </a:r>
            <a:r>
              <a:rPr lang="fr-FR" baseline="0" dirty="0" smtClean="0"/>
              <a:t> </a:t>
            </a:r>
            <a:r>
              <a:rPr lang="fr-FR" baseline="0" dirty="0" err="1" smtClean="0"/>
              <a:t>target</a:t>
            </a:r>
            <a:r>
              <a:rPr lang="fr-FR" baseline="0" dirty="0" smtClean="0"/>
              <a:t> audience (for instance </a:t>
            </a:r>
            <a:r>
              <a:rPr lang="fr-FR" baseline="0" dirty="0" err="1" smtClean="0"/>
              <a:t>adult</a:t>
            </a:r>
            <a:r>
              <a:rPr lang="fr-FR" baseline="0" dirty="0" smtClean="0"/>
              <a:t> </a:t>
            </a:r>
            <a:r>
              <a:rPr lang="fr-FR" baseline="0" dirty="0" err="1" smtClean="0"/>
              <a:t>learner</a:t>
            </a:r>
            <a:r>
              <a:rPr lang="fr-FR" baseline="0" dirty="0" smtClean="0"/>
              <a:t>), do the </a:t>
            </a:r>
            <a:r>
              <a:rPr lang="fr-FR" baseline="0" dirty="0" err="1" smtClean="0"/>
              <a:t>learning</a:t>
            </a:r>
            <a:r>
              <a:rPr lang="fr-FR" baseline="0" dirty="0" smtClean="0"/>
              <a:t> objectives </a:t>
            </a:r>
            <a:r>
              <a:rPr lang="fr-FR" baseline="0" dirty="0" err="1" smtClean="0"/>
              <a:t>respond</a:t>
            </a:r>
            <a:r>
              <a:rPr lang="fr-FR" baseline="0" dirty="0" smtClean="0"/>
              <a:t> to the </a:t>
            </a:r>
            <a:r>
              <a:rPr lang="fr-FR" baseline="0" dirty="0" err="1" smtClean="0"/>
              <a:t>need</a:t>
            </a:r>
            <a:r>
              <a:rPr lang="fr-FR" baseline="0" dirty="0" smtClean="0"/>
              <a:t> of the </a:t>
            </a:r>
            <a:r>
              <a:rPr lang="fr-FR" baseline="0" dirty="0" err="1" smtClean="0"/>
              <a:t>trainees</a:t>
            </a:r>
            <a:r>
              <a:rPr lang="fr-FR" baseline="0" dirty="0" smtClean="0"/>
              <a:t>. </a:t>
            </a:r>
          </a:p>
          <a:p>
            <a:pPr marL="228600" indent="-228600">
              <a:buAutoNum type="arabicParenR"/>
            </a:pPr>
            <a:r>
              <a:rPr lang="fr-FR" baseline="0" dirty="0" err="1" smtClean="0"/>
              <a:t>Adequacy</a:t>
            </a:r>
            <a:r>
              <a:rPr lang="fr-FR" baseline="0" dirty="0" smtClean="0"/>
              <a:t> and </a:t>
            </a:r>
            <a:r>
              <a:rPr lang="fr-FR" baseline="0" dirty="0" err="1" smtClean="0"/>
              <a:t>appropriateness</a:t>
            </a:r>
            <a:r>
              <a:rPr lang="fr-FR" baseline="0" dirty="0" smtClean="0"/>
              <a:t>: if </a:t>
            </a:r>
            <a:r>
              <a:rPr lang="fr-FR" baseline="0" dirty="0" err="1" smtClean="0"/>
              <a:t>we</a:t>
            </a:r>
            <a:r>
              <a:rPr lang="fr-FR" baseline="0" dirty="0" smtClean="0"/>
              <a:t> suppose </a:t>
            </a:r>
            <a:r>
              <a:rPr lang="fr-FR" baseline="0" dirty="0" err="1" smtClean="0"/>
              <a:t>that</a:t>
            </a:r>
            <a:r>
              <a:rPr lang="fr-FR" baseline="0" dirty="0" smtClean="0"/>
              <a:t> the syllabus and curriculum have been </a:t>
            </a:r>
            <a:r>
              <a:rPr lang="fr-FR" baseline="0" dirty="0" err="1" smtClean="0"/>
              <a:t>well</a:t>
            </a:r>
            <a:r>
              <a:rPr lang="fr-FR" baseline="0" dirty="0" smtClean="0"/>
              <a:t> </a:t>
            </a:r>
            <a:r>
              <a:rPr lang="fr-FR" baseline="0" dirty="0" err="1" smtClean="0"/>
              <a:t>written</a:t>
            </a:r>
            <a:r>
              <a:rPr lang="fr-FR" baseline="0" dirty="0" smtClean="0"/>
              <a:t>, how </a:t>
            </a:r>
            <a:r>
              <a:rPr lang="fr-FR" baseline="0" dirty="0" err="1" smtClean="0"/>
              <a:t>was</a:t>
            </a:r>
            <a:r>
              <a:rPr lang="fr-FR" baseline="0" dirty="0" smtClean="0"/>
              <a:t> the </a:t>
            </a:r>
            <a:r>
              <a:rPr lang="fr-FR" baseline="0" dirty="0" err="1" smtClean="0"/>
              <a:t>teacher’s</a:t>
            </a:r>
            <a:r>
              <a:rPr lang="fr-FR" baseline="0" dirty="0" smtClean="0"/>
              <a:t> </a:t>
            </a:r>
            <a:r>
              <a:rPr lang="fr-FR" baseline="0" dirty="0" err="1" smtClean="0"/>
              <a:t>teaching</a:t>
            </a:r>
            <a:r>
              <a:rPr lang="fr-FR" baseline="0" dirty="0" smtClean="0"/>
              <a:t> </a:t>
            </a:r>
            <a:r>
              <a:rPr lang="fr-FR" baseline="0" dirty="0" err="1" smtClean="0"/>
              <a:t>skills</a:t>
            </a:r>
            <a:r>
              <a:rPr lang="fr-FR" baseline="0" dirty="0" smtClean="0"/>
              <a:t>? </a:t>
            </a:r>
          </a:p>
          <a:p>
            <a:pPr marL="228600" indent="-228600">
              <a:buAutoNum type="arabicParenR"/>
            </a:pPr>
            <a:r>
              <a:rPr lang="fr-FR" baseline="0" dirty="0" smtClean="0"/>
              <a:t>Delivery: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asking</a:t>
            </a:r>
            <a:r>
              <a:rPr lang="fr-FR" baseline="0" dirty="0" smtClean="0"/>
              <a:t> if the participants have </a:t>
            </a:r>
            <a:r>
              <a:rPr lang="fr-FR" baseline="0" dirty="0" err="1" smtClean="0"/>
              <a:t>reached</a:t>
            </a:r>
            <a:r>
              <a:rPr lang="fr-FR" baseline="0" dirty="0" smtClean="0"/>
              <a:t> the </a:t>
            </a:r>
            <a:r>
              <a:rPr lang="fr-FR" baseline="0" dirty="0" err="1" smtClean="0"/>
              <a:t>learning</a:t>
            </a:r>
            <a:r>
              <a:rPr lang="fr-FR" baseline="0" dirty="0" smtClean="0"/>
              <a:t> objectives? If </a:t>
            </a:r>
            <a:r>
              <a:rPr lang="fr-FR" baseline="0" dirty="0" err="1" smtClean="0"/>
              <a:t>they</a:t>
            </a:r>
            <a:r>
              <a:rPr lang="fr-FR" baseline="0" dirty="0" smtClean="0"/>
              <a:t> have to </a:t>
            </a:r>
            <a:r>
              <a:rPr lang="fr-FR" baseline="0" dirty="0" err="1" smtClean="0"/>
              <a:t>pass</a:t>
            </a:r>
            <a:r>
              <a:rPr lang="fr-FR" baseline="0" dirty="0" smtClean="0"/>
              <a:t> a test, </a:t>
            </a:r>
            <a:r>
              <a:rPr lang="fr-FR" baseline="0" dirty="0" err="1" smtClean="0"/>
              <a:t>will</a:t>
            </a:r>
            <a:r>
              <a:rPr lang="fr-FR" baseline="0" dirty="0" smtClean="0"/>
              <a:t> </a:t>
            </a:r>
            <a:r>
              <a:rPr lang="fr-FR" baseline="0" dirty="0" err="1" smtClean="0"/>
              <a:t>they</a:t>
            </a:r>
            <a:r>
              <a:rPr lang="fr-FR" baseline="0" dirty="0" smtClean="0"/>
              <a:t> all </a:t>
            </a:r>
            <a:r>
              <a:rPr lang="fr-FR" baseline="0" dirty="0" err="1" smtClean="0"/>
              <a:t>succeed</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6</a:t>
            </a:fld>
            <a:endParaRPr lang="en-US"/>
          </a:p>
        </p:txBody>
      </p:sp>
    </p:spTree>
    <p:extLst>
      <p:ext uri="{BB962C8B-B14F-4D97-AF65-F5344CB8AC3E}">
        <p14:creationId xmlns:p14="http://schemas.microsoft.com/office/powerpoint/2010/main" val="115239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PAME</a:t>
            </a:r>
            <a:r>
              <a:rPr lang="fr-FR" baseline="0" dirty="0" smtClean="0"/>
              <a:t> </a:t>
            </a:r>
            <a:r>
              <a:rPr lang="fr-FR" baseline="0" dirty="0" err="1" smtClean="0"/>
              <a:t>does</a:t>
            </a:r>
            <a:r>
              <a:rPr lang="fr-FR" baseline="0" dirty="0" smtClean="0"/>
              <a:t> not </a:t>
            </a:r>
            <a:r>
              <a:rPr lang="fr-FR" baseline="0" dirty="0" err="1" smtClean="0"/>
              <a:t>assess</a:t>
            </a:r>
            <a:r>
              <a:rPr lang="fr-FR" baseline="0" dirty="0" smtClean="0"/>
              <a:t> people </a:t>
            </a:r>
            <a:r>
              <a:rPr lang="fr-FR" baseline="0" dirty="0" err="1" smtClean="0"/>
              <a:t>nor</a:t>
            </a:r>
            <a:r>
              <a:rPr lang="fr-FR" baseline="0" dirty="0" smtClean="0"/>
              <a:t> an institution. </a:t>
            </a:r>
          </a:p>
          <a:p>
            <a:endParaRPr lang="fr-FR" baseline="0" dirty="0" smtClean="0"/>
          </a:p>
          <a:p>
            <a:r>
              <a:rPr lang="fr-FR" baseline="0" dirty="0" smtClean="0"/>
              <a:t>In </a:t>
            </a:r>
            <a:r>
              <a:rPr lang="fr-FR" baseline="0" dirty="0" err="1" smtClean="0"/>
              <a:t>other</a:t>
            </a:r>
            <a:r>
              <a:rPr lang="fr-FR" baseline="0" dirty="0" smtClean="0"/>
              <a:t> </a:t>
            </a:r>
            <a:r>
              <a:rPr lang="fr-FR" baseline="0" dirty="0" err="1" smtClean="0"/>
              <a:t>words</a:t>
            </a:r>
            <a:r>
              <a:rPr lang="fr-FR" baseline="0" dirty="0" smtClean="0"/>
              <a:t>, </a:t>
            </a:r>
            <a:r>
              <a:rPr lang="fr-FR" baseline="0" dirty="0" err="1" smtClean="0"/>
              <a:t>it’s</a:t>
            </a:r>
            <a:r>
              <a:rPr lang="fr-FR" baseline="0" dirty="0" smtClean="0"/>
              <a:t> </a:t>
            </a:r>
            <a:r>
              <a:rPr lang="fr-FR" baseline="0" dirty="0" err="1" smtClean="0"/>
              <a:t>asking</a:t>
            </a:r>
            <a:r>
              <a:rPr lang="fr-FR" baseline="0" dirty="0" smtClean="0"/>
              <a:t> a </a:t>
            </a:r>
            <a:r>
              <a:rPr lang="fr-FR" baseline="0" dirty="0" err="1" smtClean="0"/>
              <a:t>very</a:t>
            </a:r>
            <a:r>
              <a:rPr lang="fr-FR" baseline="0" dirty="0" smtClean="0"/>
              <a:t> simple question: </a:t>
            </a:r>
            <a:r>
              <a:rPr lang="fr-FR" baseline="0" dirty="0" err="1" smtClean="0"/>
              <a:t>does</a:t>
            </a:r>
            <a:r>
              <a:rPr lang="fr-FR" baseline="0" dirty="0" smtClean="0"/>
              <a:t> a </a:t>
            </a:r>
            <a:r>
              <a:rPr lang="fr-FR" baseline="0" dirty="0" err="1" smtClean="0"/>
              <a:t>protected</a:t>
            </a:r>
            <a:r>
              <a:rPr lang="fr-FR" baseline="0" dirty="0" smtClean="0"/>
              <a:t> area conserve </a:t>
            </a:r>
            <a:r>
              <a:rPr lang="fr-FR" baseline="0" dirty="0" err="1" smtClean="0"/>
              <a:t>its</a:t>
            </a:r>
            <a:r>
              <a:rPr lang="fr-FR" baseline="0" dirty="0" smtClean="0"/>
              <a:t> values? </a:t>
            </a:r>
            <a:r>
              <a:rPr lang="fr-FR" baseline="0" dirty="0" err="1" smtClean="0"/>
              <a:t>We</a:t>
            </a:r>
            <a:r>
              <a:rPr lang="fr-FR" baseline="0" dirty="0" smtClean="0"/>
              <a:t> are </a:t>
            </a:r>
            <a:r>
              <a:rPr lang="fr-FR" baseline="0" dirty="0" err="1" smtClean="0"/>
              <a:t>evaluating</a:t>
            </a:r>
            <a:r>
              <a:rPr lang="fr-FR" baseline="0" dirty="0" smtClean="0"/>
              <a:t> management to </a:t>
            </a:r>
            <a:r>
              <a:rPr lang="fr-FR" baseline="0" dirty="0" err="1" smtClean="0"/>
              <a:t>achieve</a:t>
            </a:r>
            <a:r>
              <a:rPr lang="fr-FR" baseline="0" dirty="0" smtClean="0"/>
              <a:t> the main goal of a PA = to conserve </a:t>
            </a:r>
            <a:r>
              <a:rPr lang="fr-FR" baseline="0" dirty="0" err="1" smtClean="0"/>
              <a:t>its</a:t>
            </a:r>
            <a:r>
              <a:rPr lang="fr-FR" baseline="0" dirty="0" smtClean="0"/>
              <a:t> values. </a:t>
            </a:r>
          </a:p>
        </p:txBody>
      </p:sp>
      <p:sp>
        <p:nvSpPr>
          <p:cNvPr id="4" name="Slide Number Placeholder 3"/>
          <p:cNvSpPr>
            <a:spLocks noGrp="1"/>
          </p:cNvSpPr>
          <p:nvPr>
            <p:ph type="sldNum" sz="quarter" idx="10"/>
          </p:nvPr>
        </p:nvSpPr>
        <p:spPr/>
        <p:txBody>
          <a:bodyPr/>
          <a:lstStyle/>
          <a:p>
            <a:fld id="{094C804A-85CA-C14C-A757-D8CE986E68DD}" type="slidenum">
              <a:rPr lang="en-US" smtClean="0"/>
              <a:t>7</a:t>
            </a:fld>
            <a:endParaRPr lang="en-US"/>
          </a:p>
        </p:txBody>
      </p:sp>
    </p:spTree>
    <p:extLst>
      <p:ext uri="{BB962C8B-B14F-4D97-AF65-F5344CB8AC3E}">
        <p14:creationId xmlns:p14="http://schemas.microsoft.com/office/powerpoint/2010/main" val="14029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8</a:t>
            </a:fld>
            <a:endParaRPr lang="en-US"/>
          </a:p>
        </p:txBody>
      </p:sp>
    </p:spTree>
    <p:extLst>
      <p:ext uri="{BB962C8B-B14F-4D97-AF65-F5344CB8AC3E}">
        <p14:creationId xmlns:p14="http://schemas.microsoft.com/office/powerpoint/2010/main" val="221605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Before</a:t>
            </a:r>
            <a:r>
              <a:rPr lang="fr-FR" dirty="0" smtClean="0"/>
              <a:t> </a:t>
            </a:r>
            <a:r>
              <a:rPr lang="fr-FR" dirty="0" err="1" smtClean="0"/>
              <a:t>we</a:t>
            </a:r>
            <a:r>
              <a:rPr lang="fr-FR" dirty="0" smtClean="0"/>
              <a:t> move</a:t>
            </a:r>
            <a:r>
              <a:rPr lang="fr-FR" baseline="0" dirty="0" smtClean="0"/>
              <a:t> </a:t>
            </a:r>
            <a:r>
              <a:rPr lang="fr-FR" baseline="0" dirty="0" err="1" smtClean="0"/>
              <a:t>forward</a:t>
            </a:r>
            <a:r>
              <a:rPr lang="fr-FR" baseline="0" dirty="0" smtClean="0"/>
              <a:t>, </a:t>
            </a:r>
            <a:r>
              <a:rPr lang="fr-FR" baseline="0" dirty="0" err="1" smtClean="0"/>
              <a:t>we</a:t>
            </a:r>
            <a:r>
              <a:rPr lang="fr-FR" baseline="0" dirty="0" smtClean="0"/>
              <a:t> </a:t>
            </a:r>
            <a:r>
              <a:rPr lang="fr-FR" baseline="0" dirty="0" err="1" smtClean="0"/>
              <a:t>can</a:t>
            </a:r>
            <a:r>
              <a:rPr lang="fr-FR" baseline="0" dirty="0" smtClean="0"/>
              <a:t> </a:t>
            </a:r>
            <a:r>
              <a:rPr lang="fr-FR" baseline="0" dirty="0" err="1" smtClean="0"/>
              <a:t>ask</a:t>
            </a:r>
            <a:r>
              <a:rPr lang="fr-FR" baseline="0" dirty="0" smtClean="0"/>
              <a:t> WHY </a:t>
            </a:r>
            <a:r>
              <a:rPr lang="fr-FR" baseline="0" dirty="0" err="1" smtClean="0"/>
              <a:t>evaluating</a:t>
            </a:r>
            <a:r>
              <a:rPr lang="fr-FR" baseline="0" dirty="0" smtClean="0"/>
              <a:t> </a:t>
            </a:r>
            <a:r>
              <a:rPr lang="fr-FR" baseline="0" dirty="0" err="1" smtClean="0"/>
              <a:t>mgt</a:t>
            </a:r>
            <a:r>
              <a:rPr lang="fr-FR" baseline="0" dirty="0" smtClean="0"/>
              <a:t> </a:t>
            </a:r>
            <a:r>
              <a:rPr lang="fr-FR" baseline="0" dirty="0" err="1" smtClean="0"/>
              <a:t>eff</a:t>
            </a:r>
            <a:r>
              <a:rPr lang="fr-FR" baseline="0" dirty="0" smtClean="0"/>
              <a:t>.</a:t>
            </a:r>
            <a:endParaRPr lang="fr-FR" dirty="0" smtClean="0"/>
          </a:p>
          <a:p>
            <a:endParaRPr lang="fr-FR" b="1" u="sng" dirty="0" smtClean="0"/>
          </a:p>
          <a:p>
            <a:r>
              <a:rPr lang="fr-FR" u="sng" dirty="0" err="1" smtClean="0"/>
              <a:t>Accountability</a:t>
            </a:r>
            <a:r>
              <a:rPr lang="fr-FR" dirty="0" smtClean="0"/>
              <a:t>: </a:t>
            </a:r>
            <a:r>
              <a:rPr lang="en-US" sz="1200" b="0" i="0" kern="1200" dirty="0" smtClean="0">
                <a:solidFill>
                  <a:schemeClr val="tx1"/>
                </a:solidFill>
                <a:effectLst/>
                <a:latin typeface="+mn-lt"/>
                <a:ea typeface="+mn-ea"/>
                <a:cs typeface="+mn-cs"/>
              </a:rPr>
              <a:t>Protected areas now cover over 15 per cent of the world’s land surface and are increasing rapidly in marine areas as well. This represents a very major commitment to the protection of biodiversity, along with associated environmental services and cultural values, by local and national governments, local communities and private landowners. The people investing in protected areas, whether through voluntary donations to NGOs or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through government taxes, have a right to know that these areas are being well managed. As the total number of protected areas continues to increase, so too do calls for proper accountability, good business practices and transparency in reporting</a:t>
            </a:r>
            <a:r>
              <a:rPr lang="en-US" dirty="0" smtClean="0"/>
              <a:t> </a:t>
            </a:r>
          </a:p>
          <a:p>
            <a:r>
              <a:rPr lang="en-US" u="sng" dirty="0" smtClean="0"/>
              <a:t>Maintain the value: </a:t>
            </a:r>
            <a:r>
              <a:rPr lang="en-US" sz="1200" b="0" i="0" kern="1200" dirty="0" smtClean="0">
                <a:solidFill>
                  <a:schemeClr val="tx1"/>
                </a:solidFill>
                <a:effectLst/>
                <a:latin typeface="+mn-lt"/>
                <a:ea typeface="+mn-ea"/>
                <a:cs typeface="+mn-cs"/>
              </a:rPr>
              <a:t>Protected areas are facing</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 range of significant threats both from actions in the immediate vicinity and from pressures originating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further away. Responding to such pressures is an urgent but often very tricky challenge if the values of protected areas are to be maintained</a:t>
            </a:r>
            <a:r>
              <a:rPr lang="en-US" dirty="0" smtClean="0"/>
              <a:t> </a:t>
            </a:r>
            <a:br>
              <a:rPr lang="en-US" dirty="0" smtClean="0"/>
            </a:b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9</a:t>
            </a:fld>
            <a:endParaRPr lang="en-US"/>
          </a:p>
        </p:txBody>
      </p:sp>
    </p:spTree>
    <p:extLst>
      <p:ext uri="{BB962C8B-B14F-4D97-AF65-F5344CB8AC3E}">
        <p14:creationId xmlns:p14="http://schemas.microsoft.com/office/powerpoint/2010/main" val="283682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mj-lt"/>
              <a:buNone/>
            </a:pPr>
            <a:r>
              <a:rPr lang="fr-FR" dirty="0" err="1" smtClean="0"/>
              <a:t>Like</a:t>
            </a:r>
            <a:r>
              <a:rPr lang="fr-FR" dirty="0" smtClean="0"/>
              <a:t> </a:t>
            </a:r>
            <a:r>
              <a:rPr lang="fr-FR" dirty="0" err="1" smtClean="0"/>
              <a:t>any</a:t>
            </a:r>
            <a:r>
              <a:rPr lang="fr-FR" dirty="0" smtClean="0"/>
              <a:t> </a:t>
            </a:r>
            <a:r>
              <a:rPr lang="fr-FR" dirty="0" err="1" smtClean="0"/>
              <a:t>other</a:t>
            </a:r>
            <a:r>
              <a:rPr lang="fr-FR" dirty="0" smtClean="0"/>
              <a:t> </a:t>
            </a:r>
            <a:r>
              <a:rPr lang="fr-FR" dirty="0" err="1" smtClean="0"/>
              <a:t>evaluation</a:t>
            </a:r>
            <a:r>
              <a:rPr lang="fr-FR" dirty="0" smtClean="0"/>
              <a:t>, </a:t>
            </a:r>
            <a:r>
              <a:rPr lang="fr-FR" dirty="0" err="1" smtClean="0"/>
              <a:t>there</a:t>
            </a:r>
            <a:r>
              <a:rPr lang="fr-FR" dirty="0" smtClean="0"/>
              <a:t> are </a:t>
            </a:r>
            <a:r>
              <a:rPr lang="fr-FR" dirty="0" err="1" smtClean="0"/>
              <a:t>several</a:t>
            </a:r>
            <a:r>
              <a:rPr lang="fr-FR" dirty="0" smtClean="0"/>
              <a:t> limitations. If </a:t>
            </a:r>
            <a:r>
              <a:rPr lang="fr-FR" dirty="0" err="1" smtClean="0"/>
              <a:t>we</a:t>
            </a:r>
            <a:r>
              <a:rPr lang="fr-FR" dirty="0" smtClean="0"/>
              <a:t> </a:t>
            </a:r>
            <a:r>
              <a:rPr lang="fr-FR" dirty="0" err="1" smtClean="0"/>
              <a:t>take</a:t>
            </a:r>
            <a:r>
              <a:rPr lang="fr-FR" dirty="0" smtClean="0"/>
              <a:t> </a:t>
            </a:r>
            <a:r>
              <a:rPr lang="fr-FR" dirty="0" err="1" smtClean="0"/>
              <a:t>school</a:t>
            </a:r>
            <a:r>
              <a:rPr lang="fr-FR" dirty="0" smtClean="0"/>
              <a:t> </a:t>
            </a:r>
            <a:r>
              <a:rPr lang="fr-FR" dirty="0" err="1" smtClean="0"/>
              <a:t>evaluation</a:t>
            </a:r>
            <a:r>
              <a:rPr lang="fr-FR" dirty="0" smtClean="0"/>
              <a:t>, </a:t>
            </a:r>
            <a:r>
              <a:rPr lang="fr-FR" dirty="0" err="1" smtClean="0"/>
              <a:t>employee</a:t>
            </a:r>
            <a:r>
              <a:rPr lang="fr-FR" dirty="0" smtClean="0"/>
              <a:t> </a:t>
            </a:r>
            <a:r>
              <a:rPr lang="fr-FR" dirty="0" err="1" smtClean="0"/>
              <a:t>evaluation</a:t>
            </a:r>
            <a:r>
              <a:rPr lang="fr-FR" dirty="0" smtClean="0"/>
              <a:t>, performance </a:t>
            </a:r>
            <a:r>
              <a:rPr lang="fr-FR" dirty="0" err="1" smtClean="0"/>
              <a:t>evaluation</a:t>
            </a:r>
            <a:r>
              <a:rPr lang="fr-FR" dirty="0" smtClean="0"/>
              <a:t>: </a:t>
            </a:r>
            <a:r>
              <a:rPr lang="fr-FR" dirty="0" err="1" smtClean="0"/>
              <a:t>there</a:t>
            </a:r>
            <a:r>
              <a:rPr lang="fr-FR" dirty="0" smtClean="0"/>
              <a:t> are </a:t>
            </a:r>
            <a:r>
              <a:rPr lang="fr-FR" dirty="0" err="1" smtClean="0"/>
              <a:t>some</a:t>
            </a:r>
            <a:r>
              <a:rPr lang="fr-FR" baseline="0" dirty="0" smtClean="0"/>
              <a:t> </a:t>
            </a:r>
            <a:r>
              <a:rPr lang="fr-FR" baseline="0" dirty="0" err="1" smtClean="0"/>
              <a:t>common</a:t>
            </a:r>
            <a:r>
              <a:rPr lang="fr-FR" baseline="0" dirty="0" smtClean="0"/>
              <a:t> points </a:t>
            </a:r>
            <a:r>
              <a:rPr lang="fr-FR" baseline="0" dirty="0" err="1" smtClean="0"/>
              <a:t>that</a:t>
            </a:r>
            <a:r>
              <a:rPr lang="fr-FR" baseline="0" dirty="0" smtClean="0"/>
              <a:t> </a:t>
            </a:r>
            <a:r>
              <a:rPr lang="fr-FR" baseline="0" dirty="0" err="1" smtClean="0"/>
              <a:t>we</a:t>
            </a:r>
            <a:r>
              <a:rPr lang="fr-FR" baseline="0" dirty="0" smtClean="0"/>
              <a:t> </a:t>
            </a:r>
            <a:r>
              <a:rPr lang="fr-FR" baseline="0" dirty="0" err="1" smtClean="0"/>
              <a:t>can</a:t>
            </a:r>
            <a:r>
              <a:rPr lang="fr-FR" baseline="0" dirty="0" smtClean="0"/>
              <a:t> </a:t>
            </a:r>
            <a:r>
              <a:rPr lang="fr-FR" baseline="0" dirty="0" err="1" smtClean="0"/>
              <a:t>fing</a:t>
            </a:r>
            <a:r>
              <a:rPr lang="fr-FR" baseline="0" dirty="0" smtClean="0"/>
              <a:t> in PAME as </a:t>
            </a:r>
            <a:r>
              <a:rPr lang="fr-FR" baseline="0" dirty="0" err="1" smtClean="0"/>
              <a:t>well</a:t>
            </a:r>
            <a:r>
              <a:rPr lang="fr-FR" baseline="0" dirty="0" smtClean="0"/>
              <a:t>. </a:t>
            </a:r>
            <a:r>
              <a:rPr lang="fr-FR" baseline="0" dirty="0" err="1" smtClean="0"/>
              <a:t>These</a:t>
            </a:r>
            <a:r>
              <a:rPr lang="fr-FR" baseline="0" dirty="0" smtClean="0"/>
              <a:t> limitations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attributed</a:t>
            </a:r>
            <a:r>
              <a:rPr lang="fr-FR" baseline="0" dirty="0" smtClean="0"/>
              <a:t> to</a:t>
            </a:r>
            <a:endParaRPr lang="fr-FR" dirty="0" smtClean="0"/>
          </a:p>
          <a:p>
            <a:pPr marL="228600" indent="-228600" fontAlgn="base">
              <a:buFont typeface="+mj-lt"/>
              <a:buAutoNum type="arabicParenBoth"/>
            </a:pPr>
            <a:r>
              <a:rPr lang="fr-FR" dirty="0" smtClean="0"/>
              <a:t>The </a:t>
            </a:r>
            <a:r>
              <a:rPr lang="fr-FR" dirty="0" err="1" smtClean="0"/>
              <a:t>evaluator’s</a:t>
            </a:r>
            <a:r>
              <a:rPr lang="fr-FR" dirty="0" smtClean="0"/>
              <a:t> </a:t>
            </a:r>
            <a:r>
              <a:rPr lang="fr-FR" dirty="0" err="1" smtClean="0"/>
              <a:t>approaches</a:t>
            </a:r>
            <a:r>
              <a:rPr lang="fr-FR" dirty="0" smtClean="0"/>
              <a:t>, and</a:t>
            </a:r>
            <a:r>
              <a:rPr lang="fr-FR" baseline="0" dirty="0" smtClean="0"/>
              <a:t> </a:t>
            </a:r>
            <a:r>
              <a:rPr lang="fr-FR" baseline="0" dirty="0" err="1" smtClean="0"/>
              <a:t>sometimes</a:t>
            </a:r>
            <a:r>
              <a:rPr lang="fr-FR" baseline="0" dirty="0" smtClean="0"/>
              <a:t> </a:t>
            </a:r>
            <a:r>
              <a:rPr lang="fr-FR" baseline="0" dirty="0" err="1" smtClean="0"/>
              <a:t>personnal</a:t>
            </a:r>
            <a:r>
              <a:rPr lang="fr-FR" baseline="0" dirty="0" smtClean="0"/>
              <a:t> </a:t>
            </a:r>
            <a:r>
              <a:rPr lang="fr-FR" dirty="0" err="1" smtClean="0"/>
              <a:t>characters</a:t>
            </a:r>
            <a:endParaRPr lang="fr-FR" dirty="0" smtClean="0"/>
          </a:p>
          <a:p>
            <a:pPr marL="228600" indent="-228600" fontAlgn="base">
              <a:buFont typeface="+mj-lt"/>
              <a:buAutoNum type="arabicParenBoth"/>
            </a:pPr>
            <a:r>
              <a:rPr lang="fr-FR" dirty="0" smtClean="0"/>
              <a:t>Tools </a:t>
            </a:r>
            <a:r>
              <a:rPr lang="fr-FR" dirty="0" err="1" smtClean="0"/>
              <a:t>used</a:t>
            </a:r>
            <a:r>
              <a:rPr lang="fr-FR" dirty="0" smtClean="0"/>
              <a:t> to do the</a:t>
            </a:r>
            <a:r>
              <a:rPr lang="fr-FR" baseline="0" dirty="0" smtClean="0"/>
              <a:t> </a:t>
            </a:r>
            <a:r>
              <a:rPr lang="fr-FR" baseline="0" dirty="0" err="1" smtClean="0"/>
              <a:t>evaluation</a:t>
            </a:r>
            <a:endParaRPr lang="fr-FR" baseline="0" dirty="0" smtClean="0"/>
          </a:p>
          <a:p>
            <a:pPr marL="228600" indent="-228600" fontAlgn="base">
              <a:buFont typeface="+mj-lt"/>
              <a:buAutoNum type="arabicParenBoth"/>
            </a:pPr>
            <a:r>
              <a:rPr lang="fr-FR" baseline="0" dirty="0" smtClean="0"/>
              <a:t>The </a:t>
            </a:r>
            <a:r>
              <a:rPr lang="fr-FR" baseline="0" dirty="0" err="1" smtClean="0"/>
              <a:t>assessed</a:t>
            </a:r>
            <a:r>
              <a:rPr lang="fr-FR" baseline="0" dirty="0" smtClean="0"/>
              <a:t> attitudes</a:t>
            </a:r>
            <a:endParaRPr lang="fr-FR" dirty="0" smtClean="0"/>
          </a:p>
          <a:p>
            <a:pPr marL="0" indent="0" fontAlgn="base">
              <a:buFont typeface="+mj-lt"/>
              <a:buNone/>
            </a:pPr>
            <a:endParaRPr lang="fr-FR" dirty="0" smtClean="0"/>
          </a:p>
          <a:p>
            <a:pPr marL="0" indent="0" fontAlgn="base">
              <a:buFont typeface="+mj-lt"/>
              <a:buNone/>
            </a:pPr>
            <a:r>
              <a:rPr lang="fr-FR" dirty="0" err="1" smtClean="0"/>
              <a:t>Here</a:t>
            </a:r>
            <a:r>
              <a:rPr lang="fr-FR" dirty="0" smtClean="0"/>
              <a:t> are a few </a:t>
            </a:r>
            <a:r>
              <a:rPr lang="fr-FR" dirty="0" err="1" smtClean="0"/>
              <a:t>common</a:t>
            </a:r>
            <a:r>
              <a:rPr lang="fr-FR" dirty="0" smtClean="0"/>
              <a:t> limitations</a:t>
            </a:r>
          </a:p>
          <a:p>
            <a:pPr marL="0" indent="0" fontAlgn="base">
              <a:buFont typeface="+mj-lt"/>
              <a:buNone/>
            </a:pPr>
            <a:endParaRPr lang="fr-FR" dirty="0" smtClean="0"/>
          </a:p>
          <a:p>
            <a:pPr marL="228600" indent="-228600" fontAlgn="base">
              <a:buFont typeface="+mj-lt"/>
              <a:buAutoNum type="arabicPeriod"/>
            </a:pPr>
            <a:r>
              <a:rPr lang="fr-FR" dirty="0" smtClean="0"/>
              <a:t>There </a:t>
            </a:r>
            <a:r>
              <a:rPr lang="fr-FR" dirty="0" err="1" smtClean="0"/>
              <a:t>is</a:t>
            </a:r>
            <a:r>
              <a:rPr lang="fr-FR" dirty="0" smtClean="0"/>
              <a:t> a </a:t>
            </a:r>
            <a:r>
              <a:rPr lang="fr-FR" dirty="0" err="1" smtClean="0"/>
              <a:t>risk</a:t>
            </a:r>
            <a:r>
              <a:rPr lang="fr-FR" dirty="0" smtClean="0"/>
              <a:t> or </a:t>
            </a:r>
            <a:r>
              <a:rPr lang="fr-FR" dirty="0" err="1" smtClean="0"/>
              <a:t>fear</a:t>
            </a:r>
            <a:r>
              <a:rPr lang="fr-FR" dirty="0" smtClean="0"/>
              <a:t> </a:t>
            </a:r>
            <a:r>
              <a:rPr lang="fr-FR" dirty="0" err="1" smtClean="0"/>
              <a:t>that</a:t>
            </a:r>
            <a:r>
              <a:rPr lang="fr-FR" dirty="0" smtClean="0"/>
              <a:t> managers (people) are </a:t>
            </a:r>
            <a:r>
              <a:rPr lang="fr-FR" dirty="0" err="1" smtClean="0"/>
              <a:t>evaluated</a:t>
            </a:r>
            <a:r>
              <a:rPr lang="fr-FR" dirty="0" smtClean="0"/>
              <a:t> and not the management. If the managers</a:t>
            </a:r>
            <a:r>
              <a:rPr lang="fr-FR" baseline="0" dirty="0" smtClean="0"/>
              <a:t> </a:t>
            </a:r>
            <a:r>
              <a:rPr lang="fr-FR" baseline="0" dirty="0" err="1" smtClean="0"/>
              <a:t>feel</a:t>
            </a:r>
            <a:r>
              <a:rPr lang="fr-FR" baseline="0" dirty="0" smtClean="0"/>
              <a:t> or </a:t>
            </a:r>
            <a:r>
              <a:rPr lang="fr-FR" baseline="0" dirty="0" err="1" smtClean="0"/>
              <a:t>think</a:t>
            </a:r>
            <a:r>
              <a:rPr lang="fr-FR" baseline="0" dirty="0" smtClean="0"/>
              <a:t> </a:t>
            </a:r>
            <a:r>
              <a:rPr lang="fr-FR" baseline="0" dirty="0" err="1" smtClean="0"/>
              <a:t>they</a:t>
            </a:r>
            <a:r>
              <a:rPr lang="fr-FR" baseline="0" dirty="0" smtClean="0"/>
              <a:t> are </a:t>
            </a:r>
            <a:r>
              <a:rPr lang="fr-FR" baseline="0" dirty="0" err="1" smtClean="0"/>
              <a:t>audited</a:t>
            </a:r>
            <a:r>
              <a:rPr lang="fr-FR" baseline="0" dirty="0" smtClean="0"/>
              <a:t> or </a:t>
            </a:r>
            <a:r>
              <a:rPr lang="fr-FR" baseline="0" dirty="0" err="1" smtClean="0"/>
              <a:t>evaluated</a:t>
            </a:r>
            <a:r>
              <a:rPr lang="fr-FR" baseline="0" dirty="0" smtClean="0"/>
              <a:t> </a:t>
            </a:r>
            <a:r>
              <a:rPr lang="fr-FR" baseline="0" dirty="0" err="1" smtClean="0"/>
              <a:t>they</a:t>
            </a:r>
            <a:r>
              <a:rPr lang="fr-FR" baseline="0" dirty="0" smtClean="0"/>
              <a:t> </a:t>
            </a:r>
            <a:r>
              <a:rPr lang="fr-FR" baseline="0" dirty="0" err="1" smtClean="0"/>
              <a:t>will</a:t>
            </a:r>
            <a:r>
              <a:rPr lang="fr-FR" baseline="0" dirty="0" smtClean="0"/>
              <a:t> tend to </a:t>
            </a:r>
            <a:r>
              <a:rPr lang="fr-FR" baseline="0" dirty="0" err="1" smtClean="0"/>
              <a:t>response</a:t>
            </a:r>
            <a:r>
              <a:rPr lang="fr-FR" baseline="0" dirty="0" smtClean="0"/>
              <a:t> in a mode </a:t>
            </a:r>
            <a:r>
              <a:rPr lang="fr-FR" baseline="0" dirty="0" err="1" smtClean="0"/>
              <a:t>defensive</a:t>
            </a:r>
            <a:r>
              <a:rPr lang="fr-FR" baseline="0" dirty="0" smtClean="0"/>
              <a:t> </a:t>
            </a:r>
            <a:r>
              <a:rPr lang="fr-FR" baseline="0" dirty="0" err="1" smtClean="0"/>
              <a:t>way</a:t>
            </a:r>
            <a:endParaRPr lang="fr-FR" dirty="0" smtClean="0"/>
          </a:p>
          <a:p>
            <a:pPr marL="228600" indent="-228600" fontAlgn="base">
              <a:buFont typeface="+mj-lt"/>
              <a:buAutoNum type="arabicPeriod"/>
            </a:pPr>
            <a:r>
              <a:rPr lang="fr-FR" dirty="0" err="1" smtClean="0"/>
              <a:t>Bias</a:t>
            </a:r>
            <a:r>
              <a:rPr lang="fr-FR" dirty="0" smtClean="0"/>
              <a:t>: </a:t>
            </a:r>
            <a:r>
              <a:rPr lang="en-US" sz="1200" b="0" i="0" kern="1200" dirty="0" smtClean="0">
                <a:solidFill>
                  <a:schemeClr val="tx1"/>
                </a:solidFill>
                <a:effectLst/>
                <a:latin typeface="+mn-lt"/>
                <a:ea typeface="+mn-ea"/>
                <a:cs typeface="+mn-cs"/>
              </a:rPr>
              <a:t>The presence of ‘Halo Effect’ in evaluation can be the biggest weakness in evaluation. In Human resource management, for instance, a</a:t>
            </a:r>
            <a:r>
              <a:rPr lang="en-US" sz="1200" b="0" kern="1200" dirty="0" smtClean="0">
                <a:solidFill>
                  <a:schemeClr val="tx1"/>
                </a:solidFill>
                <a:effectLst/>
                <a:latin typeface="+mn-lt"/>
                <a:ea typeface="+mn-ea"/>
                <a:cs typeface="+mn-cs"/>
              </a:rPr>
              <a:t> high rate is given to </a:t>
            </a:r>
            <a:r>
              <a:rPr lang="en-US" sz="1200" b="0" kern="1200" dirty="0" err="1" smtClean="0">
                <a:solidFill>
                  <a:schemeClr val="tx1"/>
                </a:solidFill>
                <a:effectLst/>
                <a:latin typeface="+mn-lt"/>
                <a:ea typeface="+mn-ea"/>
                <a:cs typeface="+mn-cs"/>
              </a:rPr>
              <a:t>favoured</a:t>
            </a:r>
            <a:r>
              <a:rPr lang="en-US" sz="1200" b="0" kern="1200" dirty="0" smtClean="0">
                <a:solidFill>
                  <a:schemeClr val="tx1"/>
                </a:solidFill>
                <a:effectLst/>
                <a:latin typeface="+mn-lt"/>
                <a:ea typeface="+mn-ea"/>
                <a:cs typeface="+mn-cs"/>
              </a:rPr>
              <a:t> employees whereas unfriendly employees are rated low. This is also very</a:t>
            </a:r>
            <a:r>
              <a:rPr lang="en-US" sz="1200" b="0" kern="1200" baseline="0" dirty="0" smtClean="0">
                <a:solidFill>
                  <a:schemeClr val="tx1"/>
                </a:solidFill>
                <a:effectLst/>
                <a:latin typeface="+mn-lt"/>
                <a:ea typeface="+mn-ea"/>
                <a:cs typeface="+mn-cs"/>
              </a:rPr>
              <a:t> possible when you evaluate a PA where you’ve worked with for years, and if you have strong affinities with the assessed team</a:t>
            </a:r>
            <a:endParaRPr lang="en-US" sz="1200" b="0" kern="1200" dirty="0" smtClean="0">
              <a:solidFill>
                <a:schemeClr val="tx1"/>
              </a:solidFill>
              <a:effectLst/>
              <a:latin typeface="+mn-lt"/>
              <a:ea typeface="+mn-ea"/>
              <a:cs typeface="+mn-cs"/>
            </a:endParaRPr>
          </a:p>
          <a:p>
            <a:pPr marL="228600" indent="-228600" fontAlgn="base">
              <a:buFont typeface="+mj-lt"/>
              <a:buAutoNum type="arabicPeriod"/>
            </a:pPr>
            <a:r>
              <a:rPr lang="en-US" sz="1200" b="0" kern="1200" dirty="0" smtClean="0">
                <a:solidFill>
                  <a:schemeClr val="tx1"/>
                </a:solidFill>
                <a:effectLst/>
                <a:latin typeface="+mn-lt"/>
                <a:ea typeface="+mn-ea"/>
                <a:cs typeface="+mn-cs"/>
              </a:rPr>
              <a:t>Evaluation</a:t>
            </a:r>
            <a:r>
              <a:rPr lang="en-US" sz="1200" b="0" kern="1200" baseline="0" dirty="0" smtClean="0">
                <a:solidFill>
                  <a:schemeClr val="tx1"/>
                </a:solidFill>
                <a:effectLst/>
                <a:latin typeface="+mn-lt"/>
                <a:ea typeface="+mn-ea"/>
                <a:cs typeface="+mn-cs"/>
              </a:rPr>
              <a:t> is usually referred to some standards of performance. In PA management, the Management Plan or PA Strategic plan should be the reference point, but it is frequent that objectives are not clearly stated.</a:t>
            </a:r>
            <a:r>
              <a:rPr lang="en-US" sz="1200" b="0" kern="1200" dirty="0" smtClean="0">
                <a:solidFill>
                  <a:schemeClr val="tx1"/>
                </a:solidFill>
                <a:effectLst/>
                <a:latin typeface="+mn-lt"/>
                <a:ea typeface="+mn-ea"/>
                <a:cs typeface="+mn-cs"/>
              </a:rPr>
              <a:t> If the standards are not clear, the assessors may follow different standards for different PAs.</a:t>
            </a:r>
          </a:p>
          <a:p>
            <a:pPr marL="228600" indent="-228600" fontAlgn="base">
              <a:buFont typeface="+mj-lt"/>
              <a:buAutoNum type="arabicPeriod"/>
            </a:pPr>
            <a:r>
              <a:rPr lang="en-US" sz="1200" b="0" kern="1200" dirty="0" smtClean="0">
                <a:solidFill>
                  <a:schemeClr val="tx1"/>
                </a:solidFill>
                <a:effectLst/>
                <a:latin typeface="+mn-lt"/>
                <a:ea typeface="+mn-ea"/>
                <a:cs typeface="+mn-cs"/>
              </a:rPr>
              <a:t>Lack of evidence</a:t>
            </a:r>
            <a:r>
              <a:rPr lang="en-US" sz="1200" b="0" kern="1200" baseline="0" dirty="0" smtClean="0">
                <a:solidFill>
                  <a:schemeClr val="tx1"/>
                </a:solidFill>
                <a:effectLst/>
                <a:latin typeface="+mn-lt"/>
                <a:ea typeface="+mn-ea"/>
                <a:cs typeface="+mn-cs"/>
              </a:rPr>
              <a:t> to support the responses to an evaluation</a:t>
            </a:r>
            <a:r>
              <a:rPr lang="en-US" sz="1200" b="0" i="0" kern="1200" dirty="0" smtClean="0">
                <a:solidFill>
                  <a:schemeClr val="tx1"/>
                </a:solidFill>
                <a:effectLst/>
                <a:latin typeface="+mn-lt"/>
                <a:ea typeface="+mn-ea"/>
                <a:cs typeface="+mn-cs"/>
              </a:rPr>
              <a:t>. For instance, a PA team</a:t>
            </a:r>
            <a:r>
              <a:rPr lang="en-US" sz="1200" b="0" i="0" kern="1200" baseline="0" dirty="0" smtClean="0">
                <a:solidFill>
                  <a:schemeClr val="tx1"/>
                </a:solidFill>
                <a:effectLst/>
                <a:latin typeface="+mn-lt"/>
                <a:ea typeface="+mn-ea"/>
                <a:cs typeface="+mn-cs"/>
              </a:rPr>
              <a:t> might be very convinced that they are doing well in protecting the PA values, let’s say a primate, however, they do not have sufficient data to support that the population of that primate is increasing over the years.</a:t>
            </a:r>
            <a:r>
              <a:rPr lang="en-US" sz="1200" b="0" i="0" kern="1200" dirty="0" smtClean="0">
                <a:solidFill>
                  <a:schemeClr val="tx1"/>
                </a:solidFill>
                <a:effectLst/>
                <a:latin typeface="+mn-lt"/>
                <a:ea typeface="+mn-ea"/>
                <a:cs typeface="+mn-cs"/>
              </a:rPr>
              <a:t> In such cases, the effectiveness appraisal will be superfluous.</a:t>
            </a:r>
          </a:p>
          <a:p>
            <a:pPr marL="228600" indent="-228600" fontAlgn="base">
              <a:buFont typeface="+mj-lt"/>
              <a:buAutoNum type="arabicPeriod"/>
            </a:pPr>
            <a:r>
              <a:rPr lang="en-US" sz="1200" b="0" i="0" kern="1200" dirty="0" smtClean="0">
                <a:solidFill>
                  <a:schemeClr val="tx1"/>
                </a:solidFill>
                <a:effectLst/>
                <a:latin typeface="+mn-lt"/>
                <a:ea typeface="+mn-ea"/>
                <a:cs typeface="+mn-cs"/>
              </a:rPr>
              <a:t>Leniency: Every evaluator has his own valuation procedure which is regarded as his own standard for evaluation. For example, some teachers are strict in evaluation of answer books whereas others are lenient. The lenient tendency is known as ‘Positive Leniency Error’ whereas strict tendency is called as ‘Negative Leniency Error’. The rating may be high or low depending upon the nature of evaluators.</a:t>
            </a:r>
          </a:p>
          <a:p>
            <a:pPr marL="228600" indent="-228600" fontAlgn="base">
              <a:buFont typeface="+mj-lt"/>
              <a:buAutoNum type="arabicPeriod"/>
            </a:pPr>
            <a:r>
              <a:rPr lang="en-US" sz="1200" b="0" i="0" kern="1200" dirty="0" smtClean="0">
                <a:solidFill>
                  <a:schemeClr val="tx1"/>
                </a:solidFill>
                <a:effectLst/>
                <a:latin typeface="+mn-lt"/>
                <a:ea typeface="+mn-ea"/>
                <a:cs typeface="+mn-cs"/>
              </a:rPr>
              <a:t>Standards in rating: A first</a:t>
            </a:r>
            <a:r>
              <a:rPr lang="en-US" sz="1200" b="0" i="0" kern="1200" baseline="0" dirty="0" smtClean="0">
                <a:solidFill>
                  <a:schemeClr val="tx1"/>
                </a:solidFill>
                <a:effectLst/>
                <a:latin typeface="+mn-lt"/>
                <a:ea typeface="+mn-ea"/>
                <a:cs typeface="+mn-cs"/>
              </a:rPr>
              <a:t> limitation is that if there is not a common rating system, various evaluators will rate a same process or product very differently, as we said – they can be biased. A second common limitation seen among e</a:t>
            </a:r>
            <a:r>
              <a:rPr lang="en-US" sz="1200" b="0" i="0" kern="1200" dirty="0" smtClean="0">
                <a:solidFill>
                  <a:schemeClr val="tx1"/>
                </a:solidFill>
                <a:effectLst/>
                <a:latin typeface="+mn-lt"/>
                <a:ea typeface="+mn-ea"/>
                <a:cs typeface="+mn-cs"/>
              </a:rPr>
              <a:t>valuators, is that without an evaluation grid, they usually tend</a:t>
            </a:r>
            <a:r>
              <a:rPr lang="en-US" sz="1200" b="0" i="0" kern="1200" baseline="0" dirty="0" smtClean="0">
                <a:solidFill>
                  <a:schemeClr val="tx1"/>
                </a:solidFill>
                <a:effectLst/>
                <a:latin typeface="+mn-lt"/>
                <a:ea typeface="+mn-ea"/>
                <a:cs typeface="+mn-cs"/>
              </a:rPr>
              <a:t> to give average rating. </a:t>
            </a:r>
            <a:endParaRPr lang="en-US" sz="1200" b="0" kern="1200" dirty="0" smtClean="0">
              <a:solidFill>
                <a:schemeClr val="tx1"/>
              </a:solidFill>
              <a:effectLst/>
              <a:latin typeface="+mn-lt"/>
              <a:ea typeface="+mn-ea"/>
              <a:cs typeface="+mn-cs"/>
            </a:endParaRPr>
          </a:p>
          <a:p>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10</a:t>
            </a:fld>
            <a:endParaRPr lang="en-US"/>
          </a:p>
        </p:txBody>
      </p:sp>
    </p:spTree>
    <p:extLst>
      <p:ext uri="{BB962C8B-B14F-4D97-AF65-F5344CB8AC3E}">
        <p14:creationId xmlns:p14="http://schemas.microsoft.com/office/powerpoint/2010/main" val="2233445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E0089D0-0E04-754B-9E50-A88FBAEC36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24900" y="5811546"/>
            <a:ext cx="2970570" cy="662960"/>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0" y="1435100"/>
            <a:ext cx="758444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8" y="26385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8" y="1638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9849" y="5522715"/>
            <a:ext cx="5451299" cy="867357"/>
          </a:xfrm>
          <a:prstGeom prst="rect">
            <a:avLst/>
          </a:prstGeom>
        </p:spPr>
      </p:pic>
      <p:sp>
        <p:nvSpPr>
          <p:cNvPr id="4" name="Rectangle 3"/>
          <p:cNvSpPr/>
          <p:nvPr userDrawn="1"/>
        </p:nvSpPr>
        <p:spPr>
          <a:xfrm>
            <a:off x="789015" y="6360264"/>
            <a:ext cx="3972965" cy="430887"/>
          </a:xfrm>
          <a:prstGeom prst="rect">
            <a:avLst/>
          </a:prstGeom>
        </p:spPr>
        <p:txBody>
          <a:bodyPr wrap="square">
            <a:spAutoFit/>
          </a:bodyPr>
          <a:lstStyle/>
          <a:p>
            <a:pPr algn="ctr"/>
            <a:r>
              <a:rPr lang="en-US" sz="1050" dirty="0">
                <a:solidFill>
                  <a:srgbClr val="71A6A1"/>
                </a:solidFill>
                <a:latin typeface="Franklin Gothic Book" charset="0"/>
                <a:ea typeface="Franklin Gothic Book" charset="0"/>
                <a:cs typeface="Franklin Gothic Book" charset="0"/>
              </a:rPr>
              <a:t>An initiative of the ACP Group of States financed by the European Union's 11</a:t>
            </a:r>
            <a:r>
              <a:rPr lang="en-US" sz="1050" baseline="30000" dirty="0">
                <a:solidFill>
                  <a:srgbClr val="71A6A1"/>
                </a:solidFill>
                <a:latin typeface="Franklin Gothic Book" charset="0"/>
                <a:ea typeface="Franklin Gothic Book" charset="0"/>
                <a:cs typeface="Franklin Gothic Book" charset="0"/>
              </a:rPr>
              <a:t>th</a:t>
            </a:r>
            <a:r>
              <a:rPr lang="en-US" sz="1050" dirty="0">
                <a:solidFill>
                  <a:srgbClr val="71A6A1"/>
                </a:solidFill>
                <a:latin typeface="Franklin Gothic Book" charset="0"/>
                <a:ea typeface="Franklin Gothic Book" charset="0"/>
                <a:cs typeface="Franklin Gothic Book" charset="0"/>
              </a:rPr>
              <a:t> EDF.</a:t>
            </a:r>
          </a:p>
        </p:txBody>
      </p:sp>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517C63-20A5-5041-820D-9C8111AB5135}"/>
              </a:ext>
            </a:extLst>
          </p:cNvPr>
          <p:cNvPicPr>
            <a:picLocks noChangeAspect="1"/>
          </p:cNvPicPr>
          <p:nvPr userDrawn="1"/>
        </p:nvPicPr>
        <p:blipFill>
          <a:blip r:embed="rId2"/>
          <a:stretch>
            <a:fillRect/>
          </a:stretch>
        </p:blipFill>
        <p:spPr>
          <a:xfrm>
            <a:off x="3041648" y="2261214"/>
            <a:ext cx="6122015" cy="1366287"/>
          </a:xfrm>
          <a:prstGeom prst="rect">
            <a:avLst/>
          </a:prstGeom>
        </p:spPr>
      </p:pic>
      <p:sp>
        <p:nvSpPr>
          <p:cNvPr id="9" name="Rectangle 8"/>
          <p:cNvSpPr/>
          <p:nvPr userDrawn="1"/>
        </p:nvSpPr>
        <p:spPr>
          <a:xfrm>
            <a:off x="3583118" y="5936975"/>
            <a:ext cx="5041002" cy="400110"/>
          </a:xfrm>
          <a:prstGeom prst="rect">
            <a:avLst/>
          </a:prstGeom>
        </p:spPr>
        <p:txBody>
          <a:bodyPr wrap="square">
            <a:spAutoFit/>
          </a:bodyPr>
          <a:lstStyle/>
          <a:p>
            <a:pPr algn="ctr"/>
            <a:r>
              <a:rPr lang="en-US" sz="1000" dirty="0">
                <a:solidFill>
                  <a:srgbClr val="71A6A1"/>
                </a:solidFill>
                <a:latin typeface="Franklin Gothic Book" charset="0"/>
                <a:ea typeface="Franklin Gothic Book" charset="0"/>
                <a:cs typeface="Franklin Gothic Book" charset="0"/>
              </a:rPr>
              <a:t>The Biodiversity</a:t>
            </a:r>
            <a:r>
              <a:rPr lang="en-US" sz="1000" baseline="0" dirty="0">
                <a:solidFill>
                  <a:srgbClr val="71A6A1"/>
                </a:solidFill>
                <a:latin typeface="Franklin Gothic Book" charset="0"/>
                <a:ea typeface="Franklin Gothic Book" charset="0"/>
                <a:cs typeface="Franklin Gothic Book" charset="0"/>
              </a:rPr>
              <a:t> and Protected Areas Management Programme (BIOPAMA) is a</a:t>
            </a:r>
            <a:r>
              <a:rPr lang="en-US" sz="1000" dirty="0">
                <a:solidFill>
                  <a:srgbClr val="71A6A1"/>
                </a:solidFill>
                <a:latin typeface="Franklin Gothic Book" charset="0"/>
                <a:ea typeface="Franklin Gothic Book" charset="0"/>
                <a:cs typeface="Franklin Gothic Book" charset="0"/>
              </a:rPr>
              <a:t>n initiative of the ACP Group of States financed by the European Union's 11</a:t>
            </a:r>
            <a:r>
              <a:rPr lang="en-US" sz="1000" baseline="30000" dirty="0">
                <a:solidFill>
                  <a:srgbClr val="71A6A1"/>
                </a:solidFill>
                <a:latin typeface="Franklin Gothic Book" charset="0"/>
                <a:ea typeface="Franklin Gothic Book" charset="0"/>
                <a:cs typeface="Franklin Gothic Book" charset="0"/>
              </a:rPr>
              <a:t>th</a:t>
            </a:r>
            <a:r>
              <a:rPr lang="en-US" sz="1000" dirty="0">
                <a:solidFill>
                  <a:srgbClr val="71A6A1"/>
                </a:solidFill>
                <a:latin typeface="Franklin Gothic Book" charset="0"/>
                <a:ea typeface="Franklin Gothic Book" charset="0"/>
                <a:cs typeface="Franklin Gothic Book" charset="0"/>
              </a:rPr>
              <a:t> EDF.</a:t>
            </a:r>
          </a:p>
        </p:txBody>
      </p:sp>
      <p:pic>
        <p:nvPicPr>
          <p:cNvPr id="12" name="Picture 11">
            <a:extLst>
              <a:ext uri="{FF2B5EF4-FFF2-40B4-BE49-F238E27FC236}">
                <a16:creationId xmlns:a16="http://schemas.microsoft.com/office/drawing/2014/main" id="{914956AE-496E-0A4E-81CE-713B3CC39D5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184" y="4470978"/>
            <a:ext cx="3070942" cy="949470"/>
          </a:xfrm>
          <a:prstGeom prst="rect">
            <a:avLst/>
          </a:prstGeom>
        </p:spPr>
      </p:pic>
      <p:pic>
        <p:nvPicPr>
          <p:cNvPr id="3" name="Picture 2">
            <a:extLst>
              <a:ext uri="{FF2B5EF4-FFF2-40B4-BE49-F238E27FC236}">
                <a16:creationId xmlns:a16="http://schemas.microsoft.com/office/drawing/2014/main" id="{3E49E99A-CC84-A445-82B0-875ACDFD96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2117" y="5530847"/>
            <a:ext cx="3046009" cy="295729"/>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pic>
        <p:nvPicPr>
          <p:cNvPr id="18" name="Picture 17">
            <a:extLst>
              <a:ext uri="{FF2B5EF4-FFF2-40B4-BE49-F238E27FC236}">
                <a16:creationId xmlns:a16="http://schemas.microsoft.com/office/drawing/2014/main" id="{58D8C4A5-E0F4-7546-93EC-A5662A4189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61501" y="6149795"/>
            <a:ext cx="2197100" cy="49034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0" y="2133600"/>
            <a:ext cx="932180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04.02.2020</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04.02.2020</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04.02.2020</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795CC9-3177-B34E-92EB-531721CE6448}"/>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9461501" y="6149795"/>
            <a:ext cx="2197100" cy="490340"/>
          </a:xfrm>
          <a:prstGeom prst="rect">
            <a:avLst/>
          </a:prstGeom>
        </p:spPr>
      </p:pic>
      <p:pic>
        <p:nvPicPr>
          <p:cNvPr id="19" name="Picture 18"/>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cstate="print">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ortals.iucn.org/library/efiles/documents/PAG-014.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ortals.iucn.org/library/efiles/documents/PAG-014.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0" y="11875"/>
            <a:ext cx="12192000" cy="5361191"/>
          </a:xfrm>
          <a:noFill/>
        </p:spPr>
      </p:pic>
      <p:sp>
        <p:nvSpPr>
          <p:cNvPr id="2" name="Rectangle 1">
            <a:extLst>
              <a:ext uri="{FF2B5EF4-FFF2-40B4-BE49-F238E27FC236}">
                <a16:creationId xmlns:a16="http://schemas.microsoft.com/office/drawing/2014/main" id="{20568493-EE96-3A44-AF9A-CE74A899BA48}"/>
              </a:ext>
            </a:extLst>
          </p:cNvPr>
          <p:cNvSpPr/>
          <p:nvPr/>
        </p:nvSpPr>
        <p:spPr>
          <a:xfrm>
            <a:off x="292100" y="833188"/>
            <a:ext cx="7195930" cy="1828800"/>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400" dirty="0"/>
          </a:p>
        </p:txBody>
      </p:sp>
      <p:sp>
        <p:nvSpPr>
          <p:cNvPr id="3" name="Subtitle 2"/>
          <p:cNvSpPr>
            <a:spLocks noGrp="1"/>
          </p:cNvSpPr>
          <p:nvPr>
            <p:ph type="subTitle" idx="1"/>
          </p:nvPr>
        </p:nvSpPr>
        <p:spPr>
          <a:xfrm>
            <a:off x="792904" y="2018828"/>
            <a:ext cx="6194322" cy="1644445"/>
          </a:xfrm>
        </p:spPr>
        <p:txBody>
          <a:bodyPr>
            <a:normAutofit/>
          </a:bodyPr>
          <a:lstStyle/>
          <a:p>
            <a:r>
              <a:rPr lang="en-US" sz="2000" dirty="0" smtClean="0"/>
              <a:t>Kigali, Feb 2020</a:t>
            </a:r>
            <a:endParaRPr lang="en-US" sz="2000" dirty="0"/>
          </a:p>
        </p:txBody>
      </p:sp>
      <p:sp>
        <p:nvSpPr>
          <p:cNvPr id="4" name="Title 3"/>
          <p:cNvSpPr>
            <a:spLocks noGrp="1"/>
          </p:cNvSpPr>
          <p:nvPr>
            <p:ph type="ctrTitle"/>
          </p:nvPr>
        </p:nvSpPr>
        <p:spPr>
          <a:xfrm>
            <a:off x="656086" y="-352453"/>
            <a:ext cx="6977062" cy="2371281"/>
          </a:xfrm>
        </p:spPr>
        <p:txBody>
          <a:bodyPr>
            <a:normAutofit/>
          </a:bodyPr>
          <a:lstStyle/>
          <a:p>
            <a:r>
              <a:rPr lang="en-US" sz="3200" dirty="0" smtClean="0"/>
              <a:t>Integrated Management Effectiveness Tool (IMET) Training</a:t>
            </a:r>
            <a:endParaRPr lang="en-US" sz="3200" dirty="0"/>
          </a:p>
        </p:txBody>
      </p:sp>
      <p:sp>
        <p:nvSpPr>
          <p:cNvPr id="7" name="Rectangle 6">
            <a:extLst>
              <a:ext uri="{FF2B5EF4-FFF2-40B4-BE49-F238E27FC236}">
                <a16:creationId xmlns:a16="http://schemas.microsoft.com/office/drawing/2014/main" id="{4DC19C4E-035C-724C-8C5F-5375444AC87B}"/>
              </a:ext>
            </a:extLst>
          </p:cNvPr>
          <p:cNvSpPr/>
          <p:nvPr/>
        </p:nvSpPr>
        <p:spPr>
          <a:xfrm>
            <a:off x="0" y="833188"/>
            <a:ext cx="331304" cy="1828800"/>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8" name="Rectangle 7">
            <a:extLst>
              <a:ext uri="{FF2B5EF4-FFF2-40B4-BE49-F238E27FC236}">
                <a16:creationId xmlns:a16="http://schemas.microsoft.com/office/drawing/2014/main" id="{20568493-EE96-3A44-AF9A-CE74A899BA48}"/>
              </a:ext>
            </a:extLst>
          </p:cNvPr>
          <p:cNvSpPr/>
          <p:nvPr/>
        </p:nvSpPr>
        <p:spPr>
          <a:xfrm>
            <a:off x="656086" y="4743933"/>
            <a:ext cx="4445000" cy="629133"/>
          </a:xfrm>
          <a:prstGeom prst="rect">
            <a:avLst/>
          </a:prstGeom>
          <a:solidFill>
            <a:srgbClr val="CF78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t>Domoina </a:t>
            </a:r>
            <a:r>
              <a:rPr lang="fr-FR" sz="2400" dirty="0" err="1" smtClean="0"/>
              <a:t>Rakotobe</a:t>
            </a:r>
            <a:endParaRPr lang="fr-FR" sz="2400" dirty="0" smtClean="0"/>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465" y="320017"/>
            <a:ext cx="10515600" cy="562965"/>
          </a:xfrm>
        </p:spPr>
        <p:txBody>
          <a:bodyPr>
            <a:normAutofit fontScale="90000"/>
          </a:bodyPr>
          <a:lstStyle/>
          <a:p>
            <a:r>
              <a:rPr lang="fr-FR" dirty="0" smtClean="0"/>
              <a:t>Limitations (and </a:t>
            </a:r>
            <a:r>
              <a:rPr lang="fr-FR" dirty="0" err="1" smtClean="0"/>
              <a:t>risks</a:t>
            </a:r>
            <a:r>
              <a:rPr lang="fr-FR" dirty="0" smtClean="0"/>
              <a:t>) in </a:t>
            </a:r>
            <a:r>
              <a:rPr lang="fr-FR" dirty="0" err="1" smtClean="0"/>
              <a:t>evaluating</a:t>
            </a:r>
            <a:r>
              <a:rPr lang="fr-FR" dirty="0" smtClean="0"/>
              <a:t> PAME?</a:t>
            </a:r>
            <a:endParaRPr lang="fr-FR" dirty="0"/>
          </a:p>
        </p:txBody>
      </p:sp>
      <p:sp>
        <p:nvSpPr>
          <p:cNvPr id="3" name="Content Placeholder 2"/>
          <p:cNvSpPr>
            <a:spLocks noGrp="1"/>
          </p:cNvSpPr>
          <p:nvPr>
            <p:ph idx="1"/>
          </p:nvPr>
        </p:nvSpPr>
        <p:spPr>
          <a:xfrm>
            <a:off x="705465" y="1853046"/>
            <a:ext cx="10515600" cy="2408493"/>
          </a:xfrm>
        </p:spPr>
        <p:txBody>
          <a:bodyPr>
            <a:noAutofit/>
          </a:bodyPr>
          <a:lstStyle/>
          <a:p>
            <a:r>
              <a:rPr lang="fr-FR" dirty="0" err="1" smtClean="0"/>
              <a:t>Evaluate</a:t>
            </a:r>
            <a:r>
              <a:rPr lang="fr-FR" dirty="0" smtClean="0"/>
              <a:t> management vs. </a:t>
            </a:r>
            <a:r>
              <a:rPr lang="fr-FR" dirty="0" err="1" smtClean="0"/>
              <a:t>Evaluate</a:t>
            </a:r>
            <a:r>
              <a:rPr lang="fr-FR" dirty="0" smtClean="0"/>
              <a:t> managers</a:t>
            </a:r>
          </a:p>
          <a:p>
            <a:r>
              <a:rPr lang="fr-FR" dirty="0" err="1" smtClean="0"/>
              <a:t>Bias</a:t>
            </a:r>
            <a:r>
              <a:rPr lang="fr-FR" dirty="0" smtClean="0"/>
              <a:t> of </a:t>
            </a:r>
            <a:r>
              <a:rPr lang="fr-FR" dirty="0" err="1" smtClean="0"/>
              <a:t>appraiser</a:t>
            </a:r>
            <a:r>
              <a:rPr lang="fr-FR" dirty="0" smtClean="0"/>
              <a:t> and PA management staff</a:t>
            </a:r>
          </a:p>
          <a:p>
            <a:r>
              <a:rPr lang="fr-FR" dirty="0" err="1" smtClean="0"/>
              <a:t>Ambiguity</a:t>
            </a:r>
            <a:r>
              <a:rPr lang="fr-FR" dirty="0" smtClean="0"/>
              <a:t> in standards</a:t>
            </a:r>
          </a:p>
          <a:p>
            <a:r>
              <a:rPr lang="fr-FR" dirty="0" err="1" smtClean="0"/>
              <a:t>Insufficient</a:t>
            </a:r>
            <a:r>
              <a:rPr lang="fr-FR" dirty="0" smtClean="0"/>
              <a:t> </a:t>
            </a:r>
            <a:r>
              <a:rPr lang="fr-FR" dirty="0" err="1" smtClean="0"/>
              <a:t>evidence</a:t>
            </a:r>
            <a:endParaRPr lang="fr-FR" dirty="0" smtClean="0"/>
          </a:p>
          <a:p>
            <a:r>
              <a:rPr lang="fr-FR" dirty="0" err="1"/>
              <a:t>Leniency</a:t>
            </a:r>
            <a:r>
              <a:rPr lang="fr-FR" dirty="0"/>
              <a:t> or </a:t>
            </a:r>
            <a:r>
              <a:rPr lang="fr-FR" dirty="0" err="1"/>
              <a:t>Strictness</a:t>
            </a:r>
            <a:r>
              <a:rPr lang="fr-FR" dirty="0"/>
              <a:t> </a:t>
            </a:r>
            <a:r>
              <a:rPr lang="fr-FR" dirty="0" err="1" smtClean="0"/>
              <a:t>Tenancy</a:t>
            </a:r>
            <a:endParaRPr lang="fr-FR" dirty="0" smtClean="0"/>
          </a:p>
          <a:p>
            <a:r>
              <a:rPr lang="fr-FR" dirty="0" smtClean="0"/>
              <a:t>Standards in rating</a:t>
            </a:r>
            <a:endParaRPr lang="fr-FR" dirty="0"/>
          </a:p>
          <a:p>
            <a:endParaRPr lang="fr-F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05" b="13611"/>
          <a:stretch/>
        </p:blipFill>
        <p:spPr bwMode="auto">
          <a:xfrm>
            <a:off x="8153039" y="2439642"/>
            <a:ext cx="3068025" cy="242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09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806"/>
            <a:ext cx="10515600" cy="562965"/>
          </a:xfrm>
        </p:spPr>
        <p:txBody>
          <a:bodyPr>
            <a:normAutofit fontScale="90000"/>
          </a:bodyPr>
          <a:lstStyle/>
          <a:p>
            <a:r>
              <a:rPr lang="fr-FR" dirty="0" smtClean="0"/>
              <a:t>The Framework for PA </a:t>
            </a:r>
            <a:r>
              <a:rPr lang="fr-FR" dirty="0"/>
              <a:t>M</a:t>
            </a:r>
            <a:r>
              <a:rPr lang="fr-FR" dirty="0" smtClean="0"/>
              <a:t>anagement </a:t>
            </a:r>
            <a:r>
              <a:rPr lang="fr-FR" dirty="0" err="1"/>
              <a:t>E</a:t>
            </a:r>
            <a:r>
              <a:rPr lang="fr-FR" dirty="0" err="1" smtClean="0"/>
              <a:t>ffectiveness</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1807" y="1383698"/>
            <a:ext cx="6558455" cy="461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6158" y="2173857"/>
            <a:ext cx="2967487" cy="461665"/>
          </a:xfrm>
          <a:prstGeom prst="rect">
            <a:avLst/>
          </a:prstGeom>
          <a:noFill/>
        </p:spPr>
        <p:txBody>
          <a:bodyPr wrap="square" rtlCol="0">
            <a:spAutoFit/>
          </a:bodyPr>
          <a:lstStyle/>
          <a:p>
            <a:pPr algn="ctr"/>
            <a:r>
              <a:rPr lang="fr-FR" sz="2400" dirty="0" smtClean="0">
                <a:latin typeface="Franklin Gothic Book" panose="020B0503020102020204" pitchFamily="34" charset="0"/>
              </a:rPr>
              <a:t>A </a:t>
            </a:r>
            <a:r>
              <a:rPr lang="fr-FR" sz="2400" dirty="0" err="1" smtClean="0">
                <a:latin typeface="Franklin Gothic Book" panose="020B0503020102020204" pitchFamily="34" charset="0"/>
              </a:rPr>
              <a:t>tool</a:t>
            </a:r>
            <a:r>
              <a:rPr lang="fr-FR" sz="2400" dirty="0" smtClean="0">
                <a:latin typeface="Franklin Gothic Book" panose="020B0503020102020204" pitchFamily="34" charset="0"/>
              </a:rPr>
              <a:t> not a </a:t>
            </a:r>
            <a:r>
              <a:rPr lang="fr-FR" sz="2400" dirty="0" err="1" smtClean="0">
                <a:latin typeface="Franklin Gothic Book" panose="020B0503020102020204" pitchFamily="34" charset="0"/>
              </a:rPr>
              <a:t>rule</a:t>
            </a:r>
            <a:endParaRPr lang="fr-FR" sz="2400" dirty="0">
              <a:latin typeface="Franklin Gothic Book" panose="020B05030201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25" y="2743198"/>
            <a:ext cx="5124290" cy="201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396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806"/>
            <a:ext cx="10515600" cy="562965"/>
          </a:xfrm>
        </p:spPr>
        <p:txBody>
          <a:bodyPr>
            <a:normAutofit fontScale="90000"/>
          </a:bodyPr>
          <a:lstStyle/>
          <a:p>
            <a:r>
              <a:rPr lang="fr-FR" dirty="0" smtClean="0"/>
              <a:t>The Framework for PA </a:t>
            </a:r>
            <a:r>
              <a:rPr lang="fr-FR" dirty="0"/>
              <a:t>M</a:t>
            </a:r>
            <a:r>
              <a:rPr lang="fr-FR" dirty="0" smtClean="0"/>
              <a:t>anagement </a:t>
            </a:r>
            <a:r>
              <a:rPr lang="fr-FR" dirty="0" err="1"/>
              <a:t>E</a:t>
            </a:r>
            <a:r>
              <a:rPr lang="fr-FR" dirty="0" err="1" smtClean="0"/>
              <a:t>ffectiveness</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1807" y="1383698"/>
            <a:ext cx="6558455" cy="461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5168" y="1391871"/>
            <a:ext cx="4836695" cy="5232202"/>
          </a:xfrm>
          <a:prstGeom prst="rect">
            <a:avLst/>
          </a:prstGeom>
          <a:noFill/>
        </p:spPr>
        <p:txBody>
          <a:bodyPr wrap="square" rtlCol="0">
            <a:spAutoFit/>
          </a:bodyPr>
          <a:lstStyle/>
          <a:p>
            <a:r>
              <a:rPr lang="fr-FR" sz="2000" b="1" dirty="0" err="1" smtClean="0">
                <a:solidFill>
                  <a:schemeClr val="accent6">
                    <a:lumMod val="50000"/>
                  </a:schemeClr>
                </a:solidFill>
                <a:latin typeface="Franklin Gothic Book" panose="020B0503020102020204" pitchFamily="34" charset="0"/>
              </a:rPr>
              <a:t>Early</a:t>
            </a:r>
            <a:r>
              <a:rPr lang="fr-FR" sz="2000" b="1" dirty="0" smtClean="0">
                <a:solidFill>
                  <a:schemeClr val="accent6">
                    <a:lumMod val="50000"/>
                  </a:schemeClr>
                </a:solidFill>
                <a:latin typeface="Franklin Gothic Book" panose="020B0503020102020204" pitchFamily="34" charset="0"/>
              </a:rPr>
              <a:t> 1980s </a:t>
            </a:r>
            <a:r>
              <a:rPr lang="fr-FR" sz="2000" dirty="0" smtClean="0">
                <a:latin typeface="Franklin Gothic Book" panose="020B0503020102020204" pitchFamily="34" charset="0"/>
                <a:sym typeface="Wingdings" panose="05000000000000000000" pitchFamily="2" charset="2"/>
              </a:rPr>
              <a:t> </a:t>
            </a:r>
            <a:r>
              <a:rPr lang="fr-FR" sz="2000" dirty="0" err="1" smtClean="0">
                <a:latin typeface="Franklin Gothic Book" panose="020B0503020102020204" pitchFamily="34" charset="0"/>
                <a:sym typeface="Wingdings" panose="05000000000000000000" pitchFamily="2" charset="2"/>
              </a:rPr>
              <a:t>Need</a:t>
            </a:r>
            <a:r>
              <a:rPr lang="fr-FR" sz="2000" dirty="0" smtClean="0">
                <a:latin typeface="Franklin Gothic Book" panose="020B0503020102020204" pitchFamily="34" charset="0"/>
                <a:sym typeface="Wingdings" panose="05000000000000000000" pitchFamily="2" charset="2"/>
              </a:rPr>
              <a:t> to </a:t>
            </a:r>
            <a:r>
              <a:rPr lang="fr-FR" sz="2000" dirty="0" err="1" smtClean="0">
                <a:latin typeface="Franklin Gothic Book" panose="020B0503020102020204" pitchFamily="34" charset="0"/>
                <a:sym typeface="Wingdings" panose="05000000000000000000" pitchFamily="2" charset="2"/>
              </a:rPr>
              <a:t>make</a:t>
            </a:r>
            <a:r>
              <a:rPr lang="fr-FR" sz="2000" dirty="0" smtClean="0">
                <a:latin typeface="Franklin Gothic Book" panose="020B0503020102020204" pitchFamily="34" charset="0"/>
                <a:sym typeface="Wingdings" panose="05000000000000000000" pitchFamily="2" charset="2"/>
              </a:rPr>
              <a:t> « </a:t>
            </a:r>
            <a:r>
              <a:rPr lang="fr-FR" sz="2000" dirty="0" err="1" smtClean="0">
                <a:latin typeface="Franklin Gothic Book" panose="020B0503020102020204" pitchFamily="34" charset="0"/>
                <a:sym typeface="Wingdings" panose="05000000000000000000" pitchFamily="2" charset="2"/>
              </a:rPr>
              <a:t>reasonable</a:t>
            </a:r>
            <a:r>
              <a:rPr lang="fr-FR" sz="2000" dirty="0" smtClean="0">
                <a:latin typeface="Franklin Gothic Book" panose="020B0503020102020204" pitchFamily="34" charset="0"/>
                <a:sym typeface="Wingdings" panose="05000000000000000000" pitchFamily="2" charset="2"/>
              </a:rPr>
              <a:t> </a:t>
            </a:r>
            <a:r>
              <a:rPr lang="en-US" sz="2000" dirty="0" smtClean="0">
                <a:latin typeface="Franklin Gothic Book" panose="020B0503020102020204" pitchFamily="34" charset="0"/>
              </a:rPr>
              <a:t>judgements </a:t>
            </a:r>
            <a:r>
              <a:rPr lang="en-US" sz="2000" dirty="0">
                <a:latin typeface="Franklin Gothic Book" panose="020B0503020102020204" pitchFamily="34" charset="0"/>
              </a:rPr>
              <a:t>about </a:t>
            </a:r>
            <a:r>
              <a:rPr lang="en-US" sz="2000" dirty="0" err="1">
                <a:latin typeface="Franklin Gothic Book" panose="020B0503020102020204" pitchFamily="34" charset="0"/>
              </a:rPr>
              <a:t>programme</a:t>
            </a:r>
            <a:r>
              <a:rPr lang="en-US" sz="2000" dirty="0">
                <a:latin typeface="Franklin Gothic Book" panose="020B0503020102020204" pitchFamily="34" charset="0"/>
              </a:rPr>
              <a:t> effort</a:t>
            </a:r>
            <a:r>
              <a:rPr lang="en-US" sz="2000" dirty="0" smtClean="0">
                <a:latin typeface="Franklin Gothic Book" panose="020B0503020102020204" pitchFamily="34" charset="0"/>
              </a:rPr>
              <a:t>, effectiveness</a:t>
            </a:r>
            <a:r>
              <a:rPr lang="en-US" sz="2000" dirty="0">
                <a:latin typeface="Franklin Gothic Book" panose="020B0503020102020204" pitchFamily="34" charset="0"/>
              </a:rPr>
              <a:t>, efficiency and adequacy with the objective of using these judgements</a:t>
            </a:r>
            <a:br>
              <a:rPr lang="en-US" sz="2000" dirty="0">
                <a:latin typeface="Franklin Gothic Book" panose="020B0503020102020204" pitchFamily="34" charset="0"/>
              </a:rPr>
            </a:br>
            <a:r>
              <a:rPr lang="en-US" sz="2000" dirty="0">
                <a:latin typeface="Franklin Gothic Book" panose="020B0503020102020204" pitchFamily="34" charset="0"/>
              </a:rPr>
              <a:t>to improve the effectiveness of </a:t>
            </a:r>
            <a:r>
              <a:rPr lang="en-US" sz="2000" dirty="0" smtClean="0">
                <a:latin typeface="Franklin Gothic Book" panose="020B0503020102020204" pitchFamily="34" charset="0"/>
              </a:rPr>
              <a:t>management” </a:t>
            </a:r>
            <a:r>
              <a:rPr lang="en-US" sz="1400" dirty="0" smtClean="0">
                <a:latin typeface="Franklin Gothic Book" panose="020B0503020102020204" pitchFamily="34" charset="0"/>
              </a:rPr>
              <a:t>(</a:t>
            </a:r>
            <a:r>
              <a:rPr lang="en-US" sz="1400" dirty="0" err="1" smtClean="0">
                <a:latin typeface="Franklin Gothic Book" panose="020B0503020102020204" pitchFamily="34" charset="0"/>
              </a:rPr>
              <a:t>Thorsell</a:t>
            </a:r>
            <a:r>
              <a:rPr lang="en-US" sz="1400" dirty="0" smtClean="0">
                <a:latin typeface="Franklin Gothic Book" panose="020B0503020102020204" pitchFamily="34" charset="0"/>
              </a:rPr>
              <a:t>, 1982).</a:t>
            </a:r>
          </a:p>
          <a:p>
            <a:endParaRPr lang="en-US" sz="2000" dirty="0" smtClean="0">
              <a:latin typeface="Franklin Gothic Book" panose="020B0503020102020204" pitchFamily="34" charset="0"/>
            </a:endParaRPr>
          </a:p>
          <a:p>
            <a:r>
              <a:rPr lang="en-US" sz="2000" b="1" dirty="0" smtClean="0">
                <a:solidFill>
                  <a:schemeClr val="accent6">
                    <a:lumMod val="50000"/>
                  </a:schemeClr>
                </a:solidFill>
                <a:latin typeface="Franklin Gothic Book" panose="020B0503020102020204" pitchFamily="34" charset="0"/>
              </a:rPr>
              <a:t>Early 1990s </a:t>
            </a:r>
            <a:r>
              <a:rPr lang="en-US" sz="2000" dirty="0" smtClean="0">
                <a:latin typeface="Franklin Gothic Book" panose="020B0503020102020204" pitchFamily="34" charset="0"/>
                <a:sym typeface="Wingdings" panose="05000000000000000000" pitchFamily="2" charset="2"/>
              </a:rPr>
              <a:t>General program evaluation (not specifically for PA), mainly at site level.</a:t>
            </a:r>
          </a:p>
          <a:p>
            <a:r>
              <a:rPr lang="en-US" sz="2000" dirty="0" smtClean="0">
                <a:latin typeface="Franklin Gothic Book" panose="020B0503020102020204" pitchFamily="34" charset="0"/>
                <a:sym typeface="Wingdings" panose="05000000000000000000" pitchFamily="2" charset="2"/>
              </a:rPr>
              <a:t>From a capacity to manage approach towards “outcomes” or impact on the “ground”</a:t>
            </a:r>
          </a:p>
          <a:p>
            <a:endParaRPr lang="en-US" sz="2000" dirty="0">
              <a:latin typeface="Franklin Gothic Book" panose="020B0503020102020204" pitchFamily="34" charset="0"/>
              <a:sym typeface="Wingdings" panose="05000000000000000000" pitchFamily="2" charset="2"/>
            </a:endParaRPr>
          </a:p>
          <a:p>
            <a:r>
              <a:rPr lang="en-US" sz="2000" b="1" dirty="0" smtClean="0">
                <a:solidFill>
                  <a:schemeClr val="accent6">
                    <a:lumMod val="50000"/>
                  </a:schemeClr>
                </a:solidFill>
                <a:latin typeface="Franklin Gothic Book" panose="020B0503020102020204" pitchFamily="34" charset="0"/>
                <a:sym typeface="Wingdings" panose="05000000000000000000" pitchFamily="2" charset="2"/>
              </a:rPr>
              <a:t>2000</a:t>
            </a:r>
            <a:r>
              <a:rPr lang="en-US" sz="2000" dirty="0" smtClean="0">
                <a:latin typeface="Franklin Gothic Book" panose="020B0503020102020204" pitchFamily="34" charset="0"/>
                <a:sym typeface="Wingdings" panose="05000000000000000000" pitchFamily="2" charset="2"/>
              </a:rPr>
              <a:t>  1</a:t>
            </a:r>
            <a:r>
              <a:rPr lang="en-US" sz="2000" baseline="30000" dirty="0" smtClean="0">
                <a:latin typeface="Franklin Gothic Book" panose="020B0503020102020204" pitchFamily="34" charset="0"/>
                <a:sym typeface="Wingdings" panose="05000000000000000000" pitchFamily="2" charset="2"/>
              </a:rPr>
              <a:t>st</a:t>
            </a:r>
            <a:r>
              <a:rPr lang="en-US" sz="2000" dirty="0" smtClean="0">
                <a:latin typeface="Franklin Gothic Book" panose="020B0503020102020204" pitchFamily="34" charset="0"/>
                <a:sym typeface="Wingdings" panose="05000000000000000000" pitchFamily="2" charset="2"/>
              </a:rPr>
              <a:t> edition of the Framework </a:t>
            </a:r>
            <a:r>
              <a:rPr lang="en-US" sz="1400" dirty="0" smtClean="0">
                <a:latin typeface="Franklin Gothic Book" panose="020B0503020102020204" pitchFamily="34" charset="0"/>
                <a:sym typeface="Wingdings" panose="05000000000000000000" pitchFamily="2" charset="2"/>
              </a:rPr>
              <a:t>(Hockings et all, 2000)</a:t>
            </a:r>
          </a:p>
          <a:p>
            <a:r>
              <a:rPr lang="en-US" sz="2000" dirty="0">
                <a:latin typeface="Franklin Gothic Book" panose="020B0503020102020204" pitchFamily="34" charset="0"/>
              </a:rPr>
              <a:t/>
            </a:r>
            <a:br>
              <a:rPr lang="en-US" sz="2000" dirty="0">
                <a:latin typeface="Franklin Gothic Book" panose="020B0503020102020204" pitchFamily="34" charset="0"/>
              </a:rPr>
            </a:br>
            <a:endParaRPr lang="fr-FR" sz="2000" dirty="0">
              <a:latin typeface="Franklin Gothic Book" panose="020B0503020102020204" pitchFamily="34" charset="0"/>
            </a:endParaRPr>
          </a:p>
        </p:txBody>
      </p:sp>
    </p:spTree>
    <p:extLst>
      <p:ext uri="{BB962C8B-B14F-4D97-AF65-F5344CB8AC3E}">
        <p14:creationId xmlns:p14="http://schemas.microsoft.com/office/powerpoint/2010/main" val="3902489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806"/>
            <a:ext cx="10515600" cy="562965"/>
          </a:xfrm>
        </p:spPr>
        <p:txBody>
          <a:bodyPr>
            <a:normAutofit fontScale="90000"/>
          </a:bodyPr>
          <a:lstStyle/>
          <a:p>
            <a:r>
              <a:rPr lang="fr-FR" dirty="0" smtClean="0"/>
              <a:t>The Framework for PA </a:t>
            </a:r>
            <a:r>
              <a:rPr lang="fr-FR" dirty="0"/>
              <a:t>M</a:t>
            </a:r>
            <a:r>
              <a:rPr lang="fr-FR" dirty="0" smtClean="0"/>
              <a:t>anagement </a:t>
            </a:r>
            <a:r>
              <a:rPr lang="fr-FR" dirty="0" err="1"/>
              <a:t>E</a:t>
            </a:r>
            <a:r>
              <a:rPr lang="fr-FR" dirty="0" err="1" smtClean="0"/>
              <a:t>ffectiveness</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1807" y="1383698"/>
            <a:ext cx="6558455" cy="461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1673525"/>
            <a:ext cx="3923581" cy="2677656"/>
          </a:xfrm>
          <a:prstGeom prst="rect">
            <a:avLst/>
          </a:prstGeom>
          <a:noFill/>
        </p:spPr>
        <p:txBody>
          <a:bodyPr wrap="square" rtlCol="0">
            <a:spAutoFit/>
          </a:bodyPr>
          <a:lstStyle/>
          <a:p>
            <a:r>
              <a:rPr lang="en-US" sz="2400" dirty="0">
                <a:latin typeface="Franklin Gothic Book" panose="020B0503020102020204" pitchFamily="34" charset="0"/>
              </a:rPr>
              <a:t>The Framework is based on the principle that good</a:t>
            </a:r>
            <a:br>
              <a:rPr lang="en-US" sz="2400" dirty="0">
                <a:latin typeface="Franklin Gothic Book" panose="020B0503020102020204" pitchFamily="34" charset="0"/>
              </a:rPr>
            </a:br>
            <a:r>
              <a:rPr lang="en-US" sz="2400" dirty="0">
                <a:latin typeface="Franklin Gothic Book" panose="020B0503020102020204" pitchFamily="34" charset="0"/>
              </a:rPr>
              <a:t>protected area management should follow a cyclical</a:t>
            </a:r>
            <a:br>
              <a:rPr lang="en-US" sz="2400" dirty="0">
                <a:latin typeface="Franklin Gothic Book" panose="020B0503020102020204" pitchFamily="34" charset="0"/>
              </a:rPr>
            </a:br>
            <a:r>
              <a:rPr lang="en-US" sz="2400" dirty="0">
                <a:latin typeface="Franklin Gothic Book" panose="020B0503020102020204" pitchFamily="34" charset="0"/>
              </a:rPr>
              <a:t>process with six stages or </a:t>
            </a:r>
            <a:r>
              <a:rPr lang="en-US" sz="2400" dirty="0" smtClean="0">
                <a:latin typeface="Franklin Gothic Book" panose="020B0503020102020204" pitchFamily="34" charset="0"/>
              </a:rPr>
              <a:t>elements. </a:t>
            </a:r>
            <a:r>
              <a:rPr lang="en-US" sz="2400" dirty="0">
                <a:latin typeface="Franklin Gothic Book" panose="020B0503020102020204" pitchFamily="34" charset="0"/>
              </a:rPr>
              <a:t/>
            </a:r>
            <a:br>
              <a:rPr lang="en-US" sz="2400" dirty="0">
                <a:latin typeface="Franklin Gothic Book" panose="020B0503020102020204" pitchFamily="34" charset="0"/>
              </a:rPr>
            </a:br>
            <a:endParaRPr lang="fr-FR" sz="2400" dirty="0">
              <a:latin typeface="Franklin Gothic Book" panose="020B05030201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860" y="929771"/>
            <a:ext cx="6708253" cy="600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4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806"/>
            <a:ext cx="10515600" cy="562965"/>
          </a:xfrm>
        </p:spPr>
        <p:txBody>
          <a:bodyPr>
            <a:normAutofit fontScale="90000"/>
          </a:bodyPr>
          <a:lstStyle/>
          <a:p>
            <a:r>
              <a:rPr lang="fr-FR" dirty="0" smtClean="0"/>
              <a:t>The Framework for PA </a:t>
            </a:r>
            <a:r>
              <a:rPr lang="fr-FR" dirty="0"/>
              <a:t>M</a:t>
            </a:r>
            <a:r>
              <a:rPr lang="fr-FR" dirty="0" smtClean="0"/>
              <a:t>anagement </a:t>
            </a:r>
            <a:r>
              <a:rPr lang="fr-FR" dirty="0" err="1"/>
              <a:t>E</a:t>
            </a:r>
            <a:r>
              <a:rPr lang="fr-FR" dirty="0" err="1" smtClean="0"/>
              <a:t>ffectiveness</a:t>
            </a:r>
            <a:endParaRPr lang="fr-FR" dirty="0"/>
          </a:p>
        </p:txBody>
      </p:sp>
      <p:sp>
        <p:nvSpPr>
          <p:cNvPr id="3" name="TextBox 2"/>
          <p:cNvSpPr txBox="1"/>
          <p:nvPr/>
        </p:nvSpPr>
        <p:spPr>
          <a:xfrm>
            <a:off x="838200" y="1673525"/>
            <a:ext cx="3923581" cy="2677656"/>
          </a:xfrm>
          <a:prstGeom prst="rect">
            <a:avLst/>
          </a:prstGeom>
          <a:noFill/>
        </p:spPr>
        <p:txBody>
          <a:bodyPr wrap="square" rtlCol="0">
            <a:spAutoFit/>
          </a:bodyPr>
          <a:lstStyle/>
          <a:p>
            <a:r>
              <a:rPr lang="en-US" sz="2400" dirty="0">
                <a:latin typeface="Franklin Gothic Book" panose="020B0503020102020204" pitchFamily="34" charset="0"/>
              </a:rPr>
              <a:t>The Framework is based on the principle that good</a:t>
            </a:r>
            <a:br>
              <a:rPr lang="en-US" sz="2400" dirty="0">
                <a:latin typeface="Franklin Gothic Book" panose="020B0503020102020204" pitchFamily="34" charset="0"/>
              </a:rPr>
            </a:br>
            <a:r>
              <a:rPr lang="en-US" sz="2400" dirty="0">
                <a:latin typeface="Franklin Gothic Book" panose="020B0503020102020204" pitchFamily="34" charset="0"/>
              </a:rPr>
              <a:t>protected area management should follow a cyclical</a:t>
            </a:r>
            <a:br>
              <a:rPr lang="en-US" sz="2400" dirty="0">
                <a:latin typeface="Franklin Gothic Book" panose="020B0503020102020204" pitchFamily="34" charset="0"/>
              </a:rPr>
            </a:br>
            <a:r>
              <a:rPr lang="en-US" sz="2400" dirty="0">
                <a:latin typeface="Franklin Gothic Book" panose="020B0503020102020204" pitchFamily="34" charset="0"/>
              </a:rPr>
              <a:t>process with six stages or </a:t>
            </a:r>
            <a:r>
              <a:rPr lang="en-US" sz="2400" dirty="0" smtClean="0">
                <a:latin typeface="Franklin Gothic Book" panose="020B0503020102020204" pitchFamily="34" charset="0"/>
              </a:rPr>
              <a:t>elements. </a:t>
            </a:r>
            <a:r>
              <a:rPr lang="en-US" sz="2400" dirty="0">
                <a:latin typeface="Franklin Gothic Book" panose="020B0503020102020204" pitchFamily="34" charset="0"/>
              </a:rPr>
              <a:t/>
            </a:r>
            <a:br>
              <a:rPr lang="en-US" sz="2400" dirty="0">
                <a:latin typeface="Franklin Gothic Book" panose="020B0503020102020204" pitchFamily="34" charset="0"/>
              </a:rPr>
            </a:br>
            <a:endParaRPr lang="fr-FR" sz="2400" dirty="0">
              <a:latin typeface="Franklin Gothic Book" panose="020B0503020102020204" pitchFamily="34" charset="0"/>
            </a:endParaRPr>
          </a:p>
        </p:txBody>
      </p:sp>
      <p:sp>
        <p:nvSpPr>
          <p:cNvPr id="5" name="Content Placeholder 4"/>
          <p:cNvSpPr>
            <a:spLocks noGrp="1"/>
          </p:cNvSpPr>
          <p:nvPr>
            <p:ph idx="1"/>
          </p:nvPr>
        </p:nvSpPr>
        <p:spPr>
          <a:xfrm>
            <a:off x="5538158" y="1673526"/>
            <a:ext cx="5815642" cy="3174610"/>
          </a:xfrm>
        </p:spPr>
        <p:txBody>
          <a:bodyPr/>
          <a:lstStyle/>
          <a:p>
            <a:pPr marL="514350" indent="-514350">
              <a:buFont typeface="+mj-lt"/>
              <a:buAutoNum type="arabicPeriod"/>
            </a:pPr>
            <a:r>
              <a:rPr lang="fr-FR" dirty="0" smtClean="0"/>
              <a:t>Management </a:t>
            </a:r>
            <a:r>
              <a:rPr lang="fr-FR" dirty="0" err="1" smtClean="0"/>
              <a:t>context</a:t>
            </a:r>
            <a:endParaRPr lang="fr-FR" dirty="0" smtClean="0"/>
          </a:p>
          <a:p>
            <a:pPr marL="514350" indent="-514350">
              <a:buFont typeface="+mj-lt"/>
              <a:buAutoNum type="arabicPeriod"/>
            </a:pPr>
            <a:r>
              <a:rPr lang="fr-FR" dirty="0" smtClean="0"/>
              <a:t>Planning</a:t>
            </a:r>
          </a:p>
          <a:p>
            <a:pPr marL="514350" indent="-514350">
              <a:buFont typeface="+mj-lt"/>
              <a:buAutoNum type="arabicPeriod"/>
            </a:pPr>
            <a:r>
              <a:rPr lang="fr-FR" dirty="0" smtClean="0"/>
              <a:t>Inputs</a:t>
            </a:r>
          </a:p>
          <a:p>
            <a:pPr marL="514350" indent="-514350">
              <a:buFont typeface="+mj-lt"/>
              <a:buAutoNum type="arabicPeriod"/>
            </a:pPr>
            <a:r>
              <a:rPr lang="fr-FR" dirty="0" err="1" smtClean="0"/>
              <a:t>Processes</a:t>
            </a:r>
            <a:endParaRPr lang="fr-FR" dirty="0" smtClean="0"/>
          </a:p>
          <a:p>
            <a:pPr marL="514350" indent="-514350">
              <a:buFont typeface="+mj-lt"/>
              <a:buAutoNum type="arabicPeriod"/>
            </a:pPr>
            <a:r>
              <a:rPr lang="fr-FR" dirty="0" smtClean="0"/>
              <a:t>Outputs</a:t>
            </a:r>
          </a:p>
          <a:p>
            <a:pPr marL="514350" indent="-514350">
              <a:buFont typeface="+mj-lt"/>
              <a:buAutoNum type="arabicPeriod"/>
            </a:pPr>
            <a:r>
              <a:rPr lang="fr-FR" dirty="0" err="1" smtClean="0"/>
              <a:t>Outcomes</a:t>
            </a:r>
            <a:endParaRPr lang="fr-FR" dirty="0"/>
          </a:p>
        </p:txBody>
      </p:sp>
    </p:spTree>
    <p:extLst>
      <p:ext uri="{BB962C8B-B14F-4D97-AF65-F5344CB8AC3E}">
        <p14:creationId xmlns:p14="http://schemas.microsoft.com/office/powerpoint/2010/main" val="115905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452"/>
            <a:ext cx="10515600" cy="562965"/>
          </a:xfrm>
        </p:spPr>
        <p:txBody>
          <a:bodyPr>
            <a:normAutofit fontScale="90000"/>
          </a:bodyPr>
          <a:lstStyle/>
          <a:p>
            <a:r>
              <a:rPr lang="fr-FR" dirty="0" err="1" smtClean="0"/>
              <a:t>Exercise</a:t>
            </a:r>
            <a:r>
              <a:rPr lang="fr-FR" dirty="0" smtClean="0"/>
              <a:t>: </a:t>
            </a:r>
            <a:r>
              <a:rPr lang="fr-FR" dirty="0" err="1" smtClean="0"/>
              <a:t>Jigsaw</a:t>
            </a:r>
            <a:r>
              <a:rPr lang="fr-FR" dirty="0" smtClean="0"/>
              <a:t> (75’)</a:t>
            </a:r>
            <a:endParaRPr lang="fr-FR" dirty="0"/>
          </a:p>
        </p:txBody>
      </p:sp>
      <p:sp>
        <p:nvSpPr>
          <p:cNvPr id="3" name="Content Placeholder 2"/>
          <p:cNvSpPr>
            <a:spLocks noGrp="1"/>
          </p:cNvSpPr>
          <p:nvPr>
            <p:ph idx="1"/>
          </p:nvPr>
        </p:nvSpPr>
        <p:spPr>
          <a:xfrm>
            <a:off x="838200" y="1525242"/>
            <a:ext cx="10515600" cy="4323467"/>
          </a:xfrm>
        </p:spPr>
        <p:txBody>
          <a:bodyPr>
            <a:normAutofit fontScale="92500" lnSpcReduction="10000"/>
          </a:bodyPr>
          <a:lstStyle/>
          <a:p>
            <a:pPr marL="0" indent="0">
              <a:buNone/>
            </a:pPr>
            <a:r>
              <a:rPr lang="fr-FR" dirty="0" err="1" smtClean="0"/>
              <a:t>Steps</a:t>
            </a:r>
            <a:r>
              <a:rPr lang="fr-FR" dirty="0" smtClean="0"/>
              <a:t>:</a:t>
            </a:r>
          </a:p>
          <a:p>
            <a:pPr marL="514350" indent="-514350">
              <a:buFont typeface="+mj-lt"/>
              <a:buAutoNum type="arabicPeriod"/>
            </a:pPr>
            <a:r>
              <a:rPr lang="fr-FR" dirty="0" err="1" smtClean="0"/>
              <a:t>Divide</a:t>
            </a:r>
            <a:r>
              <a:rPr lang="fr-FR" dirty="0" smtClean="0"/>
              <a:t> participants </a:t>
            </a:r>
            <a:r>
              <a:rPr lang="fr-FR" dirty="0" err="1" smtClean="0"/>
              <a:t>into</a:t>
            </a:r>
            <a:r>
              <a:rPr lang="fr-FR" dirty="0" smtClean="0"/>
              <a:t> 6 groups </a:t>
            </a:r>
            <a:r>
              <a:rPr lang="fr-FR" dirty="0" err="1" smtClean="0"/>
              <a:t>according</a:t>
            </a:r>
            <a:r>
              <a:rPr lang="fr-FR" dirty="0" smtClean="0"/>
              <a:t> to the 6 </a:t>
            </a:r>
            <a:r>
              <a:rPr lang="fr-FR" dirty="0" err="1" smtClean="0"/>
              <a:t>elements</a:t>
            </a:r>
            <a:r>
              <a:rPr lang="fr-FR" dirty="0" smtClean="0"/>
              <a:t> of the Framework </a:t>
            </a:r>
            <a:r>
              <a:rPr lang="fr-FR" dirty="0" smtClean="0">
                <a:sym typeface="Wingdings" panose="05000000000000000000" pitchFamily="2" charset="2"/>
              </a:rPr>
              <a:t> </a:t>
            </a:r>
            <a:r>
              <a:rPr lang="fr-FR" dirty="0" err="1" smtClean="0">
                <a:sym typeface="Wingdings" panose="05000000000000000000" pitchFamily="2" charset="2"/>
              </a:rPr>
              <a:t>Each</a:t>
            </a:r>
            <a:r>
              <a:rPr lang="fr-FR" dirty="0" smtClean="0">
                <a:sym typeface="Wingdings" panose="05000000000000000000" pitchFamily="2" charset="2"/>
              </a:rPr>
              <a:t> group appoints one leader</a:t>
            </a:r>
          </a:p>
          <a:p>
            <a:pPr marL="514350" indent="-514350">
              <a:buFont typeface="+mj-lt"/>
              <a:buAutoNum type="arabicPeriod"/>
            </a:pPr>
            <a:r>
              <a:rPr lang="fr-FR" dirty="0" err="1" smtClean="0">
                <a:sym typeface="Wingdings" panose="05000000000000000000" pitchFamily="2" charset="2"/>
              </a:rPr>
              <a:t>Each</a:t>
            </a:r>
            <a:r>
              <a:rPr lang="fr-FR" dirty="0" smtClean="0">
                <a:sym typeface="Wingdings" panose="05000000000000000000" pitchFamily="2" charset="2"/>
              </a:rPr>
              <a:t> group </a:t>
            </a:r>
            <a:r>
              <a:rPr lang="fr-FR" dirty="0" err="1" smtClean="0">
                <a:sym typeface="Wingdings" panose="05000000000000000000" pitchFamily="2" charset="2"/>
              </a:rPr>
              <a:t>will</a:t>
            </a:r>
            <a:r>
              <a:rPr lang="fr-FR" dirty="0" smtClean="0">
                <a:sym typeface="Wingdings" panose="05000000000000000000" pitchFamily="2" charset="2"/>
              </a:rPr>
              <a:t> have time to </a:t>
            </a:r>
            <a:r>
              <a:rPr lang="fr-FR" dirty="0" err="1" smtClean="0">
                <a:sym typeface="Wingdings" panose="05000000000000000000" pitchFamily="2" charset="2"/>
              </a:rPr>
              <a:t>read</a:t>
            </a:r>
            <a:r>
              <a:rPr lang="fr-FR" dirty="0" smtClean="0">
                <a:sym typeface="Wingdings" panose="05000000000000000000" pitchFamily="2" charset="2"/>
              </a:rPr>
              <a:t> and </a:t>
            </a:r>
            <a:r>
              <a:rPr lang="fr-FR" dirty="0" err="1" smtClean="0">
                <a:sym typeface="Wingdings" panose="05000000000000000000" pitchFamily="2" charset="2"/>
              </a:rPr>
              <a:t>discuss</a:t>
            </a:r>
            <a:r>
              <a:rPr lang="fr-FR" dirty="0" smtClean="0">
                <a:sym typeface="Wingdings" panose="05000000000000000000" pitchFamily="2" charset="2"/>
              </a:rPr>
              <a:t> ONE </a:t>
            </a:r>
            <a:r>
              <a:rPr lang="fr-FR" dirty="0" err="1" smtClean="0">
                <a:sym typeface="Wingdings" panose="05000000000000000000" pitchFamily="2" charset="2"/>
              </a:rPr>
              <a:t>element</a:t>
            </a:r>
            <a:r>
              <a:rPr lang="fr-FR" dirty="0" smtClean="0">
                <a:sym typeface="Wingdings" panose="05000000000000000000" pitchFamily="2" charset="2"/>
              </a:rPr>
              <a:t> to </a:t>
            </a:r>
            <a:r>
              <a:rPr lang="fr-FR" dirty="0" err="1" smtClean="0">
                <a:sym typeface="Wingdings" panose="05000000000000000000" pitchFamily="2" charset="2"/>
              </a:rPr>
              <a:t>be</a:t>
            </a:r>
            <a:r>
              <a:rPr lang="fr-FR" dirty="0" smtClean="0">
                <a:sym typeface="Wingdings" panose="05000000000000000000" pitchFamily="2" charset="2"/>
              </a:rPr>
              <a:t> </a:t>
            </a:r>
            <a:r>
              <a:rPr lang="fr-FR" dirty="0" err="1" smtClean="0">
                <a:sym typeface="Wingdings" panose="05000000000000000000" pitchFamily="2" charset="2"/>
              </a:rPr>
              <a:t>familiar</a:t>
            </a:r>
            <a:r>
              <a:rPr lang="fr-FR" dirty="0" smtClean="0">
                <a:sym typeface="Wingdings" panose="05000000000000000000" pitchFamily="2" charset="2"/>
              </a:rPr>
              <a:t> </a:t>
            </a:r>
            <a:r>
              <a:rPr lang="fr-FR" dirty="0" err="1" smtClean="0">
                <a:sym typeface="Wingdings" panose="05000000000000000000" pitchFamily="2" charset="2"/>
              </a:rPr>
              <a:t>with</a:t>
            </a:r>
            <a:r>
              <a:rPr lang="fr-FR" dirty="0" smtClean="0">
                <a:sym typeface="Wingdings" panose="05000000000000000000" pitchFamily="2" charset="2"/>
              </a:rPr>
              <a:t> </a:t>
            </a:r>
            <a:r>
              <a:rPr lang="fr-FR" dirty="0" err="1" smtClean="0">
                <a:sym typeface="Wingdings" panose="05000000000000000000" pitchFamily="2" charset="2"/>
              </a:rPr>
              <a:t>it</a:t>
            </a:r>
            <a:r>
              <a:rPr lang="fr-FR" dirty="0" smtClean="0">
                <a:sym typeface="Wingdings" panose="05000000000000000000" pitchFamily="2" charset="2"/>
              </a:rPr>
              <a:t>. (10’)</a:t>
            </a:r>
          </a:p>
          <a:p>
            <a:pPr marL="514350" indent="-514350">
              <a:buFont typeface="+mj-lt"/>
              <a:buAutoNum type="arabicPeriod"/>
            </a:pPr>
            <a:r>
              <a:rPr lang="fr-FR" dirty="0" err="1" smtClean="0">
                <a:sym typeface="Wingdings" panose="05000000000000000000" pitchFamily="2" charset="2"/>
              </a:rPr>
              <a:t>Form</a:t>
            </a:r>
            <a:r>
              <a:rPr lang="fr-FR" dirty="0" smtClean="0">
                <a:sym typeface="Wingdings" panose="05000000000000000000" pitchFamily="2" charset="2"/>
              </a:rPr>
              <a:t> new groups </a:t>
            </a:r>
            <a:r>
              <a:rPr lang="fr-FR" dirty="0" err="1" smtClean="0">
                <a:sym typeface="Wingdings" panose="05000000000000000000" pitchFamily="2" charset="2"/>
              </a:rPr>
              <a:t>with</a:t>
            </a:r>
            <a:r>
              <a:rPr lang="fr-FR" dirty="0" smtClean="0">
                <a:sym typeface="Wingdings" panose="05000000000000000000" pitchFamily="2" charset="2"/>
              </a:rPr>
              <a:t> a </a:t>
            </a:r>
            <a:r>
              <a:rPr lang="fr-FR" dirty="0" err="1" smtClean="0">
                <a:sym typeface="Wingdings" panose="05000000000000000000" pitchFamily="2" charset="2"/>
              </a:rPr>
              <a:t>representative</a:t>
            </a:r>
            <a:r>
              <a:rPr lang="fr-FR" dirty="0" smtClean="0">
                <a:sym typeface="Wingdings" panose="05000000000000000000" pitchFamily="2" charset="2"/>
              </a:rPr>
              <a:t> of the first group. </a:t>
            </a:r>
            <a:r>
              <a:rPr lang="fr-FR" dirty="0" err="1" smtClean="0">
                <a:sym typeface="Wingdings" panose="05000000000000000000" pitchFamily="2" charset="2"/>
              </a:rPr>
              <a:t>Each</a:t>
            </a:r>
            <a:r>
              <a:rPr lang="fr-FR" dirty="0" smtClean="0">
                <a:sym typeface="Wingdings" panose="05000000000000000000" pitchFamily="2" charset="2"/>
              </a:rPr>
              <a:t> </a:t>
            </a:r>
            <a:r>
              <a:rPr lang="fr-FR" dirty="0" err="1" smtClean="0">
                <a:sym typeface="Wingdings" panose="05000000000000000000" pitchFamily="2" charset="2"/>
              </a:rPr>
              <a:t>member</a:t>
            </a:r>
            <a:r>
              <a:rPr lang="fr-FR" dirty="0" smtClean="0">
                <a:sym typeface="Wingdings" panose="05000000000000000000" pitchFamily="2" charset="2"/>
              </a:rPr>
              <a:t> of the groupe </a:t>
            </a:r>
            <a:r>
              <a:rPr lang="fr-FR" dirty="0" err="1" smtClean="0">
                <a:sym typeface="Wingdings" panose="05000000000000000000" pitchFamily="2" charset="2"/>
              </a:rPr>
              <a:t>will</a:t>
            </a:r>
            <a:r>
              <a:rPr lang="fr-FR" dirty="0" smtClean="0">
                <a:sym typeface="Wingdings" panose="05000000000000000000" pitchFamily="2" charset="2"/>
              </a:rPr>
              <a:t> </a:t>
            </a:r>
            <a:r>
              <a:rPr lang="fr-FR" dirty="0" err="1" smtClean="0">
                <a:sym typeface="Wingdings" panose="05000000000000000000" pitchFamily="2" charset="2"/>
              </a:rPr>
              <a:t>present</a:t>
            </a:r>
            <a:r>
              <a:rPr lang="fr-FR" dirty="0" smtClean="0">
                <a:sym typeface="Wingdings" panose="05000000000000000000" pitchFamily="2" charset="2"/>
              </a:rPr>
              <a:t> </a:t>
            </a:r>
            <a:r>
              <a:rPr lang="fr-FR" dirty="0" err="1" smtClean="0">
                <a:sym typeface="Wingdings" panose="05000000000000000000" pitchFamily="2" charset="2"/>
              </a:rPr>
              <a:t>his</a:t>
            </a:r>
            <a:r>
              <a:rPr lang="fr-FR" dirty="0" smtClean="0">
                <a:sym typeface="Wingdings" panose="05000000000000000000" pitchFamily="2" charset="2"/>
              </a:rPr>
              <a:t>/</a:t>
            </a:r>
            <a:r>
              <a:rPr lang="fr-FR" dirty="0" err="1" smtClean="0">
                <a:sym typeface="Wingdings" panose="05000000000000000000" pitchFamily="2" charset="2"/>
              </a:rPr>
              <a:t>her</a:t>
            </a:r>
            <a:r>
              <a:rPr lang="fr-FR" dirty="0" smtClean="0">
                <a:sym typeface="Wingdings" panose="05000000000000000000" pitchFamily="2" charset="2"/>
              </a:rPr>
              <a:t> </a:t>
            </a:r>
            <a:r>
              <a:rPr lang="fr-FR" dirty="0" err="1" smtClean="0">
                <a:sym typeface="Wingdings" panose="05000000000000000000" pitchFamily="2" charset="2"/>
              </a:rPr>
              <a:t>element</a:t>
            </a:r>
            <a:r>
              <a:rPr lang="fr-FR" dirty="0" smtClean="0">
                <a:sym typeface="Wingdings" panose="05000000000000000000" pitchFamily="2" charset="2"/>
              </a:rPr>
              <a:t> to the new group (2min/ pers)</a:t>
            </a:r>
          </a:p>
          <a:p>
            <a:pPr marL="514350" indent="-514350">
              <a:buFont typeface="+mj-lt"/>
              <a:buAutoNum type="arabicPeriod"/>
            </a:pPr>
            <a:r>
              <a:rPr lang="fr-FR" dirty="0" smtClean="0">
                <a:sym typeface="Wingdings" panose="05000000000000000000" pitchFamily="2" charset="2"/>
              </a:rPr>
              <a:t>The original groups </a:t>
            </a:r>
            <a:r>
              <a:rPr lang="fr-FR" dirty="0" err="1" smtClean="0">
                <a:sym typeface="Wingdings" panose="05000000000000000000" pitchFamily="2" charset="2"/>
              </a:rPr>
              <a:t>reconvene</a:t>
            </a:r>
            <a:r>
              <a:rPr lang="fr-FR" dirty="0" smtClean="0">
                <a:sym typeface="Wingdings" panose="05000000000000000000" pitchFamily="2" charset="2"/>
              </a:rPr>
              <a:t> and </a:t>
            </a:r>
            <a:r>
              <a:rPr lang="fr-FR" dirty="0" err="1" smtClean="0">
                <a:sym typeface="Wingdings" panose="05000000000000000000" pitchFamily="2" charset="2"/>
              </a:rPr>
              <a:t>share</a:t>
            </a:r>
            <a:r>
              <a:rPr lang="fr-FR" dirty="0" smtClean="0">
                <a:sym typeface="Wingdings" panose="05000000000000000000" pitchFamily="2" charset="2"/>
              </a:rPr>
              <a:t> feedbacks. One </a:t>
            </a:r>
            <a:r>
              <a:rPr lang="fr-FR" dirty="0" err="1" smtClean="0">
                <a:sym typeface="Wingdings" panose="05000000000000000000" pitchFamily="2" charset="2"/>
              </a:rPr>
              <a:t>representative</a:t>
            </a:r>
            <a:r>
              <a:rPr lang="fr-FR" dirty="0" smtClean="0">
                <a:sym typeface="Wingdings" panose="05000000000000000000" pitchFamily="2" charset="2"/>
              </a:rPr>
              <a:t> </a:t>
            </a:r>
            <a:r>
              <a:rPr lang="fr-FR" dirty="0" err="1" smtClean="0">
                <a:sym typeface="Wingdings" panose="05000000000000000000" pitchFamily="2" charset="2"/>
              </a:rPr>
              <a:t>will</a:t>
            </a:r>
            <a:r>
              <a:rPr lang="fr-FR" dirty="0" smtClean="0">
                <a:sym typeface="Wingdings" panose="05000000000000000000" pitchFamily="2" charset="2"/>
              </a:rPr>
              <a:t> </a:t>
            </a:r>
            <a:r>
              <a:rPr lang="fr-FR" dirty="0" err="1" smtClean="0">
                <a:sym typeface="Wingdings" panose="05000000000000000000" pitchFamily="2" charset="2"/>
              </a:rPr>
              <a:t>prepare</a:t>
            </a:r>
            <a:r>
              <a:rPr lang="fr-FR" dirty="0" smtClean="0">
                <a:sym typeface="Wingdings" panose="05000000000000000000" pitchFamily="2" charset="2"/>
              </a:rPr>
              <a:t> a short final </a:t>
            </a:r>
            <a:r>
              <a:rPr lang="fr-FR" dirty="0" err="1" smtClean="0">
                <a:sym typeface="Wingdings" panose="05000000000000000000" pitchFamily="2" charset="2"/>
              </a:rPr>
              <a:t>presentation</a:t>
            </a:r>
            <a:r>
              <a:rPr lang="fr-FR" dirty="0" smtClean="0">
                <a:sym typeface="Wingdings" panose="05000000000000000000" pitchFamily="2" charset="2"/>
              </a:rPr>
              <a:t> </a:t>
            </a:r>
            <a:r>
              <a:rPr lang="fr-FR" dirty="0" err="1" smtClean="0">
                <a:sym typeface="Wingdings" panose="05000000000000000000" pitchFamily="2" charset="2"/>
              </a:rPr>
              <a:t>based</a:t>
            </a:r>
            <a:r>
              <a:rPr lang="fr-FR" dirty="0" smtClean="0">
                <a:sym typeface="Wingdings" panose="05000000000000000000" pitchFamily="2" charset="2"/>
              </a:rPr>
              <a:t> on </a:t>
            </a:r>
            <a:r>
              <a:rPr lang="fr-FR" dirty="0" err="1" smtClean="0">
                <a:sym typeface="Wingdings" panose="05000000000000000000" pitchFamily="2" charset="2"/>
              </a:rPr>
              <a:t>what</a:t>
            </a:r>
            <a:r>
              <a:rPr lang="fr-FR" dirty="0" smtClean="0">
                <a:sym typeface="Wingdings" panose="05000000000000000000" pitchFamily="2" charset="2"/>
              </a:rPr>
              <a:t> </a:t>
            </a:r>
            <a:r>
              <a:rPr lang="fr-FR" dirty="0" err="1" smtClean="0">
                <a:sym typeface="Wingdings" panose="05000000000000000000" pitchFamily="2" charset="2"/>
              </a:rPr>
              <a:t>they</a:t>
            </a:r>
            <a:r>
              <a:rPr lang="fr-FR" dirty="0" smtClean="0">
                <a:sym typeface="Wingdings" panose="05000000000000000000" pitchFamily="2" charset="2"/>
              </a:rPr>
              <a:t> </a:t>
            </a:r>
            <a:r>
              <a:rPr lang="fr-FR" dirty="0" err="1" smtClean="0">
                <a:sym typeface="Wingdings" panose="05000000000000000000" pitchFamily="2" charset="2"/>
              </a:rPr>
              <a:t>learned</a:t>
            </a:r>
            <a:r>
              <a:rPr lang="fr-FR" dirty="0" smtClean="0">
                <a:sym typeface="Wingdings" panose="05000000000000000000" pitchFamily="2" charset="2"/>
              </a:rPr>
              <a:t> </a:t>
            </a:r>
            <a:r>
              <a:rPr lang="fr-FR" dirty="0" err="1" smtClean="0">
                <a:sym typeface="Wingdings" panose="05000000000000000000" pitchFamily="2" charset="2"/>
              </a:rPr>
              <a:t>from</a:t>
            </a:r>
            <a:r>
              <a:rPr lang="fr-FR" dirty="0" smtClean="0">
                <a:sym typeface="Wingdings" panose="05000000000000000000" pitchFamily="2" charset="2"/>
              </a:rPr>
              <a:t> </a:t>
            </a:r>
            <a:r>
              <a:rPr lang="fr-FR" dirty="0" err="1" smtClean="0">
                <a:sym typeface="Wingdings" panose="05000000000000000000" pitchFamily="2" charset="2"/>
              </a:rPr>
              <a:t>their</a:t>
            </a:r>
            <a:r>
              <a:rPr lang="fr-FR" dirty="0" smtClean="0">
                <a:sym typeface="Wingdings" panose="05000000000000000000" pitchFamily="2" charset="2"/>
              </a:rPr>
              <a:t> groups and feedbacks. (15’)</a:t>
            </a:r>
          </a:p>
          <a:p>
            <a:pPr marL="514350" indent="-514350">
              <a:buFont typeface="+mj-lt"/>
              <a:buAutoNum type="arabicPeriod"/>
            </a:pPr>
            <a:endParaRPr lang="fr-FR" dirty="0" smtClean="0">
              <a:sym typeface="Wingdings" panose="05000000000000000000" pitchFamily="2" charset="2"/>
            </a:endParaRPr>
          </a:p>
          <a:p>
            <a:endParaRPr lang="fr-FR" dirty="0" smtClean="0">
              <a:sym typeface="Wingdings" panose="05000000000000000000" pitchFamily="2" charset="2"/>
            </a:endParaRPr>
          </a:p>
          <a:p>
            <a:endParaRPr lang="fr-FR" dirty="0" smtClean="0"/>
          </a:p>
          <a:p>
            <a:endParaRPr lang="fr-FR" dirty="0" smtClean="0"/>
          </a:p>
          <a:p>
            <a:endParaRPr lang="fr-FR" dirty="0"/>
          </a:p>
        </p:txBody>
      </p:sp>
    </p:spTree>
    <p:extLst>
      <p:ext uri="{BB962C8B-B14F-4D97-AF65-F5344CB8AC3E}">
        <p14:creationId xmlns:p14="http://schemas.microsoft.com/office/powerpoint/2010/main" val="4257830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452"/>
            <a:ext cx="10515600" cy="562965"/>
          </a:xfrm>
        </p:spPr>
        <p:txBody>
          <a:bodyPr>
            <a:normAutofit fontScale="90000"/>
          </a:bodyPr>
          <a:lstStyle/>
          <a:p>
            <a:r>
              <a:rPr lang="fr-FR" dirty="0" err="1" smtClean="0"/>
              <a:t>Exercise</a:t>
            </a:r>
            <a:r>
              <a:rPr lang="fr-FR" dirty="0" smtClean="0"/>
              <a:t>: </a:t>
            </a:r>
            <a:r>
              <a:rPr lang="fr-FR" dirty="0" err="1" smtClean="0"/>
              <a:t>Jigsaw</a:t>
            </a:r>
            <a:r>
              <a:rPr lang="fr-FR" dirty="0" smtClean="0"/>
              <a:t> (75’)</a:t>
            </a:r>
            <a:endParaRPr lang="fr-FR" dirty="0"/>
          </a:p>
        </p:txBody>
      </p:sp>
      <p:sp>
        <p:nvSpPr>
          <p:cNvPr id="9" name="Rectangle 8"/>
          <p:cNvSpPr/>
          <p:nvPr/>
        </p:nvSpPr>
        <p:spPr>
          <a:xfrm>
            <a:off x="4520418" y="2892082"/>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0" name="Rectangle 9"/>
          <p:cNvSpPr/>
          <p:nvPr/>
        </p:nvSpPr>
        <p:spPr>
          <a:xfrm>
            <a:off x="1087902" y="4520418"/>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1" name="Rectangle 10"/>
          <p:cNvSpPr/>
          <p:nvPr/>
        </p:nvSpPr>
        <p:spPr>
          <a:xfrm>
            <a:off x="2835284" y="4493454"/>
            <a:ext cx="534572" cy="50057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2" name="Rectangle 11"/>
          <p:cNvSpPr/>
          <p:nvPr/>
        </p:nvSpPr>
        <p:spPr>
          <a:xfrm>
            <a:off x="4576689" y="4697436"/>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grpSp>
        <p:nvGrpSpPr>
          <p:cNvPr id="7" name="Group 6"/>
          <p:cNvGrpSpPr/>
          <p:nvPr/>
        </p:nvGrpSpPr>
        <p:grpSpPr>
          <a:xfrm>
            <a:off x="169535" y="1807112"/>
            <a:ext cx="5912962" cy="3950899"/>
            <a:chOff x="169535" y="1807112"/>
            <a:chExt cx="5912962" cy="3950899"/>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5" y="1807112"/>
              <a:ext cx="5912962" cy="395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46517" y="2827606"/>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1</a:t>
              </a:r>
              <a:endParaRPr lang="fr-FR" sz="2400" b="1" dirty="0">
                <a:solidFill>
                  <a:srgbClr val="FFFF00"/>
                </a:solidFill>
              </a:endParaRPr>
            </a:p>
          </p:txBody>
        </p:sp>
        <p:sp>
          <p:nvSpPr>
            <p:cNvPr id="13" name="Rectangle 12"/>
            <p:cNvSpPr/>
            <p:nvPr/>
          </p:nvSpPr>
          <p:spPr>
            <a:xfrm>
              <a:off x="2835284" y="2892081"/>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2</a:t>
              </a:r>
              <a:endParaRPr lang="fr-FR" sz="2400" b="1" dirty="0">
                <a:solidFill>
                  <a:srgbClr val="FFFF00"/>
                </a:solidFill>
              </a:endParaRPr>
            </a:p>
          </p:txBody>
        </p:sp>
        <p:sp>
          <p:nvSpPr>
            <p:cNvPr id="14" name="Rectangle 13"/>
            <p:cNvSpPr/>
            <p:nvPr/>
          </p:nvSpPr>
          <p:spPr>
            <a:xfrm>
              <a:off x="4520418" y="2892080"/>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3</a:t>
              </a:r>
              <a:endParaRPr lang="fr-FR" sz="2400" b="1" dirty="0">
                <a:solidFill>
                  <a:srgbClr val="FFFF00"/>
                </a:solidFill>
              </a:endParaRPr>
            </a:p>
          </p:txBody>
        </p:sp>
        <p:sp>
          <p:nvSpPr>
            <p:cNvPr id="15" name="Rectangle 14"/>
            <p:cNvSpPr/>
            <p:nvPr/>
          </p:nvSpPr>
          <p:spPr>
            <a:xfrm>
              <a:off x="1137783" y="4493454"/>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rPr>
                <a:t>4</a:t>
              </a:r>
            </a:p>
          </p:txBody>
        </p:sp>
        <p:sp>
          <p:nvSpPr>
            <p:cNvPr id="16" name="Rectangle 15"/>
            <p:cNvSpPr/>
            <p:nvPr/>
          </p:nvSpPr>
          <p:spPr>
            <a:xfrm>
              <a:off x="2858730" y="4533312"/>
              <a:ext cx="534572" cy="46071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5</a:t>
              </a:r>
              <a:endParaRPr lang="fr-FR" sz="2400" b="1" dirty="0">
                <a:solidFill>
                  <a:srgbClr val="FFFF00"/>
                </a:solidFill>
              </a:endParaRPr>
            </a:p>
          </p:txBody>
        </p:sp>
        <p:sp>
          <p:nvSpPr>
            <p:cNvPr id="17" name="Rectangle 16"/>
            <p:cNvSpPr/>
            <p:nvPr/>
          </p:nvSpPr>
          <p:spPr>
            <a:xfrm>
              <a:off x="4549197" y="4693918"/>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6</a:t>
              </a:r>
              <a:endParaRPr lang="fr-FR" sz="2400" b="1" dirty="0">
                <a:solidFill>
                  <a:srgbClr val="FFFF00"/>
                </a:solidFill>
              </a:endParaRPr>
            </a:p>
          </p:txBody>
        </p:sp>
      </p:grpSp>
      <p:sp>
        <p:nvSpPr>
          <p:cNvPr id="19" name="Content Placeholder 4"/>
          <p:cNvSpPr>
            <a:spLocks noGrp="1"/>
          </p:cNvSpPr>
          <p:nvPr>
            <p:ph idx="1"/>
          </p:nvPr>
        </p:nvSpPr>
        <p:spPr>
          <a:xfrm>
            <a:off x="6376358" y="1740317"/>
            <a:ext cx="4670870" cy="3884305"/>
          </a:xfrm>
        </p:spPr>
        <p:txBody>
          <a:bodyPr>
            <a:normAutofit fontScale="92500" lnSpcReduction="20000"/>
          </a:bodyPr>
          <a:lstStyle/>
          <a:p>
            <a:pPr marL="0" indent="0">
              <a:buNone/>
            </a:pPr>
            <a:r>
              <a:rPr lang="fr-FR" b="1" dirty="0" smtClean="0"/>
              <a:t>STEP 1: </a:t>
            </a:r>
            <a:r>
              <a:rPr lang="fr-FR" b="1" dirty="0" err="1" smtClean="0"/>
              <a:t>Divide</a:t>
            </a:r>
            <a:r>
              <a:rPr lang="fr-FR" b="1" dirty="0" smtClean="0"/>
              <a:t> </a:t>
            </a:r>
            <a:r>
              <a:rPr lang="fr-FR" b="1" dirty="0" err="1" smtClean="0"/>
              <a:t>into</a:t>
            </a:r>
            <a:r>
              <a:rPr lang="fr-FR" b="1" dirty="0" smtClean="0"/>
              <a:t> six Groups</a:t>
            </a:r>
          </a:p>
          <a:p>
            <a:pPr marL="0" indent="0">
              <a:buNone/>
            </a:pPr>
            <a:r>
              <a:rPr lang="fr-FR" dirty="0" smtClean="0"/>
              <a:t>Group 1: Management </a:t>
            </a:r>
            <a:r>
              <a:rPr lang="fr-FR" dirty="0" err="1" smtClean="0"/>
              <a:t>context</a:t>
            </a:r>
            <a:endParaRPr lang="fr-FR" dirty="0" smtClean="0"/>
          </a:p>
          <a:p>
            <a:pPr marL="0" indent="0">
              <a:buNone/>
            </a:pPr>
            <a:r>
              <a:rPr lang="fr-FR" dirty="0"/>
              <a:t>Group </a:t>
            </a:r>
            <a:r>
              <a:rPr lang="fr-FR" dirty="0" smtClean="0"/>
              <a:t>2: </a:t>
            </a:r>
            <a:r>
              <a:rPr lang="fr-FR" dirty="0"/>
              <a:t>Planning</a:t>
            </a:r>
            <a:endParaRPr lang="fr-FR" dirty="0" smtClean="0"/>
          </a:p>
          <a:p>
            <a:pPr marL="0" indent="0">
              <a:buNone/>
            </a:pPr>
            <a:r>
              <a:rPr lang="fr-FR" dirty="0"/>
              <a:t>Group </a:t>
            </a:r>
            <a:r>
              <a:rPr lang="fr-FR" dirty="0" smtClean="0"/>
              <a:t>3: </a:t>
            </a:r>
            <a:r>
              <a:rPr lang="fr-FR" dirty="0"/>
              <a:t>Inputs</a:t>
            </a:r>
            <a:endParaRPr lang="fr-FR" dirty="0" smtClean="0"/>
          </a:p>
          <a:p>
            <a:pPr marL="0" indent="0">
              <a:buNone/>
            </a:pPr>
            <a:r>
              <a:rPr lang="fr-FR" dirty="0"/>
              <a:t>Group </a:t>
            </a:r>
            <a:r>
              <a:rPr lang="fr-FR" dirty="0" smtClean="0"/>
              <a:t>4: </a:t>
            </a:r>
            <a:r>
              <a:rPr lang="fr-FR" dirty="0" err="1"/>
              <a:t>Processes</a:t>
            </a:r>
            <a:endParaRPr lang="fr-FR" dirty="0" smtClean="0"/>
          </a:p>
          <a:p>
            <a:pPr marL="0" indent="0">
              <a:buNone/>
            </a:pPr>
            <a:r>
              <a:rPr lang="fr-FR" dirty="0"/>
              <a:t>Group </a:t>
            </a:r>
            <a:r>
              <a:rPr lang="fr-FR" dirty="0" smtClean="0"/>
              <a:t>5: </a:t>
            </a:r>
            <a:r>
              <a:rPr lang="fr-FR" dirty="0"/>
              <a:t>Outputs</a:t>
            </a:r>
            <a:endParaRPr lang="fr-FR" dirty="0" smtClean="0"/>
          </a:p>
          <a:p>
            <a:pPr marL="0" indent="0">
              <a:buNone/>
            </a:pPr>
            <a:r>
              <a:rPr lang="fr-FR" dirty="0"/>
              <a:t>Group </a:t>
            </a:r>
            <a:r>
              <a:rPr lang="fr-FR" dirty="0" smtClean="0"/>
              <a:t>6: </a:t>
            </a:r>
            <a:r>
              <a:rPr lang="fr-FR" dirty="0" err="1"/>
              <a:t>Outcomes</a:t>
            </a:r>
            <a:endParaRPr lang="fr-FR" dirty="0" smtClean="0"/>
          </a:p>
          <a:p>
            <a:pPr marL="0" indent="0">
              <a:buNone/>
            </a:pPr>
            <a:endParaRPr lang="fr-FR" b="1" dirty="0" smtClean="0"/>
          </a:p>
          <a:p>
            <a:pPr marL="0" indent="0">
              <a:buNone/>
            </a:pPr>
            <a:r>
              <a:rPr lang="fr-FR" b="1" dirty="0" smtClean="0"/>
              <a:t>Appoint one leader</a:t>
            </a:r>
            <a:endParaRPr lang="fr-FR" b="1" dirty="0"/>
          </a:p>
          <a:p>
            <a:pPr marL="0" indent="0">
              <a:buNone/>
            </a:pPr>
            <a:endParaRPr lang="fr-FR" dirty="0"/>
          </a:p>
        </p:txBody>
      </p:sp>
    </p:spTree>
    <p:extLst>
      <p:ext uri="{BB962C8B-B14F-4D97-AF65-F5344CB8AC3E}">
        <p14:creationId xmlns:p14="http://schemas.microsoft.com/office/powerpoint/2010/main" val="115826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452"/>
            <a:ext cx="10515600" cy="562965"/>
          </a:xfrm>
        </p:spPr>
        <p:txBody>
          <a:bodyPr>
            <a:normAutofit fontScale="90000"/>
          </a:bodyPr>
          <a:lstStyle/>
          <a:p>
            <a:r>
              <a:rPr lang="fr-FR" dirty="0" err="1" smtClean="0"/>
              <a:t>Exercise</a:t>
            </a:r>
            <a:r>
              <a:rPr lang="fr-FR" dirty="0" smtClean="0"/>
              <a:t>: </a:t>
            </a:r>
            <a:r>
              <a:rPr lang="fr-FR" dirty="0" err="1" smtClean="0"/>
              <a:t>Jigsaw</a:t>
            </a:r>
            <a:r>
              <a:rPr lang="fr-FR" dirty="0" smtClean="0"/>
              <a:t> (75’)</a:t>
            </a:r>
            <a:endParaRPr lang="fr-FR" dirty="0"/>
          </a:p>
        </p:txBody>
      </p:sp>
      <p:sp>
        <p:nvSpPr>
          <p:cNvPr id="9" name="Rectangle 8"/>
          <p:cNvSpPr/>
          <p:nvPr/>
        </p:nvSpPr>
        <p:spPr>
          <a:xfrm>
            <a:off x="4520418" y="2892082"/>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0" name="Rectangle 9"/>
          <p:cNvSpPr/>
          <p:nvPr/>
        </p:nvSpPr>
        <p:spPr>
          <a:xfrm>
            <a:off x="1087902" y="4520418"/>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1" name="Rectangle 10"/>
          <p:cNvSpPr/>
          <p:nvPr/>
        </p:nvSpPr>
        <p:spPr>
          <a:xfrm>
            <a:off x="2835284" y="4493454"/>
            <a:ext cx="534572" cy="50057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2" name="Rectangle 11"/>
          <p:cNvSpPr/>
          <p:nvPr/>
        </p:nvSpPr>
        <p:spPr>
          <a:xfrm>
            <a:off x="4576689" y="4697436"/>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grpSp>
        <p:nvGrpSpPr>
          <p:cNvPr id="7" name="Group 6"/>
          <p:cNvGrpSpPr/>
          <p:nvPr/>
        </p:nvGrpSpPr>
        <p:grpSpPr>
          <a:xfrm>
            <a:off x="169535" y="1807112"/>
            <a:ext cx="5912962" cy="3950899"/>
            <a:chOff x="169535" y="1807112"/>
            <a:chExt cx="5912962" cy="3950899"/>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5" y="1807112"/>
              <a:ext cx="5912962" cy="395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46517" y="2827606"/>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1</a:t>
              </a:r>
              <a:endParaRPr lang="fr-FR" sz="2400" b="1" dirty="0">
                <a:solidFill>
                  <a:srgbClr val="FFFF00"/>
                </a:solidFill>
              </a:endParaRPr>
            </a:p>
          </p:txBody>
        </p:sp>
        <p:sp>
          <p:nvSpPr>
            <p:cNvPr id="13" name="Rectangle 12"/>
            <p:cNvSpPr/>
            <p:nvPr/>
          </p:nvSpPr>
          <p:spPr>
            <a:xfrm>
              <a:off x="2835284" y="2892081"/>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2</a:t>
              </a:r>
              <a:endParaRPr lang="fr-FR" sz="2400" b="1" dirty="0">
                <a:solidFill>
                  <a:srgbClr val="FFFF00"/>
                </a:solidFill>
              </a:endParaRPr>
            </a:p>
          </p:txBody>
        </p:sp>
        <p:sp>
          <p:nvSpPr>
            <p:cNvPr id="14" name="Rectangle 13"/>
            <p:cNvSpPr/>
            <p:nvPr/>
          </p:nvSpPr>
          <p:spPr>
            <a:xfrm>
              <a:off x="4520418" y="2892080"/>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3</a:t>
              </a:r>
              <a:endParaRPr lang="fr-FR" sz="2400" b="1" dirty="0">
                <a:solidFill>
                  <a:srgbClr val="FFFF00"/>
                </a:solidFill>
              </a:endParaRPr>
            </a:p>
          </p:txBody>
        </p:sp>
        <p:sp>
          <p:nvSpPr>
            <p:cNvPr id="15" name="Rectangle 14"/>
            <p:cNvSpPr/>
            <p:nvPr/>
          </p:nvSpPr>
          <p:spPr>
            <a:xfrm>
              <a:off x="1137783" y="4493454"/>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rPr>
                <a:t>4</a:t>
              </a:r>
            </a:p>
          </p:txBody>
        </p:sp>
        <p:sp>
          <p:nvSpPr>
            <p:cNvPr id="16" name="Rectangle 15"/>
            <p:cNvSpPr/>
            <p:nvPr/>
          </p:nvSpPr>
          <p:spPr>
            <a:xfrm>
              <a:off x="2858730" y="4533312"/>
              <a:ext cx="534572" cy="46071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5</a:t>
              </a:r>
              <a:endParaRPr lang="fr-FR" sz="2400" b="1" dirty="0">
                <a:solidFill>
                  <a:srgbClr val="FFFF00"/>
                </a:solidFill>
              </a:endParaRPr>
            </a:p>
          </p:txBody>
        </p:sp>
        <p:sp>
          <p:nvSpPr>
            <p:cNvPr id="17" name="Rectangle 16"/>
            <p:cNvSpPr/>
            <p:nvPr/>
          </p:nvSpPr>
          <p:spPr>
            <a:xfrm>
              <a:off x="4549197" y="4693918"/>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6</a:t>
              </a:r>
              <a:endParaRPr lang="fr-FR" sz="2400" b="1" dirty="0">
                <a:solidFill>
                  <a:srgbClr val="FFFF00"/>
                </a:solidFill>
              </a:endParaRPr>
            </a:p>
          </p:txBody>
        </p:sp>
      </p:grpSp>
      <p:sp>
        <p:nvSpPr>
          <p:cNvPr id="19" name="Content Placeholder 4"/>
          <p:cNvSpPr>
            <a:spLocks noGrp="1"/>
          </p:cNvSpPr>
          <p:nvPr>
            <p:ph idx="1"/>
          </p:nvPr>
        </p:nvSpPr>
        <p:spPr>
          <a:xfrm>
            <a:off x="6376357" y="1740319"/>
            <a:ext cx="5500209" cy="3174610"/>
          </a:xfrm>
        </p:spPr>
        <p:txBody>
          <a:bodyPr>
            <a:normAutofit fontScale="92500" lnSpcReduction="10000"/>
          </a:bodyPr>
          <a:lstStyle/>
          <a:p>
            <a:pPr marL="0" indent="0">
              <a:buNone/>
            </a:pPr>
            <a:r>
              <a:rPr lang="fr-FR" b="1" dirty="0"/>
              <a:t>STEP </a:t>
            </a:r>
            <a:r>
              <a:rPr lang="fr-FR" b="1" dirty="0" smtClean="0"/>
              <a:t>2: </a:t>
            </a:r>
            <a:r>
              <a:rPr lang="fr-FR" b="1" dirty="0" err="1" smtClean="0"/>
              <a:t>Learn</a:t>
            </a:r>
            <a:r>
              <a:rPr lang="fr-FR" b="1" dirty="0" smtClean="0"/>
              <a:t> </a:t>
            </a:r>
            <a:r>
              <a:rPr lang="fr-FR" b="1" dirty="0" err="1" smtClean="0"/>
              <a:t>your</a:t>
            </a:r>
            <a:r>
              <a:rPr lang="fr-FR" b="1" dirty="0" smtClean="0"/>
              <a:t> </a:t>
            </a:r>
            <a:r>
              <a:rPr lang="fr-FR" b="1" dirty="0" err="1" smtClean="0"/>
              <a:t>element</a:t>
            </a:r>
            <a:endParaRPr lang="fr-FR" b="1" dirty="0" smtClean="0"/>
          </a:p>
          <a:p>
            <a:pPr marL="514350" indent="-514350">
              <a:buFont typeface="+mj-lt"/>
              <a:buAutoNum type="arabicPeriod"/>
            </a:pPr>
            <a:r>
              <a:rPr lang="fr-FR" dirty="0" smtClean="0"/>
              <a:t>Management </a:t>
            </a:r>
            <a:r>
              <a:rPr lang="fr-FR" dirty="0" err="1" smtClean="0"/>
              <a:t>context</a:t>
            </a:r>
            <a:r>
              <a:rPr lang="fr-FR" dirty="0" smtClean="0"/>
              <a:t> </a:t>
            </a:r>
            <a:r>
              <a:rPr lang="fr-FR" b="1" dirty="0" smtClean="0"/>
              <a:t>(pp12-15)</a:t>
            </a:r>
          </a:p>
          <a:p>
            <a:pPr marL="514350" indent="-514350">
              <a:buFont typeface="+mj-lt"/>
              <a:buAutoNum type="arabicPeriod"/>
            </a:pPr>
            <a:r>
              <a:rPr lang="fr-FR" dirty="0" smtClean="0"/>
              <a:t>Planning                      </a:t>
            </a:r>
            <a:r>
              <a:rPr lang="fr-FR" b="1" dirty="0" smtClean="0"/>
              <a:t>(pp18-20)</a:t>
            </a:r>
            <a:endParaRPr lang="fr-FR" dirty="0" smtClean="0"/>
          </a:p>
          <a:p>
            <a:pPr marL="514350" indent="-514350">
              <a:buFont typeface="+mj-lt"/>
              <a:buAutoNum type="arabicPeriod"/>
            </a:pPr>
            <a:r>
              <a:rPr lang="fr-FR" dirty="0" smtClean="0"/>
              <a:t>Inputs                          </a:t>
            </a:r>
            <a:r>
              <a:rPr lang="fr-FR" b="1" dirty="0" smtClean="0"/>
              <a:t>(pp 20-22)</a:t>
            </a:r>
            <a:endParaRPr lang="fr-FR" dirty="0" smtClean="0"/>
          </a:p>
          <a:p>
            <a:pPr marL="514350" indent="-514350">
              <a:buFont typeface="+mj-lt"/>
              <a:buAutoNum type="arabicPeriod"/>
            </a:pPr>
            <a:r>
              <a:rPr lang="fr-FR" dirty="0" err="1" smtClean="0"/>
              <a:t>Processes</a:t>
            </a:r>
            <a:r>
              <a:rPr lang="fr-FR" dirty="0" smtClean="0"/>
              <a:t>                    </a:t>
            </a:r>
            <a:r>
              <a:rPr lang="fr-FR" b="1" dirty="0" smtClean="0"/>
              <a:t>(pp22-24)</a:t>
            </a:r>
            <a:endParaRPr lang="fr-FR" dirty="0" smtClean="0"/>
          </a:p>
          <a:p>
            <a:pPr marL="514350" indent="-514350">
              <a:buFont typeface="+mj-lt"/>
              <a:buAutoNum type="arabicPeriod"/>
            </a:pPr>
            <a:r>
              <a:rPr lang="fr-FR" dirty="0" smtClean="0"/>
              <a:t>Outputs                        </a:t>
            </a:r>
            <a:r>
              <a:rPr lang="fr-FR" b="1" dirty="0" smtClean="0"/>
              <a:t>(pp 24-25)</a:t>
            </a:r>
            <a:endParaRPr lang="fr-FR" dirty="0" smtClean="0"/>
          </a:p>
          <a:p>
            <a:pPr marL="514350" indent="-514350">
              <a:buFont typeface="+mj-lt"/>
              <a:buAutoNum type="arabicPeriod"/>
            </a:pPr>
            <a:r>
              <a:rPr lang="fr-FR" dirty="0" err="1" smtClean="0"/>
              <a:t>Outcomes</a:t>
            </a:r>
            <a:r>
              <a:rPr lang="fr-FR" dirty="0" smtClean="0"/>
              <a:t>                    </a:t>
            </a:r>
            <a:r>
              <a:rPr lang="fr-FR" b="1" dirty="0" smtClean="0"/>
              <a:t>(pp26-27)</a:t>
            </a:r>
            <a:endParaRPr lang="fr-FR" dirty="0"/>
          </a:p>
        </p:txBody>
      </p:sp>
      <p:sp>
        <p:nvSpPr>
          <p:cNvPr id="3" name="Rectangle 2"/>
          <p:cNvSpPr/>
          <p:nvPr/>
        </p:nvSpPr>
        <p:spPr>
          <a:xfrm>
            <a:off x="5111261" y="223284"/>
            <a:ext cx="6499492" cy="114831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accent4">
                    <a:lumMod val="75000"/>
                  </a:schemeClr>
                </a:solidFill>
              </a:rPr>
              <a:t>Read the </a:t>
            </a:r>
            <a:r>
              <a:rPr lang="fr-FR" sz="2800" dirty="0" err="1" smtClean="0">
                <a:solidFill>
                  <a:schemeClr val="accent4">
                    <a:lumMod val="75000"/>
                  </a:schemeClr>
                </a:solidFill>
              </a:rPr>
              <a:t>Hockings</a:t>
            </a:r>
            <a:r>
              <a:rPr lang="fr-FR" sz="2800" dirty="0" smtClean="0">
                <a:solidFill>
                  <a:schemeClr val="accent4">
                    <a:lumMod val="75000"/>
                  </a:schemeClr>
                </a:solidFill>
              </a:rPr>
              <a:t> et al (2006)</a:t>
            </a:r>
          </a:p>
          <a:p>
            <a:pPr algn="ctr"/>
            <a:r>
              <a:rPr lang="fr-FR" dirty="0">
                <a:solidFill>
                  <a:schemeClr val="accent4">
                    <a:lumMod val="75000"/>
                  </a:schemeClr>
                </a:solidFill>
                <a:hlinkClick r:id="rId4"/>
              </a:rPr>
              <a:t>https://portals.iucn.org/library/efiles/documents/PAG-014.pdf</a:t>
            </a:r>
            <a:endParaRPr lang="fr-FR" dirty="0">
              <a:solidFill>
                <a:schemeClr val="accent4">
                  <a:lumMod val="75000"/>
                </a:schemeClr>
              </a:solidFill>
            </a:endParaRPr>
          </a:p>
        </p:txBody>
      </p:sp>
    </p:spTree>
    <p:extLst>
      <p:ext uri="{BB962C8B-B14F-4D97-AF65-F5344CB8AC3E}">
        <p14:creationId xmlns:p14="http://schemas.microsoft.com/office/powerpoint/2010/main" val="494010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452"/>
            <a:ext cx="10515600" cy="562965"/>
          </a:xfrm>
        </p:spPr>
        <p:txBody>
          <a:bodyPr>
            <a:normAutofit fontScale="90000"/>
          </a:bodyPr>
          <a:lstStyle/>
          <a:p>
            <a:r>
              <a:rPr lang="fr-FR" dirty="0" err="1" smtClean="0"/>
              <a:t>Exercise</a:t>
            </a:r>
            <a:r>
              <a:rPr lang="fr-FR" dirty="0" smtClean="0"/>
              <a:t>: </a:t>
            </a:r>
            <a:r>
              <a:rPr lang="fr-FR" dirty="0" err="1" smtClean="0"/>
              <a:t>Jigsaw</a:t>
            </a:r>
            <a:r>
              <a:rPr lang="fr-FR" dirty="0" smtClean="0"/>
              <a:t> (75’)</a:t>
            </a:r>
            <a:endParaRPr lang="fr-FR" dirty="0"/>
          </a:p>
        </p:txBody>
      </p:sp>
      <p:sp>
        <p:nvSpPr>
          <p:cNvPr id="19" name="Content Placeholder 4"/>
          <p:cNvSpPr>
            <a:spLocks noGrp="1"/>
          </p:cNvSpPr>
          <p:nvPr>
            <p:ph idx="1"/>
          </p:nvPr>
        </p:nvSpPr>
        <p:spPr>
          <a:xfrm>
            <a:off x="6376357" y="1740319"/>
            <a:ext cx="5500209" cy="3174610"/>
          </a:xfrm>
        </p:spPr>
        <p:txBody>
          <a:bodyPr>
            <a:normAutofit/>
          </a:bodyPr>
          <a:lstStyle/>
          <a:p>
            <a:pPr marL="0" indent="0">
              <a:buNone/>
            </a:pPr>
            <a:r>
              <a:rPr lang="fr-FR" b="1" dirty="0"/>
              <a:t>STEP </a:t>
            </a:r>
            <a:r>
              <a:rPr lang="fr-FR" b="1" dirty="0" smtClean="0"/>
              <a:t>3: Share to </a:t>
            </a:r>
            <a:r>
              <a:rPr lang="fr-FR" b="1" dirty="0" err="1" smtClean="0"/>
              <a:t>others</a:t>
            </a:r>
            <a:endParaRPr lang="fr-FR" b="1" dirty="0" smtClean="0"/>
          </a:p>
          <a:p>
            <a:pPr marL="0" indent="0">
              <a:buNone/>
            </a:pPr>
            <a:r>
              <a:rPr lang="fr-FR" dirty="0" err="1" smtClean="0"/>
              <a:t>Let's</a:t>
            </a:r>
            <a:r>
              <a:rPr lang="fr-FR" dirty="0" smtClean="0"/>
              <a:t> move!</a:t>
            </a:r>
          </a:p>
          <a:p>
            <a:pPr marL="0" indent="0">
              <a:buNone/>
            </a:pPr>
            <a:endParaRPr lang="fr-FR" dirty="0"/>
          </a:p>
          <a:p>
            <a:pPr marL="0" indent="0">
              <a:buNone/>
            </a:pPr>
            <a:r>
              <a:rPr lang="fr-FR" dirty="0" err="1" smtClean="0"/>
              <a:t>You’ll</a:t>
            </a:r>
            <a:r>
              <a:rPr lang="fr-FR" dirty="0" smtClean="0"/>
              <a:t> have 2 minutes to </a:t>
            </a:r>
            <a:r>
              <a:rPr lang="fr-FR" dirty="0" err="1" smtClean="0"/>
              <a:t>share</a:t>
            </a:r>
            <a:r>
              <a:rPr lang="fr-FR" dirty="0" smtClean="0"/>
              <a:t> </a:t>
            </a:r>
            <a:r>
              <a:rPr lang="fr-FR" dirty="0" err="1" smtClean="0"/>
              <a:t>what</a:t>
            </a:r>
            <a:r>
              <a:rPr lang="fr-FR" dirty="0" smtClean="0"/>
              <a:t> </a:t>
            </a:r>
            <a:r>
              <a:rPr lang="fr-FR" dirty="0" err="1" smtClean="0"/>
              <a:t>you</a:t>
            </a:r>
            <a:r>
              <a:rPr lang="fr-FR" dirty="0" smtClean="0"/>
              <a:t> have </a:t>
            </a:r>
            <a:r>
              <a:rPr lang="fr-FR" dirty="0" err="1" smtClean="0"/>
              <a:t>learnt</a:t>
            </a:r>
            <a:r>
              <a:rPr lang="fr-FR" dirty="0" smtClean="0"/>
              <a:t> to </a:t>
            </a:r>
            <a:r>
              <a:rPr lang="fr-FR" dirty="0" err="1" smtClean="0"/>
              <a:t>others</a:t>
            </a:r>
            <a:endParaRPr lang="fr-FR" dirty="0" smtClean="0"/>
          </a:p>
        </p:txBody>
      </p:sp>
      <p:sp>
        <p:nvSpPr>
          <p:cNvPr id="3" name="Rectangle 2"/>
          <p:cNvSpPr/>
          <p:nvPr/>
        </p:nvSpPr>
        <p:spPr>
          <a:xfrm>
            <a:off x="5111261" y="223284"/>
            <a:ext cx="6499492" cy="114831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accent4">
                    <a:lumMod val="75000"/>
                  </a:schemeClr>
                </a:solidFill>
              </a:rPr>
              <a:t>Read the </a:t>
            </a:r>
            <a:r>
              <a:rPr lang="fr-FR" sz="2800" dirty="0" err="1" smtClean="0">
                <a:solidFill>
                  <a:schemeClr val="accent4">
                    <a:lumMod val="75000"/>
                  </a:schemeClr>
                </a:solidFill>
              </a:rPr>
              <a:t>Hockings</a:t>
            </a:r>
            <a:r>
              <a:rPr lang="fr-FR" sz="2800" dirty="0" smtClean="0">
                <a:solidFill>
                  <a:schemeClr val="accent4">
                    <a:lumMod val="75000"/>
                  </a:schemeClr>
                </a:solidFill>
              </a:rPr>
              <a:t> et al (2006)</a:t>
            </a:r>
          </a:p>
          <a:p>
            <a:pPr algn="ctr"/>
            <a:r>
              <a:rPr lang="fr-FR" dirty="0">
                <a:solidFill>
                  <a:schemeClr val="accent4">
                    <a:lumMod val="75000"/>
                  </a:schemeClr>
                </a:solidFill>
                <a:hlinkClick r:id="rId3"/>
              </a:rPr>
              <a:t>https://portals.iucn.org/library/efiles/documents/PAG-014.pdf</a:t>
            </a:r>
            <a:endParaRPr lang="fr-FR" dirty="0">
              <a:solidFill>
                <a:schemeClr val="accent4">
                  <a:lumMod val="75000"/>
                </a:schemeClr>
              </a:solidFill>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65" y="1902805"/>
            <a:ext cx="5997604" cy="394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459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452"/>
            <a:ext cx="10515600" cy="562965"/>
          </a:xfrm>
        </p:spPr>
        <p:txBody>
          <a:bodyPr>
            <a:normAutofit fontScale="90000"/>
          </a:bodyPr>
          <a:lstStyle/>
          <a:p>
            <a:r>
              <a:rPr lang="fr-FR" dirty="0" err="1" smtClean="0"/>
              <a:t>Exercise</a:t>
            </a:r>
            <a:r>
              <a:rPr lang="fr-FR" dirty="0" smtClean="0"/>
              <a:t>: </a:t>
            </a:r>
            <a:r>
              <a:rPr lang="fr-FR" dirty="0" err="1" smtClean="0"/>
              <a:t>Jigsaw</a:t>
            </a:r>
            <a:r>
              <a:rPr lang="fr-FR" dirty="0" smtClean="0"/>
              <a:t> (75’)</a:t>
            </a:r>
            <a:endParaRPr lang="fr-FR" dirty="0"/>
          </a:p>
        </p:txBody>
      </p:sp>
      <p:sp>
        <p:nvSpPr>
          <p:cNvPr id="9" name="Rectangle 8"/>
          <p:cNvSpPr/>
          <p:nvPr/>
        </p:nvSpPr>
        <p:spPr>
          <a:xfrm>
            <a:off x="4520418" y="2892082"/>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0" name="Rectangle 9"/>
          <p:cNvSpPr/>
          <p:nvPr/>
        </p:nvSpPr>
        <p:spPr>
          <a:xfrm>
            <a:off x="1087902" y="4520418"/>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1" name="Rectangle 10"/>
          <p:cNvSpPr/>
          <p:nvPr/>
        </p:nvSpPr>
        <p:spPr>
          <a:xfrm>
            <a:off x="2835284" y="4493454"/>
            <a:ext cx="534572" cy="50057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sp>
        <p:nvSpPr>
          <p:cNvPr id="12" name="Rectangle 11"/>
          <p:cNvSpPr/>
          <p:nvPr/>
        </p:nvSpPr>
        <p:spPr>
          <a:xfrm>
            <a:off x="4576689" y="4697436"/>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rgbClr val="FFFF00"/>
                </a:solidFill>
              </a:rPr>
              <a:t>Grp</a:t>
            </a:r>
            <a:r>
              <a:rPr lang="fr-FR" sz="1200" dirty="0" smtClean="0">
                <a:solidFill>
                  <a:srgbClr val="FFFF00"/>
                </a:solidFill>
              </a:rPr>
              <a:t> 1</a:t>
            </a:r>
            <a:endParaRPr lang="fr-FR" sz="1200" dirty="0">
              <a:solidFill>
                <a:srgbClr val="FFFF00"/>
              </a:solidFill>
            </a:endParaRPr>
          </a:p>
        </p:txBody>
      </p:sp>
      <p:grpSp>
        <p:nvGrpSpPr>
          <p:cNvPr id="7" name="Group 6"/>
          <p:cNvGrpSpPr/>
          <p:nvPr/>
        </p:nvGrpSpPr>
        <p:grpSpPr>
          <a:xfrm>
            <a:off x="169535" y="1807112"/>
            <a:ext cx="5912962" cy="3950899"/>
            <a:chOff x="169535" y="1807112"/>
            <a:chExt cx="5912962" cy="3950899"/>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5" y="1807112"/>
              <a:ext cx="5912962" cy="395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46517" y="2827606"/>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1</a:t>
              </a:r>
              <a:endParaRPr lang="fr-FR" sz="2400" b="1" dirty="0">
                <a:solidFill>
                  <a:srgbClr val="FFFF00"/>
                </a:solidFill>
              </a:endParaRPr>
            </a:p>
          </p:txBody>
        </p:sp>
        <p:sp>
          <p:nvSpPr>
            <p:cNvPr id="13" name="Rectangle 12"/>
            <p:cNvSpPr/>
            <p:nvPr/>
          </p:nvSpPr>
          <p:spPr>
            <a:xfrm>
              <a:off x="2835284" y="2892081"/>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2</a:t>
              </a:r>
              <a:endParaRPr lang="fr-FR" sz="2400" b="1" dirty="0">
                <a:solidFill>
                  <a:srgbClr val="FFFF00"/>
                </a:solidFill>
              </a:endParaRPr>
            </a:p>
          </p:txBody>
        </p:sp>
        <p:sp>
          <p:nvSpPr>
            <p:cNvPr id="14" name="Rectangle 13"/>
            <p:cNvSpPr/>
            <p:nvPr/>
          </p:nvSpPr>
          <p:spPr>
            <a:xfrm>
              <a:off x="4520418" y="2892080"/>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3</a:t>
              </a:r>
              <a:endParaRPr lang="fr-FR" sz="2400" b="1" dirty="0">
                <a:solidFill>
                  <a:srgbClr val="FFFF00"/>
                </a:solidFill>
              </a:endParaRPr>
            </a:p>
          </p:txBody>
        </p:sp>
        <p:sp>
          <p:nvSpPr>
            <p:cNvPr id="15" name="Rectangle 14"/>
            <p:cNvSpPr/>
            <p:nvPr/>
          </p:nvSpPr>
          <p:spPr>
            <a:xfrm>
              <a:off x="1137783" y="4493454"/>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rPr>
                <a:t>4</a:t>
              </a:r>
            </a:p>
          </p:txBody>
        </p:sp>
        <p:sp>
          <p:nvSpPr>
            <p:cNvPr id="16" name="Rectangle 15"/>
            <p:cNvSpPr/>
            <p:nvPr/>
          </p:nvSpPr>
          <p:spPr>
            <a:xfrm>
              <a:off x="2858730" y="4533312"/>
              <a:ext cx="534572" cy="46071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5</a:t>
              </a:r>
              <a:endParaRPr lang="fr-FR" sz="2400" b="1" dirty="0">
                <a:solidFill>
                  <a:srgbClr val="FFFF00"/>
                </a:solidFill>
              </a:endParaRPr>
            </a:p>
          </p:txBody>
        </p:sp>
        <p:sp>
          <p:nvSpPr>
            <p:cNvPr id="17" name="Rectangle 16"/>
            <p:cNvSpPr/>
            <p:nvPr/>
          </p:nvSpPr>
          <p:spPr>
            <a:xfrm>
              <a:off x="4549197" y="4693918"/>
              <a:ext cx="534572" cy="40092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6</a:t>
              </a:r>
              <a:endParaRPr lang="fr-FR" sz="2400" b="1" dirty="0">
                <a:solidFill>
                  <a:srgbClr val="FFFF00"/>
                </a:solidFill>
              </a:endParaRPr>
            </a:p>
          </p:txBody>
        </p:sp>
      </p:grpSp>
      <p:sp>
        <p:nvSpPr>
          <p:cNvPr id="19" name="Content Placeholder 4"/>
          <p:cNvSpPr>
            <a:spLocks noGrp="1"/>
          </p:cNvSpPr>
          <p:nvPr>
            <p:ph idx="1"/>
          </p:nvPr>
        </p:nvSpPr>
        <p:spPr>
          <a:xfrm>
            <a:off x="6376358" y="1740317"/>
            <a:ext cx="4670870" cy="3884305"/>
          </a:xfrm>
        </p:spPr>
        <p:txBody>
          <a:bodyPr>
            <a:normAutofit/>
          </a:bodyPr>
          <a:lstStyle/>
          <a:p>
            <a:pPr marL="0" indent="0">
              <a:buNone/>
            </a:pPr>
            <a:r>
              <a:rPr lang="fr-FR" b="1" dirty="0" smtClean="0"/>
              <a:t>STEP 5: Go back to </a:t>
            </a:r>
            <a:r>
              <a:rPr lang="fr-FR" b="1" dirty="0" err="1" smtClean="0"/>
              <a:t>your</a:t>
            </a:r>
            <a:r>
              <a:rPr lang="fr-FR" b="1" dirty="0" smtClean="0"/>
              <a:t> original group</a:t>
            </a:r>
          </a:p>
          <a:p>
            <a:pPr marL="0" indent="0">
              <a:buNone/>
            </a:pPr>
            <a:r>
              <a:rPr lang="fr-FR" dirty="0" smtClean="0"/>
              <a:t>And </a:t>
            </a:r>
            <a:r>
              <a:rPr lang="fr-FR" dirty="0" err="1" smtClean="0"/>
              <a:t>share</a:t>
            </a:r>
            <a:r>
              <a:rPr lang="fr-FR" dirty="0" smtClean="0"/>
              <a:t> </a:t>
            </a:r>
            <a:r>
              <a:rPr lang="fr-FR" dirty="0" err="1" smtClean="0"/>
              <a:t>what</a:t>
            </a:r>
            <a:r>
              <a:rPr lang="fr-FR" dirty="0" smtClean="0"/>
              <a:t> </a:t>
            </a:r>
            <a:r>
              <a:rPr lang="fr-FR" dirty="0" err="1" smtClean="0"/>
              <a:t>you’ve</a:t>
            </a:r>
            <a:r>
              <a:rPr lang="fr-FR" dirty="0" smtClean="0"/>
              <a:t> </a:t>
            </a:r>
            <a:r>
              <a:rPr lang="fr-FR" dirty="0" err="1" smtClean="0"/>
              <a:t>learned</a:t>
            </a:r>
            <a:r>
              <a:rPr lang="fr-FR" dirty="0" smtClean="0"/>
              <a:t> </a:t>
            </a:r>
            <a:r>
              <a:rPr lang="fr-FR" dirty="0" err="1" smtClean="0"/>
              <a:t>from</a:t>
            </a:r>
            <a:r>
              <a:rPr lang="fr-FR" dirty="0" smtClean="0"/>
              <a:t> </a:t>
            </a:r>
            <a:r>
              <a:rPr lang="fr-FR" dirty="0" err="1" smtClean="0"/>
              <a:t>others</a:t>
            </a:r>
            <a:r>
              <a:rPr lang="fr-FR" dirty="0" smtClean="0"/>
              <a:t>’ feedbacks</a:t>
            </a:r>
          </a:p>
          <a:p>
            <a:pPr marL="0" indent="0">
              <a:buNone/>
            </a:pPr>
            <a:endParaRPr lang="fr-FR" b="1" dirty="0" smtClean="0"/>
          </a:p>
          <a:p>
            <a:pPr marL="0" indent="0">
              <a:buNone/>
            </a:pPr>
            <a:r>
              <a:rPr lang="fr-FR" b="1" dirty="0" err="1" smtClean="0"/>
              <a:t>Designate</a:t>
            </a:r>
            <a:r>
              <a:rPr lang="fr-FR" b="1" dirty="0" smtClean="0"/>
              <a:t> </a:t>
            </a:r>
            <a:r>
              <a:rPr lang="fr-FR" b="1" dirty="0" err="1" smtClean="0"/>
              <a:t>someone</a:t>
            </a:r>
            <a:r>
              <a:rPr lang="fr-FR" b="1" dirty="0" smtClean="0"/>
              <a:t> for short restitution</a:t>
            </a:r>
            <a:endParaRPr lang="fr-FR" b="1" dirty="0"/>
          </a:p>
          <a:p>
            <a:pPr marL="0" indent="0">
              <a:buNone/>
            </a:pPr>
            <a:endParaRPr lang="fr-FR" dirty="0"/>
          </a:p>
        </p:txBody>
      </p:sp>
    </p:spTree>
    <p:extLst>
      <p:ext uri="{BB962C8B-B14F-4D97-AF65-F5344CB8AC3E}">
        <p14:creationId xmlns:p14="http://schemas.microsoft.com/office/powerpoint/2010/main" val="333463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61448" y="892277"/>
            <a:ext cx="6194322" cy="2371281"/>
          </a:xfrm>
        </p:spPr>
        <p:txBody>
          <a:bodyPr/>
          <a:lstStyle/>
          <a:p>
            <a:r>
              <a:rPr lang="en-US" b="1" dirty="0"/>
              <a:t>SESSION 1</a:t>
            </a:r>
            <a:r>
              <a:rPr lang="en-US" dirty="0"/>
              <a:t> - Protected Area Management Effectiveness (PAME)</a:t>
            </a:r>
            <a:endParaRPr lang="fr-FR" dirty="0"/>
          </a:p>
        </p:txBody>
      </p:sp>
    </p:spTree>
    <p:extLst>
      <p:ext uri="{BB962C8B-B14F-4D97-AF65-F5344CB8AC3E}">
        <p14:creationId xmlns:p14="http://schemas.microsoft.com/office/powerpoint/2010/main" val="3426086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382234"/>
            <a:ext cx="8911856" cy="4263654"/>
          </a:xfrm>
        </p:spPr>
        <p:txBody>
          <a:bodyPr>
            <a:normAutofit lnSpcReduction="10000"/>
          </a:bodyPr>
          <a:lstStyle/>
          <a:p>
            <a:r>
              <a:rPr lang="fr-FR" dirty="0" smtClean="0"/>
              <a:t>The Framework for PAME </a:t>
            </a:r>
            <a:r>
              <a:rPr lang="fr-FR" dirty="0" err="1" smtClean="0"/>
              <a:t>follows</a:t>
            </a:r>
            <a:r>
              <a:rPr lang="fr-FR" dirty="0" smtClean="0"/>
              <a:t> the </a:t>
            </a:r>
            <a:r>
              <a:rPr lang="fr-FR" dirty="0" err="1" smtClean="0"/>
              <a:t>same</a:t>
            </a:r>
            <a:r>
              <a:rPr lang="fr-FR" dirty="0" smtClean="0"/>
              <a:t> </a:t>
            </a:r>
            <a:r>
              <a:rPr lang="fr-FR" dirty="0" err="1" smtClean="0"/>
              <a:t>principles</a:t>
            </a:r>
            <a:r>
              <a:rPr lang="fr-FR" dirty="0" smtClean="0"/>
              <a:t> as Program Monitoring cycle.</a:t>
            </a:r>
          </a:p>
          <a:p>
            <a:r>
              <a:rPr lang="en-US" dirty="0" smtClean="0"/>
              <a:t>Each </a:t>
            </a:r>
            <a:r>
              <a:rPr lang="en-US" dirty="0"/>
              <a:t>element may </a:t>
            </a:r>
            <a:r>
              <a:rPr lang="en-US" dirty="0" smtClean="0"/>
              <a:t>interact with </a:t>
            </a:r>
            <a:r>
              <a:rPr lang="en-US" dirty="0"/>
              <a:t>the other five and a consideration of all is needed </a:t>
            </a:r>
            <a:r>
              <a:rPr lang="en-US" dirty="0" smtClean="0"/>
              <a:t>to understand </a:t>
            </a:r>
            <a:r>
              <a:rPr lang="en-US" dirty="0"/>
              <a:t>what is going on in the </a:t>
            </a:r>
            <a:r>
              <a:rPr lang="en-US" dirty="0" smtClean="0"/>
              <a:t>PA.</a:t>
            </a:r>
          </a:p>
          <a:p>
            <a:r>
              <a:rPr lang="en-US" dirty="0" smtClean="0"/>
              <a:t>Common steps in applying the framework is</a:t>
            </a:r>
          </a:p>
          <a:p>
            <a:pPr lvl="1"/>
            <a:r>
              <a:rPr lang="en-US" dirty="0" smtClean="0">
                <a:solidFill>
                  <a:schemeClr val="accent6">
                    <a:lumMod val="75000"/>
                  </a:schemeClr>
                </a:solidFill>
              </a:rPr>
              <a:t>To define evaluation objectives</a:t>
            </a:r>
          </a:p>
          <a:p>
            <a:pPr lvl="1"/>
            <a:r>
              <a:rPr lang="en-US" dirty="0" smtClean="0">
                <a:solidFill>
                  <a:schemeClr val="accent6">
                    <a:lumMod val="75000"/>
                  </a:schemeClr>
                </a:solidFill>
              </a:rPr>
              <a:t>Choose a </a:t>
            </a:r>
            <a:r>
              <a:rPr lang="en-US" dirty="0" err="1" smtClean="0">
                <a:solidFill>
                  <a:schemeClr val="accent6">
                    <a:lumMod val="75000"/>
                  </a:schemeClr>
                </a:solidFill>
              </a:rPr>
              <a:t>methodoly</a:t>
            </a:r>
            <a:r>
              <a:rPr lang="en-US" dirty="0" smtClean="0">
                <a:solidFill>
                  <a:schemeClr val="accent6">
                    <a:lumMod val="75000"/>
                  </a:schemeClr>
                </a:solidFill>
              </a:rPr>
              <a:t> (or a tool) and plan an evaluation process</a:t>
            </a:r>
          </a:p>
          <a:p>
            <a:pPr lvl="1"/>
            <a:r>
              <a:rPr lang="en-US" dirty="0" smtClean="0">
                <a:solidFill>
                  <a:schemeClr val="accent6">
                    <a:lumMod val="75000"/>
                  </a:schemeClr>
                </a:solidFill>
              </a:rPr>
              <a:t>Implement evaluation</a:t>
            </a:r>
          </a:p>
          <a:p>
            <a:pPr lvl="1"/>
            <a:r>
              <a:rPr lang="en-US" dirty="0" err="1" smtClean="0">
                <a:solidFill>
                  <a:schemeClr val="accent6">
                    <a:lumMod val="75000"/>
                  </a:schemeClr>
                </a:solidFill>
              </a:rPr>
              <a:t>Analyse</a:t>
            </a:r>
            <a:r>
              <a:rPr lang="en-US" dirty="0" smtClean="0">
                <a:solidFill>
                  <a:schemeClr val="accent6">
                    <a:lumMod val="75000"/>
                  </a:schemeClr>
                </a:solidFill>
              </a:rPr>
              <a:t>, communicate and implement results</a:t>
            </a:r>
            <a:r>
              <a:rPr lang="en-US" dirty="0"/>
              <a:t/>
            </a:r>
            <a:br>
              <a:rPr lang="en-US" dirty="0"/>
            </a:br>
            <a:endParaRPr lang="fr-FR" dirty="0"/>
          </a:p>
        </p:txBody>
      </p:sp>
      <p:sp>
        <p:nvSpPr>
          <p:cNvPr id="5" name="Title 1"/>
          <p:cNvSpPr>
            <a:spLocks noGrp="1"/>
          </p:cNvSpPr>
          <p:nvPr>
            <p:ph type="title"/>
          </p:nvPr>
        </p:nvSpPr>
        <p:spPr>
          <a:xfrm>
            <a:off x="838200" y="322075"/>
            <a:ext cx="10515600" cy="562965"/>
          </a:xfrm>
        </p:spPr>
        <p:txBody>
          <a:bodyPr>
            <a:normAutofit fontScale="90000"/>
          </a:bodyPr>
          <a:lstStyle/>
          <a:p>
            <a:r>
              <a:rPr lang="fr-FR" dirty="0" smtClean="0"/>
              <a:t>The Framework for PA </a:t>
            </a:r>
            <a:r>
              <a:rPr lang="fr-FR" dirty="0"/>
              <a:t>M</a:t>
            </a:r>
            <a:r>
              <a:rPr lang="fr-FR" dirty="0" smtClean="0"/>
              <a:t>anagement </a:t>
            </a:r>
            <a:r>
              <a:rPr lang="fr-FR" dirty="0" err="1"/>
              <a:t>E</a:t>
            </a:r>
            <a:r>
              <a:rPr lang="fr-FR" dirty="0" err="1" smtClean="0"/>
              <a:t>ffectiveness</a:t>
            </a:r>
            <a:endParaRPr lang="fr-FR"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510"/>
          <a:stretch/>
        </p:blipFill>
        <p:spPr bwMode="auto">
          <a:xfrm>
            <a:off x="9342105" y="806450"/>
            <a:ext cx="2640788" cy="524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95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974"/>
            <a:ext cx="10515600" cy="562965"/>
          </a:xfrm>
        </p:spPr>
        <p:txBody>
          <a:bodyPr>
            <a:normAutofit fontScale="90000"/>
          </a:bodyPr>
          <a:lstStyle/>
          <a:p>
            <a:r>
              <a:rPr lang="fr-FR" dirty="0" err="1" smtClean="0"/>
              <a:t>Ongoing</a:t>
            </a:r>
            <a:r>
              <a:rPr lang="fr-FR" dirty="0" smtClean="0"/>
              <a:t> challenges in </a:t>
            </a:r>
            <a:r>
              <a:rPr lang="fr-FR" dirty="0" err="1" smtClean="0"/>
              <a:t>doing</a:t>
            </a:r>
            <a:r>
              <a:rPr lang="fr-FR" dirty="0" smtClean="0"/>
              <a:t> PAME</a:t>
            </a:r>
            <a:endParaRPr lang="fr-FR" dirty="0"/>
          </a:p>
        </p:txBody>
      </p:sp>
      <p:sp>
        <p:nvSpPr>
          <p:cNvPr id="3" name="Content Placeholder 2"/>
          <p:cNvSpPr>
            <a:spLocks noGrp="1"/>
          </p:cNvSpPr>
          <p:nvPr>
            <p:ph idx="1"/>
          </p:nvPr>
        </p:nvSpPr>
        <p:spPr>
          <a:xfrm>
            <a:off x="838200" y="1658680"/>
            <a:ext cx="6221819" cy="3189456"/>
          </a:xfrm>
        </p:spPr>
        <p:txBody>
          <a:bodyPr/>
          <a:lstStyle/>
          <a:p>
            <a:pPr marL="514350" indent="-514350">
              <a:buFont typeface="+mj-lt"/>
              <a:buAutoNum type="arabicPeriod"/>
            </a:pPr>
            <a:r>
              <a:rPr lang="fr-FR" dirty="0" err="1" smtClean="0"/>
              <a:t>Ensuring</a:t>
            </a:r>
            <a:r>
              <a:rPr lang="fr-FR" dirty="0" smtClean="0"/>
              <a:t> </a:t>
            </a:r>
            <a:r>
              <a:rPr lang="fr-FR" dirty="0" err="1" smtClean="0"/>
              <a:t>accuracy</a:t>
            </a:r>
            <a:endParaRPr lang="fr-FR" dirty="0" smtClean="0"/>
          </a:p>
          <a:p>
            <a:pPr marL="514350" indent="-514350">
              <a:buFont typeface="+mj-lt"/>
              <a:buAutoNum type="arabicPeriod"/>
            </a:pPr>
            <a:r>
              <a:rPr lang="fr-FR" dirty="0" err="1" smtClean="0"/>
              <a:t>Careful</a:t>
            </a:r>
            <a:r>
              <a:rPr lang="fr-FR" dirty="0" smtClean="0"/>
              <a:t> </a:t>
            </a:r>
            <a:r>
              <a:rPr lang="fr-FR" dirty="0" err="1" smtClean="0"/>
              <a:t>wording</a:t>
            </a:r>
            <a:r>
              <a:rPr lang="fr-FR" dirty="0" smtClean="0"/>
              <a:t> of questions</a:t>
            </a:r>
          </a:p>
          <a:p>
            <a:pPr marL="514350" indent="-514350">
              <a:buFont typeface="+mj-lt"/>
              <a:buAutoNum type="arabicPeriod"/>
            </a:pPr>
            <a:r>
              <a:rPr lang="fr-FR" dirty="0" err="1" smtClean="0"/>
              <a:t>Measuring</a:t>
            </a:r>
            <a:r>
              <a:rPr lang="fr-FR" dirty="0" smtClean="0"/>
              <a:t> trends over time</a:t>
            </a:r>
          </a:p>
          <a:p>
            <a:pPr marL="514350" indent="-514350">
              <a:buFont typeface="+mj-lt"/>
              <a:buAutoNum type="arabicPeriod"/>
            </a:pPr>
            <a:r>
              <a:rPr lang="fr-FR" dirty="0" smtClean="0"/>
              <a:t>Descriptive vs. Quantitative scores</a:t>
            </a:r>
          </a:p>
          <a:p>
            <a:pPr marL="514350" indent="-514350">
              <a:buFont typeface="+mj-lt"/>
              <a:buAutoNum type="arabicPeriod"/>
            </a:pPr>
            <a:r>
              <a:rPr lang="fr-FR" dirty="0" smtClean="0"/>
              <a:t>Etc.</a:t>
            </a:r>
          </a:p>
          <a:p>
            <a:pPr marL="0" indent="0">
              <a:buNone/>
            </a:pPr>
            <a:endParaRPr lang="fr-FR" dirty="0" smtClean="0"/>
          </a:p>
          <a:p>
            <a:pPr marL="514350" indent="-514350">
              <a:buFont typeface="+mj-lt"/>
              <a:buAutoNum type="arabicPeriod"/>
            </a:pPr>
            <a:endParaRPr lang="fr-FR" dirty="0"/>
          </a:p>
        </p:txBody>
      </p:sp>
      <p:sp>
        <p:nvSpPr>
          <p:cNvPr id="6" name="Content Placeholder 2"/>
          <p:cNvSpPr txBox="1">
            <a:spLocks/>
          </p:cNvSpPr>
          <p:nvPr/>
        </p:nvSpPr>
        <p:spPr>
          <a:xfrm>
            <a:off x="6985591" y="1460206"/>
            <a:ext cx="4444409" cy="3189456"/>
          </a:xfrm>
          <a:prstGeom prst="rect">
            <a:avLst/>
          </a:prstGeom>
          <a:noFill/>
          <a:ln w="38100"/>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dirty="0" err="1" smtClean="0"/>
              <a:t>Other</a:t>
            </a:r>
            <a:r>
              <a:rPr lang="fr-FR" dirty="0" smtClean="0"/>
              <a:t> (</a:t>
            </a:r>
            <a:r>
              <a:rPr lang="fr-FR" dirty="0" err="1" smtClean="0"/>
              <a:t>usual</a:t>
            </a:r>
            <a:r>
              <a:rPr lang="fr-FR" dirty="0" smtClean="0"/>
              <a:t>) challenges</a:t>
            </a:r>
          </a:p>
          <a:p>
            <a:r>
              <a:rPr lang="fr-FR" dirty="0" err="1" smtClean="0"/>
              <a:t>Capacity</a:t>
            </a:r>
            <a:endParaRPr lang="fr-FR" dirty="0" smtClean="0"/>
          </a:p>
          <a:p>
            <a:r>
              <a:rPr lang="fr-FR" dirty="0" smtClean="0"/>
              <a:t>Funds</a:t>
            </a:r>
          </a:p>
          <a:p>
            <a:r>
              <a:rPr lang="fr-FR" dirty="0" err="1" smtClean="0"/>
              <a:t>Integration</a:t>
            </a:r>
            <a:r>
              <a:rPr lang="fr-FR" dirty="0" smtClean="0"/>
              <a:t> to </a:t>
            </a:r>
            <a:r>
              <a:rPr lang="fr-FR" dirty="0" err="1" smtClean="0"/>
              <a:t>decision-making</a:t>
            </a:r>
            <a:endParaRPr lang="fr-FR" dirty="0" smtClean="0"/>
          </a:p>
          <a:p>
            <a:pPr marL="0" indent="0">
              <a:buNone/>
            </a:pPr>
            <a:endParaRPr lang="fr-FR" dirty="0" smtClean="0"/>
          </a:p>
          <a:p>
            <a:endParaRPr lang="fr-FR" dirty="0" smtClean="0"/>
          </a:p>
          <a:p>
            <a:endParaRPr lang="fr-FR" dirty="0"/>
          </a:p>
        </p:txBody>
      </p:sp>
    </p:spTree>
    <p:extLst>
      <p:ext uri="{BB962C8B-B14F-4D97-AF65-F5344CB8AC3E}">
        <p14:creationId xmlns:p14="http://schemas.microsoft.com/office/powerpoint/2010/main" val="42218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708"/>
            <a:ext cx="10515600" cy="562965"/>
          </a:xfrm>
        </p:spPr>
        <p:txBody>
          <a:bodyPr>
            <a:normAutofit fontScale="90000"/>
          </a:bodyPr>
          <a:lstStyle/>
          <a:p>
            <a:endParaRPr lang="fr-FR"/>
          </a:p>
        </p:txBody>
      </p:sp>
      <p:sp>
        <p:nvSpPr>
          <p:cNvPr id="3" name="Content Placeholder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27" y="162529"/>
            <a:ext cx="11568223" cy="664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492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r-FR"/>
          </a:p>
        </p:txBody>
      </p:sp>
      <p:sp>
        <p:nvSpPr>
          <p:cNvPr id="3" name="Content Placeholder 2"/>
          <p:cNvSpPr>
            <a:spLocks noGrp="1"/>
          </p:cNvSpPr>
          <p:nvPr>
            <p:ph idx="1"/>
          </p:nvPr>
        </p:nvSpPr>
        <p:spPr/>
        <p:txBody>
          <a:bodyPr/>
          <a:lstStyle/>
          <a:p>
            <a:endParaRPr lang="fr-FR"/>
          </a:p>
        </p:txBody>
      </p:sp>
      <p:sp>
        <p:nvSpPr>
          <p:cNvPr id="4" name="Footer Placeholder 3"/>
          <p:cNvSpPr>
            <a:spLocks noGrp="1"/>
          </p:cNvSpPr>
          <p:nvPr>
            <p:ph type="ftr" sz="quarter" idx="3"/>
          </p:nvPr>
        </p:nvSpPr>
        <p:spPr/>
        <p:txBody>
          <a:bodyPr/>
          <a:lstStyle/>
          <a:p>
            <a:r>
              <a:rPr lang="en-US" smtClean="0"/>
              <a:t>BIOPAMA PPT Template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00877"/>
            <a:ext cx="11366500" cy="647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303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r-FR"/>
          </a:p>
        </p:txBody>
      </p:sp>
      <p:sp>
        <p:nvSpPr>
          <p:cNvPr id="3" name="Content Placeholder 2"/>
          <p:cNvSpPr>
            <a:spLocks noGrp="1"/>
          </p:cNvSpPr>
          <p:nvPr>
            <p:ph idx="1"/>
          </p:nvPr>
        </p:nvSpPr>
        <p:spPr/>
        <p:txBody>
          <a:bodyPr/>
          <a:lstStyle/>
          <a:p>
            <a:endParaRPr lang="fr-FR"/>
          </a:p>
        </p:txBody>
      </p:sp>
      <p:sp>
        <p:nvSpPr>
          <p:cNvPr id="4" name="Footer Placeholder 3"/>
          <p:cNvSpPr>
            <a:spLocks noGrp="1"/>
          </p:cNvSpPr>
          <p:nvPr>
            <p:ph type="ftr" sz="quarter" idx="3"/>
          </p:nvPr>
        </p:nvSpPr>
        <p:spPr/>
        <p:txBody>
          <a:bodyPr/>
          <a:lstStyle/>
          <a:p>
            <a:r>
              <a:rPr lang="en-US" smtClean="0"/>
              <a:t>BIOPAMA PPT Template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082"/>
            <a:ext cx="11763999" cy="652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206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r-FR"/>
          </a:p>
        </p:txBody>
      </p:sp>
      <p:sp>
        <p:nvSpPr>
          <p:cNvPr id="3" name="Content Placeholder 2"/>
          <p:cNvSpPr>
            <a:spLocks noGrp="1"/>
          </p:cNvSpPr>
          <p:nvPr>
            <p:ph idx="1"/>
          </p:nvPr>
        </p:nvSpPr>
        <p:spPr/>
        <p:txBody>
          <a:bodyPr/>
          <a:lstStyle/>
          <a:p>
            <a:endParaRPr lang="fr-FR"/>
          </a:p>
        </p:txBody>
      </p:sp>
      <p:sp>
        <p:nvSpPr>
          <p:cNvPr id="4" name="Footer Placeholder 3"/>
          <p:cNvSpPr>
            <a:spLocks noGrp="1"/>
          </p:cNvSpPr>
          <p:nvPr>
            <p:ph type="ftr" sz="quarter" idx="3"/>
          </p:nvPr>
        </p:nvSpPr>
        <p:spPr/>
        <p:txBody>
          <a:bodyPr/>
          <a:lstStyle/>
          <a:p>
            <a:r>
              <a:rPr lang="en-US" smtClean="0"/>
              <a:t>BIOPAMA PPT Template</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
          <a:stretch/>
        </p:blipFill>
        <p:spPr bwMode="auto">
          <a:xfrm>
            <a:off x="114300" y="0"/>
            <a:ext cx="117454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127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Objectives of the session</a:t>
            </a:r>
            <a:endParaRPr lang="en-GB" dirty="0"/>
          </a:p>
        </p:txBody>
      </p:sp>
      <p:sp>
        <p:nvSpPr>
          <p:cNvPr id="4" name="Content Placeholder 3"/>
          <p:cNvSpPr>
            <a:spLocks noGrp="1"/>
          </p:cNvSpPr>
          <p:nvPr>
            <p:ph idx="1"/>
          </p:nvPr>
        </p:nvSpPr>
        <p:spPr/>
        <p:txBody>
          <a:bodyPr/>
          <a:lstStyle/>
          <a:p>
            <a:pPr marL="0" lvl="0" indent="0">
              <a:buNone/>
            </a:pPr>
            <a:r>
              <a:rPr lang="en-US" dirty="0" smtClean="0"/>
              <a:t>At the end of this session, participant will be able to:</a:t>
            </a:r>
          </a:p>
          <a:p>
            <a:pPr lvl="0"/>
            <a:r>
              <a:rPr lang="en-US" dirty="0" smtClean="0"/>
              <a:t>Explain </a:t>
            </a:r>
            <a:r>
              <a:rPr lang="en-US" dirty="0"/>
              <a:t>why evaluating effectiveness of management is critical</a:t>
            </a:r>
            <a:endParaRPr lang="fr-FR" dirty="0"/>
          </a:p>
          <a:p>
            <a:pPr lvl="0"/>
            <a:r>
              <a:rPr lang="en-US" dirty="0"/>
              <a:t>Cite and explain the six elements of the management effectiveness framework</a:t>
            </a:r>
            <a:endParaRPr lang="fr-FR" dirty="0"/>
          </a:p>
          <a:p>
            <a:endParaRPr lang="en-GB" dirty="0"/>
          </a:p>
        </p:txBody>
      </p:sp>
      <p:sp>
        <p:nvSpPr>
          <p:cNvPr id="2" name="AutoShape 2" descr="Résultat de recherche d'images pour &quot;Victoria Fall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Victoria Fall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4389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2076" y="303743"/>
            <a:ext cx="10515600" cy="562965"/>
          </a:xfrm>
        </p:spPr>
        <p:txBody>
          <a:bodyPr>
            <a:normAutofit fontScale="90000"/>
          </a:bodyPr>
          <a:lstStyle/>
          <a:p>
            <a:r>
              <a:rPr lang="fr-FR" dirty="0" err="1" smtClean="0"/>
              <a:t>Discuss</a:t>
            </a:r>
            <a:r>
              <a:rPr lang="fr-FR" dirty="0" smtClean="0"/>
              <a:t> </a:t>
            </a:r>
            <a:r>
              <a:rPr lang="fr-FR" dirty="0" err="1" smtClean="0"/>
              <a:t>with</a:t>
            </a:r>
            <a:r>
              <a:rPr lang="fr-FR" dirty="0" smtClean="0"/>
              <a:t> </a:t>
            </a:r>
            <a:r>
              <a:rPr lang="fr-FR" dirty="0" err="1" smtClean="0"/>
              <a:t>your</a:t>
            </a:r>
            <a:r>
              <a:rPr lang="fr-FR" dirty="0" smtClean="0"/>
              <a:t> </a:t>
            </a:r>
            <a:r>
              <a:rPr lang="fr-FR" dirty="0" err="1" smtClean="0"/>
              <a:t>peer</a:t>
            </a:r>
            <a:r>
              <a:rPr lang="fr-FR" dirty="0" smtClean="0"/>
              <a:t> (5’)</a:t>
            </a:r>
            <a:endParaRPr lang="fr-FR" dirty="0"/>
          </a:p>
        </p:txBody>
      </p:sp>
      <p:sp>
        <p:nvSpPr>
          <p:cNvPr id="6" name="Content Placeholder 5"/>
          <p:cNvSpPr>
            <a:spLocks noGrp="1"/>
          </p:cNvSpPr>
          <p:nvPr>
            <p:ph idx="1"/>
          </p:nvPr>
        </p:nvSpPr>
        <p:spPr>
          <a:xfrm>
            <a:off x="838200" y="1493711"/>
            <a:ext cx="10515600" cy="3409365"/>
          </a:xfrm>
        </p:spPr>
        <p:txBody>
          <a:bodyPr>
            <a:normAutofit/>
          </a:bodyPr>
          <a:lstStyle/>
          <a:p>
            <a:pPr marL="0" indent="0">
              <a:buNone/>
            </a:pPr>
            <a:r>
              <a:rPr lang="en-US" dirty="0" smtClean="0"/>
              <a:t>What's </a:t>
            </a:r>
            <a:r>
              <a:rPr lang="en-US" dirty="0"/>
              <a:t>the difference </a:t>
            </a:r>
            <a:r>
              <a:rPr lang="en-US" dirty="0" smtClean="0"/>
              <a:t>between</a:t>
            </a:r>
          </a:p>
          <a:p>
            <a:pPr marL="0" indent="0">
              <a:buNone/>
            </a:pPr>
            <a:r>
              <a:rPr lang="en-US" b="1" dirty="0"/>
              <a:t>"evaluating management" </a:t>
            </a:r>
            <a:r>
              <a:rPr lang="en-US" b="1" dirty="0" smtClean="0"/>
              <a:t>?</a:t>
            </a:r>
          </a:p>
          <a:p>
            <a:pPr marL="0" indent="0">
              <a:buNone/>
            </a:pPr>
            <a:r>
              <a:rPr lang="en-US" dirty="0" smtClean="0"/>
              <a:t>and</a:t>
            </a:r>
            <a:endParaRPr lang="en-US" dirty="0"/>
          </a:p>
          <a:p>
            <a:pPr marL="0" indent="0">
              <a:buNone/>
            </a:pPr>
            <a:r>
              <a:rPr lang="en-US" b="1" dirty="0" smtClean="0"/>
              <a:t>“evaluating </a:t>
            </a:r>
            <a:r>
              <a:rPr lang="en-US" b="1" u="sng" dirty="0" smtClean="0"/>
              <a:t>effectiveness</a:t>
            </a:r>
            <a:r>
              <a:rPr lang="en-US" b="1" dirty="0" smtClean="0"/>
              <a:t> </a:t>
            </a:r>
            <a:r>
              <a:rPr lang="en-US" b="1" dirty="0"/>
              <a:t>of management" </a:t>
            </a:r>
            <a:endParaRPr lang="en-US" b="1" dirty="0" smtClean="0"/>
          </a:p>
          <a:p>
            <a:pPr marL="0" indent="0">
              <a:buNone/>
            </a:pPr>
            <a:endParaRPr lang="fr-FR" dirty="0"/>
          </a:p>
        </p:txBody>
      </p:sp>
    </p:spTree>
    <p:extLst>
      <p:ext uri="{BB962C8B-B14F-4D97-AF65-F5344CB8AC3E}">
        <p14:creationId xmlns:p14="http://schemas.microsoft.com/office/powerpoint/2010/main" val="4199512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275"/>
            <a:ext cx="10515600" cy="562965"/>
          </a:xfrm>
        </p:spPr>
        <p:txBody>
          <a:bodyPr>
            <a:normAutofit fontScale="90000"/>
          </a:bodyPr>
          <a:lstStyle/>
          <a:p>
            <a:r>
              <a:rPr lang="fr-FR" dirty="0" smtClean="0"/>
              <a:t>The key </a:t>
            </a:r>
            <a:r>
              <a:rPr lang="fr-FR" dirty="0" err="1" smtClean="0"/>
              <a:t>difference</a:t>
            </a:r>
            <a:r>
              <a:rPr lang="fr-FR" dirty="0" smtClean="0"/>
              <a:t> </a:t>
            </a:r>
            <a:r>
              <a:rPr lang="fr-FR" dirty="0" err="1" smtClean="0"/>
              <a:t>is</a:t>
            </a:r>
            <a:r>
              <a:rPr lang="fr-FR" dirty="0" smtClean="0"/>
              <a:t> </a:t>
            </a:r>
            <a:r>
              <a:rPr lang="fr-FR" dirty="0" err="1" smtClean="0">
                <a:solidFill>
                  <a:schemeClr val="accent6">
                    <a:lumMod val="75000"/>
                  </a:schemeClr>
                </a:solidFill>
              </a:rPr>
              <a:t>effectiveness</a:t>
            </a:r>
            <a:endParaRPr lang="fr-FR" dirty="0">
              <a:solidFill>
                <a:schemeClr val="accent6">
                  <a:lumMod val="75000"/>
                </a:schemeClr>
              </a:solidFill>
            </a:endParaRPr>
          </a:p>
        </p:txBody>
      </p:sp>
      <p:sp>
        <p:nvSpPr>
          <p:cNvPr id="3" name="Content Placeholder 2"/>
          <p:cNvSpPr>
            <a:spLocks noGrp="1"/>
          </p:cNvSpPr>
          <p:nvPr>
            <p:ph idx="1"/>
          </p:nvPr>
        </p:nvSpPr>
        <p:spPr>
          <a:xfrm>
            <a:off x="838200" y="1399118"/>
            <a:ext cx="10515600" cy="4576013"/>
          </a:xfrm>
        </p:spPr>
        <p:txBody>
          <a:bodyPr>
            <a:normAutofit/>
          </a:bodyPr>
          <a:lstStyle/>
          <a:p>
            <a:r>
              <a:rPr lang="fr-FR" dirty="0" err="1" smtClean="0">
                <a:solidFill>
                  <a:schemeClr val="accent6">
                    <a:lumMod val="75000"/>
                  </a:schemeClr>
                </a:solidFill>
              </a:rPr>
              <a:t>Effectiveness</a:t>
            </a:r>
            <a:r>
              <a:rPr lang="fr-FR" dirty="0" smtClean="0">
                <a:solidFill>
                  <a:schemeClr val="accent6">
                    <a:lumMod val="75000"/>
                  </a:schemeClr>
                </a:solidFill>
              </a:rPr>
              <a:t>: </a:t>
            </a:r>
          </a:p>
          <a:p>
            <a:pPr lvl="1"/>
            <a:r>
              <a:rPr lang="en-US" dirty="0" smtClean="0"/>
              <a:t>Is the </a:t>
            </a:r>
            <a:r>
              <a:rPr lang="en-US" dirty="0"/>
              <a:t>degree to which something is successful in producing a desired result; success</a:t>
            </a:r>
            <a:r>
              <a:rPr lang="en-US" dirty="0" smtClean="0"/>
              <a:t>.</a:t>
            </a:r>
          </a:p>
          <a:p>
            <a:pPr lvl="1"/>
            <a:r>
              <a:rPr lang="fr-FR" dirty="0" smtClean="0"/>
              <a:t>Is the </a:t>
            </a:r>
            <a:r>
              <a:rPr lang="fr-FR" dirty="0" err="1" smtClean="0"/>
              <a:t>capability</a:t>
            </a:r>
            <a:r>
              <a:rPr lang="fr-FR" dirty="0" smtClean="0"/>
              <a:t> to </a:t>
            </a:r>
            <a:r>
              <a:rPr lang="fr-FR" dirty="0" err="1" smtClean="0"/>
              <a:t>produce</a:t>
            </a:r>
            <a:r>
              <a:rPr lang="fr-FR" dirty="0" smtClean="0"/>
              <a:t> a </a:t>
            </a:r>
            <a:r>
              <a:rPr lang="fr-FR" dirty="0" err="1" smtClean="0"/>
              <a:t>desire</a:t>
            </a:r>
            <a:r>
              <a:rPr lang="fr-FR" dirty="0" smtClean="0"/>
              <a:t> </a:t>
            </a:r>
            <a:r>
              <a:rPr lang="fr-FR" dirty="0" err="1" smtClean="0"/>
              <a:t>result</a:t>
            </a:r>
            <a:endParaRPr lang="fr-FR" dirty="0" smtClean="0"/>
          </a:p>
          <a:p>
            <a:pPr marL="457200" lvl="1" indent="0">
              <a:buNone/>
            </a:pPr>
            <a:endParaRPr lang="fr-FR" dirty="0" smtClean="0"/>
          </a:p>
          <a:p>
            <a:r>
              <a:rPr lang="fr-FR" dirty="0" err="1" smtClean="0">
                <a:solidFill>
                  <a:schemeClr val="accent6">
                    <a:lumMod val="75000"/>
                  </a:schemeClr>
                </a:solidFill>
              </a:rPr>
              <a:t>Evaluating</a:t>
            </a:r>
            <a:r>
              <a:rPr lang="fr-FR" dirty="0" smtClean="0">
                <a:solidFill>
                  <a:schemeClr val="accent6">
                    <a:lumMod val="75000"/>
                  </a:schemeClr>
                </a:solidFill>
              </a:rPr>
              <a:t> </a:t>
            </a:r>
            <a:r>
              <a:rPr lang="fr-FR" dirty="0" err="1" smtClean="0">
                <a:solidFill>
                  <a:schemeClr val="accent6">
                    <a:lumMod val="75000"/>
                  </a:schemeClr>
                </a:solidFill>
              </a:rPr>
              <a:t>effectiveness</a:t>
            </a:r>
            <a:r>
              <a:rPr lang="fr-FR" dirty="0" smtClean="0">
                <a:solidFill>
                  <a:schemeClr val="accent6">
                    <a:lumMod val="75000"/>
                  </a:schemeClr>
                </a:solidFill>
              </a:rPr>
              <a:t>:</a:t>
            </a:r>
          </a:p>
        </p:txBody>
      </p:sp>
      <p:pic>
        <p:nvPicPr>
          <p:cNvPr id="3076" name="Picture 4" descr="Résultat de recherche d'images pour &quot;training ic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3961240"/>
            <a:ext cx="1693861" cy="1693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13036" y="4415757"/>
            <a:ext cx="1998663" cy="461665"/>
          </a:xfrm>
          <a:prstGeom prst="rect">
            <a:avLst/>
          </a:prstGeom>
          <a:noFill/>
        </p:spPr>
        <p:txBody>
          <a:bodyPr wrap="square" rtlCol="0">
            <a:spAutoFit/>
          </a:bodyPr>
          <a:lstStyle/>
          <a:p>
            <a:r>
              <a:rPr lang="fr-FR" sz="2400" dirty="0" smtClean="0">
                <a:solidFill>
                  <a:schemeClr val="tx1">
                    <a:lumMod val="75000"/>
                    <a:lumOff val="25000"/>
                  </a:schemeClr>
                </a:solidFill>
                <a:latin typeface="Franklin Gothic Book" charset="0"/>
                <a:ea typeface="Franklin Gothic Book" charset="0"/>
                <a:cs typeface="Franklin Gothic Book" charset="0"/>
              </a:rPr>
              <a:t>Of a training</a:t>
            </a:r>
            <a:endParaRPr lang="fr-FR" sz="2400" dirty="0">
              <a:solidFill>
                <a:schemeClr val="tx1">
                  <a:lumMod val="75000"/>
                  <a:lumOff val="25000"/>
                </a:schemeClr>
              </a:solidFill>
              <a:latin typeface="Franklin Gothic Book" charset="0"/>
              <a:ea typeface="Franklin Gothic Book" charset="0"/>
              <a:cs typeface="Franklin Gothic Book" charset="0"/>
            </a:endParaRPr>
          </a:p>
        </p:txBody>
      </p:sp>
      <p:pic>
        <p:nvPicPr>
          <p:cNvPr id="3078" name="Picture 6" descr="Résultat de recherche d'images pour &quot;drug ic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4219575"/>
            <a:ext cx="1444625" cy="1444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30924" y="4381456"/>
            <a:ext cx="1998663" cy="461665"/>
          </a:xfrm>
          <a:prstGeom prst="rect">
            <a:avLst/>
          </a:prstGeom>
          <a:noFill/>
        </p:spPr>
        <p:txBody>
          <a:bodyPr wrap="square" rtlCol="0">
            <a:spAutoFit/>
          </a:bodyPr>
          <a:lstStyle/>
          <a:p>
            <a:pPr algn="ctr"/>
            <a:r>
              <a:rPr lang="fr-FR" sz="2400" dirty="0" smtClean="0">
                <a:solidFill>
                  <a:schemeClr val="tx1">
                    <a:lumMod val="75000"/>
                    <a:lumOff val="25000"/>
                  </a:schemeClr>
                </a:solidFill>
                <a:latin typeface="Franklin Gothic Book" charset="0"/>
                <a:ea typeface="Franklin Gothic Book" charset="0"/>
                <a:cs typeface="Franklin Gothic Book" charset="0"/>
              </a:rPr>
              <a:t>Of a </a:t>
            </a:r>
            <a:r>
              <a:rPr lang="fr-FR" sz="2400" dirty="0" err="1" smtClean="0">
                <a:solidFill>
                  <a:schemeClr val="tx1">
                    <a:lumMod val="75000"/>
                    <a:lumOff val="25000"/>
                  </a:schemeClr>
                </a:solidFill>
                <a:latin typeface="Franklin Gothic Book" charset="0"/>
                <a:ea typeface="Franklin Gothic Book" charset="0"/>
                <a:cs typeface="Franklin Gothic Book" charset="0"/>
              </a:rPr>
              <a:t>drug</a:t>
            </a:r>
            <a:endParaRPr lang="fr-FR" sz="2400" dirty="0">
              <a:solidFill>
                <a:schemeClr val="tx1">
                  <a:lumMod val="75000"/>
                  <a:lumOff val="25000"/>
                </a:schemeClr>
              </a:solidFill>
              <a:latin typeface="Franklin Gothic Book" charset="0"/>
              <a:ea typeface="Franklin Gothic Book" charset="0"/>
              <a:cs typeface="Franklin Gothic Book" charset="0"/>
            </a:endParaRPr>
          </a:p>
        </p:txBody>
      </p:sp>
      <p:pic>
        <p:nvPicPr>
          <p:cNvPr id="3080" name="Picture 8" descr="Résultat de recherche d'images pour &quot;communication campaign ico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1" y="3651872"/>
            <a:ext cx="2451100" cy="2451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648699" y="3388578"/>
            <a:ext cx="2959101" cy="830997"/>
          </a:xfrm>
          <a:prstGeom prst="rect">
            <a:avLst/>
          </a:prstGeom>
          <a:noFill/>
        </p:spPr>
        <p:txBody>
          <a:bodyPr wrap="square" rtlCol="0">
            <a:spAutoFit/>
          </a:bodyPr>
          <a:lstStyle/>
          <a:p>
            <a:pPr algn="ctr"/>
            <a:r>
              <a:rPr lang="fr-FR" sz="2400" dirty="0" smtClean="0">
                <a:solidFill>
                  <a:schemeClr val="tx1">
                    <a:lumMod val="75000"/>
                    <a:lumOff val="25000"/>
                  </a:schemeClr>
                </a:solidFill>
                <a:latin typeface="Franklin Gothic Book" charset="0"/>
                <a:ea typeface="Franklin Gothic Book" charset="0"/>
                <a:cs typeface="Franklin Gothic Book" charset="0"/>
              </a:rPr>
              <a:t>Of a communication </a:t>
            </a:r>
            <a:r>
              <a:rPr lang="fr-FR" sz="2400" dirty="0" err="1" smtClean="0">
                <a:solidFill>
                  <a:schemeClr val="tx1">
                    <a:lumMod val="75000"/>
                    <a:lumOff val="25000"/>
                  </a:schemeClr>
                </a:solidFill>
                <a:latin typeface="Franklin Gothic Book" charset="0"/>
                <a:ea typeface="Franklin Gothic Book" charset="0"/>
                <a:cs typeface="Franklin Gothic Book" charset="0"/>
              </a:rPr>
              <a:t>campaign</a:t>
            </a:r>
            <a:endParaRPr lang="fr-FR" sz="2400" dirty="0">
              <a:solidFill>
                <a:schemeClr val="tx1">
                  <a:lumMod val="75000"/>
                  <a:lumOff val="25000"/>
                </a:schemeClr>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1465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992"/>
            <a:ext cx="10515600" cy="562965"/>
          </a:xfrm>
        </p:spPr>
        <p:txBody>
          <a:bodyPr>
            <a:normAutofit fontScale="90000"/>
          </a:bodyPr>
          <a:lstStyle/>
          <a:p>
            <a:r>
              <a:rPr lang="fr-FR" dirty="0" err="1" smtClean="0"/>
              <a:t>Evaluating</a:t>
            </a:r>
            <a:r>
              <a:rPr lang="fr-FR" dirty="0" smtClean="0"/>
              <a:t> </a:t>
            </a:r>
            <a:r>
              <a:rPr lang="fr-FR" dirty="0" err="1" smtClean="0"/>
              <a:t>effectiveness</a:t>
            </a:r>
            <a:endParaRPr lang="fr-FR" dirty="0"/>
          </a:p>
        </p:txBody>
      </p:sp>
      <p:sp>
        <p:nvSpPr>
          <p:cNvPr id="3" name="Content Placeholder 2"/>
          <p:cNvSpPr>
            <a:spLocks noGrp="1"/>
          </p:cNvSpPr>
          <p:nvPr>
            <p:ph idx="1"/>
          </p:nvPr>
        </p:nvSpPr>
        <p:spPr>
          <a:xfrm>
            <a:off x="838200" y="1651000"/>
            <a:ext cx="10515600" cy="3514635"/>
          </a:xfrm>
        </p:spPr>
        <p:txBody>
          <a:bodyPr>
            <a:normAutofit/>
          </a:bodyPr>
          <a:lstStyle/>
          <a:p>
            <a:r>
              <a:rPr lang="fr-FR" dirty="0" err="1" smtClean="0">
                <a:solidFill>
                  <a:schemeClr val="accent6">
                    <a:lumMod val="75000"/>
                  </a:schemeClr>
                </a:solidFill>
              </a:rPr>
              <a:t>Evaluating</a:t>
            </a:r>
            <a:r>
              <a:rPr lang="fr-FR" dirty="0" smtClean="0">
                <a:solidFill>
                  <a:schemeClr val="accent6">
                    <a:lumMod val="75000"/>
                  </a:schemeClr>
                </a:solidFill>
              </a:rPr>
              <a:t> </a:t>
            </a:r>
            <a:r>
              <a:rPr lang="fr-FR" dirty="0" err="1" smtClean="0">
                <a:solidFill>
                  <a:schemeClr val="accent6">
                    <a:lumMod val="75000"/>
                  </a:schemeClr>
                </a:solidFill>
              </a:rPr>
              <a:t>effectiveness</a:t>
            </a:r>
            <a:r>
              <a:rPr lang="fr-FR" dirty="0" smtClean="0">
                <a:solidFill>
                  <a:schemeClr val="accent6">
                    <a:lumMod val="75000"/>
                  </a:schemeClr>
                </a:solidFill>
              </a:rPr>
              <a:t> = </a:t>
            </a:r>
            <a:r>
              <a:rPr lang="fr-FR" dirty="0" err="1" smtClean="0">
                <a:solidFill>
                  <a:schemeClr val="tx1"/>
                </a:solidFill>
              </a:rPr>
              <a:t>Did</a:t>
            </a:r>
            <a:r>
              <a:rPr lang="fr-FR" dirty="0" smtClean="0">
                <a:solidFill>
                  <a:schemeClr val="tx1"/>
                </a:solidFill>
              </a:rPr>
              <a:t> </a:t>
            </a:r>
            <a:r>
              <a:rPr lang="fr-FR" dirty="0" err="1" smtClean="0">
                <a:solidFill>
                  <a:schemeClr val="tx1"/>
                </a:solidFill>
              </a:rPr>
              <a:t>we</a:t>
            </a:r>
            <a:r>
              <a:rPr lang="fr-FR" dirty="0" smtClean="0">
                <a:solidFill>
                  <a:schemeClr val="tx1"/>
                </a:solidFill>
              </a:rPr>
              <a:t> </a:t>
            </a:r>
            <a:r>
              <a:rPr lang="fr-FR" dirty="0" err="1" smtClean="0">
                <a:solidFill>
                  <a:schemeClr val="tx1"/>
                </a:solidFill>
              </a:rPr>
              <a:t>achieve</a:t>
            </a:r>
            <a:r>
              <a:rPr lang="fr-FR" dirty="0" smtClean="0">
                <a:solidFill>
                  <a:schemeClr val="tx1"/>
                </a:solidFill>
              </a:rPr>
              <a:t> </a:t>
            </a:r>
            <a:r>
              <a:rPr lang="fr-FR" dirty="0" err="1" smtClean="0">
                <a:solidFill>
                  <a:schemeClr val="tx1"/>
                </a:solidFill>
              </a:rPr>
              <a:t>our</a:t>
            </a:r>
            <a:r>
              <a:rPr lang="fr-FR" dirty="0" smtClean="0">
                <a:solidFill>
                  <a:schemeClr val="tx1"/>
                </a:solidFill>
              </a:rPr>
              <a:t> goals?</a:t>
            </a:r>
          </a:p>
          <a:p>
            <a:endParaRPr lang="fr-FR" dirty="0">
              <a:solidFill>
                <a:schemeClr val="tx1"/>
              </a:solidFill>
            </a:endParaRPr>
          </a:p>
          <a:p>
            <a:r>
              <a:rPr lang="fr-FR" dirty="0" err="1" smtClean="0">
                <a:solidFill>
                  <a:schemeClr val="accent6">
                    <a:lumMod val="75000"/>
                  </a:schemeClr>
                </a:solidFill>
              </a:rPr>
              <a:t>Evaluating</a:t>
            </a:r>
            <a:r>
              <a:rPr lang="fr-FR" dirty="0" smtClean="0">
                <a:solidFill>
                  <a:schemeClr val="accent6">
                    <a:lumMod val="75000"/>
                  </a:schemeClr>
                </a:solidFill>
              </a:rPr>
              <a:t> </a:t>
            </a:r>
            <a:r>
              <a:rPr lang="fr-FR" dirty="0" err="1">
                <a:solidFill>
                  <a:schemeClr val="accent6">
                    <a:lumMod val="75000"/>
                  </a:schemeClr>
                </a:solidFill>
              </a:rPr>
              <a:t>effectiveness</a:t>
            </a:r>
            <a:r>
              <a:rPr lang="fr-FR" dirty="0">
                <a:solidFill>
                  <a:schemeClr val="accent6">
                    <a:lumMod val="75000"/>
                  </a:schemeClr>
                </a:solidFill>
              </a:rPr>
              <a:t> of management </a:t>
            </a:r>
            <a:r>
              <a:rPr lang="fr-FR" dirty="0" err="1"/>
              <a:t>is</a:t>
            </a:r>
            <a:r>
              <a:rPr lang="fr-FR" dirty="0"/>
              <a:t> </a:t>
            </a:r>
            <a:r>
              <a:rPr lang="fr-FR" dirty="0" err="1"/>
              <a:t>evaluating</a:t>
            </a:r>
            <a:r>
              <a:rPr lang="fr-FR" dirty="0"/>
              <a:t> to </a:t>
            </a:r>
            <a:r>
              <a:rPr lang="fr-FR" dirty="0" err="1"/>
              <a:t>what</a:t>
            </a:r>
            <a:r>
              <a:rPr lang="fr-FR" dirty="0"/>
              <a:t> </a:t>
            </a:r>
            <a:r>
              <a:rPr lang="fr-FR" dirty="0" err="1"/>
              <a:t>extent</a:t>
            </a:r>
            <a:r>
              <a:rPr lang="fr-FR" dirty="0"/>
              <a:t> management </a:t>
            </a:r>
            <a:r>
              <a:rPr lang="fr-FR" dirty="0" err="1"/>
              <a:t>elements</a:t>
            </a:r>
            <a:r>
              <a:rPr lang="fr-FR" dirty="0"/>
              <a:t> (planning, </a:t>
            </a:r>
            <a:r>
              <a:rPr lang="fr-FR" dirty="0" err="1"/>
              <a:t>resources</a:t>
            </a:r>
            <a:r>
              <a:rPr lang="fr-FR" dirty="0"/>
              <a:t>, </a:t>
            </a:r>
            <a:r>
              <a:rPr lang="fr-FR" dirty="0" err="1"/>
              <a:t>organization</a:t>
            </a:r>
            <a:r>
              <a:rPr lang="fr-FR" dirty="0"/>
              <a:t>…) </a:t>
            </a:r>
            <a:r>
              <a:rPr lang="fr-FR" dirty="0" err="1"/>
              <a:t>achieve</a:t>
            </a:r>
            <a:r>
              <a:rPr lang="fr-FR" dirty="0"/>
              <a:t> </a:t>
            </a:r>
            <a:r>
              <a:rPr lang="fr-FR" dirty="0" err="1"/>
              <a:t>agreed</a:t>
            </a:r>
            <a:r>
              <a:rPr lang="fr-FR" dirty="0"/>
              <a:t> objectives</a:t>
            </a:r>
          </a:p>
        </p:txBody>
      </p:sp>
    </p:spTree>
    <p:extLst>
      <p:ext uri="{BB962C8B-B14F-4D97-AF65-F5344CB8AC3E}">
        <p14:creationId xmlns:p14="http://schemas.microsoft.com/office/powerpoint/2010/main" val="14663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213"/>
            <a:ext cx="10515600" cy="562965"/>
          </a:xfrm>
        </p:spPr>
        <p:txBody>
          <a:bodyPr>
            <a:normAutofit fontScale="90000"/>
          </a:bodyPr>
          <a:lstStyle/>
          <a:p>
            <a:r>
              <a:rPr lang="fr-FR" dirty="0" err="1" smtClean="0"/>
              <a:t>Evaluate</a:t>
            </a:r>
            <a:r>
              <a:rPr lang="fr-FR" dirty="0" smtClean="0"/>
              <a:t> a </a:t>
            </a:r>
            <a:r>
              <a:rPr lang="fr-FR" dirty="0" err="1" smtClean="0"/>
              <a:t>Protected</a:t>
            </a:r>
            <a:r>
              <a:rPr lang="fr-FR" dirty="0" smtClean="0"/>
              <a:t> Area Management </a:t>
            </a:r>
            <a:r>
              <a:rPr lang="fr-FR" dirty="0" err="1" smtClean="0"/>
              <a:t>Effectiveness</a:t>
            </a:r>
            <a:endParaRPr lang="fr-FR" dirty="0"/>
          </a:p>
        </p:txBody>
      </p:sp>
      <p:pic>
        <p:nvPicPr>
          <p:cNvPr id="1026" name="Picture 2" descr="C:\Users\WCS\Pictures\Banque de photo AP Lafa\Fandriana Marolambo HD-153036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1470064"/>
            <a:ext cx="5591258" cy="41933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10516" y="1651819"/>
            <a:ext cx="4852219" cy="1569660"/>
          </a:xfrm>
          <a:prstGeom prst="rect">
            <a:avLst/>
          </a:prstGeom>
          <a:noFill/>
        </p:spPr>
        <p:txBody>
          <a:bodyPr wrap="square" rtlCol="0">
            <a:spAutoFit/>
          </a:bodyPr>
          <a:lstStyle/>
          <a:p>
            <a:r>
              <a:rPr lang="fr-FR" sz="3200" dirty="0" err="1" smtClean="0"/>
              <a:t>Does</a:t>
            </a:r>
            <a:r>
              <a:rPr lang="fr-FR" sz="3200" dirty="0" smtClean="0"/>
              <a:t> the </a:t>
            </a:r>
            <a:r>
              <a:rPr lang="fr-FR" sz="3200" b="1" dirty="0" smtClean="0"/>
              <a:t>management</a:t>
            </a:r>
            <a:r>
              <a:rPr lang="fr-FR" sz="3200" dirty="0" smtClean="0"/>
              <a:t> of a </a:t>
            </a:r>
            <a:r>
              <a:rPr lang="fr-FR" sz="3200" dirty="0" err="1" smtClean="0"/>
              <a:t>protected</a:t>
            </a:r>
            <a:r>
              <a:rPr lang="fr-FR" sz="3200" dirty="0" smtClean="0"/>
              <a:t> area help </a:t>
            </a:r>
            <a:r>
              <a:rPr lang="fr-FR" sz="3200" dirty="0" err="1" smtClean="0"/>
              <a:t>achieve</a:t>
            </a:r>
            <a:r>
              <a:rPr lang="fr-FR" sz="3200" dirty="0" smtClean="0"/>
              <a:t> </a:t>
            </a:r>
            <a:r>
              <a:rPr lang="fr-FR" sz="3200" dirty="0" err="1" smtClean="0"/>
              <a:t>its</a:t>
            </a:r>
            <a:r>
              <a:rPr lang="fr-FR" sz="3200" dirty="0" smtClean="0"/>
              <a:t> goals?</a:t>
            </a:r>
            <a:endParaRPr lang="fr-FR" sz="3200" dirty="0"/>
          </a:p>
        </p:txBody>
      </p:sp>
      <p:sp>
        <p:nvSpPr>
          <p:cNvPr id="6" name="TextBox 5"/>
          <p:cNvSpPr txBox="1"/>
          <p:nvPr/>
        </p:nvSpPr>
        <p:spPr>
          <a:xfrm>
            <a:off x="6710515" y="3413715"/>
            <a:ext cx="4852219" cy="1077218"/>
          </a:xfrm>
          <a:prstGeom prst="rect">
            <a:avLst/>
          </a:prstGeom>
          <a:noFill/>
        </p:spPr>
        <p:txBody>
          <a:bodyPr wrap="square" rtlCol="0">
            <a:spAutoFit/>
          </a:bodyPr>
          <a:lstStyle/>
          <a:p>
            <a:r>
              <a:rPr lang="fr-FR" sz="3200" dirty="0" err="1" smtClean="0"/>
              <a:t>Does</a:t>
            </a:r>
            <a:r>
              <a:rPr lang="fr-FR" sz="3200" dirty="0" smtClean="0"/>
              <a:t> a </a:t>
            </a:r>
            <a:r>
              <a:rPr lang="fr-FR" sz="3200" b="1" dirty="0" err="1" smtClean="0"/>
              <a:t>protected</a:t>
            </a:r>
            <a:r>
              <a:rPr lang="fr-FR" sz="3200" b="1" dirty="0" smtClean="0"/>
              <a:t> area </a:t>
            </a:r>
            <a:r>
              <a:rPr lang="fr-FR" sz="3200" b="1" dirty="0" smtClean="0">
                <a:solidFill>
                  <a:srgbClr val="C00000"/>
                </a:solidFill>
              </a:rPr>
              <a:t>conserve </a:t>
            </a:r>
            <a:r>
              <a:rPr lang="fr-FR" sz="3200" b="1" dirty="0" err="1" smtClean="0">
                <a:solidFill>
                  <a:srgbClr val="C00000"/>
                </a:solidFill>
              </a:rPr>
              <a:t>its</a:t>
            </a:r>
            <a:r>
              <a:rPr lang="fr-FR" sz="3200" b="1" dirty="0" smtClean="0">
                <a:solidFill>
                  <a:srgbClr val="C00000"/>
                </a:solidFill>
              </a:rPr>
              <a:t> values</a:t>
            </a:r>
            <a:r>
              <a:rPr lang="fr-FR" sz="3200" dirty="0" smtClean="0"/>
              <a:t>?</a:t>
            </a:r>
            <a:endParaRPr lang="fr-FR" sz="3200" dirty="0"/>
          </a:p>
        </p:txBody>
      </p:sp>
      <p:sp>
        <p:nvSpPr>
          <p:cNvPr id="3" name="Oval 2"/>
          <p:cNvSpPr/>
          <p:nvPr/>
        </p:nvSpPr>
        <p:spPr>
          <a:xfrm>
            <a:off x="6710516" y="3901629"/>
            <a:ext cx="3480231" cy="7279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56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223537"/>
            <a:ext cx="10515600" cy="2938399"/>
          </a:xfrm>
        </p:spPr>
        <p:txBody>
          <a:bodyPr>
            <a:noAutofit/>
          </a:bodyPr>
          <a:lstStyle/>
          <a:p>
            <a:r>
              <a:rPr lang="fr-FR" sz="3600" b="1" dirty="0" err="1" smtClean="0"/>
              <a:t>Protected</a:t>
            </a:r>
            <a:r>
              <a:rPr lang="fr-FR" sz="3600" b="1" dirty="0" smtClean="0"/>
              <a:t> Area Management </a:t>
            </a:r>
            <a:r>
              <a:rPr lang="fr-FR" sz="3600" b="1" dirty="0" err="1" smtClean="0"/>
              <a:t>effectiveness</a:t>
            </a:r>
            <a:r>
              <a:rPr lang="fr-FR" sz="3600" b="1" dirty="0" smtClean="0"/>
              <a:t> </a:t>
            </a:r>
            <a:r>
              <a:rPr lang="fr-FR" sz="3600" b="1" dirty="0" err="1" smtClean="0"/>
              <a:t>evaluation</a:t>
            </a:r>
            <a:r>
              <a:rPr lang="fr-FR" sz="3600" b="1" dirty="0" smtClean="0"/>
              <a:t> </a:t>
            </a:r>
            <a:r>
              <a:rPr lang="fr-FR" sz="3600" dirty="0" err="1" smtClean="0"/>
              <a:t>is</a:t>
            </a:r>
            <a:r>
              <a:rPr lang="fr-FR" sz="3600" dirty="0" smtClean="0"/>
              <a:t> </a:t>
            </a:r>
            <a:r>
              <a:rPr lang="fr-FR" sz="3600" dirty="0" err="1" smtClean="0"/>
              <a:t>defined</a:t>
            </a:r>
            <a:r>
              <a:rPr lang="fr-FR" sz="3600" dirty="0" smtClean="0"/>
              <a:t> as the </a:t>
            </a:r>
            <a:r>
              <a:rPr lang="fr-FR" sz="3600" dirty="0" err="1" smtClean="0"/>
              <a:t>assessment</a:t>
            </a:r>
            <a:r>
              <a:rPr lang="fr-FR" sz="3600" dirty="0" smtClean="0"/>
              <a:t> of how </a:t>
            </a:r>
            <a:r>
              <a:rPr lang="fr-FR" sz="3600" dirty="0" err="1" smtClean="0"/>
              <a:t>well</a:t>
            </a:r>
            <a:r>
              <a:rPr lang="fr-FR" sz="3600" dirty="0" smtClean="0"/>
              <a:t> the </a:t>
            </a:r>
            <a:r>
              <a:rPr lang="fr-FR" sz="3600" dirty="0" err="1" smtClean="0"/>
              <a:t>protected</a:t>
            </a:r>
            <a:r>
              <a:rPr lang="fr-FR" sz="3600" dirty="0" smtClean="0"/>
              <a:t> area </a:t>
            </a:r>
            <a:r>
              <a:rPr lang="fr-FR" sz="3600" dirty="0" err="1" smtClean="0"/>
              <a:t>is</a:t>
            </a:r>
            <a:r>
              <a:rPr lang="fr-FR" sz="3600" dirty="0" smtClean="0"/>
              <a:t> </a:t>
            </a:r>
            <a:r>
              <a:rPr lang="fr-FR" sz="3600" dirty="0" err="1" smtClean="0"/>
              <a:t>being</a:t>
            </a:r>
            <a:r>
              <a:rPr lang="fr-FR" sz="3600" dirty="0" smtClean="0"/>
              <a:t> </a:t>
            </a:r>
            <a:r>
              <a:rPr lang="fr-FR" sz="3600" dirty="0" err="1" smtClean="0"/>
              <a:t>managed</a:t>
            </a:r>
            <a:r>
              <a:rPr lang="fr-FR" sz="3600" dirty="0" smtClean="0"/>
              <a:t> – </a:t>
            </a:r>
            <a:r>
              <a:rPr lang="fr-FR" sz="3600" dirty="0" err="1" smtClean="0"/>
              <a:t>primarily</a:t>
            </a:r>
            <a:r>
              <a:rPr lang="fr-FR" sz="3600" dirty="0" smtClean="0"/>
              <a:t> the </a:t>
            </a:r>
            <a:r>
              <a:rPr lang="fr-FR" sz="3600" dirty="0" err="1" smtClean="0"/>
              <a:t>extent</a:t>
            </a:r>
            <a:r>
              <a:rPr lang="fr-FR" sz="3600" dirty="0" smtClean="0"/>
              <a:t> to </a:t>
            </a:r>
            <a:r>
              <a:rPr lang="fr-FR" sz="3600" dirty="0" err="1" smtClean="0"/>
              <a:t>which</a:t>
            </a:r>
            <a:r>
              <a:rPr lang="fr-FR" sz="3600" dirty="0" smtClean="0"/>
              <a:t> </a:t>
            </a:r>
            <a:r>
              <a:rPr lang="fr-FR" sz="3600" dirty="0" err="1" smtClean="0"/>
              <a:t>it</a:t>
            </a:r>
            <a:r>
              <a:rPr lang="fr-FR" sz="3600" dirty="0" smtClean="0"/>
              <a:t> </a:t>
            </a:r>
            <a:r>
              <a:rPr lang="fr-FR" sz="3600" dirty="0" err="1" smtClean="0"/>
              <a:t>is</a:t>
            </a:r>
            <a:r>
              <a:rPr lang="fr-FR" sz="3600" dirty="0" smtClean="0"/>
              <a:t> </a:t>
            </a:r>
            <a:r>
              <a:rPr lang="fr-FR" sz="3600" dirty="0" err="1" smtClean="0"/>
              <a:t>protecting</a:t>
            </a:r>
            <a:r>
              <a:rPr lang="fr-FR" sz="3600" dirty="0" smtClean="0"/>
              <a:t> values and </a:t>
            </a:r>
            <a:r>
              <a:rPr lang="fr-FR" sz="3600" dirty="0" err="1" smtClean="0"/>
              <a:t>achieving</a:t>
            </a:r>
            <a:r>
              <a:rPr lang="fr-FR" sz="3600" dirty="0" smtClean="0"/>
              <a:t> goals and objectives (</a:t>
            </a:r>
            <a:r>
              <a:rPr lang="fr-FR" sz="3600" dirty="0" err="1" smtClean="0"/>
              <a:t>Hockings</a:t>
            </a:r>
            <a:r>
              <a:rPr lang="fr-FR" sz="3600" dirty="0" smtClean="0"/>
              <a:t> et al, 2006)</a:t>
            </a:r>
            <a:endParaRPr lang="fr-FR" sz="3600" dirty="0"/>
          </a:p>
        </p:txBody>
      </p:sp>
      <p:sp>
        <p:nvSpPr>
          <p:cNvPr id="5" name="Title 1"/>
          <p:cNvSpPr txBox="1">
            <a:spLocks/>
          </p:cNvSpPr>
          <p:nvPr/>
        </p:nvSpPr>
        <p:spPr>
          <a:xfrm>
            <a:off x="838200" y="272213"/>
            <a:ext cx="10515600" cy="5629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a:lstStyle>
          <a:p>
            <a:r>
              <a:rPr lang="fr-FR" smtClean="0"/>
              <a:t>Evaluate a Protected Area Management Effectiveness</a:t>
            </a:r>
            <a:endParaRPr lang="fr-FR" dirty="0"/>
          </a:p>
        </p:txBody>
      </p:sp>
    </p:spTree>
    <p:extLst>
      <p:ext uri="{BB962C8B-B14F-4D97-AF65-F5344CB8AC3E}">
        <p14:creationId xmlns:p14="http://schemas.microsoft.com/office/powerpoint/2010/main" val="339823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806"/>
            <a:ext cx="10515600" cy="562965"/>
          </a:xfrm>
        </p:spPr>
        <p:txBody>
          <a:bodyPr>
            <a:normAutofit fontScale="90000"/>
          </a:bodyPr>
          <a:lstStyle/>
          <a:p>
            <a:r>
              <a:rPr lang="fr-FR" dirty="0" err="1" smtClean="0"/>
              <a:t>Why</a:t>
            </a:r>
            <a:r>
              <a:rPr lang="fr-FR" dirty="0" smtClean="0"/>
              <a:t> </a:t>
            </a:r>
            <a:r>
              <a:rPr lang="fr-FR" dirty="0" err="1" smtClean="0"/>
              <a:t>evaluating</a:t>
            </a:r>
            <a:r>
              <a:rPr lang="fr-FR" dirty="0" smtClean="0"/>
              <a:t> management </a:t>
            </a:r>
            <a:r>
              <a:rPr lang="fr-FR" dirty="0" err="1" smtClean="0"/>
              <a:t>effectiveness</a:t>
            </a:r>
            <a:r>
              <a:rPr lang="fr-FR" dirty="0" smtClean="0"/>
              <a:t> of a </a:t>
            </a:r>
            <a:r>
              <a:rPr lang="fr-FR" dirty="0" err="1" smtClean="0"/>
              <a:t>protected</a:t>
            </a:r>
            <a:r>
              <a:rPr lang="fr-FR" dirty="0" smtClean="0"/>
              <a:t> area (PA)?</a:t>
            </a:r>
            <a:endParaRPr lang="fr-FR" dirty="0"/>
          </a:p>
        </p:txBody>
      </p:sp>
      <p:sp>
        <p:nvSpPr>
          <p:cNvPr id="6" name="Content Placeholder 5"/>
          <p:cNvSpPr>
            <a:spLocks noGrp="1"/>
          </p:cNvSpPr>
          <p:nvPr>
            <p:ph idx="1"/>
          </p:nvPr>
        </p:nvSpPr>
        <p:spPr>
          <a:xfrm>
            <a:off x="838200" y="2223537"/>
            <a:ext cx="10515600" cy="2938399"/>
          </a:xfrm>
        </p:spPr>
        <p:txBody>
          <a:bodyPr>
            <a:noAutofit/>
          </a:bodyPr>
          <a:lstStyle/>
          <a:p>
            <a:r>
              <a:rPr lang="fr-FR" sz="3200" dirty="0" err="1" smtClean="0"/>
              <a:t>Promote</a:t>
            </a:r>
            <a:r>
              <a:rPr lang="fr-FR" sz="3200" dirty="0" smtClean="0"/>
              <a:t> </a:t>
            </a:r>
            <a:r>
              <a:rPr lang="fr-FR" sz="3200" dirty="0" err="1" smtClean="0"/>
              <a:t>ccountability</a:t>
            </a:r>
            <a:r>
              <a:rPr lang="fr-FR" sz="3200" dirty="0" smtClean="0"/>
              <a:t> and </a:t>
            </a:r>
            <a:r>
              <a:rPr lang="fr-FR" sz="3200" dirty="0" err="1" smtClean="0"/>
              <a:t>transparency</a:t>
            </a:r>
            <a:endParaRPr lang="fr-FR" sz="3200" dirty="0" smtClean="0"/>
          </a:p>
          <a:p>
            <a:r>
              <a:rPr lang="fr-FR" sz="3200" dirty="0" err="1" smtClean="0"/>
              <a:t>Maintain</a:t>
            </a:r>
            <a:r>
              <a:rPr lang="fr-FR" sz="3200" dirty="0" smtClean="0"/>
              <a:t> the value of the PA</a:t>
            </a:r>
          </a:p>
          <a:p>
            <a:r>
              <a:rPr lang="fr-FR" sz="3200" dirty="0" err="1" smtClean="0"/>
              <a:t>Enable</a:t>
            </a:r>
            <a:r>
              <a:rPr lang="fr-FR" sz="3200" dirty="0" smtClean="0"/>
              <a:t> support and adaptive management</a:t>
            </a:r>
          </a:p>
          <a:p>
            <a:r>
              <a:rPr lang="fr-FR" sz="3200" dirty="0" err="1" smtClean="0"/>
              <a:t>Better</a:t>
            </a:r>
            <a:r>
              <a:rPr lang="fr-FR" sz="3200" dirty="0" smtClean="0"/>
              <a:t> </a:t>
            </a:r>
            <a:r>
              <a:rPr lang="fr-FR" sz="3200" dirty="0" err="1" smtClean="0"/>
              <a:t>assist</a:t>
            </a:r>
            <a:r>
              <a:rPr lang="fr-FR" sz="3200" dirty="0" smtClean="0"/>
              <a:t> in </a:t>
            </a:r>
            <a:r>
              <a:rPr lang="fr-FR" sz="3200" dirty="0" err="1" smtClean="0"/>
              <a:t>resource</a:t>
            </a:r>
            <a:r>
              <a:rPr lang="fr-FR" sz="3200" dirty="0" smtClean="0"/>
              <a:t> allocation</a:t>
            </a:r>
          </a:p>
          <a:p>
            <a:r>
              <a:rPr lang="fr-FR" sz="3200" dirty="0" smtClean="0"/>
              <a:t>Help </a:t>
            </a:r>
            <a:r>
              <a:rPr lang="fr-FR" sz="3200" dirty="0" err="1" smtClean="0"/>
              <a:t>involve</a:t>
            </a:r>
            <a:r>
              <a:rPr lang="fr-FR" sz="3200" dirty="0" smtClean="0"/>
              <a:t> </a:t>
            </a:r>
            <a:r>
              <a:rPr lang="fr-FR" sz="3200" dirty="0" err="1" smtClean="0"/>
              <a:t>various</a:t>
            </a:r>
            <a:r>
              <a:rPr lang="fr-FR" sz="3200" dirty="0" smtClean="0"/>
              <a:t> </a:t>
            </a:r>
            <a:r>
              <a:rPr lang="fr-FR" sz="3200" dirty="0" err="1" smtClean="0"/>
              <a:t>stakeholders</a:t>
            </a:r>
            <a:endParaRPr lang="fr-FR" sz="3200" dirty="0"/>
          </a:p>
        </p:txBody>
      </p:sp>
    </p:spTree>
    <p:extLst>
      <p:ext uri="{BB962C8B-B14F-4D97-AF65-F5344CB8AC3E}">
        <p14:creationId xmlns:p14="http://schemas.microsoft.com/office/powerpoint/2010/main" val="14373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6107</TotalTime>
  <Words>2673</Words>
  <Application>Microsoft Office PowerPoint</Application>
  <PresentationFormat>Widescreen</PresentationFormat>
  <Paragraphs>236</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Book</vt:lpstr>
      <vt:lpstr>Franklin Gothic Demi</vt:lpstr>
      <vt:lpstr>Wingdings</vt:lpstr>
      <vt:lpstr>Office Theme</vt:lpstr>
      <vt:lpstr>Integrated Management Effectiveness Tool (IMET) Training</vt:lpstr>
      <vt:lpstr>SESSION 1 - Protected Area Management Effectiveness (PAME)</vt:lpstr>
      <vt:lpstr>Objectives of the session</vt:lpstr>
      <vt:lpstr>Discuss with your peer (5’)</vt:lpstr>
      <vt:lpstr>The key difference is effectiveness</vt:lpstr>
      <vt:lpstr>Evaluating effectiveness</vt:lpstr>
      <vt:lpstr>Evaluate a Protected Area Management Effectiveness</vt:lpstr>
      <vt:lpstr>PowerPoint Presentation</vt:lpstr>
      <vt:lpstr>Why evaluating management effectiveness of a protected area (PA)?</vt:lpstr>
      <vt:lpstr>Limitations (and risks) in evaluating PAME?</vt:lpstr>
      <vt:lpstr>The Framework for PA Management Effectiveness</vt:lpstr>
      <vt:lpstr>The Framework for PA Management Effectiveness</vt:lpstr>
      <vt:lpstr>The Framework for PA Management Effectiveness</vt:lpstr>
      <vt:lpstr>The Framework for PA Management Effectiveness</vt:lpstr>
      <vt:lpstr>Exercise: Jigsaw (75’)</vt:lpstr>
      <vt:lpstr>Exercise: Jigsaw (75’)</vt:lpstr>
      <vt:lpstr>Exercise: Jigsaw (75’)</vt:lpstr>
      <vt:lpstr>Exercise: Jigsaw (75’)</vt:lpstr>
      <vt:lpstr>Exercise: Jigsaw (75’)</vt:lpstr>
      <vt:lpstr>The Framework for PA Management Effectiveness</vt:lpstr>
      <vt:lpstr>Ongoing challenges in doing PAME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BUCIOACA Roxana</cp:lastModifiedBy>
  <cp:revision>180</cp:revision>
  <dcterms:created xsi:type="dcterms:W3CDTF">2016-03-29T08:17:27Z</dcterms:created>
  <dcterms:modified xsi:type="dcterms:W3CDTF">2020-02-04T10:36:51Z</dcterms:modified>
</cp:coreProperties>
</file>