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00" r:id="rId2"/>
    <p:sldId id="521" r:id="rId3"/>
    <p:sldId id="535" r:id="rId4"/>
    <p:sldId id="538" r:id="rId5"/>
    <p:sldId id="537" r:id="rId6"/>
    <p:sldId id="530" r:id="rId7"/>
    <p:sldId id="540" r:id="rId8"/>
    <p:sldId id="539" r:id="rId9"/>
    <p:sldId id="52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 Reghintovschi" initials="ER" lastIdx="1" clrIdx="0"/>
  <p:cmAuthor id="2" name="Elena Reghintovschi" initials="ER [2]" lastIdx="1" clrIdx="1"/>
  <p:cmAuthor id="3" name="Elena Reghintovschi" initials="ER [2] [2]" lastIdx="1" clrIdx="2"/>
  <p:cmAuthor id="4" name="Elena Reghintovschi" initials="ER [3]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1AD53"/>
    <a:srgbClr val="CF785E"/>
    <a:srgbClr val="A35B28"/>
    <a:srgbClr val="679D97"/>
    <a:srgbClr val="A7D1E6"/>
    <a:srgbClr val="90C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14"/>
    <p:restoredTop sz="92506" autoAdjust="0"/>
  </p:normalViewPr>
  <p:slideViewPr>
    <p:cSldViewPr snapToGrid="0" snapToObjects="1">
      <p:cViewPr varScale="1">
        <p:scale>
          <a:sx n="106" d="100"/>
          <a:sy n="106" d="100"/>
        </p:scale>
        <p:origin x="942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1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D4885-4B97-4B45-98CD-C3ACF0C5B91C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59412-5F2F-1240-90A8-4A7B14A51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53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A6422-749E-8F49-8D3D-B359BB48063B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C804A-85CA-C14C-A757-D8CE986E6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C804A-85CA-C14C-A757-D8CE986E68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80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C804A-85CA-C14C-A757-D8CE986E68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59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C804A-85CA-C14C-A757-D8CE986E68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58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C804A-85CA-C14C-A757-D8CE986E68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09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C804A-85CA-C14C-A757-D8CE986E68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11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C804A-85CA-C14C-A757-D8CE986E68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36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C804A-85CA-C14C-A757-D8CE986E68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64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C804A-85CA-C14C-A757-D8CE986E68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59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36119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B68D7304-1DDB-4440-AB10-DDECB09D77E6}" type="datetime1">
              <a:rPr lang="ro-RO" smtClean="0"/>
              <a:t>06.02.2020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1148" y="3095710"/>
            <a:ext cx="6194322" cy="164444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5361191"/>
            <a:ext cx="12207240" cy="1500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641" y="5779806"/>
            <a:ext cx="3276600" cy="6633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1148" y="621037"/>
            <a:ext cx="6194322" cy="237128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5787746"/>
            <a:ext cx="3084870" cy="69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7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6065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6612" y="1591186"/>
            <a:ext cx="4116388" cy="8581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2587625"/>
            <a:ext cx="4116388" cy="30063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2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1006663"/>
            <a:ext cx="6172200" cy="45873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6612" y="1591186"/>
            <a:ext cx="4116388" cy="8581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2587625"/>
            <a:ext cx="4116388" cy="30063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43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439642"/>
            <a:ext cx="10515599" cy="24084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2837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58026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010" y="3639671"/>
            <a:ext cx="4337212" cy="216297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228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28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997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EEAE0620-6311-40F3-ADCE-7669C40B015C}" type="datetime1">
              <a:rPr lang="ro-RO" smtClean="0"/>
              <a:t>06.02.2020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838200" y="2439642"/>
            <a:ext cx="10515600" cy="240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55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" y="3810"/>
            <a:ext cx="12192000" cy="6858000"/>
          </a:xfrm>
          <a:prstGeom prst="rect">
            <a:avLst/>
          </a:prstGeom>
          <a:solidFill>
            <a:srgbClr val="90C14E"/>
          </a:solidFill>
          <a:ln>
            <a:solidFill>
              <a:srgbClr val="90C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sp>
        <p:nvSpPr>
          <p:cNvPr id="16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2677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15BA75AA-2165-41F1-9C20-0A222A46F366}" type="datetime1">
              <a:rPr lang="ro-RO" smtClean="0"/>
              <a:t>06.02.2020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1430" y="5781609"/>
            <a:ext cx="12207240" cy="1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5880" y="6085489"/>
            <a:ext cx="2100072" cy="472440"/>
          </a:xfrm>
          <a:prstGeom prst="rect">
            <a:avLst/>
          </a:prstGeom>
        </p:spPr>
      </p:pic>
      <p:sp>
        <p:nvSpPr>
          <p:cNvPr id="15" name="Slide Number Placeholder 3"/>
          <p:cNvSpPr txBox="1">
            <a:spLocks/>
          </p:cNvSpPr>
          <p:nvPr userDrawn="1"/>
        </p:nvSpPr>
        <p:spPr>
          <a:xfrm>
            <a:off x="205740" y="441149"/>
            <a:ext cx="89535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4000" b="1" kern="120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2677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"/>
          </p:nvPr>
        </p:nvSpPr>
        <p:spPr>
          <a:xfrm>
            <a:off x="826770" y="2439642"/>
            <a:ext cx="10515600" cy="240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992"/>
          <a:stretch/>
        </p:blipFill>
        <p:spPr>
          <a:xfrm>
            <a:off x="-5256" y="1038061"/>
            <a:ext cx="1839309" cy="46634"/>
          </a:xfrm>
          <a:prstGeom prst="rect">
            <a:avLst/>
          </a:prstGeom>
        </p:spPr>
      </p:pic>
      <p:sp>
        <p:nvSpPr>
          <p:cNvPr id="21" name="Triangle 20"/>
          <p:cNvSpPr/>
          <p:nvPr userDrawn="1"/>
        </p:nvSpPr>
        <p:spPr>
          <a:xfrm rot="5400000">
            <a:off x="460351" y="1611813"/>
            <a:ext cx="299087" cy="257833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205122" cy="5837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7450" y="1726702"/>
            <a:ext cx="7429501" cy="198804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7449" y="3752850"/>
            <a:ext cx="7429502" cy="145954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45836DB3-E689-41ED-B388-1E5DF12EB456}" type="datetime1">
              <a:rPr lang="ro-RO" smtClean="0"/>
              <a:t>06.02.2020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5837128"/>
            <a:ext cx="1220512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4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77734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54656"/>
            <a:ext cx="9438377" cy="868032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9198C8D0-4FA3-4B38-A4F3-50398BE96A67}" type="datetime1">
              <a:rPr lang="ro-RO" smtClean="0"/>
              <a:t>06.02.2020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322688"/>
            <a:ext cx="9438378" cy="43958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71457"/>
            <a:ext cx="5181600" cy="35482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71457"/>
            <a:ext cx="5181600" cy="3548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6F17-3813-4268-9972-4BB50318179C}" type="datetime1">
              <a:rPr lang="ro-RO" smtClean="0"/>
              <a:t>06.02.2020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933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335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857269"/>
            <a:ext cx="5157787" cy="29230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203335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2857269"/>
            <a:ext cx="5183188" cy="29230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588278C7-83CC-419B-A20A-2DB6525EDAD4}" type="datetime1">
              <a:rPr lang="ro-RO" smtClean="0"/>
              <a:t>06.02.2020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0299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DC740586-9D83-4886-8E74-2CF0863EB7FE}" type="datetime1">
              <a:rPr lang="ro-RO" smtClean="0"/>
              <a:t>06.02.2020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8596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240" y="3810"/>
            <a:ext cx="12192000" cy="6858000"/>
          </a:xfrm>
          <a:prstGeom prst="rect">
            <a:avLst/>
          </a:prstGeom>
          <a:solidFill>
            <a:srgbClr val="90C14E"/>
          </a:solidFill>
          <a:ln>
            <a:solidFill>
              <a:srgbClr val="90C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5758749"/>
            <a:ext cx="12207240" cy="1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5880" y="6085489"/>
            <a:ext cx="2100072" cy="472440"/>
          </a:xfrm>
          <a:prstGeom prst="rect">
            <a:avLst/>
          </a:prstGeom>
        </p:spPr>
      </p:pic>
      <p:sp>
        <p:nvSpPr>
          <p:cNvPr id="13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2677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992"/>
          <a:stretch/>
        </p:blipFill>
        <p:spPr>
          <a:xfrm>
            <a:off x="-5256" y="1038061"/>
            <a:ext cx="1839309" cy="4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2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5256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010" y="3639671"/>
            <a:ext cx="4337212" cy="216297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1430" y="5781609"/>
            <a:ext cx="12207240" cy="1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5880" y="6085489"/>
            <a:ext cx="2100072" cy="47244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9642"/>
            <a:ext cx="10515600" cy="240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0676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12" name="Triangle 11"/>
          <p:cNvSpPr/>
          <p:nvPr userDrawn="1"/>
        </p:nvSpPr>
        <p:spPr>
          <a:xfrm rot="5400000">
            <a:off x="460351" y="1611813"/>
            <a:ext cx="299087" cy="25783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992"/>
          <a:stretch/>
        </p:blipFill>
        <p:spPr>
          <a:xfrm>
            <a:off x="-5256" y="1038061"/>
            <a:ext cx="1839309" cy="4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4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6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90C14E"/>
          </a:solidFill>
          <a:latin typeface="Franklin Gothic Demi" charset="0"/>
          <a:ea typeface="Franklin Gothic Demi" charset="0"/>
          <a:cs typeface="Franklin Gothic Dem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679D97"/>
          </a:solidFill>
          <a:latin typeface="Franklin Gothic Book" charset="0"/>
          <a:ea typeface="Franklin Gothic Book" charset="0"/>
          <a:cs typeface="Franklin Gothic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679D97"/>
          </a:solidFill>
          <a:latin typeface="Franklin Gothic Book" charset="0"/>
          <a:ea typeface="Franklin Gothic Book" charset="0"/>
          <a:cs typeface="Franklin Gothic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679D97"/>
          </a:solidFill>
          <a:latin typeface="Franklin Gothic Book" charset="0"/>
          <a:ea typeface="Franklin Gothic Book" charset="0"/>
          <a:cs typeface="Franklin Gothic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679D97"/>
          </a:solidFill>
          <a:latin typeface="Franklin Gothic Book" charset="0"/>
          <a:ea typeface="Franklin Gothic Book" charset="0"/>
          <a:cs typeface="Franklin Gothic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679D97"/>
          </a:solidFill>
          <a:latin typeface="Franklin Gothic Book" charset="0"/>
          <a:ea typeface="Franklin Gothic Book" charset="0"/>
          <a:cs typeface="Franklin Gothic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5361191"/>
          </a:xfr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9955" y="1819374"/>
            <a:ext cx="5106389" cy="2805624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Franklin Gothic Demi" panose="020B0703020102020204" pitchFamily="34" charset="0"/>
              </a:rPr>
              <a:t>Complex WAP (W-</a:t>
            </a:r>
            <a:r>
              <a:rPr lang="en-US" sz="2800" dirty="0" err="1" smtClean="0">
                <a:latin typeface="Franklin Gothic Demi" panose="020B0703020102020204" pitchFamily="34" charset="0"/>
              </a:rPr>
              <a:t>Arly</a:t>
            </a:r>
            <a:r>
              <a:rPr lang="en-US" sz="2800" dirty="0" smtClean="0">
                <a:latin typeface="Franklin Gothic Demi" panose="020B0703020102020204" pitchFamily="34" charset="0"/>
              </a:rPr>
              <a:t>-</a:t>
            </a:r>
            <a:r>
              <a:rPr lang="en-US" sz="2800" dirty="0" err="1" smtClean="0">
                <a:latin typeface="Franklin Gothic Demi" panose="020B0703020102020204" pitchFamily="34" charset="0"/>
              </a:rPr>
              <a:t>Pendjari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56259" y="46"/>
            <a:ext cx="10770919" cy="1726864"/>
          </a:xfrm>
        </p:spPr>
        <p:txBody>
          <a:bodyPr/>
          <a:lstStyle/>
          <a:p>
            <a:r>
              <a:rPr lang="en-US" dirty="0" smtClean="0"/>
              <a:t>IMET: THE WEST AFRICAN EXPERIENCE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29782" y="6396335"/>
            <a:ext cx="30828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An initiative of the ACP Group of States financed </a:t>
            </a:r>
          </a:p>
          <a:p>
            <a:pPr algn="ctr"/>
            <a:r>
              <a:rPr lang="en-GB" sz="1100" dirty="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by the European Union’s 11th EDF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29782" y="4080741"/>
            <a:ext cx="3853682" cy="769441"/>
          </a:xfrm>
          <a:prstGeom prst="rect">
            <a:avLst/>
          </a:prstGeom>
          <a:solidFill>
            <a:srgbClr val="41AD53"/>
          </a:solidFill>
        </p:spPr>
        <p:txBody>
          <a:bodyPr wrap="square" rtlCol="0">
            <a:spAutoFit/>
          </a:bodyPr>
          <a:lstStyle/>
          <a:p>
            <a:r>
              <a:rPr lang="fr-FR" sz="2200" b="1" dirty="0" smtClean="0">
                <a:solidFill>
                  <a:schemeClr val="bg1">
                    <a:lumMod val="95000"/>
                  </a:schemeClr>
                </a:solidFill>
                <a:latin typeface="Franklin Gothic Demi" panose="020B0703020102020204" pitchFamily="34" charset="0"/>
              </a:rPr>
              <a:t>Dede</a:t>
            </a:r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fr-FR" sz="2200" b="1" dirty="0">
                <a:solidFill>
                  <a:schemeClr val="bg1">
                    <a:lumMod val="95000"/>
                  </a:schemeClr>
                </a:solidFill>
                <a:latin typeface="Franklin Gothic Demi" panose="020B0703020102020204" pitchFamily="34" charset="0"/>
              </a:rPr>
              <a:t>Amah</a:t>
            </a:r>
          </a:p>
          <a:p>
            <a:r>
              <a:rPr lang="fr-FR" sz="2200" b="1" dirty="0" err="1">
                <a:solidFill>
                  <a:schemeClr val="bg1">
                    <a:lumMod val="95000"/>
                  </a:schemeClr>
                </a:solidFill>
                <a:latin typeface="Franklin Gothic Demi" panose="020B0703020102020204" pitchFamily="34" charset="0"/>
              </a:rPr>
              <a:t>Technical</a:t>
            </a:r>
            <a:r>
              <a:rPr lang="fr-FR" sz="2200" b="1" dirty="0">
                <a:solidFill>
                  <a:schemeClr val="bg1">
                    <a:lumMod val="95000"/>
                  </a:schemeClr>
                </a:solidFill>
                <a:latin typeface="Franklin Gothic Demi" panose="020B0703020102020204" pitchFamily="34" charset="0"/>
              </a:rPr>
              <a:t> Assistant BIOPAMA</a:t>
            </a:r>
            <a:endParaRPr lang="en-GB" sz="2200" b="1" dirty="0">
              <a:solidFill>
                <a:schemeClr val="bg1">
                  <a:lumMod val="95000"/>
                </a:schemeClr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8200" y="1217728"/>
            <a:ext cx="8231174" cy="355223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Diagnostic tool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Visual tool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Monitoring and evaluation tool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Tool for improving management of PAs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Tool for comparison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Tool for prioritization of interventions and actions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Tool for resource </a:t>
            </a:r>
            <a:r>
              <a:rPr lang="en-US" sz="2000" dirty="0" smtClean="0"/>
              <a:t>mobilization/allocation</a:t>
            </a:r>
            <a:endParaRPr lang="en-US" sz="2000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146304" y="322180"/>
            <a:ext cx="12045696" cy="577961"/>
          </a:xfrm>
        </p:spPr>
        <p:txBody>
          <a:bodyPr/>
          <a:lstStyle/>
          <a:p>
            <a:r>
              <a:rPr lang="en-US" sz="2600" dirty="0" smtClean="0"/>
              <a:t>	WHAT IS </a:t>
            </a:r>
            <a:r>
              <a:rPr lang="en-US" sz="2800" dirty="0" smtClean="0"/>
              <a:t>IMET?</a:t>
            </a:r>
            <a:endParaRPr lang="en-US" sz="28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339" y="538997"/>
            <a:ext cx="2854129" cy="3062042"/>
          </a:xfrm>
          <a:prstGeom prst="rect">
            <a:avLst/>
          </a:prstGeom>
        </p:spPr>
      </p:pic>
      <p:sp>
        <p:nvSpPr>
          <p:cNvPr id="8" name="Retângulo 4">
            <a:extLst>
              <a:ext uri="{FF2B5EF4-FFF2-40B4-BE49-F238E27FC236}">
                <a16:creationId xmlns:a16="http://schemas.microsoft.com/office/drawing/2014/main" id="{785397A4-598C-4C4D-A671-003153090DA6}"/>
              </a:ext>
            </a:extLst>
          </p:cNvPr>
          <p:cNvSpPr/>
          <p:nvPr/>
        </p:nvSpPr>
        <p:spPr>
          <a:xfrm>
            <a:off x="0" y="5012050"/>
            <a:ext cx="12192000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/>
              <a:t>IMET stands for Integrated management effectiveness tool and is based on six elements: context, planning, inputs, process, outputs, outcomes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5868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72997" y="1345477"/>
            <a:ext cx="4798244" cy="4400592"/>
          </a:xfrm>
        </p:spPr>
        <p:txBody>
          <a:bodyPr>
            <a:normAutofit/>
          </a:bodyPr>
          <a:lstStyle/>
          <a:p>
            <a:r>
              <a:rPr lang="en-US" sz="2000" dirty="0"/>
              <a:t>Transboundary Biosphere Reserve</a:t>
            </a:r>
          </a:p>
          <a:p>
            <a:r>
              <a:rPr lang="en-US" sz="2000" dirty="0"/>
              <a:t>Five (5) National parks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Parc</a:t>
            </a:r>
            <a:r>
              <a:rPr lang="en-US" sz="2000" dirty="0"/>
              <a:t> national W Niger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Parc</a:t>
            </a:r>
            <a:r>
              <a:rPr lang="en-US" sz="2000" dirty="0"/>
              <a:t> national W Burkina Faso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Parc</a:t>
            </a:r>
            <a:r>
              <a:rPr lang="en-US" sz="2000" dirty="0"/>
              <a:t> national W Benin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Parc</a:t>
            </a:r>
            <a:r>
              <a:rPr lang="en-US" sz="2000" dirty="0"/>
              <a:t> national </a:t>
            </a:r>
            <a:r>
              <a:rPr lang="en-US" sz="2000" dirty="0" err="1"/>
              <a:t>d’Arly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Parc</a:t>
            </a:r>
            <a:r>
              <a:rPr lang="en-US" sz="2000" dirty="0"/>
              <a:t> national de la </a:t>
            </a:r>
            <a:r>
              <a:rPr lang="en-US" sz="2000" dirty="0" err="1"/>
              <a:t>Pendjari</a:t>
            </a:r>
            <a:r>
              <a:rPr lang="en-US" sz="2000" dirty="0"/>
              <a:t> </a:t>
            </a:r>
          </a:p>
          <a:p>
            <a:r>
              <a:rPr lang="en-US" sz="2000" dirty="0"/>
              <a:t>3 countries (Burkina Faso, Niger, Benin)</a:t>
            </a:r>
          </a:p>
          <a:p>
            <a:r>
              <a:rPr lang="en-US" sz="2000" dirty="0"/>
              <a:t>Area: </a:t>
            </a:r>
            <a:r>
              <a:rPr lang="en-GB" sz="2000" dirty="0"/>
              <a:t>10,000 km2</a:t>
            </a:r>
            <a:endParaRPr lang="en-US" sz="2000" dirty="0"/>
          </a:p>
          <a:p>
            <a:endParaRPr lang="en-US" sz="1800" b="1" dirty="0" smtClean="0">
              <a:latin typeface="Franklin Gothic Demi" panose="020B0703020102020204" pitchFamily="34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54613" y="300627"/>
            <a:ext cx="12045696" cy="577961"/>
          </a:xfrm>
        </p:spPr>
        <p:txBody>
          <a:bodyPr/>
          <a:lstStyle/>
          <a:p>
            <a:r>
              <a:rPr lang="en-US" sz="2600" dirty="0" smtClean="0"/>
              <a:t>	COMPLEX WAP (W-</a:t>
            </a:r>
            <a:r>
              <a:rPr lang="en-US" sz="2600" dirty="0" err="1" smtClean="0"/>
              <a:t>Arly</a:t>
            </a:r>
            <a:r>
              <a:rPr lang="en-US" sz="2600" dirty="0" smtClean="0"/>
              <a:t>-</a:t>
            </a:r>
            <a:r>
              <a:rPr lang="en-US" sz="2600" dirty="0" err="1" smtClean="0"/>
              <a:t>Pendjari</a:t>
            </a:r>
            <a:r>
              <a:rPr lang="en-US" sz="2600" dirty="0"/>
              <a:t>)</a:t>
            </a:r>
            <a:endParaRPr lang="en-US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884" y="1180249"/>
            <a:ext cx="644842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5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72997" y="1081526"/>
            <a:ext cx="4978793" cy="500818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BIOPAMA </a:t>
            </a:r>
            <a:r>
              <a:rPr lang="fr-FR" sz="2000" dirty="0" err="1" smtClean="0"/>
              <a:t>trained</a:t>
            </a:r>
            <a:r>
              <a:rPr lang="fr-FR" sz="2000" dirty="0" smtClean="0"/>
              <a:t> IMET coaches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IMET Coaches </a:t>
            </a:r>
            <a:r>
              <a:rPr lang="fr-FR" sz="2000" dirty="0" err="1" smtClean="0"/>
              <a:t>trained</a:t>
            </a:r>
            <a:r>
              <a:rPr lang="fr-FR" sz="2000" dirty="0" smtClean="0"/>
              <a:t> WAP Park managers</a:t>
            </a:r>
            <a:endParaRPr lang="fr-FR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Park managers </a:t>
            </a:r>
            <a:r>
              <a:rPr lang="fr-FR" sz="2000" dirty="0" err="1" smtClean="0"/>
              <a:t>carried</a:t>
            </a:r>
            <a:r>
              <a:rPr lang="fr-FR" sz="2000" dirty="0" smtClean="0"/>
              <a:t> out data collection </a:t>
            </a:r>
            <a:r>
              <a:rPr lang="fr-FR" sz="2000" dirty="0" err="1" smtClean="0"/>
              <a:t>with</a:t>
            </a:r>
            <a:r>
              <a:rPr lang="fr-FR" sz="2000" dirty="0" smtClean="0"/>
              <a:t> national </a:t>
            </a:r>
            <a:r>
              <a:rPr lang="fr-FR" sz="2000" dirty="0"/>
              <a:t>actors, </a:t>
            </a:r>
            <a:r>
              <a:rPr lang="fr-FR" sz="2000" dirty="0" smtClean="0"/>
              <a:t>Rangers</a:t>
            </a:r>
            <a:r>
              <a:rPr lang="fr-FR" sz="2000" dirty="0"/>
              <a:t>, </a:t>
            </a:r>
            <a:r>
              <a:rPr lang="fr-FR" sz="2000" dirty="0" err="1"/>
              <a:t>NGOs</a:t>
            </a:r>
            <a:r>
              <a:rPr lang="fr-FR" sz="2000" dirty="0"/>
              <a:t>, </a:t>
            </a:r>
            <a:r>
              <a:rPr lang="fr-FR" sz="2000" dirty="0" err="1"/>
              <a:t>Communities</a:t>
            </a:r>
            <a:r>
              <a:rPr lang="fr-FR" sz="2000" dirty="0"/>
              <a:t>, </a:t>
            </a:r>
            <a:r>
              <a:rPr lang="fr-FR" sz="2000" dirty="0" err="1"/>
              <a:t>Traditional</a:t>
            </a:r>
            <a:r>
              <a:rPr lang="fr-FR" sz="2000" dirty="0"/>
              <a:t> </a:t>
            </a:r>
            <a:r>
              <a:rPr lang="fr-FR" sz="2000" dirty="0" err="1"/>
              <a:t>authorities</a:t>
            </a:r>
            <a:r>
              <a:rPr lang="fr-FR" sz="2000" dirty="0"/>
              <a:t>, </a:t>
            </a:r>
            <a:r>
              <a:rPr lang="fr-FR" sz="2000" dirty="0" err="1" smtClean="0"/>
              <a:t>Municipalities</a:t>
            </a:r>
            <a:r>
              <a:rPr lang="fr-FR" sz="2000" dirty="0" smtClean="0"/>
              <a:t>, etc…and </a:t>
            </a:r>
            <a:r>
              <a:rPr lang="fr-FR" sz="2000" dirty="0" err="1" smtClean="0"/>
              <a:t>were</a:t>
            </a:r>
            <a:r>
              <a:rPr lang="fr-FR" sz="2000" dirty="0" smtClean="0"/>
              <a:t> </a:t>
            </a:r>
            <a:r>
              <a:rPr lang="fr-FR" sz="2000" dirty="0" err="1" smtClean="0"/>
              <a:t>supported</a:t>
            </a:r>
            <a:r>
              <a:rPr lang="fr-FR" sz="2000" dirty="0" smtClean="0"/>
              <a:t> by the IMET coaches</a:t>
            </a:r>
            <a:endParaRPr lang="fr-FR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/>
              <a:t>S</a:t>
            </a:r>
            <a:r>
              <a:rPr lang="fr-FR" sz="2000" dirty="0" smtClean="0"/>
              <a:t>ite </a:t>
            </a:r>
            <a:r>
              <a:rPr lang="fr-FR" sz="2000" dirty="0" err="1" smtClean="0"/>
              <a:t>analysis</a:t>
            </a:r>
            <a:r>
              <a:rPr lang="fr-FR" sz="2000" dirty="0" smtClean="0"/>
              <a:t> and </a:t>
            </a:r>
            <a:r>
              <a:rPr lang="fr-FR" sz="2000" dirty="0" err="1" smtClean="0"/>
              <a:t>presentation</a:t>
            </a:r>
            <a:r>
              <a:rPr lang="fr-FR" sz="2000" dirty="0" smtClean="0"/>
              <a:t> </a:t>
            </a:r>
            <a:r>
              <a:rPr lang="fr-FR" sz="2000" dirty="0"/>
              <a:t>of </a:t>
            </a:r>
            <a:r>
              <a:rPr lang="fr-FR" sz="2000" dirty="0" err="1" smtClean="0"/>
              <a:t>results</a:t>
            </a:r>
            <a:r>
              <a:rPr lang="fr-FR" sz="2000" dirty="0" smtClean="0"/>
              <a:t> </a:t>
            </a:r>
            <a:r>
              <a:rPr lang="fr-FR" sz="2000" dirty="0" err="1" smtClean="0"/>
              <a:t>done</a:t>
            </a:r>
            <a:r>
              <a:rPr lang="fr-FR" sz="2000" dirty="0" smtClean="0"/>
              <a:t> in </a:t>
            </a:r>
            <a:r>
              <a:rPr lang="fr-FR" sz="2000" dirty="0" err="1" smtClean="0"/>
              <a:t>each</a:t>
            </a:r>
            <a:r>
              <a:rPr lang="fr-FR" sz="2000" dirty="0" smtClean="0"/>
              <a:t> country</a:t>
            </a:r>
            <a:endParaRPr lang="fr-FR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WAP </a:t>
            </a:r>
            <a:r>
              <a:rPr lang="fr-FR" sz="2000" dirty="0" err="1" smtClean="0"/>
              <a:t>result</a:t>
            </a:r>
            <a:r>
              <a:rPr lang="fr-FR" sz="2000" dirty="0"/>
              <a:t> </a:t>
            </a:r>
            <a:r>
              <a:rPr lang="fr-FR" sz="2000" dirty="0" smtClean="0"/>
              <a:t>validation </a:t>
            </a:r>
            <a:r>
              <a:rPr lang="en-US" sz="2000" dirty="0" smtClean="0"/>
              <a:t>and roadmap developed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B</a:t>
            </a:r>
            <a:r>
              <a:rPr lang="en-US" sz="2000" dirty="0" smtClean="0"/>
              <a:t>udget: About $5000 in some cases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Partnership: GIZ (data collection and analysis), BIOPAMA (restitution)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Logistics: variable (venue, stakeholders, duration, budget, context)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Co-funding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146304" y="432602"/>
            <a:ext cx="12045696" cy="577961"/>
          </a:xfrm>
        </p:spPr>
        <p:txBody>
          <a:bodyPr/>
          <a:lstStyle/>
          <a:p>
            <a:r>
              <a:rPr lang="en-US" sz="2600" dirty="0"/>
              <a:t>	</a:t>
            </a:r>
            <a:r>
              <a:rPr lang="en-US" sz="2600" dirty="0" smtClean="0"/>
              <a:t>THE IMET ASSESSMENT</a:t>
            </a:r>
            <a:endParaRPr lang="en-US" sz="2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23E3228-97BA-4D28-9C10-500E05429E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945" y="659703"/>
            <a:ext cx="2364361" cy="177327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674624" y="2373751"/>
            <a:ext cx="969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W Niger</a:t>
            </a:r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3095" y="1878269"/>
            <a:ext cx="2418652" cy="1660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8859027" y="3535189"/>
            <a:ext cx="969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W Niger</a:t>
            </a:r>
            <a:endParaRPr lang="en-GB" dirty="0"/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6826" y="539814"/>
            <a:ext cx="2456967" cy="1737301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0622587" y="2263517"/>
            <a:ext cx="1044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Pendjari</a:t>
            </a:r>
            <a:endParaRPr lang="en-GB" dirty="0"/>
          </a:p>
        </p:txBody>
      </p:sp>
      <p:pic>
        <p:nvPicPr>
          <p:cNvPr id="13" name="Picture 2" descr="C:\Users\toshiba\Desktop\Faune et W\Rappoort IMET\IMG-20191114-WA000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0024" y="3386620"/>
            <a:ext cx="2459782" cy="179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6760526" y="5160801"/>
            <a:ext cx="1671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W Burkina Faso</a:t>
            </a:r>
            <a:endParaRPr lang="en-GB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503" y="3785494"/>
            <a:ext cx="2456576" cy="149310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0004119" y="5185622"/>
            <a:ext cx="2281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WAP validation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43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0" y="330749"/>
            <a:ext cx="12045696" cy="577961"/>
          </a:xfrm>
        </p:spPr>
        <p:txBody>
          <a:bodyPr/>
          <a:lstStyle/>
          <a:p>
            <a:r>
              <a:rPr lang="en-US" sz="2600" dirty="0"/>
              <a:t>	</a:t>
            </a:r>
            <a:r>
              <a:rPr lang="en-US" sz="2600" dirty="0" smtClean="0"/>
              <a:t>DATA ANALYSIS: DECISION SUPPPORT SYSTEM</a:t>
            </a:r>
            <a:endParaRPr lang="en-US" sz="2800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85235"/>
              </p:ext>
            </p:extLst>
          </p:nvPr>
        </p:nvGraphicFramePr>
        <p:xfrm>
          <a:off x="980389" y="1077885"/>
          <a:ext cx="10529739" cy="55168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326143">
                  <a:extLst>
                    <a:ext uri="{9D8B030D-6E8A-4147-A177-3AD203B41FA5}">
                      <a16:colId xmlns:a16="http://schemas.microsoft.com/office/drawing/2014/main" val="2328564462"/>
                    </a:ext>
                  </a:extLst>
                </a:gridCol>
                <a:gridCol w="5203596">
                  <a:extLst>
                    <a:ext uri="{9D8B030D-6E8A-4147-A177-3AD203B41FA5}">
                      <a16:colId xmlns:a16="http://schemas.microsoft.com/office/drawing/2014/main" val="950474500"/>
                    </a:ext>
                  </a:extLst>
                </a:gridCol>
              </a:tblGrid>
              <a:tr h="2410033">
                <a:tc>
                  <a:txBody>
                    <a:bodyPr/>
                    <a:lstStyle/>
                    <a:p>
                      <a:pPr lvl="0"/>
                      <a:r>
                        <a:rPr lang="fr-FR" sz="2600" b="0" kern="1200" dirty="0" err="1" smtClean="0">
                          <a:solidFill>
                            <a:srgbClr val="90C14E"/>
                          </a:solidFill>
                          <a:latin typeface="Franklin Gothic Demi" charset="0"/>
                          <a:ea typeface="Franklin Gothic Demi" charset="0"/>
                          <a:cs typeface="Franklin Gothic Demi" charset="0"/>
                        </a:rPr>
                        <a:t>Strenghts</a:t>
                      </a:r>
                      <a:endParaRPr lang="en-GB" sz="2600" b="0" kern="1200" dirty="0" smtClean="0">
                        <a:solidFill>
                          <a:srgbClr val="90C14E"/>
                        </a:solidFill>
                        <a:latin typeface="Franklin Gothic Demi" charset="0"/>
                        <a:ea typeface="Franklin Gothic Demi" charset="0"/>
                        <a:cs typeface="Franklin Gothic Demi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kern="1200" dirty="0" smtClean="0">
                          <a:solidFill>
                            <a:srgbClr val="679D97"/>
                          </a:solidFill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Status of the park (Biosphere reserve)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kern="1200" dirty="0" smtClean="0">
                          <a:solidFill>
                            <a:srgbClr val="679D97"/>
                          </a:solidFill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Up to date management plan coupled with a work plan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000" b="0" kern="1200" dirty="0" smtClean="0">
                          <a:solidFill>
                            <a:srgbClr val="679D97"/>
                          </a:solidFill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Park </a:t>
                      </a:r>
                      <a:r>
                        <a:rPr lang="fr-FR" sz="2000" b="0" kern="1200" dirty="0" err="1" smtClean="0">
                          <a:solidFill>
                            <a:srgbClr val="679D97"/>
                          </a:solidFill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boundaries</a:t>
                      </a:r>
                      <a:r>
                        <a:rPr lang="fr-FR" sz="2000" b="0" kern="1200" dirty="0" smtClean="0">
                          <a:solidFill>
                            <a:srgbClr val="679D97"/>
                          </a:solidFill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 </a:t>
                      </a:r>
                      <a:r>
                        <a:rPr lang="fr-FR" sz="2000" b="0" kern="1200" dirty="0" err="1" smtClean="0">
                          <a:solidFill>
                            <a:srgbClr val="679D97"/>
                          </a:solidFill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well</a:t>
                      </a:r>
                      <a:r>
                        <a:rPr lang="fr-FR" sz="2000" b="0" kern="1200" dirty="0" smtClean="0">
                          <a:solidFill>
                            <a:srgbClr val="679D97"/>
                          </a:solidFill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 </a:t>
                      </a:r>
                      <a:r>
                        <a:rPr lang="fr-FR" sz="2000" b="0" kern="1200" dirty="0" err="1" smtClean="0">
                          <a:solidFill>
                            <a:srgbClr val="679D97"/>
                          </a:solidFill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demarcated</a:t>
                      </a:r>
                      <a:r>
                        <a:rPr lang="fr-FR" sz="2000" b="0" kern="1200" dirty="0" smtClean="0">
                          <a:solidFill>
                            <a:srgbClr val="679D97"/>
                          </a:solidFill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 </a:t>
                      </a:r>
                      <a:endParaRPr lang="en-GB" sz="2000" b="0" kern="1200" dirty="0" smtClean="0">
                        <a:solidFill>
                          <a:srgbClr val="679D97"/>
                        </a:solidFill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kern="1200" dirty="0" smtClean="0">
                          <a:solidFill>
                            <a:srgbClr val="679D97"/>
                          </a:solidFill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Existence of monitoring tools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kern="1200" dirty="0" smtClean="0">
                          <a:solidFill>
                            <a:srgbClr val="679D97"/>
                          </a:solidFill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Capacity to use IMET to analyse data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fr-FR" sz="2600" b="0" kern="1200" dirty="0" err="1" smtClean="0">
                          <a:solidFill>
                            <a:srgbClr val="90C14E"/>
                          </a:solidFill>
                          <a:latin typeface="Franklin Gothic Demi" charset="0"/>
                          <a:ea typeface="Franklin Gothic Demi" charset="0"/>
                          <a:cs typeface="Franklin Gothic Demi" charset="0"/>
                        </a:rPr>
                        <a:t>Opportunities</a:t>
                      </a:r>
                      <a:r>
                        <a:rPr lang="fr-FR" sz="2600" b="0" kern="1200" dirty="0" smtClean="0">
                          <a:solidFill>
                            <a:srgbClr val="90C14E"/>
                          </a:solidFill>
                          <a:latin typeface="Franklin Gothic Demi" charset="0"/>
                          <a:ea typeface="Franklin Gothic Demi" charset="0"/>
                          <a:cs typeface="Franklin Gothic Demi" charset="0"/>
                        </a:rPr>
                        <a:t> </a:t>
                      </a:r>
                      <a:endParaRPr lang="en-GB" sz="2600" b="0" kern="1200" dirty="0" smtClean="0">
                        <a:solidFill>
                          <a:srgbClr val="90C14E"/>
                        </a:solidFill>
                        <a:latin typeface="Franklin Gothic Demi" charset="0"/>
                        <a:ea typeface="Franklin Gothic Demi" charset="0"/>
                        <a:cs typeface="Franklin Gothic Demi" charset="0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2000" b="0" kern="1200" dirty="0" smtClean="0">
                          <a:solidFill>
                            <a:srgbClr val="679D97"/>
                          </a:solidFill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Grants (</a:t>
                      </a:r>
                      <a:r>
                        <a:rPr lang="fr-FR" sz="2000" b="0" kern="1200" dirty="0" err="1" smtClean="0">
                          <a:solidFill>
                            <a:srgbClr val="679D97"/>
                          </a:solidFill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e.g</a:t>
                      </a:r>
                      <a:r>
                        <a:rPr lang="fr-FR" sz="2000" b="0" kern="1200" dirty="0" smtClean="0">
                          <a:solidFill>
                            <a:srgbClr val="679D97"/>
                          </a:solidFill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. MIKES)</a:t>
                      </a:r>
                      <a:endParaRPr lang="en-GB" sz="2000" b="0" kern="1200" dirty="0" smtClean="0">
                        <a:solidFill>
                          <a:srgbClr val="679D97"/>
                        </a:solidFill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2000" b="0" kern="1200" dirty="0" smtClean="0">
                          <a:solidFill>
                            <a:srgbClr val="679D97"/>
                          </a:solidFill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IMET </a:t>
                      </a:r>
                      <a:r>
                        <a:rPr lang="fr-FR" sz="2000" b="0" kern="1200" dirty="0" err="1" smtClean="0">
                          <a:solidFill>
                            <a:srgbClr val="679D97"/>
                          </a:solidFill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analysis</a:t>
                      </a:r>
                      <a:r>
                        <a:rPr lang="fr-FR" sz="2000" b="0" kern="1200" dirty="0" smtClean="0">
                          <a:solidFill>
                            <a:srgbClr val="679D97"/>
                          </a:solidFill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 </a:t>
                      </a:r>
                      <a:r>
                        <a:rPr lang="fr-FR" sz="2000" b="0" kern="1200" dirty="0" err="1" smtClean="0">
                          <a:solidFill>
                            <a:srgbClr val="679D97"/>
                          </a:solidFill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available</a:t>
                      </a:r>
                      <a:r>
                        <a:rPr lang="fr-FR" sz="2000" b="0" kern="1200" dirty="0" smtClean="0">
                          <a:solidFill>
                            <a:srgbClr val="679D97"/>
                          </a:solidFill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 and </a:t>
                      </a:r>
                      <a:r>
                        <a:rPr lang="fr-FR" sz="2000" b="0" kern="1200" dirty="0" err="1" smtClean="0">
                          <a:solidFill>
                            <a:srgbClr val="679D97"/>
                          </a:solidFill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validated</a:t>
                      </a:r>
                      <a:endParaRPr lang="en-GB" sz="2000" b="0" kern="1200" dirty="0" smtClean="0">
                        <a:solidFill>
                          <a:srgbClr val="679D97"/>
                        </a:solidFill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kern="1200" dirty="0" smtClean="0">
                          <a:solidFill>
                            <a:srgbClr val="679D97"/>
                          </a:solidFill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Technical and financial partners (e.g. GIZ, BIOPAMA)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kern="1200" dirty="0" smtClean="0">
                          <a:solidFill>
                            <a:srgbClr val="679D97"/>
                          </a:solidFill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Opportunity for</a:t>
                      </a:r>
                      <a:r>
                        <a:rPr lang="en-GB" sz="2000" b="0" kern="1200" baseline="0" dirty="0" smtClean="0">
                          <a:solidFill>
                            <a:srgbClr val="679D97"/>
                          </a:solidFill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 </a:t>
                      </a:r>
                      <a:r>
                        <a:rPr lang="en-GB" sz="2000" b="0" kern="1200" dirty="0" smtClean="0">
                          <a:solidFill>
                            <a:srgbClr val="679D97"/>
                          </a:solidFill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cooperation with some donors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2000" b="0" kern="1200" dirty="0" err="1" smtClean="0">
                          <a:solidFill>
                            <a:srgbClr val="679D97"/>
                          </a:solidFill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Research</a:t>
                      </a:r>
                      <a:r>
                        <a:rPr lang="fr-FR" sz="2000" b="0" kern="1200" baseline="0" dirty="0" smtClean="0">
                          <a:solidFill>
                            <a:srgbClr val="679D97"/>
                          </a:solidFill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 </a:t>
                      </a:r>
                      <a:r>
                        <a:rPr lang="fr-FR" sz="2000" b="0" kern="1200" baseline="0" dirty="0" err="1" smtClean="0">
                          <a:solidFill>
                            <a:srgbClr val="679D97"/>
                          </a:solidFill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analysis</a:t>
                      </a:r>
                      <a:endParaRPr lang="en-GB" sz="2000" b="0" kern="1200" dirty="0" smtClean="0">
                        <a:solidFill>
                          <a:srgbClr val="679D97"/>
                        </a:solidFill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934796"/>
                  </a:ext>
                </a:extLst>
              </a:tr>
              <a:tr h="2759564"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fr-FR" sz="2600" b="0" kern="1200" dirty="0" err="1" smtClean="0">
                          <a:solidFill>
                            <a:srgbClr val="90C14E"/>
                          </a:solidFill>
                          <a:latin typeface="Franklin Gothic Demi" charset="0"/>
                          <a:ea typeface="Franklin Gothic Demi" charset="0"/>
                          <a:cs typeface="Franklin Gothic Demi" charset="0"/>
                        </a:rPr>
                        <a:t>Weaknesses</a:t>
                      </a:r>
                      <a:endParaRPr lang="en-GB" sz="2600" b="0" kern="1200" dirty="0" smtClean="0">
                        <a:solidFill>
                          <a:srgbClr val="90C14E"/>
                        </a:solidFill>
                        <a:latin typeface="Franklin Gothic Demi" charset="0"/>
                        <a:ea typeface="Franklin Gothic Demi" charset="0"/>
                        <a:cs typeface="Franklin Gothic Demi" charset="0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kern="1200" dirty="0" smtClean="0">
                          <a:solidFill>
                            <a:srgbClr val="679D97"/>
                          </a:solidFill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Studies by some partners or research institutions not available or accessible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kern="1200" dirty="0" smtClean="0">
                          <a:solidFill>
                            <a:srgbClr val="679D97"/>
                          </a:solidFill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Weak accounting of climate change impact in the park management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kern="1200" dirty="0" smtClean="0">
                          <a:solidFill>
                            <a:srgbClr val="679D97"/>
                          </a:solidFill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Budget insufficient, lack of capacity to do monitoring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2000" b="0" kern="1200" dirty="0" smtClean="0">
                          <a:solidFill>
                            <a:srgbClr val="679D97"/>
                          </a:solidFill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Out </a:t>
                      </a:r>
                      <a:r>
                        <a:rPr lang="fr-FR" sz="2000" b="0" kern="1200" dirty="0" err="1" smtClean="0">
                          <a:solidFill>
                            <a:srgbClr val="679D97"/>
                          </a:solidFill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dated</a:t>
                      </a:r>
                      <a:r>
                        <a:rPr lang="fr-FR" sz="2000" b="0" kern="1200" dirty="0" smtClean="0">
                          <a:solidFill>
                            <a:srgbClr val="679D97"/>
                          </a:solidFill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 information</a:t>
                      </a:r>
                      <a:endParaRPr lang="en-GB" sz="2000" b="0" kern="1200" dirty="0" smtClean="0">
                        <a:solidFill>
                          <a:srgbClr val="679D97"/>
                        </a:solidFill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fr-FR" sz="2600" b="0" kern="1200" dirty="0" err="1" smtClean="0">
                          <a:solidFill>
                            <a:srgbClr val="90C14E"/>
                          </a:solidFill>
                          <a:latin typeface="Franklin Gothic Demi" charset="0"/>
                          <a:ea typeface="Franklin Gothic Demi" charset="0"/>
                          <a:cs typeface="Franklin Gothic Demi" charset="0"/>
                        </a:rPr>
                        <a:t>Threats</a:t>
                      </a:r>
                      <a:endParaRPr lang="en-GB" sz="2600" b="0" kern="1200" dirty="0" smtClean="0">
                        <a:solidFill>
                          <a:srgbClr val="90C14E"/>
                        </a:solidFill>
                        <a:latin typeface="Franklin Gothic Demi" charset="0"/>
                        <a:ea typeface="Franklin Gothic Demi" charset="0"/>
                        <a:cs typeface="Franklin Gothic Demi" charset="0"/>
                      </a:endParaRP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kern="1200" dirty="0" smtClean="0">
                          <a:solidFill>
                            <a:srgbClr val="679D97"/>
                          </a:solidFill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Insecurity and the threat of terrorism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2000" b="0" kern="1200" dirty="0" err="1" smtClean="0">
                          <a:solidFill>
                            <a:srgbClr val="679D97"/>
                          </a:solidFill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Climate</a:t>
                      </a:r>
                      <a:r>
                        <a:rPr lang="fr-FR" sz="2000" b="0" kern="1200" dirty="0" smtClean="0">
                          <a:solidFill>
                            <a:srgbClr val="679D97"/>
                          </a:solidFill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 change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2000" b="0" kern="1200" dirty="0" err="1" smtClean="0">
                          <a:solidFill>
                            <a:srgbClr val="679D97"/>
                          </a:solidFill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Illegal</a:t>
                      </a:r>
                      <a:r>
                        <a:rPr lang="fr-FR" sz="2000" b="0" kern="1200" baseline="0" dirty="0" smtClean="0">
                          <a:solidFill>
                            <a:srgbClr val="679D97"/>
                          </a:solidFill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 </a:t>
                      </a:r>
                      <a:r>
                        <a:rPr lang="fr-FR" sz="2000" b="0" kern="1200" baseline="0" dirty="0" err="1" smtClean="0">
                          <a:solidFill>
                            <a:srgbClr val="679D97"/>
                          </a:solidFill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activities</a:t>
                      </a:r>
                      <a:r>
                        <a:rPr lang="fr-FR" sz="2000" b="0" kern="1200" baseline="0" dirty="0" smtClean="0">
                          <a:solidFill>
                            <a:srgbClr val="679D97"/>
                          </a:solidFill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 in the </a:t>
                      </a:r>
                      <a:r>
                        <a:rPr lang="fr-FR" sz="2000" b="0" kern="1200" baseline="0" dirty="0" err="1" smtClean="0">
                          <a:solidFill>
                            <a:srgbClr val="679D97"/>
                          </a:solidFill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park</a:t>
                      </a:r>
                      <a:endParaRPr lang="fr-FR" sz="2000" b="0" kern="1200" baseline="0" dirty="0" smtClean="0">
                        <a:solidFill>
                          <a:srgbClr val="679D97"/>
                        </a:solidFill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2000" b="0" kern="1200" baseline="0" dirty="0" err="1" smtClean="0">
                          <a:solidFill>
                            <a:srgbClr val="679D97"/>
                          </a:solidFill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Uncontroled</a:t>
                      </a:r>
                      <a:r>
                        <a:rPr lang="fr-FR" sz="2000" b="0" kern="1200" baseline="0" dirty="0" smtClean="0">
                          <a:solidFill>
                            <a:srgbClr val="679D97"/>
                          </a:solidFill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 bush </a:t>
                      </a:r>
                      <a:r>
                        <a:rPr lang="fr-FR" sz="2000" b="0" kern="1200" baseline="0" dirty="0" err="1" smtClean="0">
                          <a:solidFill>
                            <a:srgbClr val="679D97"/>
                          </a:solidFill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fire</a:t>
                      </a:r>
                      <a:endParaRPr lang="en-GB" sz="2000" b="0" kern="1200" dirty="0" smtClean="0">
                        <a:solidFill>
                          <a:srgbClr val="679D97"/>
                        </a:solidFill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  <a:p>
                      <a:endParaRPr lang="en-GB" sz="2000" b="1" kern="1200" dirty="0">
                        <a:solidFill>
                          <a:srgbClr val="679D97"/>
                        </a:solidFill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71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300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033" y="3255662"/>
            <a:ext cx="4967926" cy="2277871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468076" y="5565226"/>
            <a:ext cx="2997723" cy="311086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/>
              <a:t>radar</a:t>
            </a:r>
            <a:endParaRPr lang="en-US" sz="1800" b="1" dirty="0" smtClean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146304" y="289866"/>
            <a:ext cx="12045696" cy="577961"/>
          </a:xfrm>
        </p:spPr>
        <p:txBody>
          <a:bodyPr/>
          <a:lstStyle/>
          <a:p>
            <a:r>
              <a:rPr lang="en-US" sz="2600" dirty="0" smtClean="0"/>
              <a:t>	….AND PRESENTED</a:t>
            </a:r>
            <a:endParaRPr lang="en-US" sz="28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9421" y="1071628"/>
            <a:ext cx="3564442" cy="2614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10020"/>
              </p:ext>
            </p:extLst>
          </p:nvPr>
        </p:nvGraphicFramePr>
        <p:xfrm>
          <a:off x="6789730" y="3889682"/>
          <a:ext cx="5062194" cy="8475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2754">
                  <a:extLst>
                    <a:ext uri="{9D8B030D-6E8A-4147-A177-3AD203B41FA5}">
                      <a16:colId xmlns:a16="http://schemas.microsoft.com/office/drawing/2014/main" val="3048744262"/>
                    </a:ext>
                  </a:extLst>
                </a:gridCol>
                <a:gridCol w="727897">
                  <a:extLst>
                    <a:ext uri="{9D8B030D-6E8A-4147-A177-3AD203B41FA5}">
                      <a16:colId xmlns:a16="http://schemas.microsoft.com/office/drawing/2014/main" val="3848110074"/>
                    </a:ext>
                  </a:extLst>
                </a:gridCol>
                <a:gridCol w="849213">
                  <a:extLst>
                    <a:ext uri="{9D8B030D-6E8A-4147-A177-3AD203B41FA5}">
                      <a16:colId xmlns:a16="http://schemas.microsoft.com/office/drawing/2014/main" val="2075158599"/>
                    </a:ext>
                  </a:extLst>
                </a:gridCol>
                <a:gridCol w="617610">
                  <a:extLst>
                    <a:ext uri="{9D8B030D-6E8A-4147-A177-3AD203B41FA5}">
                      <a16:colId xmlns:a16="http://schemas.microsoft.com/office/drawing/2014/main" val="478086900"/>
                    </a:ext>
                  </a:extLst>
                </a:gridCol>
                <a:gridCol w="650697">
                  <a:extLst>
                    <a:ext uri="{9D8B030D-6E8A-4147-A177-3AD203B41FA5}">
                      <a16:colId xmlns:a16="http://schemas.microsoft.com/office/drawing/2014/main" val="2886945093"/>
                    </a:ext>
                  </a:extLst>
                </a:gridCol>
                <a:gridCol w="705839">
                  <a:extLst>
                    <a:ext uri="{9D8B030D-6E8A-4147-A177-3AD203B41FA5}">
                      <a16:colId xmlns:a16="http://schemas.microsoft.com/office/drawing/2014/main" val="2608301009"/>
                    </a:ext>
                  </a:extLst>
                </a:gridCol>
                <a:gridCol w="838184">
                  <a:extLst>
                    <a:ext uri="{9D8B030D-6E8A-4147-A177-3AD203B41FA5}">
                      <a16:colId xmlns:a16="http://schemas.microsoft.com/office/drawing/2014/main" val="3160269698"/>
                    </a:ext>
                  </a:extLst>
                </a:gridCol>
              </a:tblGrid>
              <a:tr h="282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Contexte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planification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intrants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processus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résultat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effet/impact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5554513"/>
                  </a:ext>
                </a:extLst>
              </a:tr>
              <a:tr h="2825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2016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38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77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63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62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67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67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5203165"/>
                  </a:ext>
                </a:extLst>
              </a:tr>
              <a:tr h="2825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2019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69,7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79,5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35,8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41,3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54,4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55,7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9408868"/>
                  </a:ext>
                </a:extLst>
              </a:tr>
            </a:tbl>
          </a:graphicData>
        </a:graphic>
      </p:graphicFrame>
      <p:pic>
        <p:nvPicPr>
          <p:cNvPr id="21" name="Image 2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877" y="1071628"/>
            <a:ext cx="5731510" cy="1803548"/>
          </a:xfrm>
          <a:prstGeom prst="rect">
            <a:avLst/>
          </a:prstGeom>
        </p:spPr>
      </p:pic>
      <p:sp>
        <p:nvSpPr>
          <p:cNvPr id="22" name="Text Placeholder 5"/>
          <p:cNvSpPr txBox="1">
            <a:spLocks/>
          </p:cNvSpPr>
          <p:nvPr/>
        </p:nvSpPr>
        <p:spPr>
          <a:xfrm>
            <a:off x="2591296" y="2842995"/>
            <a:ext cx="1929675" cy="311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s</a:t>
            </a:r>
            <a:r>
              <a:rPr lang="fr-FR" b="1" dirty="0" smtClean="0"/>
              <a:t>core bar </a:t>
            </a:r>
            <a:endParaRPr lang="en-US" sz="1800" b="1" dirty="0" smtClean="0"/>
          </a:p>
        </p:txBody>
      </p:sp>
      <p:sp>
        <p:nvSpPr>
          <p:cNvPr id="23" name="Text Placeholder 5"/>
          <p:cNvSpPr txBox="1">
            <a:spLocks/>
          </p:cNvSpPr>
          <p:nvPr/>
        </p:nvSpPr>
        <p:spPr>
          <a:xfrm>
            <a:off x="7525410" y="4765527"/>
            <a:ext cx="2997723" cy="311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 smtClean="0"/>
              <a:t>Comparative </a:t>
            </a:r>
            <a:r>
              <a:rPr lang="fr-FR" b="1" dirty="0" err="1" smtClean="0"/>
              <a:t>analysis</a:t>
            </a:r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136805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146304" y="289866"/>
            <a:ext cx="12045696" cy="577961"/>
          </a:xfrm>
        </p:spPr>
        <p:txBody>
          <a:bodyPr/>
          <a:lstStyle/>
          <a:p>
            <a:r>
              <a:rPr lang="en-US" sz="2600" dirty="0" smtClean="0"/>
              <a:t>	….AND PRESENTED</a:t>
            </a:r>
            <a:endParaRPr lang="en-US" sz="2800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517684"/>
              </p:ext>
            </p:extLst>
          </p:nvPr>
        </p:nvGraphicFramePr>
        <p:xfrm>
          <a:off x="1686707" y="1015606"/>
          <a:ext cx="8531258" cy="5174410"/>
        </p:xfrm>
        <a:graphic>
          <a:graphicData uri="http://schemas.openxmlformats.org/drawingml/2006/table">
            <a:tbl>
              <a:tblPr firstRow="1" firstCol="1" bandRow="1"/>
              <a:tblGrid>
                <a:gridCol w="6815580">
                  <a:extLst>
                    <a:ext uri="{9D8B030D-6E8A-4147-A177-3AD203B41FA5}">
                      <a16:colId xmlns:a16="http://schemas.microsoft.com/office/drawing/2014/main" val="1037502733"/>
                    </a:ext>
                  </a:extLst>
                </a:gridCol>
                <a:gridCol w="848412">
                  <a:extLst>
                    <a:ext uri="{9D8B030D-6E8A-4147-A177-3AD203B41FA5}">
                      <a16:colId xmlns:a16="http://schemas.microsoft.com/office/drawing/2014/main" val="3458393333"/>
                    </a:ext>
                  </a:extLst>
                </a:gridCol>
                <a:gridCol w="867266">
                  <a:extLst>
                    <a:ext uri="{9D8B030D-6E8A-4147-A177-3AD203B41FA5}">
                      <a16:colId xmlns:a16="http://schemas.microsoft.com/office/drawing/2014/main" val="4206142958"/>
                    </a:ext>
                  </a:extLst>
                </a:gridCol>
              </a:tblGrid>
              <a:tr h="48201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b="1" kern="1200" dirty="0">
                          <a:solidFill>
                            <a:srgbClr val="679D97"/>
                          </a:solidFill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Recommendations (Parc national W Niger)</a:t>
                      </a:r>
                      <a:endParaRPr lang="en-GB" sz="2000" b="1" kern="1200" dirty="0">
                        <a:solidFill>
                          <a:srgbClr val="679D97"/>
                        </a:solidFill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marL="46194" marR="46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641698"/>
                  </a:ext>
                </a:extLst>
              </a:tr>
              <a:tr h="455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the </a:t>
                      </a:r>
                      <a:r>
                        <a:rPr lang="fr-FR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Management Team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94" marR="46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Short term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94" marR="46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Medium term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94" marR="46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768093"/>
                  </a:ext>
                </a:extLst>
              </a:tr>
              <a:tr h="333858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Strengthen cooperation with surrounding communities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94" marR="46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94" marR="46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94" marR="46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1286180"/>
                  </a:ext>
                </a:extLst>
              </a:tr>
              <a:tr h="520602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Sign partnership contract with research institutions and other partners 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 that research conducted in the park 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are made 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available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None/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94" marR="46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94" marR="46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94" marR="46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3892006"/>
                  </a:ext>
                </a:extLst>
              </a:tr>
              <a:tr h="33385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the Administrative Authority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94" marR="46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94" marR="46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7269546"/>
                  </a:ext>
                </a:extLst>
              </a:tr>
              <a:tr h="333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94" marR="46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94" marR="46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94" marR="46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0581828"/>
                  </a:ext>
                </a:extLst>
              </a:tr>
              <a:tr h="333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94" marR="46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94" marR="46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94" marR="46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2782266"/>
                  </a:ext>
                </a:extLst>
              </a:tr>
              <a:tr h="33385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the Ministry in charge of protected areas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94" marR="46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517415"/>
                  </a:ext>
                </a:extLst>
              </a:tr>
              <a:tr h="333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94" marR="46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94" marR="46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94" marR="46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1231105"/>
                  </a:ext>
                </a:extLst>
              </a:tr>
              <a:tr h="333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94" marR="46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94" marR="46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94" marR="46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1431068"/>
                  </a:ext>
                </a:extLst>
              </a:tr>
              <a:tr h="33385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the Technical and Financial Partners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94" marR="46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94" marR="46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5730399"/>
                  </a:ext>
                </a:extLst>
              </a:tr>
              <a:tr h="333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94" marR="46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94" marR="46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94" marR="46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3077320"/>
                  </a:ext>
                </a:extLst>
              </a:tr>
              <a:tr h="333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94" marR="46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94" marR="46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94" marR="46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39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433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8201" y="1394565"/>
            <a:ext cx="7004900" cy="427094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Found IMET practical in formulating specific recommendations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Easy to visualize PA management efforts and progress, </a:t>
            </a:r>
            <a:r>
              <a:rPr lang="en-US" sz="2000" dirty="0"/>
              <a:t>identify </a:t>
            </a:r>
            <a:r>
              <a:rPr lang="en-US" sz="2000" dirty="0" smtClean="0"/>
              <a:t>challenges, and areas for improvement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Useful for PA managers capacity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Useful for elaboration of knowledge products (e.g. State of protected areas, </a:t>
            </a:r>
            <a:r>
              <a:rPr lang="en-US" sz="2000" dirty="0" err="1" smtClean="0"/>
              <a:t>SoPA</a:t>
            </a:r>
            <a:r>
              <a:rPr lang="en-US" sz="20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Primary data that can feed into local, national, regional, and global database, IUCN green list, WDPA, BIOPAMA Observatories</a:t>
            </a:r>
            <a:endParaRPr lang="en-US" sz="2000" dirty="0"/>
          </a:p>
          <a:p>
            <a:pPr algn="ctr"/>
            <a:endParaRPr lang="en-US" sz="2600" dirty="0">
              <a:solidFill>
                <a:schemeClr val="tx2"/>
              </a:solidFill>
              <a:latin typeface="Franklin Gothic Demi" charset="0"/>
              <a:ea typeface="Franklin Gothic Demi" charset="0"/>
              <a:cs typeface="Franklin Gothic Demi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146304" y="432602"/>
            <a:ext cx="12045696" cy="577961"/>
          </a:xfrm>
        </p:spPr>
        <p:txBody>
          <a:bodyPr/>
          <a:lstStyle/>
          <a:p>
            <a:r>
              <a:rPr lang="en-US" sz="2600" dirty="0" smtClean="0"/>
              <a:t>	Lessons learnt</a:t>
            </a:r>
            <a:endParaRPr lang="en-US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1820" y="721582"/>
            <a:ext cx="2790825" cy="16383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4544" y="2394408"/>
            <a:ext cx="4767281" cy="300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7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9513"/>
            <a:ext cx="12207240" cy="6846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THHH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178" y="3334243"/>
            <a:ext cx="5556991" cy="125012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1067689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90C14E"/>
                </a:solidFill>
                <a:effectLst/>
                <a:uLnTx/>
                <a:uFillTx/>
                <a:latin typeface="Franklin Gothic Demi" charset="0"/>
              </a:rPr>
              <a:t>BIOPAMA PPT Template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6216" y="5062186"/>
            <a:ext cx="4999567" cy="149436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673647" y="1795604"/>
            <a:ext cx="3154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A35B2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YOU!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A35B2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72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6558</TotalTime>
  <Words>575</Words>
  <Application>Microsoft Office PowerPoint</Application>
  <PresentationFormat>Widescreen</PresentationFormat>
  <Paragraphs>145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Franklin Gothic Book</vt:lpstr>
      <vt:lpstr>Franklin Gothic Demi</vt:lpstr>
      <vt:lpstr>Times New Roman</vt:lpstr>
      <vt:lpstr>Office Theme</vt:lpstr>
      <vt:lpstr>IMET: THE WEST AFRICAN EXPERIENCE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to Romania</dc:title>
  <dc:creator>Microsoft Office User</dc:creator>
  <cp:lastModifiedBy>BUCIOACA Roxana</cp:lastModifiedBy>
  <cp:revision>549</cp:revision>
  <dcterms:created xsi:type="dcterms:W3CDTF">2016-03-29T08:17:27Z</dcterms:created>
  <dcterms:modified xsi:type="dcterms:W3CDTF">2020-02-06T11:22:31Z</dcterms:modified>
</cp:coreProperties>
</file>