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300" r:id="rId2"/>
    <p:sldId id="301" r:id="rId3"/>
    <p:sldId id="521" r:id="rId4"/>
    <p:sldId id="522" r:id="rId5"/>
    <p:sldId id="308" r:id="rId6"/>
    <p:sldId id="516" r:id="rId7"/>
    <p:sldId id="309" r:id="rId8"/>
    <p:sldId id="523" r:id="rId9"/>
    <p:sldId id="524" r:id="rId10"/>
    <p:sldId id="525" r:id="rId11"/>
    <p:sldId id="526" r:id="rId12"/>
    <p:sldId id="527" r:id="rId13"/>
    <p:sldId id="529" r:id="rId14"/>
    <p:sldId id="52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Reghintovschi" initials="ER" lastIdx="1" clrIdx="0"/>
  <p:cmAuthor id="2" name="Elena Reghintovschi" initials="ER [2]" lastIdx="1" clrIdx="1"/>
  <p:cmAuthor id="3" name="Elena Reghintovschi" initials="ER [2] [2]" lastIdx="1" clrIdx="2"/>
  <p:cmAuthor id="4" name="Elena Reghintovschi" initials="ER [3]"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1AD53"/>
    <a:srgbClr val="CF785E"/>
    <a:srgbClr val="A35B28"/>
    <a:srgbClr val="679D97"/>
    <a:srgbClr val="A7D1E6"/>
    <a:srgbClr val="90C1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4"/>
    <p:restoredTop sz="92908" autoAdjust="0"/>
  </p:normalViewPr>
  <p:slideViewPr>
    <p:cSldViewPr snapToGrid="0" snapToObjects="1">
      <p:cViewPr varScale="1">
        <p:scale>
          <a:sx n="122" d="100"/>
          <a:sy n="122" d="100"/>
        </p:scale>
        <p:origin x="240"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5" d="100"/>
          <a:sy n="95" d="100"/>
        </p:scale>
        <p:origin x="251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7D4885-4B97-4B45-98CD-C3ACF0C5B91C}" type="datetimeFigureOut">
              <a:rPr lang="en-US" smtClean="0"/>
              <a:t>2/4/2020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C59412-5F2F-1240-90A8-4A7B14A51A65}" type="slidenum">
              <a:rPr lang="en-US" smtClean="0"/>
              <a:t>‹#›</a:t>
            </a:fld>
            <a:endParaRPr lang="en-US"/>
          </a:p>
        </p:txBody>
      </p:sp>
    </p:spTree>
    <p:extLst>
      <p:ext uri="{BB962C8B-B14F-4D97-AF65-F5344CB8AC3E}">
        <p14:creationId xmlns:p14="http://schemas.microsoft.com/office/powerpoint/2010/main" val="51985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A6422-749E-8F49-8D3D-B359BB48063B}" type="datetimeFigureOut">
              <a:rPr lang="en-US" smtClean="0"/>
              <a:t>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C804A-85CA-C14C-A757-D8CE986E68DD}" type="slidenum">
              <a:rPr lang="en-US" smtClean="0"/>
              <a:t>‹#›</a:t>
            </a:fld>
            <a:endParaRPr lang="en-US"/>
          </a:p>
        </p:txBody>
      </p:sp>
    </p:spTree>
    <p:extLst>
      <p:ext uri="{BB962C8B-B14F-4D97-AF65-F5344CB8AC3E}">
        <p14:creationId xmlns:p14="http://schemas.microsoft.com/office/powerpoint/2010/main" val="13443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4C804A-85CA-C14C-A757-D8CE986E68DD}" type="slidenum">
              <a:rPr lang="en-US" smtClean="0"/>
              <a:t>1</a:t>
            </a:fld>
            <a:endParaRPr lang="en-US"/>
          </a:p>
        </p:txBody>
      </p:sp>
    </p:spTree>
    <p:extLst>
      <p:ext uri="{BB962C8B-B14F-4D97-AF65-F5344CB8AC3E}">
        <p14:creationId xmlns:p14="http://schemas.microsoft.com/office/powerpoint/2010/main" val="3969580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F"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C804A-85CA-C14C-A757-D8CE986E68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965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F"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C804A-85CA-C14C-A757-D8CE986E68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19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INTRODUCTION</a:t>
            </a:r>
          </a:p>
          <a:p>
            <a:endParaRPr lang="en-GB" dirty="0"/>
          </a:p>
        </p:txBody>
      </p:sp>
      <p:sp>
        <p:nvSpPr>
          <p:cNvPr id="4" name="Marcador de Posição do Número do Diapositivo 3"/>
          <p:cNvSpPr>
            <a:spLocks noGrp="1"/>
          </p:cNvSpPr>
          <p:nvPr>
            <p:ph type="sldNum" sz="quarter" idx="5"/>
          </p:nvPr>
        </p:nvSpPr>
        <p:spPr/>
        <p:txBody>
          <a:bodyPr/>
          <a:lstStyle/>
          <a:p>
            <a:fld id="{094C804A-85CA-C14C-A757-D8CE986E68DD}" type="slidenum">
              <a:rPr lang="en-US" smtClean="0"/>
              <a:t>2</a:t>
            </a:fld>
            <a:endParaRPr lang="en-US"/>
          </a:p>
        </p:txBody>
      </p:sp>
    </p:spTree>
    <p:extLst>
      <p:ext uri="{BB962C8B-B14F-4D97-AF65-F5344CB8AC3E}">
        <p14:creationId xmlns:p14="http://schemas.microsoft.com/office/powerpoint/2010/main" val="242635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INTRODUCTION</a:t>
            </a:r>
          </a:p>
          <a:p>
            <a:endParaRPr lang="en-GB" dirty="0"/>
          </a:p>
        </p:txBody>
      </p:sp>
      <p:sp>
        <p:nvSpPr>
          <p:cNvPr id="4" name="Marcador de Posição do Número do Diapositivo 3"/>
          <p:cNvSpPr>
            <a:spLocks noGrp="1"/>
          </p:cNvSpPr>
          <p:nvPr>
            <p:ph type="sldNum" sz="quarter" idx="5"/>
          </p:nvPr>
        </p:nvSpPr>
        <p:spPr/>
        <p:txBody>
          <a:bodyPr/>
          <a:lstStyle/>
          <a:p>
            <a:fld id="{094C804A-85CA-C14C-A757-D8CE986E68DD}" type="slidenum">
              <a:rPr lang="en-US" smtClean="0"/>
              <a:t>3</a:t>
            </a:fld>
            <a:endParaRPr lang="en-US"/>
          </a:p>
        </p:txBody>
      </p:sp>
    </p:spTree>
    <p:extLst>
      <p:ext uri="{BB962C8B-B14F-4D97-AF65-F5344CB8AC3E}">
        <p14:creationId xmlns:p14="http://schemas.microsoft.com/office/powerpoint/2010/main" val="228335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BIOPAMA is relevant ?</a:t>
            </a:r>
          </a:p>
        </p:txBody>
      </p:sp>
      <p:sp>
        <p:nvSpPr>
          <p:cNvPr id="4" name="Slide Number Placeholder 3"/>
          <p:cNvSpPr>
            <a:spLocks noGrp="1"/>
          </p:cNvSpPr>
          <p:nvPr>
            <p:ph type="sldNum" sz="quarter" idx="10"/>
          </p:nvPr>
        </p:nvSpPr>
        <p:spPr/>
        <p:txBody>
          <a:bodyPr/>
          <a:lstStyle/>
          <a:p>
            <a:fld id="{094C804A-85CA-C14C-A757-D8CE986E68DD}" type="slidenum">
              <a:rPr lang="en-US" smtClean="0"/>
              <a:t>4</a:t>
            </a:fld>
            <a:endParaRPr lang="en-US"/>
          </a:p>
        </p:txBody>
      </p:sp>
    </p:spTree>
    <p:extLst>
      <p:ext uri="{BB962C8B-B14F-4D97-AF65-F5344CB8AC3E}">
        <p14:creationId xmlns:p14="http://schemas.microsoft.com/office/powerpoint/2010/main" val="327606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Where do we work ?</a:t>
            </a:r>
          </a:p>
        </p:txBody>
      </p:sp>
      <p:sp>
        <p:nvSpPr>
          <p:cNvPr id="4" name="Marcador de Posição do Número do Diapositivo 3"/>
          <p:cNvSpPr>
            <a:spLocks noGrp="1"/>
          </p:cNvSpPr>
          <p:nvPr>
            <p:ph type="sldNum" sz="quarter" idx="5"/>
          </p:nvPr>
        </p:nvSpPr>
        <p:spPr/>
        <p:txBody>
          <a:bodyPr/>
          <a:lstStyle/>
          <a:p>
            <a:fld id="{094C804A-85CA-C14C-A757-D8CE986E68DD}" type="slidenum">
              <a:rPr lang="en-US" smtClean="0"/>
              <a:t>5</a:t>
            </a:fld>
            <a:endParaRPr lang="en-US"/>
          </a:p>
        </p:txBody>
      </p:sp>
    </p:spTree>
    <p:extLst>
      <p:ext uri="{BB962C8B-B14F-4D97-AF65-F5344CB8AC3E}">
        <p14:creationId xmlns:p14="http://schemas.microsoft.com/office/powerpoint/2010/main" val="4109617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b="1" dirty="0"/>
              <a:t>Who does what and at what level ?</a:t>
            </a:r>
          </a:p>
          <a:p>
            <a:r>
              <a:rPr lang="en-GB" sz="1200" dirty="0"/>
              <a:t>The direct beneficiaries of the BIOPAMA programme are the protected area actors at the regional, national and local levels, whose efforts will continue to be supported by the provision of tools, services, capacity development and the possibility to finance actions at the site level.</a:t>
            </a:r>
          </a:p>
          <a:p>
            <a:endParaRPr lang="en-GB" sz="1200" dirty="0"/>
          </a:p>
          <a:p>
            <a:r>
              <a:rPr lang="en-GB" sz="1200" dirty="0"/>
              <a:t>Ministries of Environment and National agencies leading on biodiversity conservation</a:t>
            </a:r>
          </a:p>
          <a:p>
            <a:r>
              <a:rPr lang="en-GB" sz="1200" dirty="0"/>
              <a:t>Protected Area agencies</a:t>
            </a:r>
          </a:p>
          <a:p>
            <a:r>
              <a:rPr lang="en-GB" sz="1200" dirty="0"/>
              <a:t>Regional organizations </a:t>
            </a:r>
          </a:p>
          <a:p>
            <a:r>
              <a:rPr lang="en-GB" sz="1200" dirty="0"/>
              <a:t>Local communities living in and around protected areas and</a:t>
            </a:r>
          </a:p>
          <a:p>
            <a:r>
              <a:rPr lang="en-GB" sz="1200" dirty="0"/>
              <a:t>Civil society </a:t>
            </a:r>
          </a:p>
          <a:p>
            <a:endParaRPr lang="en-GB" dirty="0"/>
          </a:p>
        </p:txBody>
      </p:sp>
      <p:sp>
        <p:nvSpPr>
          <p:cNvPr id="4" name="Marcador de Posição do Número do Diapositivo 3"/>
          <p:cNvSpPr>
            <a:spLocks noGrp="1"/>
          </p:cNvSpPr>
          <p:nvPr>
            <p:ph type="sldNum" sz="quarter" idx="5"/>
          </p:nvPr>
        </p:nvSpPr>
        <p:spPr/>
        <p:txBody>
          <a:bodyPr/>
          <a:lstStyle/>
          <a:p>
            <a:fld id="{094C804A-85CA-C14C-A757-D8CE986E68DD}" type="slidenum">
              <a:rPr lang="en-US" smtClean="0"/>
              <a:t>6</a:t>
            </a:fld>
            <a:endParaRPr lang="en-US"/>
          </a:p>
        </p:txBody>
      </p:sp>
    </p:spTree>
    <p:extLst>
      <p:ext uri="{BB962C8B-B14F-4D97-AF65-F5344CB8AC3E}">
        <p14:creationId xmlns:p14="http://schemas.microsoft.com/office/powerpoint/2010/main" val="267229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90C14E"/>
                </a:solidFill>
                <a:latin typeface="Franklin Gothic Demi" charset="0"/>
                <a:ea typeface="Franklin Gothic Demi" charset="0"/>
                <a:cs typeface="Franklin Gothic Demi" charset="0"/>
              </a:rPr>
              <a:t>The African, Caribbean and Pacific regions represent some of the most challenging places on Earth and host a huge share of our planet’s biodiversity. While the programme’s objectives are the same across all the regions, BIOPAMA can only succeed by tailoring them to respond to specific needs and complement countries’ efforts filling the gaps where they exist. </a:t>
            </a:r>
            <a:endParaRPr lang="en-GB" dirty="0"/>
          </a:p>
        </p:txBody>
      </p:sp>
      <p:sp>
        <p:nvSpPr>
          <p:cNvPr id="4" name="Slide Number Placeholder 3"/>
          <p:cNvSpPr>
            <a:spLocks noGrp="1"/>
          </p:cNvSpPr>
          <p:nvPr>
            <p:ph type="sldNum" sz="quarter" idx="10"/>
          </p:nvPr>
        </p:nvSpPr>
        <p:spPr/>
        <p:txBody>
          <a:bodyPr/>
          <a:lstStyle/>
          <a:p>
            <a:fld id="{094C804A-85CA-C14C-A757-D8CE986E68DD}" type="slidenum">
              <a:rPr lang="en-US" smtClean="0"/>
              <a:t>7</a:t>
            </a:fld>
            <a:endParaRPr lang="en-US"/>
          </a:p>
        </p:txBody>
      </p:sp>
    </p:spTree>
    <p:extLst>
      <p:ext uri="{BB962C8B-B14F-4D97-AF65-F5344CB8AC3E}">
        <p14:creationId xmlns:p14="http://schemas.microsoft.com/office/powerpoint/2010/main" val="2911145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BIOPAMA Strategy</a:t>
            </a:r>
          </a:p>
          <a:p>
            <a:r>
              <a:rPr lang="en-GB" dirty="0"/>
              <a:t>RRIS</a:t>
            </a:r>
          </a:p>
          <a:p>
            <a:pPr marL="285750" indent="-285750">
              <a:buFont typeface="Arial" panose="020B0604020202020204" pitchFamily="34" charset="0"/>
              <a:buChar char="•"/>
            </a:pPr>
            <a:r>
              <a:rPr lang="en-GB" sz="1200" dirty="0">
                <a:solidFill>
                  <a:srgbClr val="679D97"/>
                </a:solidFill>
                <a:latin typeface="Franklin Gothic Book" charset="0"/>
                <a:ea typeface="Franklin Gothic Book" charset="0"/>
                <a:cs typeface="Franklin Gothic Book" charset="0"/>
              </a:rPr>
              <a:t>An open-source, free and secure tool.</a:t>
            </a:r>
          </a:p>
          <a:p>
            <a:pPr marL="285750" indent="-285750">
              <a:buFont typeface="Arial" panose="020B0604020202020204" pitchFamily="34" charset="0"/>
              <a:buChar char="•"/>
            </a:pPr>
            <a:r>
              <a:rPr lang="en-GB" sz="1200" dirty="0">
                <a:solidFill>
                  <a:srgbClr val="679D97"/>
                </a:solidFill>
                <a:latin typeface="Franklin Gothic Book" charset="0"/>
                <a:ea typeface="Franklin Gothic Book" charset="0"/>
                <a:cs typeface="Franklin Gothic Book" charset="0"/>
              </a:rPr>
              <a:t>Collects and analyses protected areas information and trends.</a:t>
            </a:r>
          </a:p>
          <a:p>
            <a:endParaRPr lang="en-GB" dirty="0"/>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C804A-85CA-C14C-A757-D8CE986E68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471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solidFill>
                  <a:srgbClr val="679D97"/>
                </a:solidFill>
                <a:latin typeface="Franklin Gothic Book" charset="0"/>
                <a:ea typeface="Franklin Gothic Book" charset="0"/>
                <a:cs typeface="Franklin Gothic Book" charset="0"/>
              </a:rPr>
              <a:t>An open-source, free and secure tool.</a:t>
            </a:r>
          </a:p>
          <a:p>
            <a:pPr marL="285750" indent="-285750">
              <a:buFont typeface="Arial" panose="020B0604020202020204" pitchFamily="34" charset="0"/>
              <a:buChar char="•"/>
            </a:pPr>
            <a:r>
              <a:rPr lang="en-GB" sz="1200" dirty="0">
                <a:solidFill>
                  <a:srgbClr val="679D97"/>
                </a:solidFill>
                <a:latin typeface="Franklin Gothic Book" charset="0"/>
                <a:ea typeface="Franklin Gothic Book" charset="0"/>
                <a:cs typeface="Franklin Gothic Book" charset="0"/>
              </a:rPr>
              <a:t>Collects and analyses protected areas information and trends.</a:t>
            </a:r>
          </a:p>
          <a:p>
            <a:pPr marL="285750" indent="-285750">
              <a:buFont typeface="Arial" panose="020B0604020202020204" pitchFamily="34" charset="0"/>
              <a:buChar char="•"/>
            </a:pPr>
            <a:r>
              <a:rPr lang="en-GB" sz="1200" dirty="0">
                <a:solidFill>
                  <a:srgbClr val="679D97"/>
                </a:solidFill>
                <a:latin typeface="Franklin Gothic Book" charset="0"/>
                <a:ea typeface="Franklin Gothic Book" charset="0"/>
                <a:cs typeface="Franklin Gothic Book" charset="0"/>
              </a:rPr>
              <a:t>Includes tools such as IMET (the Integrated Management Effectiveness Tool) and others</a:t>
            </a:r>
          </a:p>
          <a:p>
            <a:pPr marL="285750" indent="-285750">
              <a:buFont typeface="Arial" panose="020B0604020202020204" pitchFamily="34" charset="0"/>
              <a:buChar char="•"/>
            </a:pPr>
            <a:r>
              <a:rPr lang="en-GB" sz="1200" dirty="0">
                <a:solidFill>
                  <a:srgbClr val="679D97"/>
                </a:solidFill>
                <a:latin typeface="Franklin Gothic Book" charset="0"/>
                <a:ea typeface="Franklin Gothic Book" charset="0"/>
                <a:cs typeface="Franklin Gothic Book" charset="0"/>
              </a:rPr>
              <a:t>Typical information includes: protected areas and biodiversity ecosystems, species, habitats, pressures, threats, management, governance, climate change vulnerability, etc.</a:t>
            </a:r>
          </a:p>
          <a:p>
            <a:pPr marL="285750" indent="-285750">
              <a:buFont typeface="Arial" panose="020B0604020202020204" pitchFamily="34" charset="0"/>
              <a:buChar char="•"/>
            </a:pPr>
            <a:r>
              <a:rPr lang="en-GB" sz="1200" dirty="0">
                <a:solidFill>
                  <a:srgbClr val="679D97"/>
                </a:solidFill>
                <a:latin typeface="Franklin Gothic Book" charset="0"/>
                <a:ea typeface="Franklin Gothic Book" charset="0"/>
                <a:cs typeface="Franklin Gothic Book" charset="0"/>
              </a:rPr>
              <a:t>Will be harmonised with other major global datasets, e.g. WDPA, PANORAMA – Solutions for a Healthy Planet and the IUCN Green List of Protected and Conserved Areas.</a:t>
            </a:r>
          </a:p>
          <a:p>
            <a:endParaRPr lang="en-BF"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C804A-85CA-C14C-A757-D8CE986E68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865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0" y="0"/>
            <a:ext cx="12192000" cy="5361191"/>
          </a:xfrm>
        </p:spPr>
        <p:txBody>
          <a:bodyPr/>
          <a:lstStyle/>
          <a:p>
            <a:endParaRPr lang="en-US"/>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B68D7304-1DDB-4440-AB10-DDECB09D77E6}" type="datetime1">
              <a:rPr lang="ro-RO" smtClean="0"/>
              <a:t>04.02.2020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3" name="Subtitle 2"/>
          <p:cNvSpPr>
            <a:spLocks noGrp="1"/>
          </p:cNvSpPr>
          <p:nvPr>
            <p:ph type="subTitle" idx="1"/>
          </p:nvPr>
        </p:nvSpPr>
        <p:spPr>
          <a:xfrm>
            <a:off x="5501148" y="3095710"/>
            <a:ext cx="6194322" cy="164444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Rectangle 13"/>
          <p:cNvSpPr/>
          <p:nvPr userDrawn="1"/>
        </p:nvSpPr>
        <p:spPr>
          <a:xfrm>
            <a:off x="0" y="5361191"/>
            <a:ext cx="12207240" cy="1500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5641" y="5779806"/>
            <a:ext cx="3276600" cy="663388"/>
          </a:xfrm>
          <a:prstGeom prst="rect">
            <a:avLst/>
          </a:prstGeom>
        </p:spPr>
      </p:pic>
      <p:sp>
        <p:nvSpPr>
          <p:cNvPr id="2" name="Title 1"/>
          <p:cNvSpPr>
            <a:spLocks noGrp="1"/>
          </p:cNvSpPr>
          <p:nvPr>
            <p:ph type="ctrTitle"/>
          </p:nvPr>
        </p:nvSpPr>
        <p:spPr>
          <a:xfrm>
            <a:off x="5501148" y="621037"/>
            <a:ext cx="6194322" cy="2371281"/>
          </a:xfrm>
        </p:spPr>
        <p:txBody>
          <a:bodyPr anchor="b">
            <a:normAutofit/>
          </a:bodyPr>
          <a:lstStyle>
            <a:lvl1pPr algn="l">
              <a:defRPr sz="3600">
                <a:solidFill>
                  <a:schemeClr val="bg1"/>
                </a:solidFill>
              </a:defRPr>
            </a:lvl1pPr>
          </a:lstStyle>
          <a:p>
            <a:r>
              <a:rPr lang="en-US" dirty="0"/>
              <a:t>Click to edit Master title style</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0600" y="5787746"/>
            <a:ext cx="3084870" cy="693984"/>
          </a:xfrm>
          <a:prstGeom prst="rect">
            <a:avLst/>
          </a:prstGeom>
        </p:spPr>
      </p:pic>
    </p:spTree>
    <p:extLst>
      <p:ext uri="{BB962C8B-B14F-4D97-AF65-F5344CB8AC3E}">
        <p14:creationId xmlns:p14="http://schemas.microsoft.com/office/powerpoint/2010/main" val="143077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606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9"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39302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0" y="1006663"/>
            <a:ext cx="6172200" cy="4587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14"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207894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2439642"/>
            <a:ext cx="10515599" cy="2408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0"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5283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0"/>
            <a:ext cx="12192000" cy="5802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12010" y="3639671"/>
            <a:ext cx="4337212" cy="2162974"/>
          </a:xfrm>
          <a:prstGeom prst="rect">
            <a:avLst/>
          </a:prstGeom>
        </p:spPr>
      </p:pic>
      <p:sp>
        <p:nvSpPr>
          <p:cNvPr id="2" name="Vertical Title 1"/>
          <p:cNvSpPr>
            <a:spLocks noGrp="1"/>
          </p:cNvSpPr>
          <p:nvPr>
            <p:ph type="title" orient="vert"/>
          </p:nvPr>
        </p:nvSpPr>
        <p:spPr>
          <a:xfrm>
            <a:off x="8724900" y="365125"/>
            <a:ext cx="2628900" cy="5228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228851"/>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99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38200" y="10676890"/>
            <a:ext cx="2743200" cy="365125"/>
          </a:xfrm>
          <a:prstGeom prst="rect">
            <a:avLst/>
          </a:prstGeom>
        </p:spPr>
        <p:txBody>
          <a:bodyPr/>
          <a:lstStyle/>
          <a:p>
            <a:fld id="{EEAE0620-6311-40F3-ADCE-7669C40B015C}" type="datetime1">
              <a:rPr lang="ro-RO" smtClean="0"/>
              <a:t>04.02.2020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6"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838200" y="2439642"/>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6325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6"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15BA75AA-2165-41F1-9C20-0A222A46F366}" type="datetime1">
              <a:rPr lang="ro-RO" smtClean="0"/>
              <a:t>04.02.2020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11" name="Rectangle 10"/>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55880" y="6085489"/>
            <a:ext cx="2100072" cy="472440"/>
          </a:xfrm>
          <a:prstGeom prst="rect">
            <a:avLst/>
          </a:prstGeom>
        </p:spPr>
      </p:pic>
      <p:sp>
        <p:nvSpPr>
          <p:cNvPr id="15" name="Slide Number Placeholder 3"/>
          <p:cNvSpPr txBox="1">
            <a:spLocks/>
          </p:cNvSpPr>
          <p:nvPr userDrawn="1"/>
        </p:nvSpPr>
        <p:spPr>
          <a:xfrm>
            <a:off x="205740" y="441149"/>
            <a:ext cx="895350" cy="365124"/>
          </a:xfrm>
          <a:prstGeom prst="rect">
            <a:avLst/>
          </a:prstGeom>
        </p:spPr>
        <p:txBody>
          <a:bodyPr vert="horz" lIns="91440" tIns="45720" rIns="91440" bIns="45720" rtlCol="0" anchor="ctr"/>
          <a:lstStyle>
            <a:defPPr>
              <a:defRPr lang="en-US"/>
            </a:defPPr>
            <a:lvl1pPr marL="0" algn="r" defTabSz="914400" rtl="0" eaLnBrk="1" latinLnBrk="0" hangingPunct="1">
              <a:defRPr sz="4000" b="1" kern="1200">
                <a:solidFill>
                  <a:schemeClr val="bg1"/>
                </a:solidFill>
                <a:latin typeface="Franklin Gothic Book" charset="0"/>
                <a:ea typeface="Franklin Gothic Book" charset="0"/>
                <a:cs typeface="Franklin Gothic Boo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Placeholder 1"/>
          <p:cNvSpPr>
            <a:spLocks noGrp="1"/>
          </p:cNvSpPr>
          <p:nvPr>
            <p:ph type="title"/>
          </p:nvPr>
        </p:nvSpPr>
        <p:spPr>
          <a:xfrm>
            <a:off x="826770" y="1470392"/>
            <a:ext cx="10515600" cy="562965"/>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14" name="Text Placeholder 2"/>
          <p:cNvSpPr>
            <a:spLocks noGrp="1"/>
          </p:cNvSpPr>
          <p:nvPr>
            <p:ph idx="1"/>
          </p:nvPr>
        </p:nvSpPr>
        <p:spPr>
          <a:xfrm>
            <a:off x="826770" y="2439642"/>
            <a:ext cx="10515600" cy="240849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rotWithShape="1">
          <a:blip r:embed="rId3" cstate="email">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sp>
        <p:nvSpPr>
          <p:cNvPr id="21" name="Triangle 20"/>
          <p:cNvSpPr/>
          <p:nvPr userDrawn="1"/>
        </p:nvSpPr>
        <p:spPr>
          <a:xfrm rot="5400000">
            <a:off x="460351" y="1611813"/>
            <a:ext cx="299087" cy="257833"/>
          </a:xfrm>
          <a:prstGeom prs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205122" cy="5837129"/>
          </a:xfrm>
          <a:prstGeom prst="rect">
            <a:avLst/>
          </a:prstGeom>
        </p:spPr>
      </p:pic>
      <p:sp>
        <p:nvSpPr>
          <p:cNvPr id="2" name="Title 1"/>
          <p:cNvSpPr>
            <a:spLocks noGrp="1"/>
          </p:cNvSpPr>
          <p:nvPr>
            <p:ph type="title"/>
          </p:nvPr>
        </p:nvSpPr>
        <p:spPr>
          <a:xfrm>
            <a:off x="2457450" y="1726702"/>
            <a:ext cx="7429501" cy="1988047"/>
          </a:xfrm>
        </p:spPr>
        <p:txBody>
          <a:bodyPr anchor="b">
            <a:normAutofit/>
          </a:bodyPr>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2457449" y="3752850"/>
            <a:ext cx="7429502" cy="1459546"/>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45836DB3-E689-41ED-B388-1E5DF12EB456}" type="datetime1">
              <a:rPr lang="ro-RO" smtClean="0"/>
              <a:t>04.02.2020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cxnSp>
        <p:nvCxnSpPr>
          <p:cNvPr id="12" name="Straight Connector 11"/>
          <p:cNvCxnSpPr/>
          <p:nvPr userDrawn="1"/>
        </p:nvCxnSpPr>
        <p:spPr>
          <a:xfrm>
            <a:off x="0" y="5837128"/>
            <a:ext cx="122051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9"/>
          <p:cNvSpPr>
            <a:spLocks noGrp="1"/>
          </p:cNvSpPr>
          <p:nvPr>
            <p:ph type="pic" sz="quarter" idx="13"/>
          </p:nvPr>
        </p:nvSpPr>
        <p:spPr>
          <a:xfrm>
            <a:off x="0" y="0"/>
            <a:ext cx="12192000" cy="5777345"/>
          </a:xfrm>
        </p:spPr>
        <p:txBody>
          <a:bodyPr/>
          <a:lstStyle/>
          <a:p>
            <a:endParaRPr lang="en-US"/>
          </a:p>
        </p:txBody>
      </p:sp>
      <p:sp>
        <p:nvSpPr>
          <p:cNvPr id="2" name="Title 1"/>
          <p:cNvSpPr>
            <a:spLocks noGrp="1"/>
          </p:cNvSpPr>
          <p:nvPr>
            <p:ph type="title"/>
          </p:nvPr>
        </p:nvSpPr>
        <p:spPr>
          <a:xfrm>
            <a:off x="838200" y="2454656"/>
            <a:ext cx="9438377" cy="868032"/>
          </a:xfrm>
        </p:spPr>
        <p:txBody>
          <a:bodyPr anchor="b">
            <a:normAutofit/>
          </a:bodyPr>
          <a:lstStyle>
            <a:lvl1pPr algn="l">
              <a:defRPr sz="2800">
                <a:solidFill>
                  <a:schemeClr val="bg1"/>
                </a:solidFill>
              </a:defRPr>
            </a:lvl1pPr>
          </a:lstStyle>
          <a:p>
            <a:r>
              <a:rPr lang="en-US" dirty="0"/>
              <a:t>Click to edit Master title style</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9198C8D0-4FA3-4B38-A4F3-50398BE96A67}" type="datetime1">
              <a:rPr lang="ro-RO" smtClean="0"/>
              <a:t>04.02.2020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3" name="Text Placeholder 2"/>
          <p:cNvSpPr>
            <a:spLocks noGrp="1"/>
          </p:cNvSpPr>
          <p:nvPr>
            <p:ph type="body" idx="1"/>
          </p:nvPr>
        </p:nvSpPr>
        <p:spPr>
          <a:xfrm>
            <a:off x="838199" y="3322688"/>
            <a:ext cx="9438378" cy="439588"/>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71457"/>
            <a:ext cx="5181600" cy="35482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071457"/>
            <a:ext cx="5181600" cy="3548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838200" y="10676890"/>
            <a:ext cx="2743200" cy="365125"/>
          </a:xfrm>
          <a:prstGeom prst="rect">
            <a:avLst/>
          </a:prstGeom>
        </p:spPr>
        <p:txBody>
          <a:bodyPr/>
          <a:lstStyle/>
          <a:p>
            <a:fld id="{FB056F17-3813-4268-9972-4BB50318179C}" type="datetime1">
              <a:rPr lang="ro-RO" smtClean="0"/>
              <a:t>04.02.2020</a:t>
            </a:fld>
            <a:endParaRPr lang="en-US"/>
          </a:p>
        </p:txBody>
      </p:sp>
      <p:sp>
        <p:nvSpPr>
          <p:cNvPr id="10" name="Slide Number Placeholder 9"/>
          <p:cNvSpPr>
            <a:spLocks noGrp="1"/>
          </p:cNvSpPr>
          <p:nvPr>
            <p:ph type="sldNum" sz="quarter" idx="12"/>
          </p:nvPr>
        </p:nvSpPr>
        <p:spPr/>
        <p:txBody>
          <a:bodyPr/>
          <a:lstStyle/>
          <a:p>
            <a:fld id="{8E6E1215-9133-0E48-AF1B-6BA022E5FB71}" type="slidenum">
              <a:rPr lang="en-US" smtClean="0"/>
              <a:t>‹#›</a:t>
            </a:fld>
            <a:endParaRPr lang="en-US"/>
          </a:p>
        </p:txBody>
      </p:sp>
      <p:sp>
        <p:nvSpPr>
          <p:cNvPr id="13"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5"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5933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0333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8200" y="2857269"/>
            <a:ext cx="5157787" cy="29230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20333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857269"/>
            <a:ext cx="5183188" cy="29230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a:xfrm>
            <a:off x="838200" y="10676890"/>
            <a:ext cx="2743200" cy="365125"/>
          </a:xfrm>
          <a:prstGeom prst="rect">
            <a:avLst/>
          </a:prstGeom>
        </p:spPr>
        <p:txBody>
          <a:bodyPr/>
          <a:lstStyle/>
          <a:p>
            <a:fld id="{588278C7-83CC-419B-A20A-2DB6525EDAD4}" type="datetime1">
              <a:rPr lang="ro-RO" smtClean="0"/>
              <a:t>04.02.2020</a:t>
            </a:fld>
            <a:endParaRPr lang="en-US"/>
          </a:p>
        </p:txBody>
      </p:sp>
      <p:sp>
        <p:nvSpPr>
          <p:cNvPr id="13" name="Slide Number Placeholder 12"/>
          <p:cNvSpPr>
            <a:spLocks noGrp="1"/>
          </p:cNvSpPr>
          <p:nvPr>
            <p:ph type="sldNum" sz="quarter" idx="12"/>
          </p:nvPr>
        </p:nvSpPr>
        <p:spPr/>
        <p:txBody>
          <a:bodyPr/>
          <a:lstStyle/>
          <a:p>
            <a:fld id="{8E6E1215-9133-0E48-AF1B-6BA022E5FB71}" type="slidenum">
              <a:rPr lang="en-US" smtClean="0"/>
              <a:t>‹#›</a:t>
            </a:fld>
            <a:endParaRPr lang="en-US"/>
          </a:p>
        </p:txBody>
      </p:sp>
      <p:sp>
        <p:nvSpPr>
          <p:cNvPr id="18"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0029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838200" y="10676890"/>
            <a:ext cx="2743200" cy="365125"/>
          </a:xfrm>
          <a:prstGeom prst="rect">
            <a:avLst/>
          </a:prstGeom>
        </p:spPr>
        <p:txBody>
          <a:bodyPr/>
          <a:lstStyle/>
          <a:p>
            <a:fld id="{DC740586-9D83-4886-8E74-2CF0863EB7FE}" type="datetime1">
              <a:rPr lang="ro-RO" smtClean="0"/>
              <a:t>04.02.2020</a:t>
            </a:fld>
            <a:endParaRPr lang="en-US"/>
          </a:p>
        </p:txBody>
      </p:sp>
      <p:sp>
        <p:nvSpPr>
          <p:cNvPr id="8" name="Slide Number Placeholder 7"/>
          <p:cNvSpPr>
            <a:spLocks noGrp="1"/>
          </p:cNvSpPr>
          <p:nvPr>
            <p:ph type="sldNum" sz="quarter" idx="12"/>
          </p:nvPr>
        </p:nvSpPr>
        <p:spPr/>
        <p:txBody>
          <a:bodyPr/>
          <a:lstStyle/>
          <a:p>
            <a:fld id="{8E6E1215-9133-0E48-AF1B-6BA022E5FB71}" type="slidenum">
              <a:rPr lang="en-US" smtClean="0"/>
              <a:t>‹#›</a:t>
            </a:fld>
            <a:endParaRPr lang="en-US"/>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2859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9" name="Rectangle 8"/>
          <p:cNvSpPr/>
          <p:nvPr userDrawn="1"/>
        </p:nvSpPr>
        <p:spPr>
          <a:xfrm>
            <a:off x="0" y="575874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55880" y="6085489"/>
            <a:ext cx="2100072" cy="472440"/>
          </a:xfrm>
          <a:prstGeom prst="rect">
            <a:avLst/>
          </a:prstGeom>
        </p:spPr>
      </p:pic>
      <p:sp>
        <p:nvSpPr>
          <p:cNvPr id="13"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spTree>
    <p:extLst>
      <p:ext uri="{BB962C8B-B14F-4D97-AF65-F5344CB8AC3E}">
        <p14:creationId xmlns:p14="http://schemas.microsoft.com/office/powerpoint/2010/main" val="174642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5256"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19" name="Picture 1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8212010" y="3639671"/>
            <a:ext cx="4337212" cy="2162974"/>
          </a:xfrm>
          <a:prstGeom prst="rect">
            <a:avLst/>
          </a:prstGeom>
        </p:spPr>
      </p:pic>
      <p:sp>
        <p:nvSpPr>
          <p:cNvPr id="14" name="Rectangle 13"/>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355880" y="6085489"/>
            <a:ext cx="2100072" cy="472440"/>
          </a:xfrm>
          <a:prstGeom prst="rect">
            <a:avLst/>
          </a:prstGeom>
        </p:spPr>
      </p:pic>
      <p:sp>
        <p:nvSpPr>
          <p:cNvPr id="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439642"/>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106768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E1215-9133-0E48-AF1B-6BA022E5FB71}" type="slidenum">
              <a:rPr lang="en-US" smtClean="0"/>
              <a:t>‹#›</a:t>
            </a:fld>
            <a:endParaRPr lang="en-US"/>
          </a:p>
        </p:txBody>
      </p:sp>
      <p:sp>
        <p:nvSpPr>
          <p:cNvPr id="26"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riangle 11"/>
          <p:cNvSpPr/>
          <p:nvPr userDrawn="1"/>
        </p:nvSpPr>
        <p:spPr>
          <a:xfrm rot="5400000">
            <a:off x="460351" y="1611813"/>
            <a:ext cx="299087" cy="25783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6" name="Picture 15"/>
          <p:cNvPicPr>
            <a:picLocks noChangeAspect="1"/>
          </p:cNvPicPr>
          <p:nvPr userDrawn="1"/>
        </p:nvPicPr>
        <p:blipFill rotWithShape="1">
          <a:blip r:embed="rId17" cstate="email">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spTree>
    <p:extLst>
      <p:ext uri="{BB962C8B-B14F-4D97-AF65-F5344CB8AC3E}">
        <p14:creationId xmlns:p14="http://schemas.microsoft.com/office/powerpoint/2010/main" val="75164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dt="0"/>
  <p:txStyles>
    <p:titleStyle>
      <a:lvl1pPr algn="l" defTabSz="914400" rtl="0" eaLnBrk="1" latinLnBrk="0" hangingPunct="1">
        <a:lnSpc>
          <a:spcPct val="90000"/>
        </a:lnSpc>
        <a:spcBef>
          <a:spcPct val="0"/>
        </a:spcBef>
        <a:buNone/>
        <a:defRPr sz="3600" kern="1200">
          <a:solidFill>
            <a:srgbClr val="90C14E"/>
          </a:solidFill>
          <a:latin typeface="Franklin Gothic Demi" charset="0"/>
          <a:ea typeface="Franklin Gothic Demi" charset="0"/>
          <a:cs typeface="Franklin Gothic Dem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79D97"/>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79D97"/>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79D97"/>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biopama.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yammer.com/biopama" TargetMode="External"/><Relationship Id="rId5" Type="http://schemas.openxmlformats.org/officeDocument/2006/relationships/hyperlink" Target="http://www.rris.biopama.org/" TargetMode="External"/><Relationship Id="rId4" Type="http://schemas.openxmlformats.org/officeDocument/2006/relationships/hyperlink" Target="https://portals.iucn.org/um/webforms/newsletter.php?n=435,436,437,43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gif"/><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0"/>
            <a:ext cx="12192000" cy="5361191"/>
          </a:xfrm>
          <a:noFill/>
        </p:spPr>
      </p:pic>
      <p:sp>
        <p:nvSpPr>
          <p:cNvPr id="3" name="Subtitle 2"/>
          <p:cNvSpPr>
            <a:spLocks noGrp="1"/>
          </p:cNvSpPr>
          <p:nvPr>
            <p:ph type="subTitle" idx="1"/>
          </p:nvPr>
        </p:nvSpPr>
        <p:spPr>
          <a:xfrm>
            <a:off x="459955" y="2762054"/>
            <a:ext cx="5106389" cy="1862943"/>
          </a:xfrm>
        </p:spPr>
        <p:txBody>
          <a:bodyPr>
            <a:normAutofit/>
          </a:bodyPr>
          <a:lstStyle/>
          <a:p>
            <a:r>
              <a:rPr lang="en-US" dirty="0"/>
              <a:t>2017-2023</a:t>
            </a:r>
          </a:p>
          <a:p>
            <a:endParaRPr lang="en-US" dirty="0"/>
          </a:p>
        </p:txBody>
      </p:sp>
      <p:sp>
        <p:nvSpPr>
          <p:cNvPr id="4" name="Title 3"/>
          <p:cNvSpPr>
            <a:spLocks noGrp="1"/>
          </p:cNvSpPr>
          <p:nvPr>
            <p:ph type="ctrTitle"/>
          </p:nvPr>
        </p:nvSpPr>
        <p:spPr>
          <a:xfrm>
            <a:off x="356259" y="399087"/>
            <a:ext cx="10770919" cy="2244436"/>
          </a:xfrm>
        </p:spPr>
        <p:txBody>
          <a:bodyPr/>
          <a:lstStyle/>
          <a:p>
            <a:r>
              <a:rPr lang="en-US" dirty="0"/>
              <a:t>The Biodiversity and </a:t>
            </a:r>
            <a:br>
              <a:rPr lang="en-US" dirty="0"/>
            </a:br>
            <a:r>
              <a:rPr lang="en-US" dirty="0"/>
              <a:t>Protected Areas Management</a:t>
            </a:r>
            <a:br>
              <a:rPr lang="en-US" dirty="0"/>
            </a:br>
            <a:r>
              <a:rPr lang="en-US" dirty="0"/>
              <a:t>(BIOPAMA) Programme</a:t>
            </a:r>
          </a:p>
        </p:txBody>
      </p:sp>
      <p:sp>
        <p:nvSpPr>
          <p:cNvPr id="2" name="TextBox 1"/>
          <p:cNvSpPr txBox="1"/>
          <p:nvPr/>
        </p:nvSpPr>
        <p:spPr>
          <a:xfrm>
            <a:off x="529782" y="6396335"/>
            <a:ext cx="3082895" cy="430887"/>
          </a:xfrm>
          <a:prstGeom prst="rect">
            <a:avLst/>
          </a:prstGeom>
          <a:noFill/>
        </p:spPr>
        <p:txBody>
          <a:bodyPr wrap="none" rtlCol="0">
            <a:spAutoFit/>
          </a:bodyPr>
          <a:lstStyle/>
          <a:p>
            <a:r>
              <a:rPr lang="en-GB" sz="1100" dirty="0">
                <a:solidFill>
                  <a:srgbClr val="679D97"/>
                </a:solidFill>
                <a:latin typeface="Franklin Gothic Book" charset="0"/>
                <a:ea typeface="Franklin Gothic Book" charset="0"/>
                <a:cs typeface="Franklin Gothic Book" charset="0"/>
              </a:rPr>
              <a:t>An initiative of the ACP Group of States financed </a:t>
            </a:r>
          </a:p>
          <a:p>
            <a:pPr algn="ctr"/>
            <a:r>
              <a:rPr lang="en-GB" sz="1100" dirty="0">
                <a:solidFill>
                  <a:srgbClr val="679D97"/>
                </a:solidFill>
                <a:latin typeface="Franklin Gothic Book" charset="0"/>
                <a:ea typeface="Franklin Gothic Book" charset="0"/>
                <a:cs typeface="Franklin Gothic Book" charset="0"/>
              </a:rPr>
              <a:t>by the European Union’s 11th EDF</a:t>
            </a:r>
          </a:p>
        </p:txBody>
      </p:sp>
      <p:sp>
        <p:nvSpPr>
          <p:cNvPr id="6" name="ZoneTexte 5"/>
          <p:cNvSpPr txBox="1"/>
          <p:nvPr/>
        </p:nvSpPr>
        <p:spPr>
          <a:xfrm>
            <a:off x="529781" y="4271054"/>
            <a:ext cx="3599159" cy="707886"/>
          </a:xfrm>
          <a:prstGeom prst="rect">
            <a:avLst/>
          </a:prstGeom>
          <a:solidFill>
            <a:srgbClr val="41AD53"/>
          </a:solidFill>
        </p:spPr>
        <p:txBody>
          <a:bodyPr wrap="square" rtlCol="0">
            <a:spAutoFit/>
          </a:bodyPr>
          <a:lstStyle/>
          <a:p>
            <a:r>
              <a:rPr lang="fr-FR" sz="2000" b="1" dirty="0" smtClean="0">
                <a:solidFill>
                  <a:schemeClr val="bg1">
                    <a:lumMod val="95000"/>
                  </a:schemeClr>
                </a:solidFill>
                <a:latin typeface="Franklin Gothic Demi" panose="020B0703020102020204" pitchFamily="34" charset="0"/>
              </a:rPr>
              <a:t>Dede Amah</a:t>
            </a:r>
          </a:p>
          <a:p>
            <a:r>
              <a:rPr lang="fr-FR" sz="2000" b="1" dirty="0" err="1" smtClean="0">
                <a:solidFill>
                  <a:schemeClr val="bg1">
                    <a:lumMod val="95000"/>
                  </a:schemeClr>
                </a:solidFill>
                <a:latin typeface="Franklin Gothic Demi" panose="020B0703020102020204" pitchFamily="34" charset="0"/>
              </a:rPr>
              <a:t>Technical</a:t>
            </a:r>
            <a:r>
              <a:rPr lang="fr-FR" sz="2000" b="1" dirty="0" smtClean="0">
                <a:solidFill>
                  <a:schemeClr val="bg1">
                    <a:lumMod val="95000"/>
                  </a:schemeClr>
                </a:solidFill>
                <a:latin typeface="Franklin Gothic Demi" panose="020B0703020102020204" pitchFamily="34" charset="0"/>
              </a:rPr>
              <a:t> Assistant BIOPAMA</a:t>
            </a:r>
            <a:endParaRPr lang="en-GB" sz="2000" b="1" dirty="0">
              <a:solidFill>
                <a:schemeClr val="bg1">
                  <a:lumMod val="95000"/>
                </a:schemeClr>
              </a:solidFill>
              <a:latin typeface="Franklin Gothic Demi" panose="020B0703020102020204" pitchFamily="34" charset="0"/>
            </a:endParaRPr>
          </a:p>
        </p:txBody>
      </p:sp>
    </p:spTree>
    <p:extLst>
      <p:ext uri="{BB962C8B-B14F-4D97-AF65-F5344CB8AC3E}">
        <p14:creationId xmlns:p14="http://schemas.microsoft.com/office/powerpoint/2010/main" val="19672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3"/>
          </p:nvPr>
        </p:nvSpPr>
        <p:spPr>
          <a:xfrm>
            <a:off x="207390" y="152468"/>
            <a:ext cx="9146391" cy="9348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90C14E"/>
                </a:solidFill>
                <a:effectLst/>
                <a:uLnTx/>
                <a:uFillTx/>
                <a:latin typeface="Franklin Gothic Demi" charset="0"/>
              </a:rPr>
              <a:t>Example of the Central African Forest Observatory (OFAC)</a:t>
            </a:r>
            <a:endParaRPr kumimoji="0" lang="en-US" sz="2800" b="0" i="0" u="none" strike="noStrike" kern="1200" cap="none" spc="0" normalizeH="0" baseline="0" noProof="0" dirty="0">
              <a:ln>
                <a:noFill/>
              </a:ln>
              <a:solidFill>
                <a:srgbClr val="90C14E"/>
              </a:solidFill>
              <a:effectLst/>
              <a:uLnTx/>
              <a:uFillTx/>
              <a:latin typeface="Franklin Gothic Demi" charset="0"/>
            </a:endParaRPr>
          </a:p>
        </p:txBody>
      </p:sp>
      <p:sp>
        <p:nvSpPr>
          <p:cNvPr id="7" name="Rectangle 6">
            <a:extLst>
              <a:ext uri="{FF2B5EF4-FFF2-40B4-BE49-F238E27FC236}">
                <a16:creationId xmlns:a16="http://schemas.microsoft.com/office/drawing/2014/main" id="{ECBB7697-FE08-444D-9402-B2A528E342C3}"/>
              </a:ext>
            </a:extLst>
          </p:cNvPr>
          <p:cNvSpPr/>
          <p:nvPr/>
        </p:nvSpPr>
        <p:spPr>
          <a:xfrm>
            <a:off x="4857944" y="5334208"/>
            <a:ext cx="3205115"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F" sz="1500" b="0" i="0" u="none" strike="noStrike" kern="1200" cap="none" spc="0" normalizeH="0" baseline="0" noProof="0" dirty="0">
                <a:ln>
                  <a:noFill/>
                </a:ln>
                <a:solidFill>
                  <a:srgbClr val="A35B28"/>
                </a:solidFill>
                <a:effectLst/>
                <a:uLnTx/>
                <a:uFillTx/>
                <a:latin typeface="Calibri" panose="020F0502020204030204"/>
                <a:ea typeface="+mn-ea"/>
                <a:cs typeface="+mn-cs"/>
              </a:rPr>
              <a:t>https://www.observatoire-comifac.net</a:t>
            </a:r>
          </a:p>
        </p:txBody>
      </p:sp>
      <p:sp>
        <p:nvSpPr>
          <p:cNvPr id="12" name="TextBox 11">
            <a:extLst>
              <a:ext uri="{FF2B5EF4-FFF2-40B4-BE49-F238E27FC236}">
                <a16:creationId xmlns:a16="http://schemas.microsoft.com/office/drawing/2014/main" id="{2E9ED19D-13E0-B442-BC18-50EE1ABC431D}"/>
              </a:ext>
            </a:extLst>
          </p:cNvPr>
          <p:cNvSpPr txBox="1"/>
          <p:nvPr/>
        </p:nvSpPr>
        <p:spPr>
          <a:xfrm>
            <a:off x="1024651" y="4687817"/>
            <a:ext cx="18505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prstClr val="black"/>
                </a:solidFill>
                <a:latin typeface="Calibri" panose="020F0502020204030204"/>
              </a:rPr>
              <a:t>C</a:t>
            </a:r>
            <a:r>
              <a:rPr kumimoji="0" lang="en-BF" sz="1800" b="1" i="0" u="none" strike="noStrike" kern="1200" cap="none" spc="0" normalizeH="0" baseline="0" noProof="0" dirty="0" smtClean="0">
                <a:ln>
                  <a:noFill/>
                </a:ln>
                <a:solidFill>
                  <a:prstClr val="black"/>
                </a:solidFill>
                <a:effectLst/>
                <a:uLnTx/>
                <a:uFillTx/>
                <a:latin typeface="Calibri" panose="020F0502020204030204"/>
              </a:rPr>
              <a:t>apacity Building </a:t>
            </a:r>
            <a:endParaRPr kumimoji="0" lang="en-BF" sz="1800" b="1" i="0" u="none" strike="noStrike" kern="1200" cap="none" spc="0" normalizeH="0" baseline="0" noProof="0" dirty="0">
              <a:ln>
                <a:noFill/>
              </a:ln>
              <a:solidFill>
                <a:prstClr val="black"/>
              </a:solidFill>
              <a:effectLst/>
              <a:uLnTx/>
              <a:uFillTx/>
              <a:latin typeface="Calibri" panose="020F0502020204030204"/>
            </a:endParaRPr>
          </a:p>
        </p:txBody>
      </p:sp>
      <p:pic>
        <p:nvPicPr>
          <p:cNvPr id="9" name="Image 8"/>
          <p:cNvPicPr/>
          <p:nvPr/>
        </p:nvPicPr>
        <p:blipFill>
          <a:blip r:embed="rId2"/>
          <a:stretch>
            <a:fillRect/>
          </a:stretch>
        </p:blipFill>
        <p:spPr>
          <a:xfrm>
            <a:off x="3555635" y="989767"/>
            <a:ext cx="5597792" cy="3403124"/>
          </a:xfrm>
          <a:prstGeom prst="rect">
            <a:avLst/>
          </a:prstGeom>
        </p:spPr>
      </p:pic>
      <p:pic>
        <p:nvPicPr>
          <p:cNvPr id="16" name="Image 15"/>
          <p:cNvPicPr>
            <a:picLocks noChangeAspect="1"/>
          </p:cNvPicPr>
          <p:nvPr/>
        </p:nvPicPr>
        <p:blipFill>
          <a:blip r:embed="rId3"/>
          <a:stretch>
            <a:fillRect/>
          </a:stretch>
        </p:blipFill>
        <p:spPr>
          <a:xfrm>
            <a:off x="9280337" y="989767"/>
            <a:ext cx="1507807" cy="3059620"/>
          </a:xfrm>
          <a:prstGeom prst="rect">
            <a:avLst/>
          </a:prstGeom>
          <a:ln>
            <a:noFill/>
          </a:ln>
          <a:effectLst>
            <a:outerShdw blurRad="292100" dist="139700" dir="2700000" algn="tl" rotWithShape="0">
              <a:srgbClr val="333333">
                <a:alpha val="65000"/>
              </a:srgbClr>
            </a:outerShdw>
          </a:effectLst>
        </p:spPr>
      </p:pic>
      <p:sp>
        <p:nvSpPr>
          <p:cNvPr id="17" name="ZoneTexte 16"/>
          <p:cNvSpPr txBox="1"/>
          <p:nvPr/>
        </p:nvSpPr>
        <p:spPr>
          <a:xfrm>
            <a:off x="9410055" y="4591285"/>
            <a:ext cx="2228504" cy="369332"/>
          </a:xfrm>
          <a:prstGeom prst="rect">
            <a:avLst/>
          </a:prstGeom>
          <a:noFill/>
        </p:spPr>
        <p:txBody>
          <a:bodyPr wrap="square" rtlCol="0">
            <a:spAutoFit/>
          </a:bodyPr>
          <a:lstStyle/>
          <a:p>
            <a:r>
              <a:rPr lang="fr-FR" b="1" dirty="0" err="1" smtClean="0"/>
              <a:t>Knowledge</a:t>
            </a:r>
            <a:r>
              <a:rPr lang="fr-FR" b="1" dirty="0" smtClean="0"/>
              <a:t> </a:t>
            </a:r>
            <a:r>
              <a:rPr lang="fr-FR" b="1" dirty="0" err="1" smtClean="0"/>
              <a:t>products</a:t>
            </a:r>
            <a:endParaRPr lang="en-GB" b="1" dirty="0"/>
          </a:p>
        </p:txBody>
      </p:sp>
      <p:sp>
        <p:nvSpPr>
          <p:cNvPr id="18" name="TextBox 11">
            <a:extLst>
              <a:ext uri="{FF2B5EF4-FFF2-40B4-BE49-F238E27FC236}">
                <a16:creationId xmlns:a16="http://schemas.microsoft.com/office/drawing/2014/main" id="{2E9ED19D-13E0-B442-BC18-50EE1ABC431D}"/>
              </a:ext>
            </a:extLst>
          </p:cNvPr>
          <p:cNvSpPr txBox="1"/>
          <p:nvPr/>
        </p:nvSpPr>
        <p:spPr>
          <a:xfrm>
            <a:off x="4857944" y="4302328"/>
            <a:ext cx="32746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noProof="0" dirty="0" smtClean="0">
                <a:solidFill>
                  <a:prstClr val="black"/>
                </a:solidFill>
                <a:latin typeface="Calibri" panose="020F0502020204030204"/>
              </a:rPr>
              <a:t>Information management portal</a:t>
            </a:r>
            <a:endParaRPr kumimoji="0" lang="en-BF" sz="1800" b="1" i="0" u="none" strike="noStrike" kern="1200" cap="none" spc="0" normalizeH="0" baseline="0" noProof="0" dirty="0">
              <a:ln>
                <a:noFill/>
              </a:ln>
              <a:solidFill>
                <a:prstClr val="black"/>
              </a:solidFill>
              <a:effectLst/>
              <a:uLnTx/>
              <a:uFillTx/>
              <a:latin typeface="Calibri" panose="020F0502020204030204"/>
            </a:endParaRPr>
          </a:p>
        </p:txBody>
      </p:sp>
      <p:pic>
        <p:nvPicPr>
          <p:cNvPr id="20" name="Image 19"/>
          <p:cNvPicPr>
            <a:picLocks noChangeAspect="1"/>
          </p:cNvPicPr>
          <p:nvPr/>
        </p:nvPicPr>
        <p:blipFill>
          <a:blip r:embed="rId4"/>
          <a:stretch>
            <a:fillRect/>
          </a:stretch>
        </p:blipFill>
        <p:spPr>
          <a:xfrm>
            <a:off x="377992" y="1527924"/>
            <a:ext cx="3048057" cy="1412378"/>
          </a:xfrm>
          <a:prstGeom prst="rect">
            <a:avLst/>
          </a:prstGeom>
        </p:spPr>
      </p:pic>
      <p:pic>
        <p:nvPicPr>
          <p:cNvPr id="21" name="Image 20"/>
          <p:cNvPicPr>
            <a:picLocks noChangeAspect="1"/>
          </p:cNvPicPr>
          <p:nvPr/>
        </p:nvPicPr>
        <p:blipFill>
          <a:blip r:embed="rId5"/>
          <a:stretch>
            <a:fillRect/>
          </a:stretch>
        </p:blipFill>
        <p:spPr>
          <a:xfrm>
            <a:off x="377993" y="3000500"/>
            <a:ext cx="3048057" cy="1687317"/>
          </a:xfrm>
          <a:prstGeom prst="rect">
            <a:avLst/>
          </a:prstGeom>
        </p:spPr>
      </p:pic>
      <p:pic>
        <p:nvPicPr>
          <p:cNvPr id="2" name="Image 1"/>
          <p:cNvPicPr>
            <a:picLocks noChangeAspect="1"/>
          </p:cNvPicPr>
          <p:nvPr/>
        </p:nvPicPr>
        <p:blipFill>
          <a:blip r:embed="rId6"/>
          <a:stretch>
            <a:fillRect/>
          </a:stretch>
        </p:blipFill>
        <p:spPr>
          <a:xfrm>
            <a:off x="10655431" y="2459836"/>
            <a:ext cx="1314769" cy="21347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305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3"/>
          </p:nvPr>
        </p:nvSpPr>
        <p:spPr>
          <a:xfrm>
            <a:off x="634999" y="508394"/>
            <a:ext cx="854670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90C14E"/>
                </a:solidFill>
                <a:effectLst/>
                <a:uLnTx/>
                <a:uFillTx/>
                <a:latin typeface="Franklin Gothic Demi" charset="0"/>
              </a:rPr>
              <a:t>THE REGIONAL REFERENCE INFORMATION SYSTEM</a:t>
            </a:r>
          </a:p>
        </p:txBody>
      </p:sp>
      <p:sp>
        <p:nvSpPr>
          <p:cNvPr id="7" name="Title 6"/>
          <p:cNvSpPr>
            <a:spLocks noGrp="1"/>
          </p:cNvSpPr>
          <p:nvPr>
            <p:ph type="title"/>
          </p:nvPr>
        </p:nvSpPr>
        <p:spPr>
          <a:xfrm>
            <a:off x="838200" y="1593130"/>
            <a:ext cx="7864049" cy="2676013"/>
          </a:xfrm>
        </p:spPr>
        <p:txBody>
          <a:bodyPr>
            <a:noAutofit/>
          </a:bodyPr>
          <a:lstStyle/>
          <a:p>
            <a:r>
              <a:rPr lang="en-US" sz="2800" dirty="0">
                <a:solidFill>
                  <a:srgbClr val="679D97"/>
                </a:solidFill>
              </a:rPr>
              <a:t>The regional reference information system is free, secure and built using open source technologies. The system hosts a broad range of data that can be stored and used, such as field data, international indicators, satellite imagery, maps, photos, surveys and documents.</a:t>
            </a:r>
            <a:r>
              <a:rPr lang="en-BF" sz="2800" dirty="0">
                <a:solidFill>
                  <a:srgbClr val="679D97"/>
                </a:solidFill>
              </a:rPr>
              <a:t/>
            </a:r>
            <a:br>
              <a:rPr lang="en-BF" sz="2800" dirty="0">
                <a:solidFill>
                  <a:srgbClr val="679D97"/>
                </a:solidFill>
              </a:rPr>
            </a:br>
            <a:endParaRPr lang="en-GB" sz="2800" dirty="0">
              <a:solidFill>
                <a:srgbClr val="679D97"/>
              </a:solidFill>
            </a:endParaRPr>
          </a:p>
        </p:txBody>
      </p:sp>
      <p:sp>
        <p:nvSpPr>
          <p:cNvPr id="2" name="Retângulo 1">
            <a:extLst>
              <a:ext uri="{FF2B5EF4-FFF2-40B4-BE49-F238E27FC236}">
                <a16:creationId xmlns:a16="http://schemas.microsoft.com/office/drawing/2014/main" id="{F2790C97-AE8A-424A-A7B7-E73BF1BA9C4B}"/>
              </a:ext>
            </a:extLst>
          </p:cNvPr>
          <p:cNvSpPr/>
          <p:nvPr/>
        </p:nvSpPr>
        <p:spPr>
          <a:xfrm>
            <a:off x="9310802" y="2751990"/>
            <a:ext cx="227264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A35B28"/>
                </a:solidFill>
                <a:effectLst/>
                <a:uLnTx/>
                <a:uFillTx/>
                <a:latin typeface="Calibri" panose="020F0502020204030204"/>
                <a:ea typeface="+mn-ea"/>
                <a:cs typeface="+mn-cs"/>
              </a:rPr>
              <a:t>https://</a:t>
            </a:r>
            <a:r>
              <a:rPr kumimoji="0" lang="en-GB" sz="1600" b="1" i="0" u="none" strike="noStrike" kern="1200" cap="none" spc="0" normalizeH="0" baseline="0" noProof="0" dirty="0" err="1">
                <a:ln>
                  <a:noFill/>
                </a:ln>
                <a:solidFill>
                  <a:srgbClr val="A35B28"/>
                </a:solidFill>
                <a:effectLst/>
                <a:uLnTx/>
                <a:uFillTx/>
                <a:latin typeface="Calibri" panose="020F0502020204030204"/>
                <a:ea typeface="+mn-ea"/>
                <a:cs typeface="+mn-cs"/>
              </a:rPr>
              <a:t>rris.biopama.org</a:t>
            </a:r>
            <a:endParaRPr kumimoji="0" lang="en-GB" sz="1600" b="1" i="0" u="none" strike="noStrike" kern="1200" cap="none" spc="0" normalizeH="0" baseline="0" noProof="0" dirty="0">
              <a:ln>
                <a:noFill/>
              </a:ln>
              <a:solidFill>
                <a:srgbClr val="A35B28"/>
              </a:solidFill>
              <a:effectLst/>
              <a:uLnTx/>
              <a:uFillTx/>
              <a:latin typeface="Calibri" panose="020F0502020204030204"/>
              <a:ea typeface="+mn-ea"/>
              <a:cs typeface="+mn-cs"/>
            </a:endParaRPr>
          </a:p>
        </p:txBody>
      </p:sp>
      <p:pic>
        <p:nvPicPr>
          <p:cNvPr id="3" name="Image 2"/>
          <p:cNvPicPr>
            <a:picLocks noChangeAspect="1"/>
          </p:cNvPicPr>
          <p:nvPr/>
        </p:nvPicPr>
        <p:blipFill>
          <a:blip r:embed="rId3">
            <a:clrChange>
              <a:clrFrom>
                <a:srgbClr val="FFFFFF"/>
              </a:clrFrom>
              <a:clrTo>
                <a:srgbClr val="FFFFFF">
                  <a:alpha val="0"/>
                </a:srgbClr>
              </a:clrTo>
            </a:clrChange>
          </a:blip>
          <a:stretch>
            <a:fillRect/>
          </a:stretch>
        </p:blipFill>
        <p:spPr>
          <a:xfrm>
            <a:off x="8638095" y="797903"/>
            <a:ext cx="3553905" cy="2152889"/>
          </a:xfrm>
          <a:prstGeom prst="rect">
            <a:avLst/>
          </a:prstGeom>
        </p:spPr>
      </p:pic>
    </p:spTree>
    <p:extLst>
      <p:ext uri="{BB962C8B-B14F-4D97-AF65-F5344CB8AC3E}">
        <p14:creationId xmlns:p14="http://schemas.microsoft.com/office/powerpoint/2010/main" val="3238233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3"/>
          </p:nvPr>
        </p:nvSpPr>
        <p:spPr>
          <a:xfrm>
            <a:off x="634999" y="508394"/>
            <a:ext cx="8103647" cy="5097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90C14E"/>
                </a:solidFill>
                <a:effectLst/>
                <a:uLnTx/>
                <a:uFillTx/>
                <a:latin typeface="Franklin Gothic Demi" charset="0"/>
              </a:rPr>
              <a:t>THE BIOPAMA ACTION COMPONENT</a:t>
            </a:r>
          </a:p>
        </p:txBody>
      </p:sp>
      <p:sp>
        <p:nvSpPr>
          <p:cNvPr id="7" name="Title 6"/>
          <p:cNvSpPr>
            <a:spLocks noGrp="1"/>
          </p:cNvSpPr>
          <p:nvPr>
            <p:ph type="title"/>
          </p:nvPr>
        </p:nvSpPr>
        <p:spPr>
          <a:xfrm>
            <a:off x="838201" y="1611984"/>
            <a:ext cx="7825246" cy="2657159"/>
          </a:xfrm>
        </p:spPr>
        <p:txBody>
          <a:bodyPr>
            <a:noAutofit/>
          </a:bodyPr>
          <a:lstStyle/>
          <a:p>
            <a:r>
              <a:rPr lang="en-GB" sz="2800" dirty="0">
                <a:solidFill>
                  <a:srgbClr val="679D97"/>
                </a:solidFill>
              </a:rPr>
              <a:t>The BIOPAMA Action Component provides funding opportunities to address protected and conserved areas, sustainable use of biodiversity, natural resources priorities for actions on the ground in Africa, the Caribbean and the Pacific (ACP) countries.</a:t>
            </a:r>
          </a:p>
        </p:txBody>
      </p:sp>
      <p:sp>
        <p:nvSpPr>
          <p:cNvPr id="2" name="Retângulo 1">
            <a:extLst>
              <a:ext uri="{FF2B5EF4-FFF2-40B4-BE49-F238E27FC236}">
                <a16:creationId xmlns:a16="http://schemas.microsoft.com/office/drawing/2014/main" id="{F2790C97-AE8A-424A-A7B7-E73BF1BA9C4B}"/>
              </a:ext>
            </a:extLst>
          </p:cNvPr>
          <p:cNvSpPr/>
          <p:nvPr/>
        </p:nvSpPr>
        <p:spPr>
          <a:xfrm>
            <a:off x="8888563" y="2186700"/>
            <a:ext cx="258726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A35B28"/>
                </a:solidFill>
                <a:effectLst/>
                <a:uLnTx/>
                <a:uFillTx/>
                <a:latin typeface="Calibri" panose="020F0502020204030204"/>
                <a:ea typeface="+mn-ea"/>
                <a:cs typeface="+mn-cs"/>
              </a:rPr>
              <a:t>https://</a:t>
            </a:r>
            <a:r>
              <a:rPr kumimoji="0" lang="en-GB" sz="1600" b="1" i="0" u="none" strike="noStrike" kern="1200" cap="none" spc="0" normalizeH="0" baseline="0" noProof="0" dirty="0" err="1">
                <a:ln>
                  <a:noFill/>
                </a:ln>
                <a:solidFill>
                  <a:srgbClr val="A35B28"/>
                </a:solidFill>
                <a:effectLst/>
                <a:uLnTx/>
                <a:uFillTx/>
                <a:latin typeface="Calibri" panose="020F0502020204030204"/>
                <a:ea typeface="+mn-ea"/>
                <a:cs typeface="+mn-cs"/>
              </a:rPr>
              <a:t>action.biopama.org</a:t>
            </a:r>
            <a:endParaRPr kumimoji="0" lang="en-GB" sz="1600" b="1" i="0" u="none" strike="noStrike" kern="1200" cap="none" spc="0" normalizeH="0" baseline="0" noProof="0" dirty="0">
              <a:ln>
                <a:noFill/>
              </a:ln>
              <a:solidFill>
                <a:srgbClr val="A35B28"/>
              </a:solidFill>
              <a:effectLst/>
              <a:uLnTx/>
              <a:uFillTx/>
              <a:latin typeface="Calibri" panose="020F0502020204030204"/>
              <a:ea typeface="+mn-ea"/>
              <a:cs typeface="+mn-cs"/>
            </a:endParaRPr>
          </a:p>
        </p:txBody>
      </p:sp>
      <p:pic>
        <p:nvPicPr>
          <p:cNvPr id="8" name="Image 1">
            <a:extLst>
              <a:ext uri="{FF2B5EF4-FFF2-40B4-BE49-F238E27FC236}">
                <a16:creationId xmlns:a16="http://schemas.microsoft.com/office/drawing/2014/main" id="{280B2A84-AA5C-6240-B182-6574703B133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1599" y="226843"/>
            <a:ext cx="3141192" cy="1959857"/>
          </a:xfrm>
          <a:prstGeom prst="rect">
            <a:avLst/>
          </a:prstGeom>
        </p:spPr>
      </p:pic>
    </p:spTree>
    <p:extLst>
      <p:ext uri="{BB962C8B-B14F-4D97-AF65-F5344CB8AC3E}">
        <p14:creationId xmlns:p14="http://schemas.microsoft.com/office/powerpoint/2010/main" val="453613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52979" y="471343"/>
            <a:ext cx="9078797" cy="3978110"/>
          </a:xfrm>
        </p:spPr>
        <p:txBody>
          <a:bodyPr>
            <a:noAutofit/>
          </a:bodyPr>
          <a:lstStyle/>
          <a:p>
            <a:pPr algn="ctr"/>
            <a:r>
              <a:rPr lang="en-GB" sz="2800" u="sng" dirty="0" smtClean="0">
                <a:solidFill>
                  <a:srgbClr val="000000"/>
                </a:solidFill>
                <a:hlinkClick r:id="rId3"/>
              </a:rPr>
              <a:t>https</a:t>
            </a:r>
            <a:r>
              <a:rPr lang="en-GB" sz="2800" u="sng" dirty="0">
                <a:solidFill>
                  <a:srgbClr val="000000"/>
                </a:solidFill>
                <a:hlinkClick r:id="rId3"/>
              </a:rPr>
              <a:t>://biopama.org</a:t>
            </a:r>
            <a:r>
              <a:rPr lang="en-GB" sz="2800" u="sng" dirty="0" smtClean="0">
                <a:solidFill>
                  <a:srgbClr val="000000"/>
                </a:solidFill>
                <a:hlinkClick r:id="rId3"/>
              </a:rPr>
              <a:t>/</a:t>
            </a:r>
            <a:r>
              <a:rPr lang="en-GB" sz="2800" u="sng" dirty="0" smtClean="0">
                <a:solidFill>
                  <a:srgbClr val="000000"/>
                </a:solidFill>
              </a:rPr>
              <a:t> </a:t>
            </a:r>
            <a:r>
              <a:rPr lang="en-GB" sz="2800" dirty="0" smtClean="0">
                <a:solidFill>
                  <a:srgbClr val="000000"/>
                </a:solidFill>
              </a:rPr>
              <a:t>(BIOPAMA WEBSITE)</a:t>
            </a:r>
            <a:r>
              <a:rPr lang="en-GB" sz="2800" dirty="0" smtClean="0"/>
              <a:t/>
            </a:r>
            <a:br>
              <a:rPr lang="en-GB" sz="2800" dirty="0" smtClean="0"/>
            </a:br>
            <a:r>
              <a:rPr lang="en-GB" sz="2800" dirty="0" smtClean="0"/>
              <a:t/>
            </a:r>
            <a:br>
              <a:rPr lang="en-GB" sz="2800" dirty="0" smtClean="0"/>
            </a:br>
            <a:r>
              <a:rPr lang="en-GB" sz="2800" dirty="0">
                <a:hlinkClick r:id="rId4"/>
              </a:rPr>
              <a:t>https://</a:t>
            </a:r>
            <a:r>
              <a:rPr lang="en-GB" sz="2800" dirty="0" smtClean="0">
                <a:hlinkClick r:id="rId4"/>
              </a:rPr>
              <a:t>portals.iucn.org/um/webforms/newsletter.php?n=435,436,437,438</a:t>
            </a:r>
            <a:r>
              <a:rPr lang="en-GB" sz="2800" dirty="0" smtClean="0"/>
              <a:t> </a:t>
            </a:r>
            <a:endParaRPr lang="en-GB" sz="2800" dirty="0">
              <a:solidFill>
                <a:srgbClr val="679D97"/>
              </a:solidFill>
            </a:endParaRPr>
          </a:p>
        </p:txBody>
      </p:sp>
      <p:sp>
        <p:nvSpPr>
          <p:cNvPr id="3" name="ZoneTexte 2"/>
          <p:cNvSpPr txBox="1"/>
          <p:nvPr/>
        </p:nvSpPr>
        <p:spPr>
          <a:xfrm>
            <a:off x="4175288" y="791856"/>
            <a:ext cx="2989083" cy="477054"/>
          </a:xfrm>
          <a:prstGeom prst="rect">
            <a:avLst/>
          </a:prstGeom>
          <a:noFill/>
        </p:spPr>
        <p:txBody>
          <a:bodyPr wrap="square" rtlCol="0">
            <a:spAutoFit/>
          </a:bodyPr>
          <a:lstStyle/>
          <a:p>
            <a:pPr algn="ctr"/>
            <a:r>
              <a:rPr lang="fr-FR" sz="2500" b="1" dirty="0" smtClean="0">
                <a:solidFill>
                  <a:srgbClr val="00B050"/>
                </a:solidFill>
                <a:latin typeface="Franklin Gothic Demi" panose="020B0703020102020204" pitchFamily="34" charset="0"/>
              </a:rPr>
              <a:t>USEFUL LINKS</a:t>
            </a:r>
            <a:endParaRPr lang="en-GB" sz="2500" b="1" dirty="0">
              <a:solidFill>
                <a:srgbClr val="00B050"/>
              </a:solidFill>
              <a:latin typeface="Franklin Gothic Demi" panose="020B0703020102020204" pitchFamily="34" charset="0"/>
            </a:endParaRPr>
          </a:p>
        </p:txBody>
      </p:sp>
      <p:sp>
        <p:nvSpPr>
          <p:cNvPr id="4" name="TextBox 3"/>
          <p:cNvSpPr txBox="1"/>
          <p:nvPr/>
        </p:nvSpPr>
        <p:spPr>
          <a:xfrm>
            <a:off x="1849722" y="3592233"/>
            <a:ext cx="896282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Franklin Gothic Demi" panose="020B0703020102020204" pitchFamily="34" charset="0"/>
                <a:hlinkClick r:id="rId5"/>
              </a:rPr>
              <a:t>rris.biopama.org</a:t>
            </a:r>
            <a:r>
              <a:rPr kumimoji="0" lang="en-GB" sz="2800" b="1" i="0" u="none" strike="noStrike" kern="1200" cap="none" spc="0" normalizeH="0" baseline="0" noProof="0" dirty="0" smtClean="0">
                <a:ln>
                  <a:noFill/>
                </a:ln>
                <a:solidFill>
                  <a:prstClr val="black"/>
                </a:solidFill>
                <a:effectLst/>
                <a:uLnTx/>
                <a:uFillTx/>
                <a:latin typeface="Franklin Gothic Demi" panose="020B0703020102020204" pitchFamily="34" charset="0"/>
              </a:rPr>
              <a:t> </a:t>
            </a:r>
            <a:r>
              <a:rPr kumimoji="0" lang="en-GB" sz="2800" b="1" i="0" u="none" strike="noStrike" kern="1200" cap="none" spc="0" normalizeH="0" baseline="0" noProof="0" dirty="0">
                <a:ln>
                  <a:noFill/>
                </a:ln>
                <a:solidFill>
                  <a:prstClr val="black"/>
                </a:solidFill>
                <a:effectLst/>
                <a:uLnTx/>
                <a:uFillTx/>
                <a:latin typeface="Franklin Gothic Demi" panose="020B0703020102020204" pitchFamily="34" charset="0"/>
                <a:hlinkClick r:id="rId6"/>
              </a:rPr>
              <a:t>yammer.com/</a:t>
            </a:r>
            <a:r>
              <a:rPr kumimoji="0" lang="en-GB" sz="2800" b="1" i="0" u="none" strike="noStrike" kern="1200" cap="none" spc="0" normalizeH="0" baseline="0" noProof="0" dirty="0" err="1">
                <a:ln>
                  <a:noFill/>
                </a:ln>
                <a:solidFill>
                  <a:prstClr val="black"/>
                </a:solidFill>
                <a:effectLst/>
                <a:uLnTx/>
                <a:uFillTx/>
                <a:latin typeface="Franklin Gothic Demi" panose="020B0703020102020204" pitchFamily="34" charset="0"/>
                <a:hlinkClick r:id="rId6"/>
              </a:rPr>
              <a:t>biopama</a:t>
            </a:r>
            <a:r>
              <a:rPr kumimoji="0" lang="en-GB" sz="2800" b="1" i="0" u="none" strike="noStrike" kern="1200" cap="none" spc="0" normalizeH="0" baseline="0" noProof="0" dirty="0">
                <a:ln>
                  <a:noFill/>
                </a:ln>
                <a:solidFill>
                  <a:prstClr val="black"/>
                </a:solidFill>
                <a:effectLst/>
                <a:uLnTx/>
                <a:uFillTx/>
                <a:latin typeface="Franklin Gothic Demi" panose="020B0703020102020204" pitchFamily="34" charset="0"/>
              </a:rPr>
              <a:t> </a:t>
            </a:r>
          </a:p>
        </p:txBody>
      </p:sp>
    </p:spTree>
    <p:extLst>
      <p:ext uri="{BB962C8B-B14F-4D97-AF65-F5344CB8AC3E}">
        <p14:creationId xmlns:p14="http://schemas.microsoft.com/office/powerpoint/2010/main" val="1456586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513"/>
            <a:ext cx="12207240" cy="684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THHH</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2178" y="3334243"/>
            <a:ext cx="5556991" cy="1250121"/>
          </a:xfrm>
          <a:prstGeom prst="rect">
            <a:avLst/>
          </a:prstGeom>
        </p:spPr>
      </p:pic>
      <p:sp>
        <p:nvSpPr>
          <p:cNvPr id="3" name="Footer Placeholder 2"/>
          <p:cNvSpPr>
            <a:spLocks noGrp="1"/>
          </p:cNvSpPr>
          <p:nvPr>
            <p:ph type="ftr" sz="quarter" idx="3"/>
          </p:nvPr>
        </p:nvSpPr>
        <p:spPr>
          <a:xfrm>
            <a:off x="4038600" y="1067689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90C14E"/>
                </a:solidFill>
                <a:effectLst/>
                <a:uLnTx/>
                <a:uFillTx/>
                <a:latin typeface="Franklin Gothic Demi" charset="0"/>
              </a:rPr>
              <a:t>BIOPAMA PPT Template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6216" y="5062186"/>
            <a:ext cx="4999567" cy="1494367"/>
          </a:xfrm>
          <a:prstGeom prst="rect">
            <a:avLst/>
          </a:prstGeom>
        </p:spPr>
      </p:pic>
      <p:sp>
        <p:nvSpPr>
          <p:cNvPr id="8" name="ZoneTexte 7"/>
          <p:cNvSpPr txBox="1"/>
          <p:nvPr/>
        </p:nvSpPr>
        <p:spPr>
          <a:xfrm>
            <a:off x="4673647" y="1795604"/>
            <a:ext cx="31540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A35B28"/>
                </a:solidFill>
                <a:effectLst/>
                <a:uLnTx/>
                <a:uFillTx/>
                <a:latin typeface="Calibri" panose="020F0502020204030204"/>
                <a:ea typeface="+mn-ea"/>
                <a:cs typeface="+mn-cs"/>
              </a:rPr>
              <a:t>THANK YOU!</a:t>
            </a:r>
            <a:endParaRPr kumimoji="0" lang="en-GB" sz="4000" b="1" i="0" u="none" strike="noStrike" kern="1200" cap="none" spc="0" normalizeH="0" baseline="0" noProof="0" dirty="0">
              <a:ln>
                <a:noFill/>
              </a:ln>
              <a:solidFill>
                <a:srgbClr val="A35B2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725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838200" y="1394566"/>
            <a:ext cx="6998857" cy="4400592"/>
          </a:xfrm>
        </p:spPr>
        <p:txBody>
          <a:bodyPr>
            <a:normAutofit/>
          </a:bodyPr>
          <a:lstStyle/>
          <a:p>
            <a:pPr marL="285750" indent="-285750">
              <a:buFont typeface="Arial" panose="020B0604020202020204" pitchFamily="34" charset="0"/>
              <a:buChar char="•"/>
            </a:pPr>
            <a:r>
              <a:rPr lang="en-US" sz="2000" dirty="0"/>
              <a:t>An initiative of the </a:t>
            </a:r>
            <a:r>
              <a:rPr lang="en-US" sz="2000" b="1" dirty="0"/>
              <a:t>African, Caribbean and Pacific (ACP) </a:t>
            </a:r>
            <a:r>
              <a:rPr lang="en-US" sz="2000" dirty="0"/>
              <a:t>Group of States financed by the </a:t>
            </a:r>
            <a:r>
              <a:rPr lang="en-US" sz="2000" b="1" dirty="0"/>
              <a:t>European Union (EU)</a:t>
            </a:r>
            <a:r>
              <a:rPr lang="en-US" sz="2000" dirty="0"/>
              <a:t>’s 11</a:t>
            </a:r>
            <a:r>
              <a:rPr lang="en-US" sz="2000" baseline="30000" dirty="0"/>
              <a:t>th</a:t>
            </a:r>
            <a:r>
              <a:rPr lang="en-US" sz="2000" dirty="0"/>
              <a:t> European Development Fund</a:t>
            </a:r>
            <a:r>
              <a:rPr lang="en-US" sz="2000" dirty="0" smtClean="0"/>
              <a:t>.</a:t>
            </a:r>
          </a:p>
          <a:p>
            <a:pPr marL="285750" indent="-285750">
              <a:buFont typeface="Arial" panose="020B0604020202020204" pitchFamily="34" charset="0"/>
              <a:buChar char="•"/>
            </a:pPr>
            <a:r>
              <a:rPr lang="en-US" sz="2000" b="1" dirty="0" smtClean="0"/>
              <a:t>A </a:t>
            </a:r>
            <a:r>
              <a:rPr lang="en-US" sz="2000" b="1" dirty="0"/>
              <a:t>six year </a:t>
            </a:r>
            <a:r>
              <a:rPr lang="en-US" sz="2000" b="1" dirty="0" err="1"/>
              <a:t>programme</a:t>
            </a:r>
            <a:r>
              <a:rPr lang="en-US" sz="2000" b="1" dirty="0"/>
              <a:t> </a:t>
            </a:r>
            <a:r>
              <a:rPr lang="en-US" sz="2000" dirty="0"/>
              <a:t>(2017-2023</a:t>
            </a:r>
            <a:r>
              <a:rPr lang="en-US" sz="2000" dirty="0" smtClean="0"/>
              <a:t>) </a:t>
            </a:r>
            <a:endParaRPr lang="en-US" sz="2000" dirty="0"/>
          </a:p>
          <a:p>
            <a:pPr marL="285750" indent="-285750">
              <a:buFont typeface="Arial" panose="020B0604020202020204" pitchFamily="34" charset="0"/>
              <a:buChar char="•"/>
            </a:pPr>
            <a:r>
              <a:rPr lang="en-US" sz="2000" dirty="0" smtClean="0"/>
              <a:t>A </a:t>
            </a:r>
            <a:r>
              <a:rPr lang="en-US" sz="2000" b="1" dirty="0"/>
              <a:t>60 million Euro </a:t>
            </a:r>
            <a:r>
              <a:rPr lang="en-US" sz="2000" dirty="0" smtClean="0"/>
              <a:t>investment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GB" sz="2000" dirty="0" smtClean="0"/>
              <a:t>BIOPAMA combines </a:t>
            </a:r>
            <a:endParaRPr lang="en-GB" sz="2000" dirty="0"/>
          </a:p>
          <a:p>
            <a:pPr marL="742950" lvl="1" indent="-285750">
              <a:buFont typeface="Arial" panose="020B0604020202020204" pitchFamily="34" charset="0"/>
              <a:buChar char="•"/>
            </a:pPr>
            <a:r>
              <a:rPr lang="en-GB" sz="2000" dirty="0"/>
              <a:t>the </a:t>
            </a:r>
            <a:r>
              <a:rPr lang="en-GB" sz="2000" dirty="0" smtClean="0"/>
              <a:t>technical expertise of </a:t>
            </a:r>
            <a:r>
              <a:rPr lang="en-GB" sz="2000" b="1" dirty="0" smtClean="0"/>
              <a:t>the </a:t>
            </a:r>
            <a:r>
              <a:rPr lang="en-GB" sz="2000" b="1" dirty="0"/>
              <a:t>International Union for Conservation of Nature (IUCN) </a:t>
            </a:r>
            <a:r>
              <a:rPr lang="en-GB" sz="2000" b="1" dirty="0" smtClean="0"/>
              <a:t>in </a:t>
            </a:r>
            <a:r>
              <a:rPr lang="en-GB" sz="2000" dirty="0"/>
              <a:t>protected areas and the biodiversity conservation </a:t>
            </a:r>
            <a:r>
              <a:rPr lang="en-GB" sz="2000" dirty="0" smtClean="0"/>
              <a:t>and</a:t>
            </a:r>
            <a:endParaRPr lang="en-GB" sz="2000" dirty="0"/>
          </a:p>
          <a:p>
            <a:pPr marL="742950" lvl="1" indent="-285750">
              <a:buFont typeface="Arial" panose="020B0604020202020204" pitchFamily="34" charset="0"/>
              <a:buChar char="•"/>
            </a:pPr>
            <a:r>
              <a:rPr lang="en-GB" sz="2000" dirty="0"/>
              <a:t>the scientific know how of </a:t>
            </a:r>
            <a:r>
              <a:rPr lang="en-GB" sz="2000" b="1" dirty="0"/>
              <a:t>the Joint Research Centre of the European Commission (JRC</a:t>
            </a:r>
            <a:r>
              <a:rPr lang="en-GB" sz="2000" b="1" dirty="0" smtClean="0"/>
              <a:t>).</a:t>
            </a:r>
          </a:p>
          <a:p>
            <a:pPr marL="285750" indent="-285750">
              <a:buFont typeface="Arial" panose="020B0604020202020204" pitchFamily="34" charset="0"/>
              <a:buChar char="•"/>
            </a:pPr>
            <a:endParaRPr lang="en-US" dirty="0"/>
          </a:p>
        </p:txBody>
      </p:sp>
      <p:sp>
        <p:nvSpPr>
          <p:cNvPr id="7" name="Footer Placeholder 2"/>
          <p:cNvSpPr>
            <a:spLocks noGrp="1"/>
          </p:cNvSpPr>
          <p:nvPr>
            <p:ph type="ftr" sz="quarter" idx="13"/>
          </p:nvPr>
        </p:nvSpPr>
        <p:spPr>
          <a:xfrm>
            <a:off x="245098" y="215786"/>
            <a:ext cx="11946902" cy="577961"/>
          </a:xfrm>
        </p:spPr>
        <p:txBody>
          <a:bodyPr/>
          <a:lstStyle/>
          <a:p>
            <a:pPr algn="ctr"/>
            <a:r>
              <a:rPr lang="en-US" sz="2800" dirty="0"/>
              <a:t>THE BIODIVERSITY AND PROTECTED AREAS MANAGEMENT </a:t>
            </a:r>
            <a:r>
              <a:rPr lang="en-US" sz="2800" dirty="0" smtClean="0"/>
              <a:t>PROGRAMME </a:t>
            </a:r>
            <a:endParaRPr lang="en-US" sz="2800" dirty="0"/>
          </a:p>
        </p:txBody>
      </p:sp>
      <p:pic>
        <p:nvPicPr>
          <p:cNvPr id="1027" name="Picture 3" descr="J:\EURO\4. Projects and Themes\BIOPAMA_27October2017_RB\logos for the regional versions of the RRIS\EU logo flag_yellow_high_HD low r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90769" y="1555666"/>
            <a:ext cx="1660594" cy="1099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J:\EURO\4. Projects and Themes\BIOPAMA_27October2017_RB\logos for the regional versions of the RRIS\IUCN-UICN\logo-iucn.gif"/>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51362" y="3543090"/>
            <a:ext cx="1272747" cy="1220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EURO\4. Projects and Themes\BIOPAMA_27October2017_RB\logos for the regional versions of the RRIS\ACPLOGOC.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27184" y="1598403"/>
            <a:ext cx="1573458" cy="11400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EURO\4. Projects and Themes\BIOPAMA_27October2017_RB\logos for the regional versions of the RRIS\EC-JRC\low res.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182883" y="3594862"/>
            <a:ext cx="1615730" cy="111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93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838201" y="1394566"/>
            <a:ext cx="10539952" cy="4400592"/>
          </a:xfrm>
        </p:spPr>
        <p:txBody>
          <a:bodyPr>
            <a:normAutofit/>
          </a:bodyPr>
          <a:lstStyle/>
          <a:p>
            <a:pPr marL="285750" indent="-285750" algn="ctr">
              <a:buFont typeface="Arial" panose="020B0604020202020204" pitchFamily="34" charset="0"/>
              <a:buChar char="•"/>
            </a:pPr>
            <a:endParaRPr lang="en-US" sz="1800" dirty="0" smtClean="0"/>
          </a:p>
          <a:p>
            <a:pPr algn="ctr"/>
            <a:r>
              <a:rPr lang="en-US" sz="2600" dirty="0" smtClean="0">
                <a:solidFill>
                  <a:schemeClr val="tx2"/>
                </a:solidFill>
                <a:latin typeface="Franklin Gothic Demi" charset="0"/>
                <a:ea typeface="Franklin Gothic Demi" charset="0"/>
                <a:cs typeface="Franklin Gothic Demi" charset="0"/>
              </a:rPr>
              <a:t>The </a:t>
            </a:r>
            <a:r>
              <a:rPr lang="en-US" sz="2600" dirty="0">
                <a:solidFill>
                  <a:schemeClr val="tx2"/>
                </a:solidFill>
                <a:latin typeface="Franklin Gothic Demi" charset="0"/>
                <a:ea typeface="Franklin Gothic Demi" charset="0"/>
                <a:cs typeface="Franklin Gothic Demi" charset="0"/>
              </a:rPr>
              <a:t>Biodiversity and Protected Areas Management </a:t>
            </a:r>
            <a:r>
              <a:rPr lang="en-US" sz="2600" dirty="0" err="1">
                <a:solidFill>
                  <a:schemeClr val="tx2"/>
                </a:solidFill>
                <a:latin typeface="Franklin Gothic Demi" charset="0"/>
                <a:ea typeface="Franklin Gothic Demi" charset="0"/>
                <a:cs typeface="Franklin Gothic Demi" charset="0"/>
              </a:rPr>
              <a:t>Programme</a:t>
            </a:r>
            <a:r>
              <a:rPr lang="en-US" sz="2600" dirty="0">
                <a:solidFill>
                  <a:schemeClr val="tx2"/>
                </a:solidFill>
                <a:latin typeface="Franklin Gothic Demi" charset="0"/>
                <a:ea typeface="Franklin Gothic Demi" charset="0"/>
                <a:cs typeface="Franklin Gothic Demi" charset="0"/>
              </a:rPr>
              <a:t> (BIOPAMA) aims to improve the long-term conservation and sustainable use of natural resources, in protected areas and surrounding communities, through the provision of a variety of services, tools and funding to conservation actors in the African, Caribbean and Pacific (ACP) countries. </a:t>
            </a:r>
          </a:p>
        </p:txBody>
      </p:sp>
      <p:sp>
        <p:nvSpPr>
          <p:cNvPr id="7" name="Footer Placeholder 2"/>
          <p:cNvSpPr>
            <a:spLocks noGrp="1"/>
          </p:cNvSpPr>
          <p:nvPr>
            <p:ph type="ftr" sz="quarter" idx="13"/>
          </p:nvPr>
        </p:nvSpPr>
        <p:spPr>
          <a:xfrm>
            <a:off x="146304" y="432602"/>
            <a:ext cx="12045696" cy="577961"/>
          </a:xfrm>
        </p:spPr>
        <p:txBody>
          <a:bodyPr/>
          <a:lstStyle/>
          <a:p>
            <a:r>
              <a:rPr lang="en-US" sz="2600" dirty="0" smtClean="0"/>
              <a:t>	</a:t>
            </a:r>
            <a:r>
              <a:rPr lang="en-US" sz="2800" dirty="0" smtClean="0"/>
              <a:t>BIOPAMA GOAL</a:t>
            </a:r>
            <a:endParaRPr lang="en-US" sz="2800" dirty="0"/>
          </a:p>
        </p:txBody>
      </p:sp>
    </p:spTree>
    <p:extLst>
      <p:ext uri="{BB962C8B-B14F-4D97-AF65-F5344CB8AC3E}">
        <p14:creationId xmlns:p14="http://schemas.microsoft.com/office/powerpoint/2010/main" val="1158686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937476"/>
            <a:ext cx="5801694" cy="648414"/>
          </a:xfrm>
        </p:spPr>
        <p:txBody>
          <a:bodyPr>
            <a:normAutofit/>
          </a:bodyPr>
          <a:lstStyle/>
          <a:p>
            <a:r>
              <a:rPr lang="en-GB" sz="2400" dirty="0"/>
              <a:t>ACP countries’ </a:t>
            </a:r>
            <a:r>
              <a:rPr lang="en-GB" sz="2400" dirty="0" smtClean="0"/>
              <a:t>key challenges</a:t>
            </a:r>
            <a:endParaRPr lang="en-GB" sz="2400" dirty="0"/>
          </a:p>
        </p:txBody>
      </p:sp>
      <p:sp>
        <p:nvSpPr>
          <p:cNvPr id="4" name="Text Placeholder 3"/>
          <p:cNvSpPr>
            <a:spLocks noGrp="1"/>
          </p:cNvSpPr>
          <p:nvPr>
            <p:ph type="body" sz="half" idx="2"/>
          </p:nvPr>
        </p:nvSpPr>
        <p:spPr>
          <a:xfrm>
            <a:off x="836610" y="1645663"/>
            <a:ext cx="7963005" cy="4061582"/>
          </a:xfrm>
        </p:spPr>
        <p:txBody>
          <a:bodyPr>
            <a:normAutofit fontScale="92500" lnSpcReduction="10000"/>
          </a:bodyPr>
          <a:lstStyle/>
          <a:p>
            <a:r>
              <a:rPr lang="en-GB" sz="2000" dirty="0"/>
              <a:t>The main </a:t>
            </a:r>
            <a:r>
              <a:rPr lang="en-GB" sz="2000" dirty="0" smtClean="0"/>
              <a:t>gaps identified are linked to</a:t>
            </a:r>
            <a:r>
              <a:rPr lang="en-GB" sz="2000" dirty="0"/>
              <a:t>:</a:t>
            </a:r>
          </a:p>
          <a:p>
            <a:pPr marL="285750" indent="-285750">
              <a:buFont typeface="Arial" panose="020B0604020202020204" pitchFamily="34" charset="0"/>
              <a:buChar char="•"/>
            </a:pPr>
            <a:r>
              <a:rPr lang="en-GB" sz="2000" dirty="0" smtClean="0"/>
              <a:t>Inadequate policy </a:t>
            </a:r>
            <a:r>
              <a:rPr lang="en-GB" sz="2000" dirty="0"/>
              <a:t>and legal framework </a:t>
            </a:r>
          </a:p>
          <a:p>
            <a:pPr marL="285750" indent="-285750">
              <a:buFont typeface="Arial" panose="020B0604020202020204" pitchFamily="34" charset="0"/>
              <a:buChar char="•"/>
            </a:pPr>
            <a:r>
              <a:rPr lang="en-GB" sz="2000" dirty="0" smtClean="0"/>
              <a:t>Weak and ineffective law </a:t>
            </a:r>
            <a:r>
              <a:rPr lang="en-GB" sz="2000" dirty="0"/>
              <a:t>enforcement</a:t>
            </a:r>
          </a:p>
          <a:p>
            <a:pPr marL="285750" indent="-285750">
              <a:buFont typeface="Arial" panose="020B0604020202020204" pitchFamily="34" charset="0"/>
              <a:buChar char="•"/>
            </a:pPr>
            <a:r>
              <a:rPr lang="en-GB" sz="2000" dirty="0"/>
              <a:t>Inadequate assessments of impacts from infrastructure developments</a:t>
            </a:r>
          </a:p>
          <a:p>
            <a:pPr marL="285750" indent="-285750">
              <a:buFont typeface="Arial" panose="020B0604020202020204" pitchFamily="34" charset="0"/>
              <a:buChar char="•"/>
            </a:pPr>
            <a:r>
              <a:rPr lang="en-GB" sz="2000" dirty="0"/>
              <a:t>Lack of sustainable funding mechanisms.</a:t>
            </a:r>
          </a:p>
          <a:p>
            <a:r>
              <a:rPr lang="en-GB" sz="2400" dirty="0">
                <a:solidFill>
                  <a:srgbClr val="90C14E"/>
                </a:solidFill>
                <a:latin typeface="Franklin Gothic Demi" charset="0"/>
                <a:ea typeface="Franklin Gothic Demi" charset="0"/>
                <a:cs typeface="Franklin Gothic Demi" charset="0"/>
              </a:rPr>
              <a:t>Consequences </a:t>
            </a:r>
          </a:p>
          <a:p>
            <a:pPr marL="342900" indent="-342900">
              <a:lnSpc>
                <a:spcPct val="110000"/>
              </a:lnSpc>
              <a:buFont typeface="Arial" panose="020B0604020202020204" pitchFamily="34" charset="0"/>
              <a:buChar char="•"/>
            </a:pPr>
            <a:r>
              <a:rPr lang="en-GB" sz="2000" dirty="0"/>
              <a:t>Biodiversity continue declining</a:t>
            </a:r>
          </a:p>
          <a:p>
            <a:pPr marL="342900" indent="-342900">
              <a:lnSpc>
                <a:spcPct val="110000"/>
              </a:lnSpc>
              <a:buFont typeface="Arial" panose="020B0604020202020204" pitchFamily="34" charset="0"/>
              <a:buChar char="•"/>
            </a:pPr>
            <a:r>
              <a:rPr lang="en-GB" sz="2000" dirty="0"/>
              <a:t>Ecosystems increasingly degraded</a:t>
            </a:r>
          </a:p>
          <a:p>
            <a:pPr marL="342900" indent="-342900">
              <a:lnSpc>
                <a:spcPct val="110000"/>
              </a:lnSpc>
              <a:buFont typeface="Arial" panose="020B0604020202020204" pitchFamily="34" charset="0"/>
              <a:buChar char="•"/>
            </a:pPr>
            <a:r>
              <a:rPr lang="en-GB" sz="2000" dirty="0"/>
              <a:t>Climate change impacts to nature and society</a:t>
            </a:r>
          </a:p>
          <a:p>
            <a:pPr marL="342900" indent="-342900">
              <a:lnSpc>
                <a:spcPct val="110000"/>
              </a:lnSpc>
              <a:buFont typeface="Arial" panose="020B0604020202020204" pitchFamily="34" charset="0"/>
              <a:buChar char="•"/>
            </a:pPr>
            <a:r>
              <a:rPr lang="en-GB" sz="2000" dirty="0"/>
              <a:t>Livelihoods, particularly of local communities, at risk.</a:t>
            </a:r>
          </a:p>
          <a:p>
            <a:pPr marL="571500" indent="-571500">
              <a:buFont typeface="Wingdings" panose="05000000000000000000" pitchFamily="2" charset="2"/>
              <a:buChar char="Ø"/>
            </a:pPr>
            <a:endParaRPr lang="en-GB" b="1" dirty="0"/>
          </a:p>
          <a:p>
            <a:endParaRPr lang="en-GB" dirty="0"/>
          </a:p>
        </p:txBody>
      </p:sp>
      <p:sp>
        <p:nvSpPr>
          <p:cNvPr id="5" name="Footer Placeholder 4"/>
          <p:cNvSpPr>
            <a:spLocks noGrp="1"/>
          </p:cNvSpPr>
          <p:nvPr>
            <p:ph type="ftr" sz="quarter" idx="13"/>
          </p:nvPr>
        </p:nvSpPr>
        <p:spPr>
          <a:xfrm>
            <a:off x="836610" y="320825"/>
            <a:ext cx="4114800" cy="365125"/>
          </a:xfrm>
        </p:spPr>
        <p:txBody>
          <a:bodyPr/>
          <a:lstStyle/>
          <a:p>
            <a:r>
              <a:rPr lang="en-US" sz="2800" dirty="0"/>
              <a:t>THE RATIONALE</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99615" y="0"/>
            <a:ext cx="3119252" cy="366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 1"/>
          <p:cNvPicPr>
            <a:picLocks noChangeAspect="1"/>
          </p:cNvPicPr>
          <p:nvPr/>
        </p:nvPicPr>
        <p:blipFill>
          <a:blip r:embed="rId4"/>
          <a:stretch>
            <a:fillRect/>
          </a:stretch>
        </p:blipFill>
        <p:spPr>
          <a:xfrm>
            <a:off x="8799615" y="3676454"/>
            <a:ext cx="3119251" cy="2111749"/>
          </a:xfrm>
          <a:prstGeom prst="rect">
            <a:avLst/>
          </a:prstGeom>
        </p:spPr>
      </p:pic>
    </p:spTree>
    <p:extLst>
      <p:ext uri="{BB962C8B-B14F-4D97-AF65-F5344CB8AC3E}">
        <p14:creationId xmlns:p14="http://schemas.microsoft.com/office/powerpoint/2010/main" val="4127614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3"/>
          </p:nvPr>
        </p:nvSpPr>
        <p:spPr>
          <a:xfrm>
            <a:off x="227307" y="-48117"/>
            <a:ext cx="11128081" cy="782916"/>
          </a:xfrm>
        </p:spPr>
        <p:txBody>
          <a:bodyPr/>
          <a:lstStyle/>
          <a:p>
            <a:r>
              <a:rPr lang="en-US" sz="2800" dirty="0" smtClean="0"/>
              <a:t>BIOPAMA INTERVENTION AREA</a:t>
            </a:r>
            <a:endParaRPr lang="en-US" sz="2800" dirty="0"/>
          </a:p>
        </p:txBody>
      </p:sp>
      <p:pic>
        <p:nvPicPr>
          <p:cNvPr id="9" name="Picture 2" descr="C:\Users\BucioacaR\Desktop\Static map BIOPAMA ACP.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744717"/>
            <a:ext cx="12192000" cy="436946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12094" y="4948850"/>
            <a:ext cx="12192000" cy="1119819"/>
          </a:xfrm>
          <a:prstGeom prst="rect">
            <a:avLst/>
          </a:prstGeom>
          <a:solidFill>
            <a:srgbClr val="679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79 developing countries (including Least Developed and Small Island States) </a:t>
            </a:r>
          </a:p>
          <a:p>
            <a:r>
              <a:rPr lang="en-GB" sz="2000" dirty="0"/>
              <a:t>More than 3 billion people whose livelihoods depend on the natural resources</a:t>
            </a:r>
          </a:p>
          <a:p>
            <a:r>
              <a:rPr lang="en-GB" sz="2000" dirty="0"/>
              <a:t>More than half of the world’s 35 biodiversity hotspots</a:t>
            </a:r>
          </a:p>
          <a:p>
            <a:r>
              <a:rPr lang="en-GB" sz="2000" dirty="0"/>
              <a:t>More than 9,000 protected areas, terrestrial and marine </a:t>
            </a:r>
          </a:p>
        </p:txBody>
      </p:sp>
    </p:spTree>
    <p:extLst>
      <p:ext uri="{BB962C8B-B14F-4D97-AF65-F5344CB8AC3E}">
        <p14:creationId xmlns:p14="http://schemas.microsoft.com/office/powerpoint/2010/main" val="1097398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361EFC43-731D-0F4E-8532-154B01A4FFA0}"/>
              </a:ext>
            </a:extLst>
          </p:cNvPr>
          <p:cNvSpPr/>
          <p:nvPr/>
        </p:nvSpPr>
        <p:spPr>
          <a:xfrm>
            <a:off x="326582" y="-81143"/>
            <a:ext cx="11880916" cy="57972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ixa de Texto 64">
            <a:extLst>
              <a:ext uri="{FF2B5EF4-FFF2-40B4-BE49-F238E27FC236}">
                <a16:creationId xmlns:a16="http://schemas.microsoft.com/office/drawing/2014/main" id="{6D658E96-0A9C-A949-9B7F-257C3035D01C}"/>
              </a:ext>
            </a:extLst>
          </p:cNvPr>
          <p:cNvSpPr txBox="1"/>
          <p:nvPr/>
        </p:nvSpPr>
        <p:spPr>
          <a:xfrm>
            <a:off x="15498" y="77490"/>
            <a:ext cx="12191999" cy="5477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2600" dirty="0" smtClean="0">
                <a:solidFill>
                  <a:srgbClr val="90C14E"/>
                </a:solidFill>
                <a:latin typeface="Franklin Gothic Demi" charset="0"/>
              </a:rPr>
              <a:t>BIOPAMA </a:t>
            </a:r>
            <a:r>
              <a:rPr lang="fr" sz="2600" dirty="0">
                <a:solidFill>
                  <a:srgbClr val="90C14E"/>
                </a:solidFill>
                <a:latin typeface="Franklin Gothic Demi" charset="0"/>
              </a:rPr>
              <a:t>MAP OF ACTORS</a:t>
            </a:r>
            <a:endParaRPr lang="pt-BR" sz="2600" dirty="0">
              <a:solidFill>
                <a:srgbClr val="90C14E"/>
              </a:solidFill>
              <a:latin typeface="Franklin Gothic Demi" charset="0"/>
            </a:endParaRPr>
          </a:p>
        </p:txBody>
      </p:sp>
      <p:grpSp>
        <p:nvGrpSpPr>
          <p:cNvPr id="4" name="Agrupar 3">
            <a:extLst>
              <a:ext uri="{FF2B5EF4-FFF2-40B4-BE49-F238E27FC236}">
                <a16:creationId xmlns:a16="http://schemas.microsoft.com/office/drawing/2014/main" id="{A2547729-7674-6349-9EEC-F6DD90E43A12}"/>
              </a:ext>
            </a:extLst>
          </p:cNvPr>
          <p:cNvGrpSpPr/>
          <p:nvPr/>
        </p:nvGrpSpPr>
        <p:grpSpPr>
          <a:xfrm>
            <a:off x="372428" y="872020"/>
            <a:ext cx="11442500" cy="4868146"/>
            <a:chOff x="108032" y="-218175"/>
            <a:chExt cx="12776532" cy="6128013"/>
          </a:xfrm>
        </p:grpSpPr>
        <p:grpSp>
          <p:nvGrpSpPr>
            <p:cNvPr id="6" name="Agrupar 5">
              <a:extLst>
                <a:ext uri="{FF2B5EF4-FFF2-40B4-BE49-F238E27FC236}">
                  <a16:creationId xmlns:a16="http://schemas.microsoft.com/office/drawing/2014/main" id="{A4FE0350-0818-B64E-ABC8-8966B48BC5B4}"/>
                </a:ext>
              </a:extLst>
            </p:cNvPr>
            <p:cNvGrpSpPr/>
            <p:nvPr/>
          </p:nvGrpSpPr>
          <p:grpSpPr>
            <a:xfrm>
              <a:off x="108032" y="-218175"/>
              <a:ext cx="12776532" cy="6128013"/>
              <a:chOff x="85777" y="627466"/>
              <a:chExt cx="10144623" cy="4883481"/>
            </a:xfrm>
          </p:grpSpPr>
          <p:grpSp>
            <p:nvGrpSpPr>
              <p:cNvPr id="10" name="Agrupar 9">
                <a:extLst>
                  <a:ext uri="{FF2B5EF4-FFF2-40B4-BE49-F238E27FC236}">
                    <a16:creationId xmlns:a16="http://schemas.microsoft.com/office/drawing/2014/main" id="{7095F3EE-7096-1C4E-918D-755413420AE5}"/>
                  </a:ext>
                </a:extLst>
              </p:cNvPr>
              <p:cNvGrpSpPr/>
              <p:nvPr/>
            </p:nvGrpSpPr>
            <p:grpSpPr>
              <a:xfrm>
                <a:off x="85777" y="627466"/>
                <a:ext cx="10144623" cy="4883481"/>
                <a:chOff x="85777" y="-54922"/>
                <a:chExt cx="10144623" cy="4883481"/>
              </a:xfrm>
            </p:grpSpPr>
            <p:sp>
              <p:nvSpPr>
                <p:cNvPr id="18" name="Retângulo Arredondado 17">
                  <a:extLst>
                    <a:ext uri="{FF2B5EF4-FFF2-40B4-BE49-F238E27FC236}">
                      <a16:creationId xmlns:a16="http://schemas.microsoft.com/office/drawing/2014/main" id="{838BFBCC-7788-A147-A4C1-BC9E054B8E79}"/>
                    </a:ext>
                  </a:extLst>
                </p:cNvPr>
                <p:cNvSpPr/>
                <p:nvPr/>
              </p:nvSpPr>
              <p:spPr>
                <a:xfrm>
                  <a:off x="2963789" y="4351358"/>
                  <a:ext cx="3076589" cy="477201"/>
                </a:xfrm>
                <a:prstGeom prst="roundRect">
                  <a:avLst/>
                </a:prstGeom>
                <a:solidFill>
                  <a:schemeClr val="accent4">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b="1" dirty="0" smtClean="0">
                      <a:solidFill>
                        <a:srgbClr val="FFFFFF"/>
                      </a:solidFill>
                      <a:effectLst/>
                      <a:ea typeface="Calibri" panose="020F0502020204030204" pitchFamily="34" charset="0"/>
                      <a:cs typeface="Times New Roman" panose="02020603050405020304" pitchFamily="18" charset="0"/>
                    </a:rPr>
                    <a:t>COMMUNITIES </a:t>
                  </a:r>
                  <a:endParaRPr lang="pt-BR" sz="1600" dirty="0">
                    <a:effectLst/>
                    <a:ea typeface="Calibri" panose="020F0502020204030204" pitchFamily="34" charset="0"/>
                    <a:cs typeface="Times New Roman" panose="02020603050405020304" pitchFamily="18" charset="0"/>
                  </a:endParaRPr>
                </a:p>
              </p:txBody>
            </p:sp>
            <p:sp>
              <p:nvSpPr>
                <p:cNvPr id="19" name="Retângulo Arredondado 18">
                  <a:extLst>
                    <a:ext uri="{FF2B5EF4-FFF2-40B4-BE49-F238E27FC236}">
                      <a16:creationId xmlns:a16="http://schemas.microsoft.com/office/drawing/2014/main" id="{FB8CD30A-1E44-E34E-9B12-3E772C36E78B}"/>
                    </a:ext>
                  </a:extLst>
                </p:cNvPr>
                <p:cNvSpPr/>
                <p:nvPr/>
              </p:nvSpPr>
              <p:spPr>
                <a:xfrm>
                  <a:off x="2011362" y="-54922"/>
                  <a:ext cx="1057734" cy="5998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b="1" dirty="0">
                      <a:effectLst/>
                      <a:ea typeface="Calibri" panose="020F0502020204030204" pitchFamily="34" charset="0"/>
                      <a:cs typeface="Times New Roman" panose="02020603050405020304" pitchFamily="18" charset="0"/>
                    </a:rPr>
                    <a:t>EU</a:t>
                  </a:r>
                  <a:endParaRPr lang="pt-BR" sz="1600" dirty="0">
                    <a:effectLst/>
                    <a:ea typeface="Calibri" panose="020F0502020204030204" pitchFamily="34" charset="0"/>
                    <a:cs typeface="Times New Roman" panose="02020603050405020304" pitchFamily="18" charset="0"/>
                  </a:endParaRPr>
                </a:p>
              </p:txBody>
            </p:sp>
            <p:sp>
              <p:nvSpPr>
                <p:cNvPr id="20" name="Retângulo Arredondado 19">
                  <a:extLst>
                    <a:ext uri="{FF2B5EF4-FFF2-40B4-BE49-F238E27FC236}">
                      <a16:creationId xmlns:a16="http://schemas.microsoft.com/office/drawing/2014/main" id="{FDA20C9C-F6EB-C043-AF5F-37B1A0A8D89C}"/>
                    </a:ext>
                  </a:extLst>
                </p:cNvPr>
                <p:cNvSpPr/>
                <p:nvPr/>
              </p:nvSpPr>
              <p:spPr>
                <a:xfrm>
                  <a:off x="5062955" y="-26643"/>
                  <a:ext cx="1654746" cy="589915"/>
                </a:xfrm>
                <a:prstGeom prst="roundRect">
                  <a:avLst/>
                </a:prstGeom>
                <a:solidFill>
                  <a:srgbClr val="A35B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b="1" dirty="0">
                      <a:effectLst/>
                      <a:ea typeface="Calibri" panose="020F0502020204030204" pitchFamily="34" charset="0"/>
                      <a:cs typeface="Times New Roman" panose="02020603050405020304" pitchFamily="18" charset="0"/>
                    </a:rPr>
                    <a:t>IUCN</a:t>
                  </a:r>
                  <a:endParaRPr lang="pt-BR" sz="1600" dirty="0">
                    <a:effectLst/>
                    <a:ea typeface="Calibri" panose="020F0502020204030204" pitchFamily="34" charset="0"/>
                    <a:cs typeface="Times New Roman" panose="02020603050405020304" pitchFamily="18" charset="0"/>
                  </a:endParaRPr>
                </a:p>
              </p:txBody>
            </p:sp>
            <p:sp>
              <p:nvSpPr>
                <p:cNvPr id="21" name="Retângulo Arredondado 20">
                  <a:extLst>
                    <a:ext uri="{FF2B5EF4-FFF2-40B4-BE49-F238E27FC236}">
                      <a16:creationId xmlns:a16="http://schemas.microsoft.com/office/drawing/2014/main" id="{A1EF03EE-A425-734A-9284-F3E64204D36B}"/>
                    </a:ext>
                  </a:extLst>
                </p:cNvPr>
                <p:cNvSpPr/>
                <p:nvPr/>
              </p:nvSpPr>
              <p:spPr>
                <a:xfrm>
                  <a:off x="6860737" y="-30832"/>
                  <a:ext cx="1654746" cy="589915"/>
                </a:xfrm>
                <a:prstGeom prst="roundRect">
                  <a:avLst/>
                </a:prstGeom>
                <a:solidFill>
                  <a:srgbClr val="A35B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b="1" dirty="0">
                      <a:effectLst/>
                      <a:ea typeface="Calibri" panose="020F0502020204030204" pitchFamily="34" charset="0"/>
                      <a:cs typeface="Times New Roman" panose="02020603050405020304" pitchFamily="18" charset="0"/>
                    </a:rPr>
                    <a:t>JRC</a:t>
                  </a:r>
                  <a:endParaRPr lang="pt-BR" sz="1600" dirty="0">
                    <a:effectLst/>
                    <a:ea typeface="Calibri" panose="020F0502020204030204" pitchFamily="34" charset="0"/>
                    <a:cs typeface="Times New Roman" panose="02020603050405020304" pitchFamily="18" charset="0"/>
                  </a:endParaRPr>
                </a:p>
              </p:txBody>
            </p:sp>
            <p:sp>
              <p:nvSpPr>
                <p:cNvPr id="22" name="Retângulo Arredondado 21">
                  <a:extLst>
                    <a:ext uri="{FF2B5EF4-FFF2-40B4-BE49-F238E27FC236}">
                      <a16:creationId xmlns:a16="http://schemas.microsoft.com/office/drawing/2014/main" id="{9D056240-D562-CB4F-9138-28BD545CBA9C}"/>
                    </a:ext>
                  </a:extLst>
                </p:cNvPr>
                <p:cNvSpPr/>
                <p:nvPr/>
              </p:nvSpPr>
              <p:spPr>
                <a:xfrm>
                  <a:off x="95535" y="27295"/>
                  <a:ext cx="1655116" cy="5903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b="1" dirty="0">
                      <a:solidFill>
                        <a:srgbClr val="44546A"/>
                      </a:solidFill>
                      <a:effectLst/>
                      <a:ea typeface="Calibri" panose="020F0502020204030204" pitchFamily="34" charset="0"/>
                      <a:cs typeface="Times New Roman" panose="02020603050405020304" pitchFamily="18" charset="0"/>
                    </a:rPr>
                    <a:t>GLOBAL</a:t>
                  </a:r>
                  <a:endParaRPr lang="pt-BR" sz="1600" dirty="0">
                    <a:effectLst/>
                    <a:ea typeface="Calibri" panose="020F0502020204030204" pitchFamily="34" charset="0"/>
                    <a:cs typeface="Times New Roman" panose="02020603050405020304" pitchFamily="18" charset="0"/>
                  </a:endParaRPr>
                </a:p>
              </p:txBody>
            </p:sp>
            <p:sp>
              <p:nvSpPr>
                <p:cNvPr id="23" name="Retângulo Arredondado 22">
                  <a:extLst>
                    <a:ext uri="{FF2B5EF4-FFF2-40B4-BE49-F238E27FC236}">
                      <a16:creationId xmlns:a16="http://schemas.microsoft.com/office/drawing/2014/main" id="{A9E159C6-FCDE-1843-8289-D32825605DED}"/>
                    </a:ext>
                  </a:extLst>
                </p:cNvPr>
                <p:cNvSpPr/>
                <p:nvPr/>
              </p:nvSpPr>
              <p:spPr>
                <a:xfrm>
                  <a:off x="95535" y="1048994"/>
                  <a:ext cx="1655116" cy="5903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b="1" dirty="0">
                      <a:solidFill>
                        <a:srgbClr val="44546A"/>
                      </a:solidFill>
                      <a:effectLst/>
                      <a:ea typeface="Calibri" panose="020F0502020204030204" pitchFamily="34" charset="0"/>
                      <a:cs typeface="Times New Roman" panose="02020603050405020304" pitchFamily="18" charset="0"/>
                    </a:rPr>
                    <a:t>REGIONAL</a:t>
                  </a:r>
                  <a:endParaRPr lang="pt-BR" sz="1600" dirty="0">
                    <a:solidFill>
                      <a:schemeClr val="tx1"/>
                    </a:solidFill>
                    <a:effectLst/>
                    <a:ea typeface="Calibri" panose="020F0502020204030204" pitchFamily="34" charset="0"/>
                    <a:cs typeface="Times New Roman" panose="02020603050405020304" pitchFamily="18" charset="0"/>
                  </a:endParaRPr>
                </a:p>
              </p:txBody>
            </p:sp>
            <p:sp>
              <p:nvSpPr>
                <p:cNvPr id="24" name="Retângulo Arredondado 23">
                  <a:extLst>
                    <a:ext uri="{FF2B5EF4-FFF2-40B4-BE49-F238E27FC236}">
                      <a16:creationId xmlns:a16="http://schemas.microsoft.com/office/drawing/2014/main" id="{C1E3FCDE-5B79-D442-985F-BD9F0D95FC9E}"/>
                    </a:ext>
                  </a:extLst>
                </p:cNvPr>
                <p:cNvSpPr/>
                <p:nvPr/>
              </p:nvSpPr>
              <p:spPr>
                <a:xfrm>
                  <a:off x="4235211" y="1046457"/>
                  <a:ext cx="1655116" cy="533379"/>
                </a:xfrm>
                <a:prstGeom prst="round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600" b="1" dirty="0" smtClean="0">
                      <a:ea typeface="Calibri" panose="020F0502020204030204" pitchFamily="34" charset="0"/>
                      <a:cs typeface="Times New Roman" panose="02020603050405020304" pitchFamily="18" charset="0"/>
                    </a:rPr>
                    <a:t>HOST INSTITUTION</a:t>
                  </a:r>
                  <a:endParaRPr lang="pt-BR" sz="1600" dirty="0">
                    <a:effectLst/>
                    <a:ea typeface="Calibri" panose="020F0502020204030204" pitchFamily="34" charset="0"/>
                    <a:cs typeface="Times New Roman" panose="02020603050405020304" pitchFamily="18" charset="0"/>
                  </a:endParaRPr>
                </a:p>
              </p:txBody>
            </p:sp>
            <p:sp>
              <p:nvSpPr>
                <p:cNvPr id="25" name="Retângulo Arredondado 24">
                  <a:extLst>
                    <a:ext uri="{FF2B5EF4-FFF2-40B4-BE49-F238E27FC236}">
                      <a16:creationId xmlns:a16="http://schemas.microsoft.com/office/drawing/2014/main" id="{6762C55E-0FD4-0247-BE3B-1AD777E24EFB}"/>
                    </a:ext>
                  </a:extLst>
                </p:cNvPr>
                <p:cNvSpPr/>
                <p:nvPr/>
              </p:nvSpPr>
              <p:spPr>
                <a:xfrm>
                  <a:off x="138585" y="2485211"/>
                  <a:ext cx="1655116" cy="5903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b="1" dirty="0">
                      <a:solidFill>
                        <a:srgbClr val="44546A"/>
                      </a:solidFill>
                      <a:effectLst/>
                      <a:ea typeface="Calibri" panose="020F0502020204030204" pitchFamily="34" charset="0"/>
                      <a:cs typeface="Times New Roman" panose="02020603050405020304" pitchFamily="18" charset="0"/>
                    </a:rPr>
                    <a:t>NATIONAL</a:t>
                  </a:r>
                  <a:endParaRPr lang="pt-BR" sz="1600" dirty="0">
                    <a:effectLst/>
                    <a:ea typeface="Calibri" panose="020F0502020204030204" pitchFamily="34" charset="0"/>
                    <a:cs typeface="Times New Roman" panose="02020603050405020304" pitchFamily="18" charset="0"/>
                  </a:endParaRPr>
                </a:p>
                <a:p>
                  <a:pPr algn="ctr">
                    <a:spcAft>
                      <a:spcPts val="0"/>
                    </a:spcAft>
                  </a:pPr>
                  <a:r>
                    <a:rPr lang="en-GB" sz="1600" b="1" dirty="0">
                      <a:solidFill>
                        <a:srgbClr val="44546A"/>
                      </a:solidFill>
                      <a:effectLst/>
                      <a:ea typeface="Calibri" panose="020F0502020204030204" pitchFamily="34" charset="0"/>
                      <a:cs typeface="Times New Roman" panose="02020603050405020304" pitchFamily="18" charset="0"/>
                    </a:rPr>
                    <a:t> </a:t>
                  </a:r>
                  <a:endParaRPr lang="pt-BR" sz="1600" dirty="0">
                    <a:effectLst/>
                    <a:ea typeface="Calibri" panose="020F0502020204030204" pitchFamily="34" charset="0"/>
                    <a:cs typeface="Times New Roman" panose="02020603050405020304" pitchFamily="18" charset="0"/>
                  </a:endParaRPr>
                </a:p>
              </p:txBody>
            </p:sp>
            <p:sp>
              <p:nvSpPr>
                <p:cNvPr id="26" name="Retângulo Arredondado 25">
                  <a:extLst>
                    <a:ext uri="{FF2B5EF4-FFF2-40B4-BE49-F238E27FC236}">
                      <a16:creationId xmlns:a16="http://schemas.microsoft.com/office/drawing/2014/main" id="{8ABA7B5E-5E81-5040-82F9-58C7BDE5C0D6}"/>
                    </a:ext>
                  </a:extLst>
                </p:cNvPr>
                <p:cNvSpPr/>
                <p:nvPr/>
              </p:nvSpPr>
              <p:spPr>
                <a:xfrm>
                  <a:off x="85777" y="3850948"/>
                  <a:ext cx="1655116" cy="5903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b="1" dirty="0">
                      <a:solidFill>
                        <a:srgbClr val="44546A"/>
                      </a:solidFill>
                      <a:effectLst/>
                      <a:ea typeface="Calibri" panose="020F0502020204030204" pitchFamily="34" charset="0"/>
                      <a:cs typeface="Times New Roman" panose="02020603050405020304" pitchFamily="18" charset="0"/>
                    </a:rPr>
                    <a:t>LOCAL</a:t>
                  </a:r>
                  <a:endParaRPr lang="pt-BR" sz="1600" dirty="0">
                    <a:effectLst/>
                    <a:ea typeface="Calibri" panose="020F0502020204030204" pitchFamily="34" charset="0"/>
                    <a:cs typeface="Times New Roman" panose="02020603050405020304" pitchFamily="18" charset="0"/>
                  </a:endParaRPr>
                </a:p>
                <a:p>
                  <a:pPr algn="ctr">
                    <a:spcAft>
                      <a:spcPts val="0"/>
                    </a:spcAft>
                  </a:pPr>
                  <a:r>
                    <a:rPr lang="en-GB" sz="1200" b="1" dirty="0">
                      <a:solidFill>
                        <a:srgbClr val="44546A"/>
                      </a:solidFill>
                      <a:effectLst/>
                      <a:ea typeface="Calibri" panose="020F0502020204030204" pitchFamily="34" charset="0"/>
                      <a:cs typeface="Times New Roman" panose="02020603050405020304" pitchFamily="18" charset="0"/>
                    </a:rPr>
                    <a:t> </a:t>
                  </a:r>
                  <a:endParaRPr lang="pt-BR" sz="1200" dirty="0">
                    <a:effectLst/>
                    <a:ea typeface="Calibri" panose="020F0502020204030204" pitchFamily="34" charset="0"/>
                    <a:cs typeface="Times New Roman" panose="02020603050405020304" pitchFamily="18" charset="0"/>
                  </a:endParaRPr>
                </a:p>
              </p:txBody>
            </p:sp>
            <p:sp>
              <p:nvSpPr>
                <p:cNvPr id="27" name="Retângulo Arredondado 26">
                  <a:extLst>
                    <a:ext uri="{FF2B5EF4-FFF2-40B4-BE49-F238E27FC236}">
                      <a16:creationId xmlns:a16="http://schemas.microsoft.com/office/drawing/2014/main" id="{5D970DFB-CFB6-174B-BE3E-82CF5858072D}"/>
                    </a:ext>
                  </a:extLst>
                </p:cNvPr>
                <p:cNvSpPr/>
                <p:nvPr/>
              </p:nvSpPr>
              <p:spPr>
                <a:xfrm>
                  <a:off x="3353785" y="3040212"/>
                  <a:ext cx="1493176" cy="557256"/>
                </a:xfrm>
                <a:prstGeom prst="roundRect">
                  <a:avLst/>
                </a:prstGeom>
                <a:solidFill>
                  <a:schemeClr val="accent6">
                    <a:lumMod val="20000"/>
                    <a:lumOff val="80000"/>
                  </a:schemeClr>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600" b="1" dirty="0">
                      <a:solidFill>
                        <a:srgbClr val="41AD53"/>
                      </a:solidFill>
                    </a:rPr>
                    <a:t>GOVERNMENT</a:t>
                  </a:r>
                  <a:endParaRPr lang="pt-BR" sz="1600" b="1" dirty="0">
                    <a:solidFill>
                      <a:srgbClr val="41AD53"/>
                    </a:solidFill>
                  </a:endParaRPr>
                </a:p>
              </p:txBody>
            </p:sp>
            <p:sp>
              <p:nvSpPr>
                <p:cNvPr id="28" name="Retângulo Arredondado 27">
                  <a:extLst>
                    <a:ext uri="{FF2B5EF4-FFF2-40B4-BE49-F238E27FC236}">
                      <a16:creationId xmlns:a16="http://schemas.microsoft.com/office/drawing/2014/main" id="{B086BEA3-F6AC-C44C-8C2C-703AB5D632D9}"/>
                    </a:ext>
                  </a:extLst>
                </p:cNvPr>
                <p:cNvSpPr/>
                <p:nvPr/>
              </p:nvSpPr>
              <p:spPr>
                <a:xfrm>
                  <a:off x="6146627" y="3021232"/>
                  <a:ext cx="1260490" cy="554990"/>
                </a:xfrm>
                <a:prstGeom prst="roundRect">
                  <a:avLst/>
                </a:prstGeom>
                <a:solidFill>
                  <a:schemeClr val="accent6">
                    <a:lumMod val="20000"/>
                    <a:lumOff val="80000"/>
                  </a:schemeClr>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b="1" dirty="0">
                      <a:solidFill>
                        <a:srgbClr val="41AD53"/>
                      </a:solidFill>
                      <a:ea typeface="Calibri" panose="020F0502020204030204" pitchFamily="34" charset="0"/>
                      <a:cs typeface="Times New Roman" panose="02020603050405020304" pitchFamily="18" charset="0"/>
                    </a:rPr>
                    <a:t>RESEARCH</a:t>
                  </a:r>
                  <a:endParaRPr lang="pt-BR" sz="1600" dirty="0">
                    <a:solidFill>
                      <a:srgbClr val="41AD53"/>
                    </a:solidFill>
                    <a:effectLst/>
                    <a:ea typeface="Calibri" panose="020F0502020204030204" pitchFamily="34" charset="0"/>
                    <a:cs typeface="Times New Roman" panose="02020603050405020304" pitchFamily="18" charset="0"/>
                  </a:endParaRPr>
                </a:p>
              </p:txBody>
            </p:sp>
            <p:sp>
              <p:nvSpPr>
                <p:cNvPr id="29" name="Retângulo Arredondado 28">
                  <a:extLst>
                    <a:ext uri="{FF2B5EF4-FFF2-40B4-BE49-F238E27FC236}">
                      <a16:creationId xmlns:a16="http://schemas.microsoft.com/office/drawing/2014/main" id="{10B46CE3-387E-D040-B5E5-4ABFDE88CA7C}"/>
                    </a:ext>
                  </a:extLst>
                </p:cNvPr>
                <p:cNvSpPr/>
                <p:nvPr/>
              </p:nvSpPr>
              <p:spPr>
                <a:xfrm>
                  <a:off x="7495563" y="3025858"/>
                  <a:ext cx="1159540" cy="562345"/>
                </a:xfrm>
                <a:prstGeom prst="roundRect">
                  <a:avLst/>
                </a:prstGeom>
                <a:solidFill>
                  <a:schemeClr val="accent6">
                    <a:lumMod val="20000"/>
                    <a:lumOff val="80000"/>
                  </a:schemeClr>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pt-BR" sz="1600" b="1" dirty="0">
                      <a:solidFill>
                        <a:srgbClr val="41AD53"/>
                      </a:solidFill>
                      <a:effectLst/>
                      <a:ea typeface="Calibri" panose="020F0502020204030204" pitchFamily="34" charset="0"/>
                      <a:cs typeface="Times New Roman" panose="02020603050405020304" pitchFamily="18" charset="0"/>
                    </a:rPr>
                    <a:t>EDUCATION</a:t>
                  </a:r>
                </a:p>
              </p:txBody>
            </p:sp>
            <p:sp>
              <p:nvSpPr>
                <p:cNvPr id="30" name="Retângulo Arredondado 29">
                  <a:extLst>
                    <a:ext uri="{FF2B5EF4-FFF2-40B4-BE49-F238E27FC236}">
                      <a16:creationId xmlns:a16="http://schemas.microsoft.com/office/drawing/2014/main" id="{7C4916BB-F82F-D244-9B26-DEF80FF442F1}"/>
                    </a:ext>
                  </a:extLst>
                </p:cNvPr>
                <p:cNvSpPr/>
                <p:nvPr/>
              </p:nvSpPr>
              <p:spPr>
                <a:xfrm>
                  <a:off x="1464272" y="3946840"/>
                  <a:ext cx="8766128" cy="291019"/>
                </a:xfrm>
                <a:prstGeom prst="roundRect">
                  <a:avLst/>
                </a:prstGeom>
                <a:solidFill>
                  <a:schemeClr val="accent4">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pt-BR" sz="1600" b="1" dirty="0">
                      <a:effectLst/>
                      <a:ea typeface="Calibri" panose="020F0502020204030204" pitchFamily="34" charset="0"/>
                      <a:cs typeface="Times New Roman" panose="02020603050405020304" pitchFamily="18" charset="0"/>
                    </a:rPr>
                    <a:t>PROTECTED AREAS and SURROUNDINGS</a:t>
                  </a:r>
                </a:p>
              </p:txBody>
            </p:sp>
            <p:sp>
              <p:nvSpPr>
                <p:cNvPr id="31" name="Retângulo Arredondado 30">
                  <a:extLst>
                    <a:ext uri="{FF2B5EF4-FFF2-40B4-BE49-F238E27FC236}">
                      <a16:creationId xmlns:a16="http://schemas.microsoft.com/office/drawing/2014/main" id="{9174E3B0-6356-DD40-AD82-FC21A3C59D70}"/>
                    </a:ext>
                  </a:extLst>
                </p:cNvPr>
                <p:cNvSpPr/>
                <p:nvPr/>
              </p:nvSpPr>
              <p:spPr>
                <a:xfrm>
                  <a:off x="6218471" y="4356691"/>
                  <a:ext cx="3203940" cy="465498"/>
                </a:xfrm>
                <a:prstGeom prst="roundRect">
                  <a:avLst/>
                </a:prstGeom>
                <a:solidFill>
                  <a:schemeClr val="accent4">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b="1" dirty="0">
                      <a:solidFill>
                        <a:srgbClr val="FFFFFF"/>
                      </a:solidFill>
                      <a:ea typeface="Calibri" panose="020F0502020204030204" pitchFamily="34" charset="0"/>
                      <a:cs typeface="Times New Roman" panose="02020603050405020304" pitchFamily="18" charset="0"/>
                    </a:rPr>
                    <a:t>PROTECTED AREA MANAGEMENT TEAM</a:t>
                  </a:r>
                  <a:endParaRPr lang="pt-BR" sz="1600" dirty="0">
                    <a:effectLst/>
                    <a:ea typeface="Calibri" panose="020F0502020204030204" pitchFamily="34" charset="0"/>
                    <a:cs typeface="Times New Roman" panose="02020603050405020304" pitchFamily="18" charset="0"/>
                  </a:endParaRPr>
                </a:p>
              </p:txBody>
            </p:sp>
            <p:sp>
              <p:nvSpPr>
                <p:cNvPr id="32" name="Retângulo Arredondado 31">
                  <a:extLst>
                    <a:ext uri="{FF2B5EF4-FFF2-40B4-BE49-F238E27FC236}">
                      <a16:creationId xmlns:a16="http://schemas.microsoft.com/office/drawing/2014/main" id="{5409D785-19BA-3249-B2F2-A9DC0DFBD629}"/>
                    </a:ext>
                  </a:extLst>
                </p:cNvPr>
                <p:cNvSpPr/>
                <p:nvPr/>
              </p:nvSpPr>
              <p:spPr>
                <a:xfrm>
                  <a:off x="5813634" y="1578351"/>
                  <a:ext cx="2094204" cy="555585"/>
                </a:xfrm>
                <a:prstGeom prst="round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400" b="1" dirty="0">
                      <a:effectLst/>
                      <a:ea typeface="Calibri" panose="020F0502020204030204" pitchFamily="34" charset="0"/>
                      <a:cs typeface="Times New Roman" panose="02020603050405020304" pitchFamily="18" charset="0"/>
                    </a:rPr>
                    <a:t>REGIONAL OBSERVATORY - REGIONAL HUB</a:t>
                  </a:r>
                  <a:endParaRPr lang="pt-BR" sz="1400" dirty="0">
                    <a:effectLst/>
                    <a:ea typeface="Calibri" panose="020F0502020204030204" pitchFamily="34" charset="0"/>
                    <a:cs typeface="Times New Roman" panose="02020603050405020304" pitchFamily="18" charset="0"/>
                  </a:endParaRPr>
                </a:p>
              </p:txBody>
            </p:sp>
            <p:sp>
              <p:nvSpPr>
                <p:cNvPr id="33" name="Retângulo Arredondado 32">
                  <a:extLst>
                    <a:ext uri="{FF2B5EF4-FFF2-40B4-BE49-F238E27FC236}">
                      <a16:creationId xmlns:a16="http://schemas.microsoft.com/office/drawing/2014/main" id="{CE42B352-DFFE-594D-9E6F-BDA490061D80}"/>
                    </a:ext>
                  </a:extLst>
                </p:cNvPr>
                <p:cNvSpPr/>
                <p:nvPr/>
              </p:nvSpPr>
              <p:spPr>
                <a:xfrm>
                  <a:off x="3539874" y="2495197"/>
                  <a:ext cx="6364379" cy="446979"/>
                </a:xfrm>
                <a:prstGeom prst="roundRect">
                  <a:avLst/>
                </a:prstGeom>
                <a:solidFill>
                  <a:schemeClr val="accent6">
                    <a:lumMod val="20000"/>
                    <a:lumOff val="80000"/>
                  </a:schemeClr>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b="1" dirty="0">
                      <a:solidFill>
                        <a:srgbClr val="41AD53"/>
                      </a:solidFill>
                      <a:effectLst/>
                      <a:ea typeface="Calibri" panose="020F0502020204030204" pitchFamily="34" charset="0"/>
                      <a:cs typeface="Times New Roman" panose="02020603050405020304" pitchFamily="18" charset="0"/>
                    </a:rPr>
                    <a:t>ENVIRONMENT SECTOR</a:t>
                  </a:r>
                  <a:endParaRPr lang="pt-BR" sz="1600" dirty="0">
                    <a:solidFill>
                      <a:srgbClr val="41AD53"/>
                    </a:solidFill>
                    <a:effectLst/>
                    <a:ea typeface="Calibri" panose="020F0502020204030204" pitchFamily="34" charset="0"/>
                    <a:cs typeface="Times New Roman" panose="02020603050405020304" pitchFamily="18" charset="0"/>
                  </a:endParaRPr>
                </a:p>
              </p:txBody>
            </p:sp>
            <p:sp>
              <p:nvSpPr>
                <p:cNvPr id="34" name="Retângulo Arredondado 33">
                  <a:extLst>
                    <a:ext uri="{FF2B5EF4-FFF2-40B4-BE49-F238E27FC236}">
                      <a16:creationId xmlns:a16="http://schemas.microsoft.com/office/drawing/2014/main" id="{3BB57481-9363-A24C-9E21-F6C87FACE47A}"/>
                    </a:ext>
                  </a:extLst>
                </p:cNvPr>
                <p:cNvSpPr/>
                <p:nvPr/>
              </p:nvSpPr>
              <p:spPr>
                <a:xfrm>
                  <a:off x="4935406" y="3033213"/>
                  <a:ext cx="1097702" cy="554990"/>
                </a:xfrm>
                <a:prstGeom prst="roundRect">
                  <a:avLst/>
                </a:prstGeom>
                <a:solidFill>
                  <a:schemeClr val="accent6">
                    <a:lumMod val="20000"/>
                    <a:lumOff val="80000"/>
                  </a:schemeClr>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b="1" dirty="0">
                      <a:solidFill>
                        <a:srgbClr val="41AD53"/>
                      </a:solidFill>
                      <a:effectLst/>
                      <a:ea typeface="Calibri" panose="020F0502020204030204" pitchFamily="34" charset="0"/>
                      <a:cs typeface="Times New Roman" panose="02020603050405020304" pitchFamily="18" charset="0"/>
                    </a:rPr>
                    <a:t>NGO’s</a:t>
                  </a:r>
                  <a:r>
                    <a:rPr lang="en-GB" sz="1600" b="1" dirty="0">
                      <a:solidFill>
                        <a:srgbClr val="44546A"/>
                      </a:solidFill>
                      <a:effectLst/>
                      <a:ea typeface="Calibri" panose="020F0502020204030204" pitchFamily="34" charset="0"/>
                      <a:cs typeface="Times New Roman" panose="02020603050405020304" pitchFamily="18" charset="0"/>
                    </a:rPr>
                    <a:t>  </a:t>
                  </a:r>
                  <a:endParaRPr lang="pt-BR" sz="1600" dirty="0">
                    <a:effectLst/>
                    <a:ea typeface="Calibri" panose="020F0502020204030204" pitchFamily="34" charset="0"/>
                    <a:cs typeface="Times New Roman" panose="02020603050405020304" pitchFamily="18" charset="0"/>
                  </a:endParaRPr>
                </a:p>
              </p:txBody>
            </p:sp>
          </p:grpSp>
          <p:grpSp>
            <p:nvGrpSpPr>
              <p:cNvPr id="11" name="Agrupar 10">
                <a:extLst>
                  <a:ext uri="{FF2B5EF4-FFF2-40B4-BE49-F238E27FC236}">
                    <a16:creationId xmlns:a16="http://schemas.microsoft.com/office/drawing/2014/main" id="{6F14C789-D1EC-5B46-ACB5-5E49B0E7E0C5}"/>
                  </a:ext>
                </a:extLst>
              </p:cNvPr>
              <p:cNvGrpSpPr/>
              <p:nvPr/>
            </p:nvGrpSpPr>
            <p:grpSpPr>
              <a:xfrm>
                <a:off x="2270582" y="1228574"/>
                <a:ext cx="6664204" cy="3444874"/>
                <a:chOff x="-429076" y="-5140"/>
                <a:chExt cx="6664204" cy="3444874"/>
              </a:xfrm>
            </p:grpSpPr>
            <p:sp>
              <p:nvSpPr>
                <p:cNvPr id="12" name="Caixa de Texto 5">
                  <a:extLst>
                    <a:ext uri="{FF2B5EF4-FFF2-40B4-BE49-F238E27FC236}">
                      <a16:creationId xmlns:a16="http://schemas.microsoft.com/office/drawing/2014/main" id="{E492580D-6990-BF4A-B056-5710B2021669}"/>
                    </a:ext>
                  </a:extLst>
                </p:cNvPr>
                <p:cNvSpPr txBox="1"/>
                <p:nvPr/>
              </p:nvSpPr>
              <p:spPr>
                <a:xfrm>
                  <a:off x="-429076" y="928"/>
                  <a:ext cx="1597025" cy="2889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Donors</a:t>
                  </a:r>
                </a:p>
              </p:txBody>
            </p:sp>
            <p:sp>
              <p:nvSpPr>
                <p:cNvPr id="13" name="Caixa de Texto 6">
                  <a:extLst>
                    <a:ext uri="{FF2B5EF4-FFF2-40B4-BE49-F238E27FC236}">
                      <a16:creationId xmlns:a16="http://schemas.microsoft.com/office/drawing/2014/main" id="{9E0C2ADD-7912-8A45-93F4-F6AE7E8B01DF}"/>
                    </a:ext>
                  </a:extLst>
                </p:cNvPr>
                <p:cNvSpPr txBox="1"/>
                <p:nvPr/>
              </p:nvSpPr>
              <p:spPr>
                <a:xfrm>
                  <a:off x="2504962" y="-5140"/>
                  <a:ext cx="3135311" cy="2033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Programme </a:t>
                  </a:r>
                  <a:r>
                    <a:rPr lang="fr-FR" sz="1600" b="1" dirty="0" smtClean="0">
                      <a:effectLst/>
                      <a:latin typeface="Calibri" panose="020F0502020204030204" pitchFamily="34" charset="0"/>
                      <a:ea typeface="Calibri" panose="020F0502020204030204" pitchFamily="34" charset="0"/>
                      <a:cs typeface="Times New Roman" panose="02020603050405020304" pitchFamily="18" charset="0"/>
                    </a:rPr>
                    <a:t>coordination &amp; support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aixa de Texto 61">
                  <a:extLst>
                    <a:ext uri="{FF2B5EF4-FFF2-40B4-BE49-F238E27FC236}">
                      <a16:creationId xmlns:a16="http://schemas.microsoft.com/office/drawing/2014/main" id="{65305BF5-9995-7140-9CCC-B114BC5A3943}"/>
                    </a:ext>
                  </a:extLst>
                </p:cNvPr>
                <p:cNvSpPr txBox="1"/>
                <p:nvPr/>
              </p:nvSpPr>
              <p:spPr>
                <a:xfrm>
                  <a:off x="1510299" y="1028511"/>
                  <a:ext cx="1545775" cy="35196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600" b="1" dirty="0"/>
                    <a:t>Regional</a:t>
                  </a:r>
                  <a:r>
                    <a:rPr lang="fr-FR" sz="1600" b="1" dirty="0"/>
                    <a:t> </a:t>
                  </a:r>
                  <a:r>
                    <a:rPr lang="fr-FR" sz="1600" b="1" dirty="0" smtClean="0"/>
                    <a:t>Partner</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ixa de Texto 62">
                  <a:extLst>
                    <a:ext uri="{FF2B5EF4-FFF2-40B4-BE49-F238E27FC236}">
                      <a16:creationId xmlns:a16="http://schemas.microsoft.com/office/drawing/2014/main" id="{9616E057-0F98-2E49-AB4F-A9E111A15234}"/>
                    </a:ext>
                  </a:extLst>
                </p:cNvPr>
                <p:cNvSpPr txBox="1"/>
                <p:nvPr/>
              </p:nvSpPr>
              <p:spPr>
                <a:xfrm>
                  <a:off x="446312" y="3085944"/>
                  <a:ext cx="5788816" cy="3537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b="1" dirty="0"/>
                    <a:t>Beneficiaries</a:t>
                  </a:r>
                  <a:endParaRPr lang="en-GB" dirty="0"/>
                </a:p>
              </p:txBody>
            </p:sp>
            <p:sp>
              <p:nvSpPr>
                <p:cNvPr id="16" name="Caixa de Texto 63">
                  <a:extLst>
                    <a:ext uri="{FF2B5EF4-FFF2-40B4-BE49-F238E27FC236}">
                      <a16:creationId xmlns:a16="http://schemas.microsoft.com/office/drawing/2014/main" id="{3C6A3BE5-ED97-4E4A-B374-57A715E1A67D}"/>
                    </a:ext>
                  </a:extLst>
                </p:cNvPr>
                <p:cNvSpPr txBox="1"/>
                <p:nvPr/>
              </p:nvSpPr>
              <p:spPr>
                <a:xfrm>
                  <a:off x="2018637" y="2006583"/>
                  <a:ext cx="2383790" cy="3002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7" name="Retângulo Arredondado 6">
              <a:extLst>
                <a:ext uri="{FF2B5EF4-FFF2-40B4-BE49-F238E27FC236}">
                  <a16:creationId xmlns:a16="http://schemas.microsoft.com/office/drawing/2014/main" id="{80781D55-D02C-8644-8168-051798566750}"/>
                </a:ext>
              </a:extLst>
            </p:cNvPr>
            <p:cNvSpPr/>
            <p:nvPr/>
          </p:nvSpPr>
          <p:spPr>
            <a:xfrm>
              <a:off x="3916972" y="-212546"/>
              <a:ext cx="1237566" cy="76485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b="1" dirty="0">
                  <a:effectLst/>
                  <a:ea typeface="Calibri" panose="020F0502020204030204" pitchFamily="34" charset="0"/>
                  <a:cs typeface="Times New Roman" panose="02020603050405020304" pitchFamily="18" charset="0"/>
                </a:rPr>
                <a:t>ACP</a:t>
              </a:r>
              <a:endParaRPr lang="pt-BR" dirty="0">
                <a:effectLst/>
                <a:ea typeface="Calibri" panose="020F0502020204030204" pitchFamily="34" charset="0"/>
                <a:cs typeface="Times New Roman" panose="02020603050405020304" pitchFamily="18" charset="0"/>
              </a:endParaRPr>
            </a:p>
          </p:txBody>
        </p:sp>
        <p:sp>
          <p:nvSpPr>
            <p:cNvPr id="8" name="Retângulo Arredondado 7">
              <a:extLst>
                <a:ext uri="{FF2B5EF4-FFF2-40B4-BE49-F238E27FC236}">
                  <a16:creationId xmlns:a16="http://schemas.microsoft.com/office/drawing/2014/main" id="{E693AA61-3D32-2449-9801-20CC962139AE}"/>
                </a:ext>
              </a:extLst>
            </p:cNvPr>
            <p:cNvSpPr/>
            <p:nvPr/>
          </p:nvSpPr>
          <p:spPr>
            <a:xfrm>
              <a:off x="2252780" y="2847611"/>
              <a:ext cx="1998505" cy="554990"/>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b="1" dirty="0" smtClean="0">
                  <a:solidFill>
                    <a:schemeClr val="bg1"/>
                  </a:solidFill>
                  <a:effectLst/>
                  <a:ea typeface="Calibri" panose="020F0502020204030204" pitchFamily="34" charset="0"/>
                  <a:cs typeface="Times New Roman" panose="02020603050405020304" pitchFamily="18" charset="0"/>
                </a:rPr>
                <a:t>EU DELEGATION  </a:t>
              </a:r>
              <a:endParaRPr lang="pt-BR" sz="1600" dirty="0">
                <a:solidFill>
                  <a:schemeClr val="bg1"/>
                </a:solidFill>
                <a:effectLst/>
                <a:ea typeface="Calibri" panose="020F0502020204030204" pitchFamily="34" charset="0"/>
                <a:cs typeface="Times New Roman" panose="02020603050405020304" pitchFamily="18" charset="0"/>
              </a:endParaRPr>
            </a:p>
          </p:txBody>
        </p:sp>
      </p:grpSp>
      <p:sp>
        <p:nvSpPr>
          <p:cNvPr id="35" name="Retângulo Arredondado 34">
            <a:extLst>
              <a:ext uri="{FF2B5EF4-FFF2-40B4-BE49-F238E27FC236}">
                <a16:creationId xmlns:a16="http://schemas.microsoft.com/office/drawing/2014/main" id="{6DBF5661-9E77-4949-8CCA-2DF484BF1AA6}"/>
              </a:ext>
            </a:extLst>
          </p:cNvPr>
          <p:cNvSpPr/>
          <p:nvPr/>
        </p:nvSpPr>
        <p:spPr>
          <a:xfrm>
            <a:off x="10452594" y="926809"/>
            <a:ext cx="961132" cy="588063"/>
          </a:xfrm>
          <a:prstGeom prst="roundRect">
            <a:avLst/>
          </a:prstGeom>
          <a:solidFill>
            <a:srgbClr val="CF78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b="1" dirty="0">
                <a:effectLst/>
                <a:ea typeface="Calibri" panose="020F0502020204030204" pitchFamily="34" charset="0"/>
                <a:cs typeface="Times New Roman" panose="02020603050405020304" pitchFamily="18" charset="0"/>
              </a:rPr>
              <a:t>WCMC</a:t>
            </a:r>
            <a:endParaRPr lang="pt-BR" sz="1600" dirty="0">
              <a:effectLst/>
              <a:ea typeface="Calibri" panose="020F0502020204030204" pitchFamily="34" charset="0"/>
              <a:cs typeface="Times New Roman" panose="02020603050405020304" pitchFamily="18" charset="0"/>
            </a:endParaRPr>
          </a:p>
        </p:txBody>
      </p:sp>
      <p:sp>
        <p:nvSpPr>
          <p:cNvPr id="36" name="Caixa de Texto 61">
            <a:extLst>
              <a:ext uri="{FF2B5EF4-FFF2-40B4-BE49-F238E27FC236}">
                <a16:creationId xmlns:a16="http://schemas.microsoft.com/office/drawing/2014/main" id="{F63CCC66-0CED-134C-8A77-1254BED21290}"/>
              </a:ext>
            </a:extLst>
          </p:cNvPr>
          <p:cNvSpPr txBox="1"/>
          <p:nvPr/>
        </p:nvSpPr>
        <p:spPr>
          <a:xfrm>
            <a:off x="10306334" y="1492115"/>
            <a:ext cx="1409508" cy="334159"/>
          </a:xfrm>
          <a:prstGeom prst="rect">
            <a:avLst/>
          </a:prstGeom>
          <a:noFill/>
          <a:ln w="6350">
            <a:noFill/>
          </a:ln>
        </p:spPr>
        <p:txBody>
          <a:bodyPr rot="0" spcFirstLastPara="0" vert="horz" wrap="square" lIns="91440" tIns="45720" rIns="91440" bIns="72000" numCol="1" spcCol="0" rtlCol="0" fromWordArt="0" anchor="t" anchorCtr="0" forceAA="0" compatLnSpc="1">
            <a:prstTxWarp prst="textNoShape">
              <a:avLst/>
            </a:prstTxWarp>
            <a:noAutofit/>
          </a:bodyPr>
          <a:lstStyle/>
          <a:p>
            <a:r>
              <a:rPr lang="fr-FR" sz="1600" b="1" dirty="0"/>
              <a:t>Global Partner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Caixa de Texto 5">
            <a:extLst>
              <a:ext uri="{FF2B5EF4-FFF2-40B4-BE49-F238E27FC236}">
                <a16:creationId xmlns:a16="http://schemas.microsoft.com/office/drawing/2014/main" id="{4F13BE42-0419-E44B-AF44-075DF6260938}"/>
              </a:ext>
            </a:extLst>
          </p:cNvPr>
          <p:cNvSpPr txBox="1"/>
          <p:nvPr/>
        </p:nvSpPr>
        <p:spPr>
          <a:xfrm>
            <a:off x="1849080" y="3764203"/>
            <a:ext cx="1801344" cy="28801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Donor</a:t>
            </a:r>
          </a:p>
        </p:txBody>
      </p:sp>
      <p:sp>
        <p:nvSpPr>
          <p:cNvPr id="38" name="Retângulo Arredondado 28">
            <a:extLst>
              <a:ext uri="{FF2B5EF4-FFF2-40B4-BE49-F238E27FC236}">
                <a16:creationId xmlns:a16="http://schemas.microsoft.com/office/drawing/2014/main" id="{10B46CE3-387E-D040-B5E5-4ABFDE88CA7C}"/>
              </a:ext>
            </a:extLst>
          </p:cNvPr>
          <p:cNvSpPr/>
          <p:nvPr/>
        </p:nvSpPr>
        <p:spPr>
          <a:xfrm>
            <a:off x="10148088" y="3913541"/>
            <a:ext cx="1663696" cy="563657"/>
          </a:xfrm>
          <a:prstGeom prst="roundRect">
            <a:avLst/>
          </a:prstGeom>
          <a:solidFill>
            <a:schemeClr val="accent6">
              <a:lumMod val="20000"/>
              <a:lumOff val="80000"/>
            </a:schemeClr>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pt-BR" sz="1600" b="1" dirty="0" smtClean="0">
                <a:solidFill>
                  <a:srgbClr val="41AD53"/>
                </a:solidFill>
                <a:effectLst/>
                <a:ea typeface="Calibri" panose="020F0502020204030204" pitchFamily="34" charset="0"/>
                <a:cs typeface="Times New Roman" panose="02020603050405020304" pitchFamily="18" charset="0"/>
              </a:rPr>
              <a:t>PRIVATE SECTOR</a:t>
            </a:r>
            <a:endParaRPr lang="pt-BR" sz="1600" b="1" dirty="0">
              <a:solidFill>
                <a:srgbClr val="41AD53"/>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5933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550240" y="2270190"/>
            <a:ext cx="5764949" cy="3240657"/>
          </a:xfrm>
        </p:spPr>
        <p:txBody>
          <a:bodyPr>
            <a:normAutofit/>
          </a:bodyPr>
          <a:lstStyle/>
          <a:p>
            <a:r>
              <a:rPr lang="en-GB" sz="2000" dirty="0"/>
              <a:t>BIOPAMA  </a:t>
            </a:r>
            <a:r>
              <a:rPr lang="en-GB" sz="2000" dirty="0" smtClean="0"/>
              <a:t>seeks to </a:t>
            </a:r>
            <a:r>
              <a:rPr lang="en-GB" sz="2000" dirty="0"/>
              <a:t>complement and align with existing platforms and initiatives.</a:t>
            </a:r>
          </a:p>
          <a:p>
            <a:r>
              <a:rPr lang="en-GB" sz="2000" dirty="0"/>
              <a:t>BIOPAMA is implemented at the regional level through the IUCN Regional Offices in Eastern and Southern </a:t>
            </a:r>
            <a:r>
              <a:rPr lang="en-GB" sz="2000" dirty="0" smtClean="0"/>
              <a:t>Africa, </a:t>
            </a:r>
            <a:r>
              <a:rPr lang="en-GB" sz="2000" dirty="0"/>
              <a:t>West and Central </a:t>
            </a:r>
            <a:r>
              <a:rPr lang="en-GB" sz="2000" dirty="0" smtClean="0"/>
              <a:t>Africa, </a:t>
            </a:r>
            <a:r>
              <a:rPr lang="en-GB" sz="2000" dirty="0"/>
              <a:t>Mexico Central America and the </a:t>
            </a:r>
            <a:r>
              <a:rPr lang="en-GB" sz="2000" dirty="0" smtClean="0"/>
              <a:t>Caribbean, and Oceania offices. </a:t>
            </a:r>
            <a:endParaRPr lang="en-GB" sz="2000" dirty="0"/>
          </a:p>
          <a:p>
            <a:r>
              <a:rPr lang="en-GB" sz="2000" dirty="0"/>
              <a:t>Key regional </a:t>
            </a:r>
            <a:r>
              <a:rPr lang="en-GB" sz="2000" dirty="0" smtClean="0"/>
              <a:t>economic commissions (ECOWAS,  EAC, ECCAS, SADC) and regional institutions are partners in </a:t>
            </a:r>
            <a:r>
              <a:rPr lang="en-GB" sz="2000" dirty="0"/>
              <a:t>the programme’s implementation. </a:t>
            </a:r>
          </a:p>
          <a:p>
            <a:pPr marL="0" lvl="0" indent="0">
              <a:buNone/>
            </a:pPr>
            <a:endParaRPr lang="en-GB" sz="2400" dirty="0"/>
          </a:p>
        </p:txBody>
      </p:sp>
      <p:sp>
        <p:nvSpPr>
          <p:cNvPr id="5" name="Footer Placeholder 4"/>
          <p:cNvSpPr>
            <a:spLocks noGrp="1"/>
          </p:cNvSpPr>
          <p:nvPr>
            <p:ph type="ftr" sz="quarter" idx="3"/>
          </p:nvPr>
        </p:nvSpPr>
        <p:spPr>
          <a:xfrm>
            <a:off x="838200" y="508394"/>
            <a:ext cx="6255198" cy="365125"/>
          </a:xfrm>
        </p:spPr>
        <p:txBody>
          <a:bodyPr/>
          <a:lstStyle/>
          <a:p>
            <a:r>
              <a:rPr lang="en-GB" sz="2400" dirty="0" smtClean="0"/>
              <a:t>BIOPAMA PARTNERS</a:t>
            </a:r>
            <a:endParaRPr lang="en-US" sz="2400" dirty="0"/>
          </a:p>
        </p:txBody>
      </p:sp>
      <p:pic>
        <p:nvPicPr>
          <p:cNvPr id="12" name="Picture 9" descr="J:\EURO\4. Projects and Themes\BIOPAMA_27October2017_RB\logos for the regional versions of the RRIS\SADC.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87636" y="935918"/>
            <a:ext cx="1068862" cy="10524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J:\EURO\4. Projects and Themes\BIOPAMA_27October2017_RB\logos for the regional versions of the RRIS\EAC-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41330" y="914701"/>
            <a:ext cx="1174961" cy="10868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EURO\4. Projects and Themes\BIOPAMA_27October2017_RB\logos for the regional versions of the RRIS\OFAC.jpg"/>
          <p:cNvPicPr>
            <a:picLocks noChangeAspect="1" noChangeArrowheads="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9258387" y="2746229"/>
            <a:ext cx="1527360" cy="8053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EURO\4. Projects and Themes\BIOPAMA_27October2017_RB\logos for the regional versions of the RRIS\IGAD.pn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85747" y="927906"/>
            <a:ext cx="1060430" cy="10604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838200" y="1318800"/>
            <a:ext cx="5355210" cy="909316"/>
          </a:xfrm>
        </p:spPr>
        <p:txBody>
          <a:bodyPr>
            <a:normAutofit lnSpcReduction="10000"/>
          </a:bodyPr>
          <a:lstStyle/>
          <a:p>
            <a:pPr marL="0" indent="0">
              <a:buNone/>
            </a:pPr>
            <a:r>
              <a:rPr lang="en-GB" sz="2000" dirty="0">
                <a:solidFill>
                  <a:srgbClr val="90C14E"/>
                </a:solidFill>
                <a:latin typeface="Franklin Gothic Demi" charset="0"/>
                <a:ea typeface="Franklin Gothic Demi" charset="0"/>
                <a:cs typeface="Franklin Gothic Demi" charset="0"/>
              </a:rPr>
              <a:t>Regional organisations, national and local conservation actors are key partners and beneficiaries.</a:t>
            </a:r>
          </a:p>
          <a:p>
            <a:pPr marL="0" indent="0">
              <a:buNone/>
            </a:pPr>
            <a:endParaRPr lang="en-GB" sz="1800" dirty="0"/>
          </a:p>
          <a:p>
            <a:pPr marL="0" indent="0">
              <a:buNone/>
            </a:pPr>
            <a:endParaRPr lang="en-GB" sz="1800" dirty="0">
              <a:solidFill>
                <a:srgbClr val="90C14E"/>
              </a:solidFill>
              <a:latin typeface="Franklin Gothic Demi" charset="0"/>
              <a:ea typeface="Franklin Gothic Demi" charset="0"/>
              <a:cs typeface="Franklin Gothic Demi" charset="0"/>
            </a:endParaRPr>
          </a:p>
        </p:txBody>
      </p:sp>
      <p:pic>
        <p:nvPicPr>
          <p:cNvPr id="2054" name="Picture 6" descr="J:\EURO\4. Projects and Themes\BIOPAMA_27October2017_RB\logos for the regional versions of the RRIS\COMIFAC logo.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18226" y="2620002"/>
            <a:ext cx="1040161" cy="105779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C:\Users\AmahD\AppData\Local\Microsoft\Windows\INetCache\Content.MSO\ED657059.tmp"/>
          <p:cNvPicPr/>
          <p:nvPr/>
        </p:nvPicPr>
        <p:blipFill>
          <a:blip r:embed="rId8">
            <a:extLst>
              <a:ext uri="{28A0092B-C50C-407E-A947-70E740481C1C}">
                <a14:useLocalDpi xmlns:a14="http://schemas.microsoft.com/office/drawing/2010/main" val="0"/>
              </a:ext>
            </a:extLst>
          </a:blip>
          <a:srcRect/>
          <a:stretch>
            <a:fillRect/>
          </a:stretch>
        </p:blipFill>
        <p:spPr bwMode="auto">
          <a:xfrm>
            <a:off x="6422659" y="927906"/>
            <a:ext cx="1127760" cy="1106805"/>
          </a:xfrm>
          <a:prstGeom prst="rect">
            <a:avLst/>
          </a:prstGeom>
          <a:noFill/>
          <a:ln>
            <a:noFill/>
          </a:ln>
        </p:spPr>
      </p:pic>
      <p:pic>
        <p:nvPicPr>
          <p:cNvPr id="6" name="Image 5"/>
          <p:cNvPicPr>
            <a:picLocks noChangeAspect="1"/>
          </p:cNvPicPr>
          <p:nvPr/>
        </p:nvPicPr>
        <p:blipFill>
          <a:blip r:embed="rId9"/>
          <a:stretch>
            <a:fillRect/>
          </a:stretch>
        </p:blipFill>
        <p:spPr>
          <a:xfrm>
            <a:off x="6567504" y="4237324"/>
            <a:ext cx="5381766" cy="991558"/>
          </a:xfrm>
          <a:prstGeom prst="rect">
            <a:avLst/>
          </a:prstGeom>
        </p:spPr>
      </p:pic>
    </p:spTree>
    <p:extLst>
      <p:ext uri="{BB962C8B-B14F-4D97-AF65-F5344CB8AC3E}">
        <p14:creationId xmlns:p14="http://schemas.microsoft.com/office/powerpoint/2010/main" val="780070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3A851513-69BE-184D-8206-D69B0B9D3A01}"/>
              </a:ext>
            </a:extLst>
          </p:cNvPr>
          <p:cNvSpPr/>
          <p:nvPr/>
        </p:nvSpPr>
        <p:spPr>
          <a:xfrm>
            <a:off x="2304" y="812887"/>
            <a:ext cx="12192000" cy="3833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tângulo 13">
            <a:extLst>
              <a:ext uri="{FF2B5EF4-FFF2-40B4-BE49-F238E27FC236}">
                <a16:creationId xmlns:a16="http://schemas.microsoft.com/office/drawing/2014/main" id="{FBE329BE-3F0C-7347-AB26-4A6E997A6572}"/>
              </a:ext>
            </a:extLst>
          </p:cNvPr>
          <p:cNvSpPr/>
          <p:nvPr/>
        </p:nvSpPr>
        <p:spPr>
          <a:xfrm>
            <a:off x="778370" y="149719"/>
            <a:ext cx="509549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BIOPAMA STRATEGY (2017-2023)</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tângulo 4">
            <a:extLst>
              <a:ext uri="{FF2B5EF4-FFF2-40B4-BE49-F238E27FC236}">
                <a16:creationId xmlns:a16="http://schemas.microsoft.com/office/drawing/2014/main" id="{785397A4-598C-4C4D-A671-003153090DA6}"/>
              </a:ext>
            </a:extLst>
          </p:cNvPr>
          <p:cNvSpPr/>
          <p:nvPr/>
        </p:nvSpPr>
        <p:spPr>
          <a:xfrm>
            <a:off x="116340" y="4571602"/>
            <a:ext cx="1196392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BIOPAMA provides unique and </a:t>
            </a: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tailored support </a:t>
            </a: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to protected area authorities in the ACP countries to address </a:t>
            </a:r>
            <a:r>
              <a:rPr kumimoji="0" lang="en-GB" sz="2400" i="0" u="none" strike="noStrike" kern="1200" cap="none" spc="0" normalizeH="0" baseline="0" noProof="0" dirty="0">
                <a:ln>
                  <a:noFill/>
                </a:ln>
                <a:solidFill>
                  <a:prstClr val="white"/>
                </a:solidFill>
                <a:effectLst/>
                <a:uLnTx/>
                <a:uFillTx/>
                <a:latin typeface="Calibri" panose="020F0502020204030204"/>
                <a:ea typeface="+mn-ea"/>
                <a:cs typeface="+mn-cs"/>
              </a:rPr>
              <a:t>their priorities </a:t>
            </a: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for improved management and governance of biodiversity and natural resources.</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Image 8">
            <a:extLst>
              <a:ext uri="{FF2B5EF4-FFF2-40B4-BE49-F238E27FC236}">
                <a16:creationId xmlns:a16="http://schemas.microsoft.com/office/drawing/2014/main" id="{A7C2FCA0-F0F3-0344-8C16-2FE7A9D364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8308" y="994413"/>
            <a:ext cx="2600478" cy="1638300"/>
          </a:xfrm>
          <a:prstGeom prst="rect">
            <a:avLst/>
          </a:prstGeom>
        </p:spPr>
      </p:pic>
      <p:pic>
        <p:nvPicPr>
          <p:cNvPr id="9" name="Image 2">
            <a:extLst>
              <a:ext uri="{FF2B5EF4-FFF2-40B4-BE49-F238E27FC236}">
                <a16:creationId xmlns:a16="http://schemas.microsoft.com/office/drawing/2014/main" id="{B719B7D8-70F8-F74E-A150-3ECDCBA5833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449173" y="1055753"/>
            <a:ext cx="2763374" cy="1674000"/>
          </a:xfrm>
          <a:prstGeom prst="rect">
            <a:avLst/>
          </a:prstGeom>
        </p:spPr>
      </p:pic>
      <p:pic>
        <p:nvPicPr>
          <p:cNvPr id="11" name="Image 1">
            <a:extLst>
              <a:ext uri="{FF2B5EF4-FFF2-40B4-BE49-F238E27FC236}">
                <a16:creationId xmlns:a16="http://schemas.microsoft.com/office/drawing/2014/main" id="{6D4D3AEE-72F6-9740-B725-6733C7E2916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32870" y="833634"/>
            <a:ext cx="3141192" cy="1959857"/>
          </a:xfrm>
          <a:prstGeom prst="rect">
            <a:avLst/>
          </a:prstGeom>
        </p:spPr>
      </p:pic>
      <p:sp>
        <p:nvSpPr>
          <p:cNvPr id="15" name="Left-Right Arrow 14">
            <a:extLst>
              <a:ext uri="{FF2B5EF4-FFF2-40B4-BE49-F238E27FC236}">
                <a16:creationId xmlns:a16="http://schemas.microsoft.com/office/drawing/2014/main" id="{A22A04B8-2211-8547-83B5-297CF99FB666}"/>
              </a:ext>
            </a:extLst>
          </p:cNvPr>
          <p:cNvSpPr/>
          <p:nvPr/>
        </p:nvSpPr>
        <p:spPr>
          <a:xfrm>
            <a:off x="689470" y="3190284"/>
            <a:ext cx="10166490" cy="642048"/>
          </a:xfrm>
          <a:prstGeom prst="leftRightArrow">
            <a:avLst/>
          </a:prstGeom>
          <a:solidFill>
            <a:srgbClr val="A35B28"/>
          </a:solidFill>
          <a:ln>
            <a:solidFill>
              <a:srgbClr val="A35B28"/>
            </a:solidFill>
          </a:ln>
        </p:spPr>
        <p:style>
          <a:lnRef idx="2">
            <a:scrgbClr r="0" g="0" b="0"/>
          </a:lnRef>
          <a:fillRef idx="1">
            <a:scrgbClr r="0" g="0" b="0"/>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F" sz="1800" b="1" i="0" u="none" strike="noStrike" kern="1200" cap="none" spc="0" normalizeH="0" baseline="0" noProof="0" dirty="0">
                <a:ln>
                  <a:noFill/>
                </a:ln>
                <a:solidFill>
                  <a:prstClr val="white"/>
                </a:solidFill>
                <a:effectLst/>
                <a:uLnTx/>
                <a:uFillTx/>
                <a:latin typeface="Calibri" panose="020F0502020204030204"/>
                <a:ea typeface="+mn-ea"/>
                <a:cs typeface="+mn-cs"/>
              </a:rPr>
              <a:t>CAPACITY BUILDING</a:t>
            </a:r>
          </a:p>
        </p:txBody>
      </p:sp>
      <p:sp>
        <p:nvSpPr>
          <p:cNvPr id="6" name="Rectangle 5">
            <a:extLst>
              <a:ext uri="{FF2B5EF4-FFF2-40B4-BE49-F238E27FC236}">
                <a16:creationId xmlns:a16="http://schemas.microsoft.com/office/drawing/2014/main" id="{5CE5906C-694B-7844-A7B6-49C60E8A3313}"/>
              </a:ext>
            </a:extLst>
          </p:cNvPr>
          <p:cNvSpPr/>
          <p:nvPr/>
        </p:nvSpPr>
        <p:spPr>
          <a:xfrm>
            <a:off x="252375" y="2500730"/>
            <a:ext cx="312643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A35B28"/>
                </a:solidFill>
                <a:effectLst/>
                <a:uLnTx/>
                <a:uFillTx/>
                <a:latin typeface="Calibri" panose="020F0502020204030204"/>
                <a:ea typeface="+mn-ea"/>
                <a:cs typeface="+mn-cs"/>
              </a:rPr>
              <a:t>THE REGIONAL OBSERVATORY/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A35B28"/>
                </a:solidFill>
                <a:effectLst/>
                <a:uLnTx/>
                <a:uFillTx/>
                <a:latin typeface="Calibri" panose="020F0502020204030204"/>
                <a:ea typeface="+mn-ea"/>
                <a:cs typeface="+mn-cs"/>
              </a:rPr>
              <a:t>RESOURCE HUB</a:t>
            </a:r>
            <a:endParaRPr kumimoji="0" lang="pt-PT" sz="1800" b="1" i="0" u="none" strike="noStrike" kern="1200" cap="none" spc="0" normalizeH="0" baseline="0" noProof="0" dirty="0">
              <a:ln>
                <a:noFill/>
              </a:ln>
              <a:solidFill>
                <a:srgbClr val="A35B28"/>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A92DE4F-C171-3A49-99B9-1B8D4D0DBDC2}"/>
              </a:ext>
            </a:extLst>
          </p:cNvPr>
          <p:cNvSpPr/>
          <p:nvPr/>
        </p:nvSpPr>
        <p:spPr>
          <a:xfrm>
            <a:off x="4566045" y="2564654"/>
            <a:ext cx="279576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A35B28"/>
                </a:solidFill>
                <a:effectLst/>
                <a:uLnTx/>
                <a:uFillTx/>
                <a:latin typeface="Calibri" panose="020F0502020204030204"/>
                <a:ea typeface="+mn-ea"/>
                <a:cs typeface="+mn-cs"/>
              </a:rPr>
              <a:t>THE REGIONAL REFERENCE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A35B28"/>
                </a:solidFill>
                <a:effectLst/>
                <a:uLnTx/>
                <a:uFillTx/>
                <a:latin typeface="Calibri" panose="020F0502020204030204"/>
                <a:ea typeface="+mn-ea"/>
                <a:cs typeface="+mn-cs"/>
              </a:rPr>
              <a:t>INFORMATION SYSTEM</a:t>
            </a:r>
            <a:endParaRPr kumimoji="0" lang="pt-PT" sz="1800" b="1" i="0" u="none" strike="noStrike" kern="1200" cap="none" spc="0" normalizeH="0" baseline="0" noProof="0" dirty="0">
              <a:ln>
                <a:noFill/>
              </a:ln>
              <a:solidFill>
                <a:srgbClr val="A35B28"/>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93C9237-6649-DC43-998B-2F1159287F8E}"/>
              </a:ext>
            </a:extLst>
          </p:cNvPr>
          <p:cNvSpPr/>
          <p:nvPr/>
        </p:nvSpPr>
        <p:spPr>
          <a:xfrm>
            <a:off x="8432175" y="2590998"/>
            <a:ext cx="269176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A35B28"/>
                </a:solidFill>
                <a:effectLst/>
                <a:uLnTx/>
                <a:uFillTx/>
                <a:latin typeface="Calibri" panose="020F0502020204030204"/>
                <a:ea typeface="+mn-ea"/>
                <a:cs typeface="+mn-cs"/>
              </a:rPr>
              <a:t>THE ACTION COMPONENT</a:t>
            </a:r>
            <a:endParaRPr kumimoji="0" lang="pt-PT" sz="1800" b="1" i="0" u="none" strike="noStrike" kern="1200" cap="none" spc="0" normalizeH="0" baseline="0" noProof="0" dirty="0">
              <a:ln>
                <a:noFill/>
              </a:ln>
              <a:solidFill>
                <a:srgbClr val="A35B2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968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3"/>
          </p:nvPr>
        </p:nvSpPr>
        <p:spPr>
          <a:xfrm>
            <a:off x="806928" y="384901"/>
            <a:ext cx="7132131" cy="40600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0C14E"/>
                </a:solidFill>
                <a:effectLst/>
                <a:uLnTx/>
                <a:uFillTx/>
                <a:latin typeface="Franklin Gothic Demi" charset="0"/>
              </a:rPr>
              <a:t>THE REGIONAL OBSERVATORIES/ RESOURCE HUB</a:t>
            </a:r>
          </a:p>
        </p:txBody>
      </p:sp>
      <p:sp>
        <p:nvSpPr>
          <p:cNvPr id="2" name="Rectangle 1">
            <a:extLst>
              <a:ext uri="{FF2B5EF4-FFF2-40B4-BE49-F238E27FC236}">
                <a16:creationId xmlns:a16="http://schemas.microsoft.com/office/drawing/2014/main" id="{C898CE75-4BF9-514E-94A3-708E56FF6898}"/>
              </a:ext>
            </a:extLst>
          </p:cNvPr>
          <p:cNvSpPr/>
          <p:nvPr/>
        </p:nvSpPr>
        <p:spPr>
          <a:xfrm>
            <a:off x="806928" y="1104446"/>
            <a:ext cx="4234972"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79D97"/>
                </a:solidFill>
                <a:effectLst/>
                <a:uLnTx/>
                <a:uFillTx/>
                <a:latin typeface="Franklin Gothic Book" panose="020B0503020102020204" pitchFamily="34" charset="0"/>
                <a:ea typeface="Times New Roman" panose="02020603050405020304" pitchFamily="18" charset="0"/>
                <a:cs typeface="+mn-cs"/>
              </a:rPr>
              <a:t>The biodiversity and protected areas observatory is a regional center that compiles and analyzes relevant data and provides information to support field interventions, policies dialogues and decision-making processes at local, national and regional </a:t>
            </a:r>
            <a:r>
              <a:rPr kumimoji="0" lang="en-US" sz="1800" b="0" i="0" u="none" strike="noStrike" kern="1200" cap="none" spc="0" normalizeH="0" baseline="0" noProof="0" dirty="0" smtClean="0">
                <a:ln>
                  <a:noFill/>
                </a:ln>
                <a:solidFill>
                  <a:srgbClr val="679D97"/>
                </a:solidFill>
                <a:effectLst/>
                <a:uLnTx/>
                <a:uFillTx/>
                <a:latin typeface="Franklin Gothic Book" panose="020B0503020102020204" pitchFamily="34" charset="0"/>
                <a:ea typeface="Times New Roman" panose="02020603050405020304" pitchFamily="18" charset="0"/>
                <a:cs typeface="+mn-cs"/>
              </a:rPr>
              <a:t>levels</a:t>
            </a:r>
            <a:endParaRPr kumimoji="0" lang="en-US" sz="1800" b="0" i="0" u="none" strike="noStrike" kern="1200" cap="none" spc="0" normalizeH="0" baseline="0" noProof="0" dirty="0">
              <a:ln>
                <a:noFill/>
              </a:ln>
              <a:solidFill>
                <a:srgbClr val="679D97"/>
              </a:solidFill>
              <a:effectLst/>
              <a:uLnTx/>
              <a:uFillTx/>
              <a:latin typeface="Franklin Gothic Book" panose="020B05030201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F" sz="1800" b="0" i="0" u="none" strike="noStrike" kern="1200" cap="none" spc="0" normalizeH="0" baseline="0" noProof="0" dirty="0">
              <a:ln>
                <a:noFill/>
              </a:ln>
              <a:solidFill>
                <a:srgbClr val="679D97"/>
              </a:solidFill>
              <a:effectLst/>
              <a:uLnTx/>
              <a:uFillTx/>
              <a:latin typeface="Franklin Gothic Book" panose="020B05030201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79D97"/>
                </a:solidFill>
                <a:effectLst/>
                <a:uLnTx/>
                <a:uFillTx/>
                <a:latin typeface="Franklin Gothic Book" panose="020B0503020102020204" pitchFamily="34" charset="0"/>
                <a:ea typeface="Times New Roman" panose="02020603050405020304" pitchFamily="18" charset="0"/>
                <a:cs typeface="+mn-cs"/>
              </a:rPr>
              <a:t>The observatory offers information management systems and tools, capacity building, knowledge sharing products and communication activities aiming to reinforce the management effectiveness and governance of protected areas and surrounding communities in the region.</a:t>
            </a:r>
            <a:endParaRPr kumimoji="0" lang="en-BF" sz="1800" b="0" i="0" u="none" strike="noStrike" kern="1200" cap="none" spc="0" normalizeH="0" baseline="0" noProof="0" dirty="0">
              <a:ln>
                <a:noFill/>
              </a:ln>
              <a:solidFill>
                <a:srgbClr val="679D97"/>
              </a:solidFill>
              <a:effectLst/>
              <a:uLnTx/>
              <a:uFillTx/>
              <a:latin typeface="Franklin Gothic Book" panose="020B0503020102020204" pitchFamily="34" charset="0"/>
              <a:ea typeface="Times New Roman" panose="02020603050405020304" pitchFamily="18" charset="0"/>
              <a:cs typeface="+mn-cs"/>
            </a:endParaRPr>
          </a:p>
        </p:txBody>
      </p:sp>
      <p:pic>
        <p:nvPicPr>
          <p:cNvPr id="7" name="Image 6"/>
          <p:cNvPicPr/>
          <p:nvPr/>
        </p:nvPicPr>
        <p:blipFill>
          <a:blip r:embed="rId2"/>
          <a:stretch>
            <a:fillRect/>
          </a:stretch>
        </p:blipFill>
        <p:spPr>
          <a:xfrm>
            <a:off x="5041900" y="790907"/>
            <a:ext cx="6930141" cy="4959444"/>
          </a:xfrm>
          <a:prstGeom prst="rect">
            <a:avLst/>
          </a:prstGeom>
        </p:spPr>
      </p:pic>
    </p:spTree>
    <p:extLst>
      <p:ext uri="{BB962C8B-B14F-4D97-AF65-F5344CB8AC3E}">
        <p14:creationId xmlns:p14="http://schemas.microsoft.com/office/powerpoint/2010/main" val="2568713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5682</TotalTime>
  <Words>985</Words>
  <Application>Microsoft Office PowerPoint</Application>
  <PresentationFormat>Widescreen</PresentationFormat>
  <Paragraphs>131</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Franklin Gothic Book</vt:lpstr>
      <vt:lpstr>Franklin Gothic Demi</vt:lpstr>
      <vt:lpstr>Times New Roman</vt:lpstr>
      <vt:lpstr>Wingdings</vt:lpstr>
      <vt:lpstr>Office Theme</vt:lpstr>
      <vt:lpstr>The Biodiversity and  Protected Areas Management (BIOPAMA) Programme</vt:lpstr>
      <vt:lpstr>PowerPoint Presentation</vt:lpstr>
      <vt:lpstr>PowerPoint Presentation</vt:lpstr>
      <vt:lpstr>ACP countries’ key challenges</vt:lpstr>
      <vt:lpstr>PowerPoint Presentation</vt:lpstr>
      <vt:lpstr>PowerPoint Presentation</vt:lpstr>
      <vt:lpstr>PowerPoint Presentation</vt:lpstr>
      <vt:lpstr>PowerPoint Presentation</vt:lpstr>
      <vt:lpstr>PowerPoint Presentation</vt:lpstr>
      <vt:lpstr>PowerPoint Presentation</vt:lpstr>
      <vt:lpstr>The regional reference information system is free, secure and built using open source technologies. The system hosts a broad range of data that can be stored and used, such as field data, international indicators, satellite imagery, maps, photos, surveys and documents. </vt:lpstr>
      <vt:lpstr>The BIOPAMA Action Component provides funding opportunities to address protected and conserved areas, sustainable use of biodiversity, natural resources priorities for actions on the ground in Africa, the Caribbean and the Pacific (ACP) countries.</vt:lpstr>
      <vt:lpstr>https://biopama.org/ (BIOPAMA WEBSITE)  https://portals.iucn.org/um/webforms/newsletter.php?n=435,436,437,438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Romania</dc:title>
  <dc:creator>Microsoft Office User</dc:creator>
  <cp:lastModifiedBy>BUCIOACA Roxana</cp:lastModifiedBy>
  <cp:revision>369</cp:revision>
  <dcterms:created xsi:type="dcterms:W3CDTF">2016-03-29T08:17:27Z</dcterms:created>
  <dcterms:modified xsi:type="dcterms:W3CDTF">2020-02-04T12:37:38Z</dcterms:modified>
</cp:coreProperties>
</file>