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notesSlides/notesSlide1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gs/tag58.xml" ContentType="application/vnd.openxmlformats-officedocument.presentationml.tags+xml"/>
  <Override PartName="/ppt/notesSlides/notesSlide1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27" r:id="rId2"/>
    <p:sldMasterId id="2147483951" r:id="rId3"/>
    <p:sldMasterId id="2147483963" r:id="rId4"/>
    <p:sldMasterId id="2147483989" r:id="rId5"/>
    <p:sldMasterId id="2147484001" r:id="rId6"/>
    <p:sldMasterId id="2147484013" r:id="rId7"/>
  </p:sldMasterIdLst>
  <p:notesMasterIdLst>
    <p:notesMasterId r:id="rId30"/>
  </p:notesMasterIdLst>
  <p:sldIdLst>
    <p:sldId id="258" r:id="rId8"/>
    <p:sldId id="461" r:id="rId9"/>
    <p:sldId id="465" r:id="rId10"/>
    <p:sldId id="460" r:id="rId11"/>
    <p:sldId id="444" r:id="rId12"/>
    <p:sldId id="446" r:id="rId13"/>
    <p:sldId id="268" r:id="rId14"/>
    <p:sldId id="275" r:id="rId15"/>
    <p:sldId id="277" r:id="rId16"/>
    <p:sldId id="279" r:id="rId17"/>
    <p:sldId id="466" r:id="rId18"/>
    <p:sldId id="261" r:id="rId19"/>
    <p:sldId id="260" r:id="rId20"/>
    <p:sldId id="257" r:id="rId21"/>
    <p:sldId id="459" r:id="rId22"/>
    <p:sldId id="256" r:id="rId23"/>
    <p:sldId id="467" r:id="rId24"/>
    <p:sldId id="475" r:id="rId25"/>
    <p:sldId id="512" r:id="rId26"/>
    <p:sldId id="582" r:id="rId27"/>
    <p:sldId id="361" r:id="rId28"/>
    <p:sldId id="36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593" autoAdjust="0"/>
  </p:normalViewPr>
  <p:slideViewPr>
    <p:cSldViewPr snapToGrid="0" showGuides="1">
      <p:cViewPr varScale="1">
        <p:scale>
          <a:sx n="65" d="100"/>
          <a:sy n="65" d="100"/>
        </p:scale>
        <p:origin x="1476" y="72"/>
      </p:cViewPr>
      <p:guideLst>
        <p:guide orient="horz" pos="2183"/>
        <p:guide pos="2880"/>
      </p:guideLst>
    </p:cSldViewPr>
  </p:slideViewPr>
  <p:notesTextViewPr>
    <p:cViewPr>
      <p:scale>
        <a:sx n="1" d="1"/>
        <a:sy n="1" d="1"/>
      </p:scale>
      <p:origin x="0" y="0"/>
    </p:cViewPr>
  </p:notesTextViewPr>
  <p:sorterViewPr>
    <p:cViewPr varScale="1">
      <p:scale>
        <a:sx n="100" d="100"/>
        <a:sy n="100" d="100"/>
      </p:scale>
      <p:origin x="0" y="-8798"/>
    </p:cViewPr>
  </p:sorterViewPr>
  <p:notesViewPr>
    <p:cSldViewPr snapToGrid="0" showGuides="1">
      <p:cViewPr varScale="1">
        <p:scale>
          <a:sx n="42" d="100"/>
          <a:sy n="42" d="100"/>
        </p:scale>
        <p:origin x="2328"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oodley\Documents\IUCN\Biodiversity%20Joint%20Task%20Force\Contract%20-%20Thomas%20Brooks%20re%20Targets%205%20and%2011\Final%20paper%20in%20species%20populations\Figure%20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Woodley\Documents\IUCN\Biodiversity%20Joint%20Task%20Force\Contract%20-%20Thomas%20Brooks%20re%20Targets%205%20and%2011\Final%20paper%20in%20species%20populations\Figure%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Total positive</c:v>
                </c:pt>
              </c:strCache>
            </c:strRef>
          </c:tx>
          <c:spPr>
            <a:solidFill>
              <a:schemeClr val="accent1"/>
            </a:solidFill>
            <a:ln>
              <a:noFill/>
            </a:ln>
            <a:effectLst/>
            <a:sp3d/>
          </c:spPr>
          <c:invertIfNegative val="0"/>
          <c:cat>
            <c:strRef>
              <c:f>Sheet1!$A$2:$A$17</c:f>
              <c:strCache>
                <c:ptCount val="16"/>
                <c:pt idx="1">
                  <c:v>PA size</c:v>
                </c:pt>
                <c:pt idx="2">
                  <c:v>Adequate Legislation</c:v>
                </c:pt>
                <c:pt idx="3">
                  <c:v>Management Plan</c:v>
                </c:pt>
                <c:pt idx="4">
                  <c:v>Anti poaching</c:v>
                </c:pt>
                <c:pt idx="5">
                  <c:v>Fencing aound PA</c:v>
                </c:pt>
                <c:pt idx="6">
                  <c:v>PA Targeted Interventions</c:v>
                </c:pt>
                <c:pt idx="7">
                  <c:v>Species Targeted Interventions</c:v>
                </c:pt>
                <c:pt idx="8">
                  <c:v>Sound PA Regulations</c:v>
                </c:pt>
                <c:pt idx="9">
                  <c:v>Surrounding Human Land use</c:v>
                </c:pt>
                <c:pt idx="10">
                  <c:v>Wild Fire</c:v>
                </c:pt>
                <c:pt idx="11">
                  <c:v>Human Population Density</c:v>
                </c:pt>
                <c:pt idx="12">
                  <c:v>GPD per capita</c:v>
                </c:pt>
                <c:pt idx="13">
                  <c:v>Illegal Hunting</c:v>
                </c:pt>
                <c:pt idx="14">
                  <c:v>PA funding</c:v>
                </c:pt>
                <c:pt idx="15">
                  <c:v>Indigenous governance</c:v>
                </c:pt>
              </c:strCache>
            </c:strRef>
          </c:cat>
          <c:val>
            <c:numRef>
              <c:f>Sheet1!$B$2:$B$17</c:f>
              <c:numCache>
                <c:formatCode>General</c:formatCode>
                <c:ptCount val="16"/>
                <c:pt idx="1">
                  <c:v>3</c:v>
                </c:pt>
                <c:pt idx="2">
                  <c:v>8</c:v>
                </c:pt>
                <c:pt idx="3">
                  <c:v>1</c:v>
                </c:pt>
                <c:pt idx="4">
                  <c:v>12</c:v>
                </c:pt>
                <c:pt idx="5">
                  <c:v>1</c:v>
                </c:pt>
                <c:pt idx="6">
                  <c:v>8</c:v>
                </c:pt>
                <c:pt idx="7">
                  <c:v>4</c:v>
                </c:pt>
                <c:pt idx="8">
                  <c:v>25</c:v>
                </c:pt>
                <c:pt idx="9">
                  <c:v>0</c:v>
                </c:pt>
                <c:pt idx="10">
                  <c:v>0</c:v>
                </c:pt>
                <c:pt idx="11">
                  <c:v>2</c:v>
                </c:pt>
                <c:pt idx="12">
                  <c:v>3</c:v>
                </c:pt>
                <c:pt idx="13">
                  <c:v>1</c:v>
                </c:pt>
                <c:pt idx="14">
                  <c:v>1</c:v>
                </c:pt>
                <c:pt idx="15">
                  <c:v>1</c:v>
                </c:pt>
              </c:numCache>
            </c:numRef>
          </c:val>
          <c:extLst xmlns:c16r2="http://schemas.microsoft.com/office/drawing/2015/06/chart">
            <c:ext xmlns:c16="http://schemas.microsoft.com/office/drawing/2014/chart" uri="{C3380CC4-5D6E-409C-BE32-E72D297353CC}">
              <c16:uniqueId val="{00000000-8D61-410B-A202-552DE47F5579}"/>
            </c:ext>
          </c:extLst>
        </c:ser>
        <c:ser>
          <c:idx val="1"/>
          <c:order val="1"/>
          <c:tx>
            <c:strRef>
              <c:f>Sheet1!$C$1</c:f>
              <c:strCache>
                <c:ptCount val="1"/>
                <c:pt idx="0">
                  <c:v>Total Negative</c:v>
                </c:pt>
              </c:strCache>
            </c:strRef>
          </c:tx>
          <c:spPr>
            <a:solidFill>
              <a:schemeClr val="accent2"/>
            </a:solidFill>
            <a:ln>
              <a:noFill/>
            </a:ln>
            <a:effectLst/>
            <a:sp3d/>
          </c:spPr>
          <c:invertIfNegative val="0"/>
          <c:cat>
            <c:strRef>
              <c:f>Sheet1!$A$2:$A$17</c:f>
              <c:strCache>
                <c:ptCount val="16"/>
                <c:pt idx="1">
                  <c:v>PA size</c:v>
                </c:pt>
                <c:pt idx="2">
                  <c:v>Adequate Legislation</c:v>
                </c:pt>
                <c:pt idx="3">
                  <c:v>Management Plan</c:v>
                </c:pt>
                <c:pt idx="4">
                  <c:v>Anti poaching</c:v>
                </c:pt>
                <c:pt idx="5">
                  <c:v>Fencing aound PA</c:v>
                </c:pt>
                <c:pt idx="6">
                  <c:v>PA Targeted Interventions</c:v>
                </c:pt>
                <c:pt idx="7">
                  <c:v>Species Targeted Interventions</c:v>
                </c:pt>
                <c:pt idx="8">
                  <c:v>Sound PA Regulations</c:v>
                </c:pt>
                <c:pt idx="9">
                  <c:v>Surrounding Human Land use</c:v>
                </c:pt>
                <c:pt idx="10">
                  <c:v>Wild Fire</c:v>
                </c:pt>
                <c:pt idx="11">
                  <c:v>Human Population Density</c:v>
                </c:pt>
                <c:pt idx="12">
                  <c:v>GPD per capita</c:v>
                </c:pt>
                <c:pt idx="13">
                  <c:v>Illegal Hunting</c:v>
                </c:pt>
                <c:pt idx="14">
                  <c:v>PA funding</c:v>
                </c:pt>
                <c:pt idx="15">
                  <c:v>Indigenous governance</c:v>
                </c:pt>
              </c:strCache>
            </c:strRef>
          </c:cat>
          <c:val>
            <c:numRef>
              <c:f>Sheet1!$C$2:$C$17</c:f>
              <c:numCache>
                <c:formatCode>General</c:formatCode>
                <c:ptCount val="16"/>
                <c:pt idx="1">
                  <c:v>0</c:v>
                </c:pt>
                <c:pt idx="2">
                  <c:v>0</c:v>
                </c:pt>
                <c:pt idx="3">
                  <c:v>0</c:v>
                </c:pt>
                <c:pt idx="4">
                  <c:v>1</c:v>
                </c:pt>
                <c:pt idx="5">
                  <c:v>2</c:v>
                </c:pt>
                <c:pt idx="6">
                  <c:v>3</c:v>
                </c:pt>
                <c:pt idx="7">
                  <c:v>1</c:v>
                </c:pt>
                <c:pt idx="8">
                  <c:v>3</c:v>
                </c:pt>
                <c:pt idx="9">
                  <c:v>28</c:v>
                </c:pt>
                <c:pt idx="10">
                  <c:v>9</c:v>
                </c:pt>
                <c:pt idx="11">
                  <c:v>29</c:v>
                </c:pt>
                <c:pt idx="12">
                  <c:v>1</c:v>
                </c:pt>
                <c:pt idx="13">
                  <c:v>0</c:v>
                </c:pt>
                <c:pt idx="14">
                  <c:v>0</c:v>
                </c:pt>
                <c:pt idx="15">
                  <c:v>0</c:v>
                </c:pt>
              </c:numCache>
            </c:numRef>
          </c:val>
          <c:extLst xmlns:c16r2="http://schemas.microsoft.com/office/drawing/2015/06/chart">
            <c:ext xmlns:c16="http://schemas.microsoft.com/office/drawing/2014/chart" uri="{C3380CC4-5D6E-409C-BE32-E72D297353CC}">
              <c16:uniqueId val="{00000001-8D61-410B-A202-552DE47F5579}"/>
            </c:ext>
          </c:extLst>
        </c:ser>
        <c:dLbls>
          <c:showLegendKey val="0"/>
          <c:showVal val="0"/>
          <c:showCatName val="0"/>
          <c:showSerName val="0"/>
          <c:showPercent val="0"/>
          <c:showBubbleSize val="0"/>
        </c:dLbls>
        <c:gapWidth val="150"/>
        <c:shape val="box"/>
        <c:axId val="236044800"/>
        <c:axId val="236046760"/>
        <c:axId val="0"/>
      </c:bar3DChart>
      <c:catAx>
        <c:axId val="236044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it-IT"/>
          </a:p>
        </c:txPr>
        <c:crossAx val="236046760"/>
        <c:crosses val="autoZero"/>
        <c:auto val="1"/>
        <c:lblAlgn val="ctr"/>
        <c:lblOffset val="100"/>
        <c:noMultiLvlLbl val="0"/>
      </c:catAx>
      <c:valAx>
        <c:axId val="236046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36044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CA"/>
              <a:t>Reported Drivers of </a:t>
            </a:r>
          </a:p>
          <a:p>
            <a:pPr>
              <a:defRPr/>
            </a:pPr>
            <a:r>
              <a:rPr lang="en-CA"/>
              <a:t>Protected Area Outcomes</a:t>
            </a:r>
          </a:p>
        </c:rich>
      </c:tx>
      <c:layout>
        <c:manualLayout>
          <c:xMode val="edge"/>
          <c:yMode val="edge"/>
          <c:x val="0.22950691486296093"/>
          <c:y val="0"/>
        </c:manualLayout>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it-IT"/>
        </a:p>
      </c:txPr>
    </c:title>
    <c:autoTitleDeleted val="0"/>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Total positive</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cat>
            <c:strRef>
              <c:f>Sheet1!$A$2:$A$17</c:f>
              <c:strCache>
                <c:ptCount val="16"/>
                <c:pt idx="1">
                  <c:v>PA size</c:v>
                </c:pt>
                <c:pt idx="2">
                  <c:v>Adequate Legislation</c:v>
                </c:pt>
                <c:pt idx="3">
                  <c:v>Management Plan</c:v>
                </c:pt>
                <c:pt idx="4">
                  <c:v>Anti poaching</c:v>
                </c:pt>
                <c:pt idx="5">
                  <c:v>Fencing aound PA</c:v>
                </c:pt>
                <c:pt idx="6">
                  <c:v>PA Targeted Interventions</c:v>
                </c:pt>
                <c:pt idx="7">
                  <c:v>Species Targeted Interventions</c:v>
                </c:pt>
                <c:pt idx="8">
                  <c:v>Sound PA Regulations</c:v>
                </c:pt>
                <c:pt idx="9">
                  <c:v>Surrounding Human Land use</c:v>
                </c:pt>
                <c:pt idx="10">
                  <c:v>Wild Fire</c:v>
                </c:pt>
                <c:pt idx="11">
                  <c:v>Human Population Density</c:v>
                </c:pt>
                <c:pt idx="12">
                  <c:v>GPD per capita</c:v>
                </c:pt>
                <c:pt idx="13">
                  <c:v>Illegal Hunting</c:v>
                </c:pt>
                <c:pt idx="14">
                  <c:v>PA funding</c:v>
                </c:pt>
                <c:pt idx="15">
                  <c:v>Indigenous governance</c:v>
                </c:pt>
              </c:strCache>
            </c:strRef>
          </c:cat>
          <c:val>
            <c:numRef>
              <c:f>Sheet1!$B$2:$B$17</c:f>
              <c:numCache>
                <c:formatCode>General</c:formatCode>
                <c:ptCount val="16"/>
                <c:pt idx="1">
                  <c:v>3</c:v>
                </c:pt>
                <c:pt idx="2">
                  <c:v>8</c:v>
                </c:pt>
                <c:pt idx="3">
                  <c:v>1</c:v>
                </c:pt>
                <c:pt idx="4">
                  <c:v>12</c:v>
                </c:pt>
                <c:pt idx="5">
                  <c:v>1</c:v>
                </c:pt>
                <c:pt idx="6">
                  <c:v>8</c:v>
                </c:pt>
                <c:pt idx="7">
                  <c:v>4</c:v>
                </c:pt>
                <c:pt idx="8">
                  <c:v>25</c:v>
                </c:pt>
                <c:pt idx="9">
                  <c:v>0</c:v>
                </c:pt>
                <c:pt idx="10">
                  <c:v>0</c:v>
                </c:pt>
                <c:pt idx="11">
                  <c:v>2</c:v>
                </c:pt>
                <c:pt idx="12">
                  <c:v>3</c:v>
                </c:pt>
                <c:pt idx="13">
                  <c:v>1</c:v>
                </c:pt>
                <c:pt idx="14">
                  <c:v>1</c:v>
                </c:pt>
                <c:pt idx="15">
                  <c:v>1</c:v>
                </c:pt>
              </c:numCache>
            </c:numRef>
          </c:val>
          <c:extLst xmlns:c16r2="http://schemas.microsoft.com/office/drawing/2015/06/chart">
            <c:ext xmlns:c16="http://schemas.microsoft.com/office/drawing/2014/chart" uri="{C3380CC4-5D6E-409C-BE32-E72D297353CC}">
              <c16:uniqueId val="{00000000-8E81-4172-90D2-DBC4B31C25FE}"/>
            </c:ext>
          </c:extLst>
        </c:ser>
        <c:ser>
          <c:idx val="1"/>
          <c:order val="1"/>
          <c:tx>
            <c:strRef>
              <c:f>Sheet1!$C$1</c:f>
              <c:strCache>
                <c:ptCount val="1"/>
                <c:pt idx="0">
                  <c:v>Total Negative</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cat>
            <c:strRef>
              <c:f>Sheet1!$A$2:$A$17</c:f>
              <c:strCache>
                <c:ptCount val="16"/>
                <c:pt idx="1">
                  <c:v>PA size</c:v>
                </c:pt>
                <c:pt idx="2">
                  <c:v>Adequate Legislation</c:v>
                </c:pt>
                <c:pt idx="3">
                  <c:v>Management Plan</c:v>
                </c:pt>
                <c:pt idx="4">
                  <c:v>Anti poaching</c:v>
                </c:pt>
                <c:pt idx="5">
                  <c:v>Fencing aound PA</c:v>
                </c:pt>
                <c:pt idx="6">
                  <c:v>PA Targeted Interventions</c:v>
                </c:pt>
                <c:pt idx="7">
                  <c:v>Species Targeted Interventions</c:v>
                </c:pt>
                <c:pt idx="8">
                  <c:v>Sound PA Regulations</c:v>
                </c:pt>
                <c:pt idx="9">
                  <c:v>Surrounding Human Land use</c:v>
                </c:pt>
                <c:pt idx="10">
                  <c:v>Wild Fire</c:v>
                </c:pt>
                <c:pt idx="11">
                  <c:v>Human Population Density</c:v>
                </c:pt>
                <c:pt idx="12">
                  <c:v>GPD per capita</c:v>
                </c:pt>
                <c:pt idx="13">
                  <c:v>Illegal Hunting</c:v>
                </c:pt>
                <c:pt idx="14">
                  <c:v>PA funding</c:v>
                </c:pt>
                <c:pt idx="15">
                  <c:v>Indigenous governance</c:v>
                </c:pt>
              </c:strCache>
            </c:strRef>
          </c:cat>
          <c:val>
            <c:numRef>
              <c:f>Sheet1!$C$2:$C$17</c:f>
              <c:numCache>
                <c:formatCode>General</c:formatCode>
                <c:ptCount val="16"/>
                <c:pt idx="1">
                  <c:v>0</c:v>
                </c:pt>
                <c:pt idx="2">
                  <c:v>0</c:v>
                </c:pt>
                <c:pt idx="3">
                  <c:v>0</c:v>
                </c:pt>
                <c:pt idx="4">
                  <c:v>1</c:v>
                </c:pt>
                <c:pt idx="5">
                  <c:v>2</c:v>
                </c:pt>
                <c:pt idx="6">
                  <c:v>3</c:v>
                </c:pt>
                <c:pt idx="7">
                  <c:v>1</c:v>
                </c:pt>
                <c:pt idx="8">
                  <c:v>3</c:v>
                </c:pt>
                <c:pt idx="9">
                  <c:v>28</c:v>
                </c:pt>
                <c:pt idx="10">
                  <c:v>9</c:v>
                </c:pt>
                <c:pt idx="11">
                  <c:v>29</c:v>
                </c:pt>
                <c:pt idx="12">
                  <c:v>1</c:v>
                </c:pt>
                <c:pt idx="13">
                  <c:v>0</c:v>
                </c:pt>
                <c:pt idx="14">
                  <c:v>0</c:v>
                </c:pt>
                <c:pt idx="15">
                  <c:v>0</c:v>
                </c:pt>
              </c:numCache>
            </c:numRef>
          </c:val>
          <c:extLst xmlns:c16r2="http://schemas.microsoft.com/office/drawing/2015/06/chart">
            <c:ext xmlns:c16="http://schemas.microsoft.com/office/drawing/2014/chart" uri="{C3380CC4-5D6E-409C-BE32-E72D297353CC}">
              <c16:uniqueId val="{00000001-8E81-4172-90D2-DBC4B31C25FE}"/>
            </c:ext>
          </c:extLst>
        </c:ser>
        <c:dLbls>
          <c:showLegendKey val="0"/>
          <c:showVal val="0"/>
          <c:showCatName val="0"/>
          <c:showSerName val="0"/>
          <c:showPercent val="0"/>
          <c:showBubbleSize val="0"/>
        </c:dLbls>
        <c:gapWidth val="160"/>
        <c:gapDepth val="0"/>
        <c:shape val="box"/>
        <c:axId val="236047152"/>
        <c:axId val="236048720"/>
        <c:axId val="0"/>
      </c:bar3DChart>
      <c:catAx>
        <c:axId val="2360471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it-IT"/>
          </a:p>
        </c:txPr>
        <c:crossAx val="236048720"/>
        <c:crosses val="autoZero"/>
        <c:auto val="1"/>
        <c:lblAlgn val="ctr"/>
        <c:lblOffset val="100"/>
        <c:noMultiLvlLbl val="0"/>
      </c:catAx>
      <c:valAx>
        <c:axId val="2360487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360471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FB4A9-5853-4DEB-87D7-8B9DEEC34B57}" type="datetimeFigureOut">
              <a:rPr lang="en-CA" smtClean="0"/>
              <a:t>25/06/2019</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08114-6BAC-4E27-9193-63E6B65E3952}" type="slidenum">
              <a:rPr lang="en-CA" smtClean="0"/>
              <a:t>‹N›</a:t>
            </a:fld>
            <a:endParaRPr lang="en-CA" dirty="0"/>
          </a:p>
        </p:txBody>
      </p:sp>
    </p:spTree>
    <p:extLst>
      <p:ext uri="{BB962C8B-B14F-4D97-AF65-F5344CB8AC3E}">
        <p14:creationId xmlns:p14="http://schemas.microsoft.com/office/powerpoint/2010/main" val="4284969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C06A483-7941-404E-A038-444714208281}" type="slidenum">
              <a:rPr lang="en-GB"/>
              <a:pPr/>
              <a:t>1</a:t>
            </a:fld>
            <a:endParaRPr lang="en-GB" dirty="0"/>
          </a:p>
        </p:txBody>
      </p:sp>
      <p:sp>
        <p:nvSpPr>
          <p:cNvPr id="38915" name="Rectangle 2"/>
          <p:cNvSpPr>
            <a:spLocks noGrp="1" noRot="1" noChangeAspect="1" noChangeArrowheads="1" noTextEdit="1"/>
          </p:cNvSpPr>
          <p:nvPr>
            <p:ph type="sldImg"/>
          </p:nvPr>
        </p:nvSpPr>
        <p:spPr>
          <a:xfrm>
            <a:off x="1371600" y="1143000"/>
            <a:ext cx="4114800" cy="3086100"/>
          </a:xfrm>
          <a:ln/>
        </p:spPr>
      </p:sp>
      <p:sp>
        <p:nvSpPr>
          <p:cNvPr id="38916" name="Rectangle 3"/>
          <p:cNvSpPr>
            <a:spLocks noGrp="1" noChangeArrowheads="1"/>
          </p:cNvSpPr>
          <p:nvPr>
            <p:ph type="body" idx="1"/>
          </p:nvPr>
        </p:nvSpPr>
        <p:spPr>
          <a:noFill/>
          <a:ln/>
        </p:spPr>
        <p:txBody>
          <a:bodyPr/>
          <a:lstStyle/>
          <a:p>
            <a:endParaRPr lang="fr-FR" dirty="0"/>
          </a:p>
        </p:txBody>
      </p:sp>
    </p:spTree>
    <p:extLst>
      <p:ext uri="{BB962C8B-B14F-4D97-AF65-F5344CB8AC3E}">
        <p14:creationId xmlns:p14="http://schemas.microsoft.com/office/powerpoint/2010/main" val="1040624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BD16C-884E-094D-BE9E-2CD92017836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9599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xfrm>
            <a:off x="687388" y="4343400"/>
            <a:ext cx="54832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dirty="0">
              <a:ea typeface="MS PGothic" panose="020B0600070205080204" pitchFamily="34" charset="-128"/>
            </a:endParaRPr>
          </a:p>
        </p:txBody>
      </p:sp>
    </p:spTree>
    <p:extLst>
      <p:ext uri="{BB962C8B-B14F-4D97-AF65-F5344CB8AC3E}">
        <p14:creationId xmlns:p14="http://schemas.microsoft.com/office/powerpoint/2010/main" val="3538499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8308114-6BAC-4E27-9193-63E6B65E3952}" type="slidenum">
              <a:rPr lang="en-CA" smtClean="0"/>
              <a:t>12</a:t>
            </a:fld>
            <a:endParaRPr lang="en-CA" dirty="0"/>
          </a:p>
        </p:txBody>
      </p:sp>
    </p:spTree>
    <p:extLst>
      <p:ext uri="{BB962C8B-B14F-4D97-AF65-F5344CB8AC3E}">
        <p14:creationId xmlns:p14="http://schemas.microsoft.com/office/powerpoint/2010/main" val="2904280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8308114-6BAC-4E27-9193-63E6B65E3952}" type="slidenum">
              <a:rPr lang="en-CA" smtClean="0"/>
              <a:t>13</a:t>
            </a:fld>
            <a:endParaRPr lang="en-CA" dirty="0"/>
          </a:p>
        </p:txBody>
      </p:sp>
    </p:spTree>
    <p:extLst>
      <p:ext uri="{BB962C8B-B14F-4D97-AF65-F5344CB8AC3E}">
        <p14:creationId xmlns:p14="http://schemas.microsoft.com/office/powerpoint/2010/main" val="828526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8308114-6BAC-4E27-9193-63E6B65E3952}" type="slidenum">
              <a:rPr lang="en-CA" smtClean="0"/>
              <a:t>14</a:t>
            </a:fld>
            <a:endParaRPr lang="en-CA" dirty="0"/>
          </a:p>
        </p:txBody>
      </p:sp>
    </p:spTree>
    <p:extLst>
      <p:ext uri="{BB962C8B-B14F-4D97-AF65-F5344CB8AC3E}">
        <p14:creationId xmlns:p14="http://schemas.microsoft.com/office/powerpoint/2010/main" val="3433489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8308114-6BAC-4E27-9193-63E6B65E3952}" type="slidenum">
              <a:rPr lang="en-CA" smtClean="0"/>
              <a:t>15</a:t>
            </a:fld>
            <a:endParaRPr lang="en-CA" dirty="0"/>
          </a:p>
        </p:txBody>
      </p:sp>
    </p:spTree>
    <p:extLst>
      <p:ext uri="{BB962C8B-B14F-4D97-AF65-F5344CB8AC3E}">
        <p14:creationId xmlns:p14="http://schemas.microsoft.com/office/powerpoint/2010/main" val="456101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8308114-6BAC-4E27-9193-63E6B65E3952}" type="slidenum">
              <a:rPr lang="en-CA" smtClean="0"/>
              <a:t>16</a:t>
            </a:fld>
            <a:endParaRPr lang="en-CA" dirty="0"/>
          </a:p>
        </p:txBody>
      </p:sp>
    </p:spTree>
    <p:extLst>
      <p:ext uri="{BB962C8B-B14F-4D97-AF65-F5344CB8AC3E}">
        <p14:creationId xmlns:p14="http://schemas.microsoft.com/office/powerpoint/2010/main" val="160707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8308114-6BAC-4E27-9193-63E6B65E3952}" type="slidenum">
              <a:rPr lang="en-CA" smtClean="0"/>
              <a:t>17</a:t>
            </a:fld>
            <a:endParaRPr lang="en-CA" dirty="0"/>
          </a:p>
        </p:txBody>
      </p:sp>
    </p:spTree>
    <p:extLst>
      <p:ext uri="{BB962C8B-B14F-4D97-AF65-F5344CB8AC3E}">
        <p14:creationId xmlns:p14="http://schemas.microsoft.com/office/powerpoint/2010/main" val="3452699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 what is this standard about?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IMAGE: This is Version 1.0 of the standard that’s available on IUCN’s website: www.iucn.org/greenlist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the heart of the IUCN Green List is a global performance standard for protected and conserved areas in the 21st century. By ‘21st Century’ the intent is to convey that the Standards is at the cutting edge of protected and conserved area management effectiveness and equitable governance –it is designed to credibly demonstrate and position green listed areas to serve as critically important solutions to the relevant sustainability challenges of this century as captured by the Global Goals for Sustainable Development, in particular: 13-17 dealing with biodiversity, climate change, strong institutions and partnerships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Standard’s indicators are adaptable to the context of any jurisdiction and the Green List can be implemented in diverse locations, cultures and geographies while maintaining global consistency.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whole Green List process is voluntary and accessible; any protected and conserved area can apply, not just the biggest and most well-known. In this way, there is broad access to the chance to receive credible and independent verification of local success stories. Site managers or stakeholders must be motivated and passionate about making the GL commitment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independent evaluation and assurance system provided by the Green List allows for </a:t>
            </a:r>
            <a:r>
              <a:rPr kumimoji="0" lang="en-US" sz="1200" b="0" i="0" u="none" strike="noStrike" kern="1200" cap="none" spc="0" normalizeH="0" baseline="0" noProof="0" dirty="0" err="1">
                <a:ln>
                  <a:noFill/>
                </a:ln>
                <a:solidFill>
                  <a:prstClr val="black"/>
                </a:solidFill>
                <a:effectLst/>
                <a:uLnTx/>
                <a:uFillTx/>
                <a:latin typeface="+mn-lt"/>
                <a:ea typeface="+mn-ea"/>
                <a:cs typeface="+mn-cs"/>
              </a:rPr>
              <a:t>rigour</a:t>
            </a:r>
            <a:r>
              <a:rPr kumimoji="0" lang="en-US" sz="1200" b="0" i="0" u="none" strike="noStrike" kern="1200" cap="none" spc="0" normalizeH="0" baseline="0" noProof="0" dirty="0">
                <a:ln>
                  <a:noFill/>
                </a:ln>
                <a:solidFill>
                  <a:prstClr val="black"/>
                </a:solidFill>
                <a:effectLst/>
                <a:uLnTx/>
                <a:uFillTx/>
                <a:latin typeface="+mn-lt"/>
                <a:ea typeface="+mn-ea"/>
                <a:cs typeface="+mn-cs"/>
              </a:rPr>
              <a:t> and transparency in decision-making, and allows staff and managers and local stakeholders to enjoy recognition based on merit and achievement. The evaluation procedure against the performance standard is independently assured – ensuring no conflict of interest and objective evaluations of PAs and CAs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By committing to meet this standard, site managers seek to demonstrate and maintain performance and deliver real nature conservation and governance results. The objective of the Global Standard is: To encourage protected and conserved areas to measure, improve and maintain their performance through globally consistent criteria that benchmark good governance, sound design and planning, effective management, and successful conservation outcomes.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AFDCB6D8-453C-EA4B-B63C-880CDC4580A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933106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xmlns="" id="{58B06BC8-7069-488B-9279-C8E26D3A47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4700">
              <a:defRPr sz="2400">
                <a:solidFill>
                  <a:schemeClr val="tx2"/>
                </a:solidFill>
                <a:latin typeface="Times" panose="02020603050405020304" pitchFamily="18" charset="0"/>
              </a:defRPr>
            </a:lvl1pPr>
            <a:lvl2pPr marL="742950" indent="-285750" defTabSz="774700">
              <a:defRPr sz="2400">
                <a:solidFill>
                  <a:schemeClr val="tx2"/>
                </a:solidFill>
                <a:latin typeface="Times" panose="02020603050405020304" pitchFamily="18" charset="0"/>
              </a:defRPr>
            </a:lvl2pPr>
            <a:lvl3pPr marL="1143000" indent="-228600" defTabSz="774700">
              <a:defRPr sz="2400">
                <a:solidFill>
                  <a:schemeClr val="tx2"/>
                </a:solidFill>
                <a:latin typeface="Times" panose="02020603050405020304" pitchFamily="18" charset="0"/>
              </a:defRPr>
            </a:lvl3pPr>
            <a:lvl4pPr marL="1600200" indent="-228600" defTabSz="774700">
              <a:defRPr sz="2400">
                <a:solidFill>
                  <a:schemeClr val="tx2"/>
                </a:solidFill>
                <a:latin typeface="Times" panose="02020603050405020304" pitchFamily="18" charset="0"/>
              </a:defRPr>
            </a:lvl4pPr>
            <a:lvl5pPr marL="2057400" indent="-228600" defTabSz="774700">
              <a:defRPr sz="2400">
                <a:solidFill>
                  <a:schemeClr val="tx2"/>
                </a:solidFill>
                <a:latin typeface="Times" panose="02020603050405020304" pitchFamily="18" charset="0"/>
              </a:defRPr>
            </a:lvl5pPr>
            <a:lvl6pPr marL="2514600" indent="-228600" defTabSz="774700" eaLnBrk="0" fontAlgn="base" hangingPunct="0">
              <a:spcBef>
                <a:spcPct val="0"/>
              </a:spcBef>
              <a:spcAft>
                <a:spcPct val="0"/>
              </a:spcAft>
              <a:defRPr sz="2400">
                <a:solidFill>
                  <a:schemeClr val="tx2"/>
                </a:solidFill>
                <a:latin typeface="Times" panose="02020603050405020304" pitchFamily="18" charset="0"/>
              </a:defRPr>
            </a:lvl6pPr>
            <a:lvl7pPr marL="2971800" indent="-228600" defTabSz="774700" eaLnBrk="0" fontAlgn="base" hangingPunct="0">
              <a:spcBef>
                <a:spcPct val="0"/>
              </a:spcBef>
              <a:spcAft>
                <a:spcPct val="0"/>
              </a:spcAft>
              <a:defRPr sz="2400">
                <a:solidFill>
                  <a:schemeClr val="tx2"/>
                </a:solidFill>
                <a:latin typeface="Times" panose="02020603050405020304" pitchFamily="18" charset="0"/>
              </a:defRPr>
            </a:lvl7pPr>
            <a:lvl8pPr marL="3429000" indent="-228600" defTabSz="774700" eaLnBrk="0" fontAlgn="base" hangingPunct="0">
              <a:spcBef>
                <a:spcPct val="0"/>
              </a:spcBef>
              <a:spcAft>
                <a:spcPct val="0"/>
              </a:spcAft>
              <a:defRPr sz="2400">
                <a:solidFill>
                  <a:schemeClr val="tx2"/>
                </a:solidFill>
                <a:latin typeface="Times" panose="02020603050405020304" pitchFamily="18" charset="0"/>
              </a:defRPr>
            </a:lvl8pPr>
            <a:lvl9pPr marL="3886200" indent="-228600" defTabSz="774700" eaLnBrk="0" fontAlgn="base" hangingPunct="0">
              <a:spcBef>
                <a:spcPct val="0"/>
              </a:spcBef>
              <a:spcAft>
                <a:spcPct val="0"/>
              </a:spcAft>
              <a:defRPr sz="2400">
                <a:solidFill>
                  <a:schemeClr val="tx2"/>
                </a:solidFill>
                <a:latin typeface="Times" panose="02020603050405020304" pitchFamily="18" charset="0"/>
              </a:defRPr>
            </a:lvl9pPr>
          </a:lstStyle>
          <a:p>
            <a:fld id="{27E72C52-88CF-4C74-9809-9F93D8901168}" type="slidenum">
              <a:rPr lang="en-US" altLang="en-US" sz="1000" smtClean="0">
                <a:solidFill>
                  <a:schemeClr val="tx1"/>
                </a:solidFill>
                <a:latin typeface="Times New Roman" panose="02020603050405020304" pitchFamily="18" charset="0"/>
              </a:rPr>
              <a:pPr/>
              <a:t>19</a:t>
            </a:fld>
            <a:endParaRPr lang="en-US" altLang="en-US" sz="1000">
              <a:solidFill>
                <a:schemeClr val="tx1"/>
              </a:solidFill>
              <a:latin typeface="Times New Roman" panose="02020603050405020304" pitchFamily="18" charset="0"/>
            </a:endParaRPr>
          </a:p>
        </p:txBody>
      </p:sp>
      <p:sp>
        <p:nvSpPr>
          <p:cNvPr id="45059" name="Rectangle 1026">
            <a:extLst>
              <a:ext uri="{FF2B5EF4-FFF2-40B4-BE49-F238E27FC236}">
                <a16:creationId xmlns:a16="http://schemas.microsoft.com/office/drawing/2014/main" xmlns="" id="{B6AE20B7-FB20-499D-9D9A-EF7C088DC834}"/>
              </a:ext>
            </a:extLst>
          </p:cNvPr>
          <p:cNvSpPr>
            <a:spLocks noGrp="1" noRot="1" noChangeAspect="1" noChangeArrowheads="1" noTextEdit="1"/>
          </p:cNvSpPr>
          <p:nvPr>
            <p:ph type="sldImg"/>
          </p:nvPr>
        </p:nvSpPr>
        <p:spPr>
          <a:xfrm>
            <a:off x="1189038" y="703263"/>
            <a:ext cx="4632325" cy="3473450"/>
          </a:xfrm>
          <a:ln/>
        </p:spPr>
      </p:sp>
      <p:sp>
        <p:nvSpPr>
          <p:cNvPr id="45060" name="Rectangle 1027">
            <a:extLst>
              <a:ext uri="{FF2B5EF4-FFF2-40B4-BE49-F238E27FC236}">
                <a16:creationId xmlns:a16="http://schemas.microsoft.com/office/drawing/2014/main" xmlns="" id="{1D49767B-8FA6-4780-80A7-354E552777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panose="02020603050405020304" pitchFamily="18" charset="0"/>
            </a:endParaRPr>
          </a:p>
        </p:txBody>
      </p:sp>
    </p:spTree>
    <p:extLst>
      <p:ext uri="{BB962C8B-B14F-4D97-AF65-F5344CB8AC3E}">
        <p14:creationId xmlns:p14="http://schemas.microsoft.com/office/powerpoint/2010/main" val="251919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FDF50E-0FA9-47D3-BABC-A5AC922F923A}" type="slidenum">
              <a:rPr lang="en-GB" altLang="en-US" smtClean="0">
                <a:solidFill>
                  <a:prstClr val="black"/>
                </a:solidFill>
                <a:latin typeface="Calibri" panose="020F0502020204030204" pitchFamily="34" charset="0"/>
              </a:rPr>
              <a:pPr/>
              <a:t>2</a:t>
            </a:fld>
            <a:endParaRPr lang="en-GB"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458077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5D45FEC5-E2F4-4F1C-A73C-ABF9C5F1DB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2"/>
                </a:solidFill>
                <a:latin typeface="Times" panose="02020603050405020304" pitchFamily="18" charset="0"/>
              </a:defRPr>
            </a:lvl1pPr>
            <a:lvl2pPr marL="742950" indent="-285750" defTabSz="927100">
              <a:defRPr sz="2400">
                <a:solidFill>
                  <a:schemeClr val="tx2"/>
                </a:solidFill>
                <a:latin typeface="Times" panose="02020603050405020304" pitchFamily="18" charset="0"/>
              </a:defRPr>
            </a:lvl2pPr>
            <a:lvl3pPr marL="1143000" indent="-228600" defTabSz="927100">
              <a:defRPr sz="2400">
                <a:solidFill>
                  <a:schemeClr val="tx2"/>
                </a:solidFill>
                <a:latin typeface="Times" panose="02020603050405020304" pitchFamily="18" charset="0"/>
              </a:defRPr>
            </a:lvl3pPr>
            <a:lvl4pPr marL="1600200" indent="-228600" defTabSz="927100">
              <a:defRPr sz="2400">
                <a:solidFill>
                  <a:schemeClr val="tx2"/>
                </a:solidFill>
                <a:latin typeface="Times" panose="02020603050405020304" pitchFamily="18" charset="0"/>
              </a:defRPr>
            </a:lvl4pPr>
            <a:lvl5pPr marL="2057400" indent="-228600" defTabSz="927100">
              <a:defRPr sz="2400">
                <a:solidFill>
                  <a:schemeClr val="tx2"/>
                </a:solidFill>
                <a:latin typeface="Times" panose="02020603050405020304" pitchFamily="18" charset="0"/>
              </a:defRPr>
            </a:lvl5pPr>
            <a:lvl6pPr marL="2514600" indent="-228600" defTabSz="927100" eaLnBrk="0" fontAlgn="base" hangingPunct="0">
              <a:spcBef>
                <a:spcPct val="0"/>
              </a:spcBef>
              <a:spcAft>
                <a:spcPct val="0"/>
              </a:spcAft>
              <a:defRPr sz="2400">
                <a:solidFill>
                  <a:schemeClr val="tx2"/>
                </a:solidFill>
                <a:latin typeface="Times" panose="02020603050405020304" pitchFamily="18" charset="0"/>
              </a:defRPr>
            </a:lvl6pPr>
            <a:lvl7pPr marL="2971800" indent="-228600" defTabSz="927100" eaLnBrk="0" fontAlgn="base" hangingPunct="0">
              <a:spcBef>
                <a:spcPct val="0"/>
              </a:spcBef>
              <a:spcAft>
                <a:spcPct val="0"/>
              </a:spcAft>
              <a:defRPr sz="2400">
                <a:solidFill>
                  <a:schemeClr val="tx2"/>
                </a:solidFill>
                <a:latin typeface="Times" panose="02020603050405020304" pitchFamily="18" charset="0"/>
              </a:defRPr>
            </a:lvl7pPr>
            <a:lvl8pPr marL="3429000" indent="-228600" defTabSz="927100" eaLnBrk="0" fontAlgn="base" hangingPunct="0">
              <a:spcBef>
                <a:spcPct val="0"/>
              </a:spcBef>
              <a:spcAft>
                <a:spcPct val="0"/>
              </a:spcAft>
              <a:defRPr sz="2400">
                <a:solidFill>
                  <a:schemeClr val="tx2"/>
                </a:solidFill>
                <a:latin typeface="Times" panose="02020603050405020304" pitchFamily="18" charset="0"/>
              </a:defRPr>
            </a:lvl8pPr>
            <a:lvl9pPr marL="3886200" indent="-228600" defTabSz="927100" eaLnBrk="0" fontAlgn="base" hangingPunct="0">
              <a:spcBef>
                <a:spcPct val="0"/>
              </a:spcBef>
              <a:spcAft>
                <a:spcPct val="0"/>
              </a:spcAft>
              <a:defRPr sz="2400">
                <a:solidFill>
                  <a:schemeClr val="tx2"/>
                </a:solidFill>
                <a:latin typeface="Times" panose="02020603050405020304" pitchFamily="18" charset="0"/>
              </a:defRPr>
            </a:lvl9pPr>
          </a:lstStyle>
          <a:p>
            <a:fld id="{6863DDFC-4195-465B-A2F3-8BB7333284E6}" type="slidenum">
              <a:rPr lang="en-US" altLang="en-US" sz="1200" smtClean="0">
                <a:solidFill>
                  <a:schemeClr val="tx1"/>
                </a:solidFill>
              </a:rPr>
              <a:pPr/>
              <a:t>20</a:t>
            </a:fld>
            <a:endParaRPr lang="en-US" altLang="en-US" sz="1200">
              <a:solidFill>
                <a:schemeClr val="tx1"/>
              </a:solidFill>
            </a:endParaRPr>
          </a:p>
        </p:txBody>
      </p:sp>
      <p:sp>
        <p:nvSpPr>
          <p:cNvPr id="50179" name="Rectangle 2">
            <a:extLst>
              <a:ext uri="{FF2B5EF4-FFF2-40B4-BE49-F238E27FC236}">
                <a16:creationId xmlns:a16="http://schemas.microsoft.com/office/drawing/2014/main" xmlns="" id="{06237E26-F443-4DD8-A778-4CEB8F0BC16A}"/>
              </a:ext>
            </a:extLst>
          </p:cNvPr>
          <p:cNvSpPr>
            <a:spLocks noGrp="1" noRot="1" noChangeAspect="1" noChangeArrowheads="1" noTextEdit="1"/>
          </p:cNvSpPr>
          <p:nvPr>
            <p:ph type="sldImg"/>
          </p:nvPr>
        </p:nvSpPr>
        <p:spPr>
          <a:xfrm>
            <a:off x="1181100" y="696913"/>
            <a:ext cx="4649788" cy="3486150"/>
          </a:xfrm>
          <a:ln/>
        </p:spPr>
      </p:sp>
      <p:sp>
        <p:nvSpPr>
          <p:cNvPr id="50180" name="Rectangle 3">
            <a:extLst>
              <a:ext uri="{FF2B5EF4-FFF2-40B4-BE49-F238E27FC236}">
                <a16:creationId xmlns:a16="http://schemas.microsoft.com/office/drawing/2014/main" xmlns="" id="{14881455-6541-4376-AD2E-5BA660FEEA8A}"/>
              </a:ext>
            </a:extLst>
          </p:cNvPr>
          <p:cNvSpPr>
            <a:spLocks noGrp="1" noChangeArrowheads="1"/>
          </p:cNvSpPr>
          <p:nvPr>
            <p:ph type="body" idx="1"/>
          </p:nvPr>
        </p:nvSpPr>
        <p:spPr>
          <a:xfrm>
            <a:off x="935038" y="439896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9" tIns="46475" rIns="92949" bIns="46475"/>
          <a:lstStyle/>
          <a:p>
            <a:endParaRPr lang="en-US" altLang="en-US" sz="600">
              <a:latin typeface="Times" panose="02020603050405020304" pitchFamily="18" charset="0"/>
            </a:endParaRPr>
          </a:p>
        </p:txBody>
      </p:sp>
    </p:spTree>
    <p:extLst>
      <p:ext uri="{BB962C8B-B14F-4D97-AF65-F5344CB8AC3E}">
        <p14:creationId xmlns:p14="http://schemas.microsoft.com/office/powerpoint/2010/main" val="3246096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xmlns="" id="{5F93A6AC-D7CB-48FD-AD86-C8B677AD5A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2"/>
                </a:solidFill>
                <a:latin typeface="Times" panose="02020603050405020304" pitchFamily="18" charset="0"/>
              </a:defRPr>
            </a:lvl1pPr>
            <a:lvl2pPr marL="742950" indent="-285750" defTabSz="927100">
              <a:defRPr sz="2400">
                <a:solidFill>
                  <a:schemeClr val="tx2"/>
                </a:solidFill>
                <a:latin typeface="Times" panose="02020603050405020304" pitchFamily="18" charset="0"/>
              </a:defRPr>
            </a:lvl2pPr>
            <a:lvl3pPr marL="1143000" indent="-228600" defTabSz="927100">
              <a:defRPr sz="2400">
                <a:solidFill>
                  <a:schemeClr val="tx2"/>
                </a:solidFill>
                <a:latin typeface="Times" panose="02020603050405020304" pitchFamily="18" charset="0"/>
              </a:defRPr>
            </a:lvl3pPr>
            <a:lvl4pPr marL="1600200" indent="-228600" defTabSz="927100">
              <a:defRPr sz="2400">
                <a:solidFill>
                  <a:schemeClr val="tx2"/>
                </a:solidFill>
                <a:latin typeface="Times" panose="02020603050405020304" pitchFamily="18" charset="0"/>
              </a:defRPr>
            </a:lvl4pPr>
            <a:lvl5pPr marL="2057400" indent="-228600" defTabSz="927100">
              <a:defRPr sz="2400">
                <a:solidFill>
                  <a:schemeClr val="tx2"/>
                </a:solidFill>
                <a:latin typeface="Times" panose="02020603050405020304" pitchFamily="18" charset="0"/>
              </a:defRPr>
            </a:lvl5pPr>
            <a:lvl6pPr marL="2514600" indent="-228600" defTabSz="927100" eaLnBrk="0" fontAlgn="base" hangingPunct="0">
              <a:spcBef>
                <a:spcPct val="0"/>
              </a:spcBef>
              <a:spcAft>
                <a:spcPct val="0"/>
              </a:spcAft>
              <a:defRPr sz="2400">
                <a:solidFill>
                  <a:schemeClr val="tx2"/>
                </a:solidFill>
                <a:latin typeface="Times" panose="02020603050405020304" pitchFamily="18" charset="0"/>
              </a:defRPr>
            </a:lvl6pPr>
            <a:lvl7pPr marL="2971800" indent="-228600" defTabSz="927100" eaLnBrk="0" fontAlgn="base" hangingPunct="0">
              <a:spcBef>
                <a:spcPct val="0"/>
              </a:spcBef>
              <a:spcAft>
                <a:spcPct val="0"/>
              </a:spcAft>
              <a:defRPr sz="2400">
                <a:solidFill>
                  <a:schemeClr val="tx2"/>
                </a:solidFill>
                <a:latin typeface="Times" panose="02020603050405020304" pitchFamily="18" charset="0"/>
              </a:defRPr>
            </a:lvl7pPr>
            <a:lvl8pPr marL="3429000" indent="-228600" defTabSz="927100" eaLnBrk="0" fontAlgn="base" hangingPunct="0">
              <a:spcBef>
                <a:spcPct val="0"/>
              </a:spcBef>
              <a:spcAft>
                <a:spcPct val="0"/>
              </a:spcAft>
              <a:defRPr sz="2400">
                <a:solidFill>
                  <a:schemeClr val="tx2"/>
                </a:solidFill>
                <a:latin typeface="Times" panose="02020603050405020304" pitchFamily="18" charset="0"/>
              </a:defRPr>
            </a:lvl8pPr>
            <a:lvl9pPr marL="3886200" indent="-228600" defTabSz="927100" eaLnBrk="0" fontAlgn="base" hangingPunct="0">
              <a:spcBef>
                <a:spcPct val="0"/>
              </a:spcBef>
              <a:spcAft>
                <a:spcPct val="0"/>
              </a:spcAft>
              <a:defRPr sz="2400">
                <a:solidFill>
                  <a:schemeClr val="tx2"/>
                </a:solidFill>
                <a:latin typeface="Times" panose="02020603050405020304" pitchFamily="18" charset="0"/>
              </a:defRPr>
            </a:lvl9pPr>
          </a:lstStyle>
          <a:p>
            <a:fld id="{FE7A8A5B-29F4-42D6-BFFC-498AB36D08E6}" type="slidenum">
              <a:rPr lang="en-CA" altLang="en-US" sz="1200" smtClean="0">
                <a:solidFill>
                  <a:schemeClr val="tx1"/>
                </a:solidFill>
              </a:rPr>
              <a:pPr/>
              <a:t>22</a:t>
            </a:fld>
            <a:endParaRPr lang="en-CA" altLang="en-US" sz="1200">
              <a:solidFill>
                <a:schemeClr val="tx1"/>
              </a:solidFill>
            </a:endParaRPr>
          </a:p>
        </p:txBody>
      </p:sp>
      <p:sp>
        <p:nvSpPr>
          <p:cNvPr id="67587" name="Rectangle 2">
            <a:extLst>
              <a:ext uri="{FF2B5EF4-FFF2-40B4-BE49-F238E27FC236}">
                <a16:creationId xmlns:a16="http://schemas.microsoft.com/office/drawing/2014/main" xmlns="" id="{51F7B0BF-DABF-470B-9E2E-59B051BAF299}"/>
              </a:ext>
            </a:extLst>
          </p:cNvPr>
          <p:cNvSpPr>
            <a:spLocks noGrp="1" noRot="1" noChangeAspect="1" noChangeArrowheads="1" noTextEdit="1"/>
          </p:cNvSpPr>
          <p:nvPr>
            <p:ph type="sldImg"/>
          </p:nvPr>
        </p:nvSpPr>
        <p:spPr>
          <a:xfrm>
            <a:off x="1181100" y="696913"/>
            <a:ext cx="4648200" cy="3486150"/>
          </a:xfrm>
          <a:ln/>
        </p:spPr>
      </p:sp>
      <p:sp>
        <p:nvSpPr>
          <p:cNvPr id="67588" name="Rectangle 3">
            <a:extLst>
              <a:ext uri="{FF2B5EF4-FFF2-40B4-BE49-F238E27FC236}">
                <a16:creationId xmlns:a16="http://schemas.microsoft.com/office/drawing/2014/main" xmlns="" id="{1A10A159-2D3A-4D3B-BAEE-85322CCD665C}"/>
              </a:ext>
            </a:extLst>
          </p:cNvPr>
          <p:cNvSpPr>
            <a:spLocks noGrp="1" noChangeArrowheads="1"/>
          </p:cNvSpPr>
          <p:nvPr>
            <p:ph type="body" idx="1"/>
          </p:nvPr>
        </p:nvSpPr>
        <p:spPr>
          <a:xfrm>
            <a:off x="935038" y="4398963"/>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935682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8308114-6BAC-4E27-9193-63E6B65E3952}" type="slidenum">
              <a:rPr lang="en-CA" smtClean="0"/>
              <a:t>3</a:t>
            </a:fld>
            <a:endParaRPr lang="en-CA" dirty="0"/>
          </a:p>
        </p:txBody>
      </p:sp>
    </p:spTree>
    <p:extLst>
      <p:ext uri="{BB962C8B-B14F-4D97-AF65-F5344CB8AC3E}">
        <p14:creationId xmlns:p14="http://schemas.microsoft.com/office/powerpoint/2010/main" val="2877915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76B603-FF09-43CE-8D0E-6839ADA43D19}" type="slidenum">
              <a:rPr lang="en-GB" altLang="en-US"/>
              <a:pPr eaLnBrk="1" hangingPunct="1"/>
              <a:t>4</a:t>
            </a:fld>
            <a:endParaRPr lang="en-GB" altLang="en-US" dirty="0"/>
          </a:p>
        </p:txBody>
      </p:sp>
    </p:spTree>
    <p:extLst>
      <p:ext uri="{BB962C8B-B14F-4D97-AF65-F5344CB8AC3E}">
        <p14:creationId xmlns:p14="http://schemas.microsoft.com/office/powerpoint/2010/main" val="3016219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8308114-6BAC-4E27-9193-63E6B65E3952}" type="slidenum">
              <a:rPr lang="en-CA" smtClean="0"/>
              <a:t>5</a:t>
            </a:fld>
            <a:endParaRPr lang="en-CA" dirty="0"/>
          </a:p>
        </p:txBody>
      </p:sp>
    </p:spTree>
    <p:extLst>
      <p:ext uri="{BB962C8B-B14F-4D97-AF65-F5344CB8AC3E}">
        <p14:creationId xmlns:p14="http://schemas.microsoft.com/office/powerpoint/2010/main" val="325216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8308114-6BAC-4E27-9193-63E6B65E3952}" type="slidenum">
              <a:rPr lang="en-CA" smtClean="0"/>
              <a:t>6</a:t>
            </a:fld>
            <a:endParaRPr lang="en-CA" dirty="0"/>
          </a:p>
        </p:txBody>
      </p:sp>
    </p:spTree>
    <p:extLst>
      <p:ext uri="{BB962C8B-B14F-4D97-AF65-F5344CB8AC3E}">
        <p14:creationId xmlns:p14="http://schemas.microsoft.com/office/powerpoint/2010/main" val="1835876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BD16C-884E-094D-BE9E-2CD92017836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151426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2DBD16C-884E-094D-BE9E-2CD92017836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382040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BD16C-884E-094D-BE9E-2CD92017836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099659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C9DCDF9C-1EE3-0B43-AFB7-FECBF87A1C0E}"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42F836-1433-DB49-A673-9EC5B5FDACC8}"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516042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9DCDF9C-1EE3-0B43-AFB7-FECBF87A1C0E}"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42F836-1433-DB49-A673-9EC5B5FDACC8}"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444404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9DCDF9C-1EE3-0B43-AFB7-FECBF87A1C0E}"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42F836-1433-DB49-A673-9EC5B5FDACC8}"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686155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C9DCDF9C-1EE3-0B43-AFB7-FECBF87A1C0E}" type="datetimeFigureOut">
              <a:rPr lang="en-US" smtClean="0">
                <a:solidFill>
                  <a:prstClr val="black">
                    <a:tint val="75000"/>
                  </a:prstClr>
                </a:solidFill>
              </a:rPr>
              <a:pPr/>
              <a:t>6/25/2019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42F836-1433-DB49-A673-9EC5B5FDACC8}"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019673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48370C-85A7-4763-84AE-0AE494411E1F}" type="datetimeFigureOut">
              <a:rPr lang="en-CA" smtClean="0"/>
              <a:t>25/06/2019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E3FB1A1-899D-4472-B92D-725F93AAF334}" type="slidenum">
              <a:rPr lang="en-CA" smtClean="0"/>
              <a:t>‹N›</a:t>
            </a:fld>
            <a:endParaRPr lang="en-CA" dirty="0"/>
          </a:p>
        </p:txBody>
      </p:sp>
    </p:spTree>
    <p:extLst>
      <p:ext uri="{BB962C8B-B14F-4D97-AF65-F5344CB8AC3E}">
        <p14:creationId xmlns:p14="http://schemas.microsoft.com/office/powerpoint/2010/main" val="283122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8370C-85A7-4763-84AE-0AE494411E1F}" type="datetimeFigureOut">
              <a:rPr lang="en-CA" smtClean="0"/>
              <a:t>25/06/2019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E3FB1A1-899D-4472-B92D-725F93AAF334}" type="slidenum">
              <a:rPr lang="en-CA" smtClean="0"/>
              <a:t>‹N›</a:t>
            </a:fld>
            <a:endParaRPr lang="en-CA" dirty="0"/>
          </a:p>
        </p:txBody>
      </p:sp>
    </p:spTree>
    <p:extLst>
      <p:ext uri="{BB962C8B-B14F-4D97-AF65-F5344CB8AC3E}">
        <p14:creationId xmlns:p14="http://schemas.microsoft.com/office/powerpoint/2010/main" val="1072459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8370C-85A7-4763-84AE-0AE494411E1F}" type="datetimeFigureOut">
              <a:rPr lang="en-CA" smtClean="0"/>
              <a:t>25/06/2019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E3FB1A1-899D-4472-B92D-725F93AAF334}" type="slidenum">
              <a:rPr lang="en-CA" smtClean="0"/>
              <a:t>‹N›</a:t>
            </a:fld>
            <a:endParaRPr lang="en-CA" dirty="0"/>
          </a:p>
        </p:txBody>
      </p:sp>
    </p:spTree>
    <p:extLst>
      <p:ext uri="{BB962C8B-B14F-4D97-AF65-F5344CB8AC3E}">
        <p14:creationId xmlns:p14="http://schemas.microsoft.com/office/powerpoint/2010/main" val="205574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48370C-85A7-4763-84AE-0AE494411E1F}" type="datetimeFigureOut">
              <a:rPr lang="en-CA" smtClean="0"/>
              <a:t>25/06/2019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BE3FB1A1-899D-4472-B92D-725F93AAF334}" type="slidenum">
              <a:rPr lang="en-CA" smtClean="0"/>
              <a:t>‹N›</a:t>
            </a:fld>
            <a:endParaRPr lang="en-CA" dirty="0"/>
          </a:p>
        </p:txBody>
      </p:sp>
    </p:spTree>
    <p:extLst>
      <p:ext uri="{BB962C8B-B14F-4D97-AF65-F5344CB8AC3E}">
        <p14:creationId xmlns:p14="http://schemas.microsoft.com/office/powerpoint/2010/main" val="2758287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48370C-85A7-4763-84AE-0AE494411E1F}" type="datetimeFigureOut">
              <a:rPr lang="en-CA" smtClean="0"/>
              <a:t>25/06/2019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BE3FB1A1-899D-4472-B92D-725F93AAF334}" type="slidenum">
              <a:rPr lang="en-CA" smtClean="0"/>
              <a:t>‹N›</a:t>
            </a:fld>
            <a:endParaRPr lang="en-CA" dirty="0"/>
          </a:p>
        </p:txBody>
      </p:sp>
    </p:spTree>
    <p:extLst>
      <p:ext uri="{BB962C8B-B14F-4D97-AF65-F5344CB8AC3E}">
        <p14:creationId xmlns:p14="http://schemas.microsoft.com/office/powerpoint/2010/main" val="2179745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48370C-85A7-4763-84AE-0AE494411E1F}" type="datetimeFigureOut">
              <a:rPr lang="en-CA" smtClean="0"/>
              <a:t>25/06/2019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BE3FB1A1-899D-4472-B92D-725F93AAF334}" type="slidenum">
              <a:rPr lang="en-CA" smtClean="0"/>
              <a:t>‹N›</a:t>
            </a:fld>
            <a:endParaRPr lang="en-CA" dirty="0"/>
          </a:p>
        </p:txBody>
      </p:sp>
    </p:spTree>
    <p:extLst>
      <p:ext uri="{BB962C8B-B14F-4D97-AF65-F5344CB8AC3E}">
        <p14:creationId xmlns:p14="http://schemas.microsoft.com/office/powerpoint/2010/main" val="3664521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8370C-85A7-4763-84AE-0AE494411E1F}" type="datetimeFigureOut">
              <a:rPr lang="en-CA" smtClean="0"/>
              <a:t>25/06/2019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BE3FB1A1-899D-4472-B92D-725F93AAF334}" type="slidenum">
              <a:rPr lang="en-CA" smtClean="0"/>
              <a:t>‹N›</a:t>
            </a:fld>
            <a:endParaRPr lang="en-CA" dirty="0"/>
          </a:p>
        </p:txBody>
      </p:sp>
    </p:spTree>
    <p:extLst>
      <p:ext uri="{BB962C8B-B14F-4D97-AF65-F5344CB8AC3E}">
        <p14:creationId xmlns:p14="http://schemas.microsoft.com/office/powerpoint/2010/main" val="229562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9DCDF9C-1EE3-0B43-AFB7-FECBF87A1C0E}"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42F836-1433-DB49-A673-9EC5B5FDACC8}"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215198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48370C-85A7-4763-84AE-0AE494411E1F}" type="datetimeFigureOut">
              <a:rPr lang="en-CA" smtClean="0"/>
              <a:t>25/06/2019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BE3FB1A1-899D-4472-B92D-725F93AAF334}" type="slidenum">
              <a:rPr lang="en-CA" smtClean="0"/>
              <a:t>‹N›</a:t>
            </a:fld>
            <a:endParaRPr lang="en-CA" dirty="0"/>
          </a:p>
        </p:txBody>
      </p:sp>
    </p:spTree>
    <p:extLst>
      <p:ext uri="{BB962C8B-B14F-4D97-AF65-F5344CB8AC3E}">
        <p14:creationId xmlns:p14="http://schemas.microsoft.com/office/powerpoint/2010/main" val="2021243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48370C-85A7-4763-84AE-0AE494411E1F}" type="datetimeFigureOut">
              <a:rPr lang="en-CA" smtClean="0"/>
              <a:t>25/06/2019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BE3FB1A1-899D-4472-B92D-725F93AAF334}" type="slidenum">
              <a:rPr lang="en-CA" smtClean="0"/>
              <a:t>‹N›</a:t>
            </a:fld>
            <a:endParaRPr lang="en-CA" dirty="0"/>
          </a:p>
        </p:txBody>
      </p:sp>
    </p:spTree>
    <p:extLst>
      <p:ext uri="{BB962C8B-B14F-4D97-AF65-F5344CB8AC3E}">
        <p14:creationId xmlns:p14="http://schemas.microsoft.com/office/powerpoint/2010/main" val="376847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8370C-85A7-4763-84AE-0AE494411E1F}" type="datetimeFigureOut">
              <a:rPr lang="en-CA" smtClean="0"/>
              <a:t>25/06/2019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E3FB1A1-899D-4472-B92D-725F93AAF334}" type="slidenum">
              <a:rPr lang="en-CA" smtClean="0"/>
              <a:t>‹N›</a:t>
            </a:fld>
            <a:endParaRPr lang="en-CA" dirty="0"/>
          </a:p>
        </p:txBody>
      </p:sp>
    </p:spTree>
    <p:extLst>
      <p:ext uri="{BB962C8B-B14F-4D97-AF65-F5344CB8AC3E}">
        <p14:creationId xmlns:p14="http://schemas.microsoft.com/office/powerpoint/2010/main" val="3935606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8370C-85A7-4763-84AE-0AE494411E1F}" type="datetimeFigureOut">
              <a:rPr lang="en-CA" smtClean="0"/>
              <a:t>25/06/2019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E3FB1A1-899D-4472-B92D-725F93AAF334}" type="slidenum">
              <a:rPr lang="en-CA" smtClean="0"/>
              <a:t>‹N›</a:t>
            </a:fld>
            <a:endParaRPr lang="en-CA" dirty="0"/>
          </a:p>
        </p:txBody>
      </p:sp>
    </p:spTree>
    <p:extLst>
      <p:ext uri="{BB962C8B-B14F-4D97-AF65-F5344CB8AC3E}">
        <p14:creationId xmlns:p14="http://schemas.microsoft.com/office/powerpoint/2010/main" val="322409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C3344B02-B8C7-4D6A-B60C-643B0F1BB8FB}"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FCBE86-B02C-454C-BDF0-7533370C56BF}" type="slidenum">
              <a:rPr lang="en-CA"/>
              <a:pPr>
                <a:defRPr/>
              </a:pPr>
              <a:t>‹N›</a:t>
            </a:fld>
            <a:endParaRPr lang="en-CA" dirty="0"/>
          </a:p>
        </p:txBody>
      </p:sp>
    </p:spTree>
    <p:extLst>
      <p:ext uri="{BB962C8B-B14F-4D97-AF65-F5344CB8AC3E}">
        <p14:creationId xmlns:p14="http://schemas.microsoft.com/office/powerpoint/2010/main" val="3165132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9E33130F-520A-4C0D-B965-9F3EE1DE32F8}"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9AF666-B2F5-4C30-9528-DB034A20CD8B}" type="slidenum">
              <a:rPr lang="en-CA"/>
              <a:pPr>
                <a:defRPr/>
              </a:pPr>
              <a:t>‹N›</a:t>
            </a:fld>
            <a:endParaRPr lang="en-CA" dirty="0"/>
          </a:p>
        </p:txBody>
      </p:sp>
    </p:spTree>
    <p:extLst>
      <p:ext uri="{BB962C8B-B14F-4D97-AF65-F5344CB8AC3E}">
        <p14:creationId xmlns:p14="http://schemas.microsoft.com/office/powerpoint/2010/main" val="260926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16392F2-9E9C-4E5C-8E3E-C125B935DD23}"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F1705D-706A-43B6-9FAB-79B2C1B665A4}" type="slidenum">
              <a:rPr lang="en-CA"/>
              <a:pPr>
                <a:defRPr/>
              </a:pPr>
              <a:t>‹N›</a:t>
            </a:fld>
            <a:endParaRPr lang="en-CA" dirty="0"/>
          </a:p>
        </p:txBody>
      </p:sp>
    </p:spTree>
    <p:extLst>
      <p:ext uri="{BB962C8B-B14F-4D97-AF65-F5344CB8AC3E}">
        <p14:creationId xmlns:p14="http://schemas.microsoft.com/office/powerpoint/2010/main" val="1006647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B64077F5-54D0-4EFA-A1D1-F498572B1E03}"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DF7A454-74ED-44C5-BBE1-621AEC990AD4}" type="slidenum">
              <a:rPr lang="en-CA"/>
              <a:pPr>
                <a:defRPr/>
              </a:pPr>
              <a:t>‹N›</a:t>
            </a:fld>
            <a:endParaRPr lang="en-CA" dirty="0"/>
          </a:p>
        </p:txBody>
      </p:sp>
    </p:spTree>
    <p:extLst>
      <p:ext uri="{BB962C8B-B14F-4D97-AF65-F5344CB8AC3E}">
        <p14:creationId xmlns:p14="http://schemas.microsoft.com/office/powerpoint/2010/main" val="3828898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24555AB6-D531-4DE6-B303-E4CF9151C03F}"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E3085BC-6398-45E1-B706-8BB11C0898AF}" type="slidenum">
              <a:rPr lang="en-CA"/>
              <a:pPr>
                <a:defRPr/>
              </a:pPr>
              <a:t>‹N›</a:t>
            </a:fld>
            <a:endParaRPr lang="en-CA" dirty="0"/>
          </a:p>
        </p:txBody>
      </p:sp>
    </p:spTree>
    <p:extLst>
      <p:ext uri="{BB962C8B-B14F-4D97-AF65-F5344CB8AC3E}">
        <p14:creationId xmlns:p14="http://schemas.microsoft.com/office/powerpoint/2010/main" val="1751414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017E0749-D0EB-4602-B1ED-FD6BFE31B72D}"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33746CF-0F36-4453-910C-79F139F00B0B}" type="slidenum">
              <a:rPr lang="en-CA"/>
              <a:pPr>
                <a:defRPr/>
              </a:pPr>
              <a:t>‹N›</a:t>
            </a:fld>
            <a:endParaRPr lang="en-CA" dirty="0"/>
          </a:p>
        </p:txBody>
      </p:sp>
    </p:spTree>
    <p:extLst>
      <p:ext uri="{BB962C8B-B14F-4D97-AF65-F5344CB8AC3E}">
        <p14:creationId xmlns:p14="http://schemas.microsoft.com/office/powerpoint/2010/main" val="407444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C9DCDF9C-1EE3-0B43-AFB7-FECBF87A1C0E}"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D42F836-1433-DB49-A673-9EC5B5FDACC8}"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250748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356011-C26A-4392-B073-000F2E4670D0}"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2A37CE-F9D1-46A2-AF2F-A72454C8BB40}" type="slidenum">
              <a:rPr lang="en-CA"/>
              <a:pPr>
                <a:defRPr/>
              </a:pPr>
              <a:t>‹N›</a:t>
            </a:fld>
            <a:endParaRPr lang="en-CA" dirty="0"/>
          </a:p>
        </p:txBody>
      </p:sp>
    </p:spTree>
    <p:extLst>
      <p:ext uri="{BB962C8B-B14F-4D97-AF65-F5344CB8AC3E}">
        <p14:creationId xmlns:p14="http://schemas.microsoft.com/office/powerpoint/2010/main" val="6231879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F506DE-FF69-47EE-A645-38C3D04DB500}"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2A7B93B-2913-4054-9032-74B765F2ECD2}" type="slidenum">
              <a:rPr lang="en-CA"/>
              <a:pPr>
                <a:defRPr/>
              </a:pPr>
              <a:t>‹N›</a:t>
            </a:fld>
            <a:endParaRPr lang="en-CA" dirty="0"/>
          </a:p>
        </p:txBody>
      </p:sp>
    </p:spTree>
    <p:extLst>
      <p:ext uri="{BB962C8B-B14F-4D97-AF65-F5344CB8AC3E}">
        <p14:creationId xmlns:p14="http://schemas.microsoft.com/office/powerpoint/2010/main" val="4072937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138B7A5-711F-456B-983E-1DE185C678E8}"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2AB9B0E-D196-41F7-BED9-35E64AA3BAD9}" type="slidenum">
              <a:rPr lang="en-CA"/>
              <a:pPr>
                <a:defRPr/>
              </a:pPr>
              <a:t>‹N›</a:t>
            </a:fld>
            <a:endParaRPr lang="en-CA" dirty="0"/>
          </a:p>
        </p:txBody>
      </p:sp>
    </p:spTree>
    <p:extLst>
      <p:ext uri="{BB962C8B-B14F-4D97-AF65-F5344CB8AC3E}">
        <p14:creationId xmlns:p14="http://schemas.microsoft.com/office/powerpoint/2010/main" val="2065743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5247F89D-5F6D-46CF-8C77-2CC9BEBB3A1C}"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0B6AC1-8E64-470A-A961-D6CAC6447F2C}" type="slidenum">
              <a:rPr lang="en-CA"/>
              <a:pPr>
                <a:defRPr/>
              </a:pPr>
              <a:t>‹N›</a:t>
            </a:fld>
            <a:endParaRPr lang="en-CA" dirty="0"/>
          </a:p>
        </p:txBody>
      </p:sp>
    </p:spTree>
    <p:extLst>
      <p:ext uri="{BB962C8B-B14F-4D97-AF65-F5344CB8AC3E}">
        <p14:creationId xmlns:p14="http://schemas.microsoft.com/office/powerpoint/2010/main" val="1175026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4DD92A68-777D-406D-912D-251EC1E0F147}"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F4C74C-7B1B-4A1C-844A-D066E2811C10}" type="slidenum">
              <a:rPr lang="en-CA"/>
              <a:pPr>
                <a:defRPr/>
              </a:pPr>
              <a:t>‹N›</a:t>
            </a:fld>
            <a:endParaRPr lang="en-CA" dirty="0"/>
          </a:p>
        </p:txBody>
      </p:sp>
    </p:spTree>
    <p:extLst>
      <p:ext uri="{BB962C8B-B14F-4D97-AF65-F5344CB8AC3E}">
        <p14:creationId xmlns:p14="http://schemas.microsoft.com/office/powerpoint/2010/main" val="2750258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C3344B02-B8C7-4D6A-B60C-643B0F1BB8FB}"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FCBE86-B02C-454C-BDF0-7533370C56BF}" type="slidenum">
              <a:rPr lang="en-CA"/>
              <a:pPr>
                <a:defRPr/>
              </a:pPr>
              <a:t>‹N›</a:t>
            </a:fld>
            <a:endParaRPr lang="en-CA" dirty="0"/>
          </a:p>
        </p:txBody>
      </p:sp>
    </p:spTree>
    <p:extLst>
      <p:ext uri="{BB962C8B-B14F-4D97-AF65-F5344CB8AC3E}">
        <p14:creationId xmlns:p14="http://schemas.microsoft.com/office/powerpoint/2010/main" val="2749048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9E33130F-520A-4C0D-B965-9F3EE1DE32F8}"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9AF666-B2F5-4C30-9528-DB034A20CD8B}" type="slidenum">
              <a:rPr lang="en-CA"/>
              <a:pPr>
                <a:defRPr/>
              </a:pPr>
              <a:t>‹N›</a:t>
            </a:fld>
            <a:endParaRPr lang="en-CA" dirty="0"/>
          </a:p>
        </p:txBody>
      </p:sp>
    </p:spTree>
    <p:extLst>
      <p:ext uri="{BB962C8B-B14F-4D97-AF65-F5344CB8AC3E}">
        <p14:creationId xmlns:p14="http://schemas.microsoft.com/office/powerpoint/2010/main" val="3181743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16392F2-9E9C-4E5C-8E3E-C125B935DD23}"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F1705D-706A-43B6-9FAB-79B2C1B665A4}" type="slidenum">
              <a:rPr lang="en-CA"/>
              <a:pPr>
                <a:defRPr/>
              </a:pPr>
              <a:t>‹N›</a:t>
            </a:fld>
            <a:endParaRPr lang="en-CA" dirty="0"/>
          </a:p>
        </p:txBody>
      </p:sp>
    </p:spTree>
    <p:extLst>
      <p:ext uri="{BB962C8B-B14F-4D97-AF65-F5344CB8AC3E}">
        <p14:creationId xmlns:p14="http://schemas.microsoft.com/office/powerpoint/2010/main" val="3968349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B64077F5-54D0-4EFA-A1D1-F498572B1E03}"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DF7A454-74ED-44C5-BBE1-621AEC990AD4}" type="slidenum">
              <a:rPr lang="en-CA"/>
              <a:pPr>
                <a:defRPr/>
              </a:pPr>
              <a:t>‹N›</a:t>
            </a:fld>
            <a:endParaRPr lang="en-CA" dirty="0"/>
          </a:p>
        </p:txBody>
      </p:sp>
    </p:spTree>
    <p:extLst>
      <p:ext uri="{BB962C8B-B14F-4D97-AF65-F5344CB8AC3E}">
        <p14:creationId xmlns:p14="http://schemas.microsoft.com/office/powerpoint/2010/main" val="1776925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24555AB6-D531-4DE6-B303-E4CF9151C03F}"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E3085BC-6398-45E1-B706-8BB11C0898AF}" type="slidenum">
              <a:rPr lang="en-CA"/>
              <a:pPr>
                <a:defRPr/>
              </a:pPr>
              <a:t>‹N›</a:t>
            </a:fld>
            <a:endParaRPr lang="en-CA" dirty="0"/>
          </a:p>
        </p:txBody>
      </p:sp>
    </p:spTree>
    <p:extLst>
      <p:ext uri="{BB962C8B-B14F-4D97-AF65-F5344CB8AC3E}">
        <p14:creationId xmlns:p14="http://schemas.microsoft.com/office/powerpoint/2010/main" val="75228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C9DCDF9C-1EE3-0B43-AFB7-FECBF87A1C0E}" type="datetimeFigureOut">
              <a:rPr lang="en-US" smtClean="0">
                <a:solidFill>
                  <a:prstClr val="black">
                    <a:tint val="75000"/>
                  </a:prstClr>
                </a:solidFill>
              </a:rPr>
              <a:pPr/>
              <a:t>6/25/2019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42F836-1433-DB49-A673-9EC5B5FDACC8}"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417711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017E0749-D0EB-4602-B1ED-FD6BFE31B72D}"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33746CF-0F36-4453-910C-79F139F00B0B}" type="slidenum">
              <a:rPr lang="en-CA"/>
              <a:pPr>
                <a:defRPr/>
              </a:pPr>
              <a:t>‹N›</a:t>
            </a:fld>
            <a:endParaRPr lang="en-CA" dirty="0"/>
          </a:p>
        </p:txBody>
      </p:sp>
    </p:spTree>
    <p:extLst>
      <p:ext uri="{BB962C8B-B14F-4D97-AF65-F5344CB8AC3E}">
        <p14:creationId xmlns:p14="http://schemas.microsoft.com/office/powerpoint/2010/main" val="601532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356011-C26A-4392-B073-000F2E4670D0}"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2A37CE-F9D1-46A2-AF2F-A72454C8BB40}" type="slidenum">
              <a:rPr lang="en-CA"/>
              <a:pPr>
                <a:defRPr/>
              </a:pPr>
              <a:t>‹N›</a:t>
            </a:fld>
            <a:endParaRPr lang="en-CA" dirty="0"/>
          </a:p>
        </p:txBody>
      </p:sp>
    </p:spTree>
    <p:extLst>
      <p:ext uri="{BB962C8B-B14F-4D97-AF65-F5344CB8AC3E}">
        <p14:creationId xmlns:p14="http://schemas.microsoft.com/office/powerpoint/2010/main" val="97523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F506DE-FF69-47EE-A645-38C3D04DB500}"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2A7B93B-2913-4054-9032-74B765F2ECD2}" type="slidenum">
              <a:rPr lang="en-CA"/>
              <a:pPr>
                <a:defRPr/>
              </a:pPr>
              <a:t>‹N›</a:t>
            </a:fld>
            <a:endParaRPr lang="en-CA" dirty="0"/>
          </a:p>
        </p:txBody>
      </p:sp>
    </p:spTree>
    <p:extLst>
      <p:ext uri="{BB962C8B-B14F-4D97-AF65-F5344CB8AC3E}">
        <p14:creationId xmlns:p14="http://schemas.microsoft.com/office/powerpoint/2010/main" val="4031559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138B7A5-711F-456B-983E-1DE185C678E8}"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2AB9B0E-D196-41F7-BED9-35E64AA3BAD9}" type="slidenum">
              <a:rPr lang="en-CA"/>
              <a:pPr>
                <a:defRPr/>
              </a:pPr>
              <a:t>‹N›</a:t>
            </a:fld>
            <a:endParaRPr lang="en-CA" dirty="0"/>
          </a:p>
        </p:txBody>
      </p:sp>
    </p:spTree>
    <p:extLst>
      <p:ext uri="{BB962C8B-B14F-4D97-AF65-F5344CB8AC3E}">
        <p14:creationId xmlns:p14="http://schemas.microsoft.com/office/powerpoint/2010/main" val="2729779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5247F89D-5F6D-46CF-8C77-2CC9BEBB3A1C}"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0B6AC1-8E64-470A-A961-D6CAC6447F2C}" type="slidenum">
              <a:rPr lang="en-CA"/>
              <a:pPr>
                <a:defRPr/>
              </a:pPr>
              <a:t>‹N›</a:t>
            </a:fld>
            <a:endParaRPr lang="en-CA" dirty="0"/>
          </a:p>
        </p:txBody>
      </p:sp>
    </p:spTree>
    <p:extLst>
      <p:ext uri="{BB962C8B-B14F-4D97-AF65-F5344CB8AC3E}">
        <p14:creationId xmlns:p14="http://schemas.microsoft.com/office/powerpoint/2010/main" val="3673423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4DD92A68-777D-406D-912D-251EC1E0F147}"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F4C74C-7B1B-4A1C-844A-D066E2811C10}" type="slidenum">
              <a:rPr lang="en-CA"/>
              <a:pPr>
                <a:defRPr/>
              </a:pPr>
              <a:t>‹N›</a:t>
            </a:fld>
            <a:endParaRPr lang="en-CA" dirty="0"/>
          </a:p>
        </p:txBody>
      </p:sp>
    </p:spTree>
    <p:extLst>
      <p:ext uri="{BB962C8B-B14F-4D97-AF65-F5344CB8AC3E}">
        <p14:creationId xmlns:p14="http://schemas.microsoft.com/office/powerpoint/2010/main" val="3316044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71269-DEC4-410F-B034-7477E2AD2CEE}" type="datetimeFigureOut">
              <a:rPr lang="en-CA" smtClean="0">
                <a:solidFill>
                  <a:prstClr val="black">
                    <a:tint val="75000"/>
                  </a:prstClr>
                </a:solidFill>
              </a: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0AC4EA-D1D5-4BB6-8DD4-555D3623784E}"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2318983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71269-DEC4-410F-B034-7477E2AD2CEE}" type="datetimeFigureOut">
              <a:rPr lang="en-CA" smtClean="0">
                <a:solidFill>
                  <a:prstClr val="black">
                    <a:tint val="75000"/>
                  </a:prstClr>
                </a:solidFill>
              </a: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0AC4EA-D1D5-4BB6-8DD4-555D3623784E}"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1529562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71269-DEC4-410F-B034-7477E2AD2CEE}" type="datetimeFigureOut">
              <a:rPr lang="en-CA" smtClean="0">
                <a:solidFill>
                  <a:prstClr val="black">
                    <a:tint val="75000"/>
                  </a:prstClr>
                </a:solidFill>
              </a: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0AC4EA-D1D5-4BB6-8DD4-555D3623784E}"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3508410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71269-DEC4-410F-B034-7477E2AD2CEE}" type="datetimeFigureOut">
              <a:rPr lang="en-CA" smtClean="0">
                <a:solidFill>
                  <a:prstClr val="black">
                    <a:tint val="75000"/>
                  </a:prstClr>
                </a:solidFill>
              </a:rPr>
              <a:pPr/>
              <a:t>25/06/2019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50AC4EA-D1D5-4BB6-8DD4-555D3623784E}"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402485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5"/>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34" y="1535115"/>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C9DCDF9C-1EE3-0B43-AFB7-FECBF87A1C0E}" type="datetimeFigureOut">
              <a:rPr lang="en-US" smtClean="0">
                <a:solidFill>
                  <a:prstClr val="black">
                    <a:tint val="75000"/>
                  </a:prstClr>
                </a:solidFill>
              </a:rPr>
              <a:pPr/>
              <a:t>6/25/2019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D42F836-1433-DB49-A673-9EC5B5FDACC8}"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354077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71269-DEC4-410F-B034-7477E2AD2CEE}" type="datetimeFigureOut">
              <a:rPr lang="en-CA" smtClean="0">
                <a:solidFill>
                  <a:prstClr val="black">
                    <a:tint val="75000"/>
                  </a:prstClr>
                </a:solidFill>
              </a:rPr>
              <a:pPr/>
              <a:t>25/06/2019</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50AC4EA-D1D5-4BB6-8DD4-555D3623784E}"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430249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71269-DEC4-410F-B034-7477E2AD2CEE}" type="datetimeFigureOut">
              <a:rPr lang="en-CA" smtClean="0">
                <a:solidFill>
                  <a:prstClr val="black">
                    <a:tint val="75000"/>
                  </a:prstClr>
                </a:solidFill>
              </a:rPr>
              <a:pPr/>
              <a:t>25/06/2019</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50AC4EA-D1D5-4BB6-8DD4-555D3623784E}"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357389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71269-DEC4-410F-B034-7477E2AD2CEE}" type="datetimeFigureOut">
              <a:rPr lang="en-CA" smtClean="0">
                <a:solidFill>
                  <a:prstClr val="black">
                    <a:tint val="75000"/>
                  </a:prstClr>
                </a:solidFill>
              </a:rPr>
              <a:pPr/>
              <a:t>25/06/2019</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50AC4EA-D1D5-4BB6-8DD4-555D3623784E}"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39664516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71269-DEC4-410F-B034-7477E2AD2CEE}" type="datetimeFigureOut">
              <a:rPr lang="en-CA" smtClean="0">
                <a:solidFill>
                  <a:prstClr val="black">
                    <a:tint val="75000"/>
                  </a:prstClr>
                </a:solidFill>
              </a:rPr>
              <a:pPr/>
              <a:t>25/06/2019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50AC4EA-D1D5-4BB6-8DD4-555D3623784E}"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24201037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71269-DEC4-410F-B034-7477E2AD2CEE}" type="datetimeFigureOut">
              <a:rPr lang="en-CA" smtClean="0">
                <a:solidFill>
                  <a:prstClr val="black">
                    <a:tint val="75000"/>
                  </a:prstClr>
                </a:solidFill>
              </a:rPr>
              <a:pPr/>
              <a:t>25/06/2019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50AC4EA-D1D5-4BB6-8DD4-555D3623784E}"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33324799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71269-DEC4-410F-B034-7477E2AD2CEE}" type="datetimeFigureOut">
              <a:rPr lang="en-CA" smtClean="0">
                <a:solidFill>
                  <a:prstClr val="black">
                    <a:tint val="75000"/>
                  </a:prstClr>
                </a:solidFill>
              </a: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0AC4EA-D1D5-4BB6-8DD4-555D3623784E}"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25576556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71269-DEC4-410F-B034-7477E2AD2CEE}" type="datetimeFigureOut">
              <a:rPr lang="en-CA" smtClean="0">
                <a:solidFill>
                  <a:prstClr val="black">
                    <a:tint val="75000"/>
                  </a:prstClr>
                </a:solidFill>
              </a: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0AC4EA-D1D5-4BB6-8DD4-555D3623784E}"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15349269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25139417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39280211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382219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C9DCDF9C-1EE3-0B43-AFB7-FECBF87A1C0E}" type="datetimeFigureOut">
              <a:rPr lang="en-US" smtClean="0">
                <a:solidFill>
                  <a:prstClr val="black">
                    <a:tint val="75000"/>
                  </a:prstClr>
                </a:solidFill>
              </a:rPr>
              <a:pPr/>
              <a:t>6/25/2019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D42F836-1433-DB49-A673-9EC5B5FDACC8}"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1965269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1888439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12337569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30419500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19308822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15121548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9463247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18919615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10576599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206550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314631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CDF9C-1EE3-0B43-AFB7-FECBF87A1C0E}" type="datetimeFigureOut">
              <a:rPr lang="en-US" smtClean="0">
                <a:solidFill>
                  <a:prstClr val="black">
                    <a:tint val="75000"/>
                  </a:prstClr>
                </a:solidFill>
              </a:rPr>
              <a:pPr/>
              <a:t>6/25/2019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D42F836-1433-DB49-A673-9EC5B5FDACC8}"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8121045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5417829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7933849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33795349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407823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11484873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25673969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37705203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29590019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8370C-85A7-4763-84AE-0AE494411E1F}" type="datetimeFigureOut">
              <a:rPr lang="en-CA" smtClean="0">
                <a:solidFill>
                  <a:prstClr val="black">
                    <a:tint val="75000"/>
                  </a:prstClr>
                </a:solidFill>
              </a:rPr>
              <a:pPr/>
              <a:t>25/06/2019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E3FB1A1-899D-4472-B92D-725F93AAF334}"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val="40060266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High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756156"/>
      </p:ext>
    </p:extLst>
  </p:cSld>
  <p:clrMapOvr>
    <a:overrideClrMapping bg1="dk1" tx1="lt1" bg2="dk2" tx2="lt2" accent1="accent1" accent2="accent2" accent3="accent3" accent4="accent4" accent5="accent5" accent6="accent6" hlink="hlink" folHlink="folHlink"/>
  </p:clrMapOvr>
  <p:transition advClick="0"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73051"/>
            <a:ext cx="3008313" cy="1162051"/>
          </a:xfrm>
        </p:spPr>
        <p:txBody>
          <a:bodyPr anchor="b"/>
          <a:lstStyle>
            <a:lvl1pPr algn="l">
              <a:defRPr sz="1500" b="1"/>
            </a:lvl1pPr>
          </a:lstStyle>
          <a:p>
            <a:r>
              <a:rPr lang="en-AU"/>
              <a:t>Click to edit Master title style</a:t>
            </a:r>
            <a:endParaRPr lang="en-US"/>
          </a:p>
        </p:txBody>
      </p:sp>
      <p:sp>
        <p:nvSpPr>
          <p:cNvPr id="3" name="Content Placeholder 2"/>
          <p:cNvSpPr>
            <a:spLocks noGrp="1"/>
          </p:cNvSpPr>
          <p:nvPr>
            <p:ph idx="1"/>
          </p:nvPr>
        </p:nvSpPr>
        <p:spPr>
          <a:xfrm>
            <a:off x="3575050" y="27306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17" y="1435104"/>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C9DCDF9C-1EE3-0B43-AFB7-FECBF87A1C0E}" type="datetimeFigureOut">
              <a:rPr lang="en-US" smtClean="0">
                <a:solidFill>
                  <a:prstClr val="black">
                    <a:tint val="75000"/>
                  </a:prstClr>
                </a:solidFill>
              </a:rPr>
              <a:pPr/>
              <a:t>6/25/2019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42F836-1433-DB49-A673-9EC5B5FDACC8}"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5345395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Key Events TITLE">
    <p:spTree>
      <p:nvGrpSpPr>
        <p:cNvPr id="1" name=""/>
        <p:cNvGrpSpPr/>
        <p:nvPr/>
      </p:nvGrpSpPr>
      <p:grpSpPr>
        <a:xfrm>
          <a:off x="0" y="0"/>
          <a:ext cx="0" cy="0"/>
          <a:chOff x="0" y="0"/>
          <a:chExt cx="0" cy="0"/>
        </a:xfrm>
      </p:grpSpPr>
      <p:pic>
        <p:nvPicPr>
          <p:cNvPr id="5" name="Picture 4" descr="C:\Users\SauraC\CSD GCU 2015-2016\Photoshop\Logos\IUCN LOGO\iucn_high_res.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9512" y="260351"/>
            <a:ext cx="864096" cy="827616"/>
          </a:xfrm>
          <a:prstGeom prst="rect">
            <a:avLst/>
          </a:prstGeom>
          <a:noFill/>
          <a:ln w="9525">
            <a:noFill/>
            <a:miter lim="800000"/>
            <a:headEnd/>
            <a:tailEnd/>
          </a:ln>
        </p:spPr>
      </p:pic>
    </p:spTree>
    <p:extLst>
      <p:ext uri="{BB962C8B-B14F-4D97-AF65-F5344CB8AC3E}">
        <p14:creationId xmlns:p14="http://schemas.microsoft.com/office/powerpoint/2010/main" val="3140475185"/>
      </p:ext>
    </p:extLst>
  </p:cSld>
  <p:clrMapOvr>
    <a:overrideClrMapping bg1="dk1" tx1="lt1" bg2="dk2" tx2="lt2" accent1="accent1" accent2="accent2" accent3="accent3" accent4="accent4" accent5="accent5" accent6="accent6" hlink="hlink" folHlink="folHlink"/>
  </p:clrMapOvr>
  <p:transition advClick="0" advTm="5000">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00100" y="1143000"/>
            <a:ext cx="7543800" cy="914400"/>
          </a:xfrm>
        </p:spPr>
        <p:txBody>
          <a:bodyPr/>
          <a:lstStyle/>
          <a:p>
            <a:r>
              <a:rPr lang="en-US"/>
              <a:t>Click to edit Master title style</a:t>
            </a:r>
            <a:endParaRPr lang="en-CA"/>
          </a:p>
        </p:txBody>
      </p:sp>
      <p:sp>
        <p:nvSpPr>
          <p:cNvPr id="3" name="Chart Placeholder 2"/>
          <p:cNvSpPr>
            <a:spLocks noGrp="1"/>
          </p:cNvSpPr>
          <p:nvPr>
            <p:ph type="chart" idx="1"/>
          </p:nvPr>
        </p:nvSpPr>
        <p:spPr>
          <a:xfrm>
            <a:off x="800100" y="2438400"/>
            <a:ext cx="7543800" cy="3657600"/>
          </a:xfrm>
        </p:spPr>
        <p:txBody>
          <a:bodyPr/>
          <a:lstStyle/>
          <a:p>
            <a:pPr lvl="0"/>
            <a:endParaRPr lang="en-CA" noProof="0"/>
          </a:p>
        </p:txBody>
      </p:sp>
      <p:sp>
        <p:nvSpPr>
          <p:cNvPr id="4" name="Rectangle 4">
            <a:extLst>
              <a:ext uri="{FF2B5EF4-FFF2-40B4-BE49-F238E27FC236}">
                <a16:creationId xmlns:a16="http://schemas.microsoft.com/office/drawing/2014/main" xmlns="" id="{4076ECC5-C919-4A64-B4FD-2FD6851470CB}"/>
              </a:ext>
            </a:extLst>
          </p:cNvPr>
          <p:cNvSpPr>
            <a:spLocks noGrp="1" noChangeArrowheads="1"/>
          </p:cNvSpPr>
          <p:nvPr>
            <p:ph type="dt" sz="half" idx="10"/>
          </p:nvPr>
        </p:nvSpPr>
        <p:spPr/>
        <p:txBody>
          <a:bodyPr/>
          <a:lstStyle>
            <a:lvl1pPr>
              <a:defRPr/>
            </a:lvl1pPr>
          </a:lstStyle>
          <a:p>
            <a:pPr>
              <a:defRPr/>
            </a:pPr>
            <a:endParaRPr lang="en-CA"/>
          </a:p>
        </p:txBody>
      </p:sp>
      <p:sp>
        <p:nvSpPr>
          <p:cNvPr id="5" name="Rectangle 5">
            <a:extLst>
              <a:ext uri="{FF2B5EF4-FFF2-40B4-BE49-F238E27FC236}">
                <a16:creationId xmlns:a16="http://schemas.microsoft.com/office/drawing/2014/main" xmlns="" id="{70C9B46F-B27B-4B49-89D0-02B150BD8D68}"/>
              </a:ext>
            </a:extLst>
          </p:cNvPr>
          <p:cNvSpPr>
            <a:spLocks noGrp="1" noChangeArrowheads="1"/>
          </p:cNvSpPr>
          <p:nvPr>
            <p:ph type="ftr" sz="quarter" idx="11"/>
          </p:nvPr>
        </p:nvSpPr>
        <p:spPr/>
        <p:txBody>
          <a:bodyPr/>
          <a:lstStyle>
            <a:lvl1pPr>
              <a:defRPr/>
            </a:lvl1pPr>
          </a:lstStyle>
          <a:p>
            <a:pPr>
              <a:defRPr/>
            </a:pPr>
            <a:endParaRPr lang="en-CA"/>
          </a:p>
        </p:txBody>
      </p:sp>
      <p:sp>
        <p:nvSpPr>
          <p:cNvPr id="6" name="Rectangle 6">
            <a:extLst>
              <a:ext uri="{FF2B5EF4-FFF2-40B4-BE49-F238E27FC236}">
                <a16:creationId xmlns:a16="http://schemas.microsoft.com/office/drawing/2014/main" xmlns="" id="{B88BB382-56B8-4ED3-8C8C-A601A4B12ED8}"/>
              </a:ext>
            </a:extLst>
          </p:cNvPr>
          <p:cNvSpPr>
            <a:spLocks noGrp="1" noChangeArrowheads="1"/>
          </p:cNvSpPr>
          <p:nvPr>
            <p:ph type="sldNum" sz="quarter" idx="12"/>
          </p:nvPr>
        </p:nvSpPr>
        <p:spPr/>
        <p:txBody>
          <a:bodyPr/>
          <a:lstStyle>
            <a:lvl1pPr>
              <a:defRPr/>
            </a:lvl1pPr>
          </a:lstStyle>
          <a:p>
            <a:pPr>
              <a:defRPr/>
            </a:pPr>
            <a:fld id="{F44936D7-5F5F-48AA-A681-603492C1F497}" type="slidenum">
              <a:rPr lang="en-CA" altLang="en-US"/>
              <a:pPr>
                <a:defRPr/>
              </a:pPr>
              <a:t>‹N›</a:t>
            </a:fld>
            <a:endParaRPr lang="en-CA" altLang="en-US"/>
          </a:p>
        </p:txBody>
      </p:sp>
    </p:spTree>
    <p:extLst>
      <p:ext uri="{BB962C8B-B14F-4D97-AF65-F5344CB8AC3E}">
        <p14:creationId xmlns:p14="http://schemas.microsoft.com/office/powerpoint/2010/main" val="1004238115"/>
      </p:ext>
    </p:extLst>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15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C9DCDF9C-1EE3-0B43-AFB7-FECBF87A1C0E}" type="datetimeFigureOut">
              <a:rPr lang="en-US" smtClean="0">
                <a:solidFill>
                  <a:prstClr val="black">
                    <a:tint val="75000"/>
                  </a:prstClr>
                </a:solidFill>
              </a:rPr>
              <a:pPr/>
              <a:t>6/25/2019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D42F836-1433-DB49-A673-9EC5B5FDACC8}"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20133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7.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C9DCDF9C-1EE3-0B43-AFB7-FECBF87A1C0E}" type="datetimeFigureOut">
              <a:rPr lang="en-US" smtClean="0">
                <a:solidFill>
                  <a:prstClr val="black">
                    <a:tint val="75000"/>
                  </a:prstClr>
                </a:solidFill>
              </a:rPr>
              <a:pPr defTabSz="342900"/>
              <a:t>6/25/2019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ED42F836-1433-DB49-A673-9EC5B5FDACC8}" type="slidenum">
              <a:rPr lang="en-US" smtClean="0">
                <a:solidFill>
                  <a:prstClr val="black">
                    <a:tint val="75000"/>
                  </a:prstClr>
                </a:solidFill>
              </a:rPr>
              <a:pPr defTabSz="342900"/>
              <a:t>‹N›</a:t>
            </a:fld>
            <a:endParaRPr lang="en-US" dirty="0">
              <a:solidFill>
                <a:prstClr val="black">
                  <a:tint val="75000"/>
                </a:prstClr>
              </a:solidFill>
            </a:endParaRPr>
          </a:p>
        </p:txBody>
      </p:sp>
    </p:spTree>
    <p:extLst>
      <p:ext uri="{BB962C8B-B14F-4D97-AF65-F5344CB8AC3E}">
        <p14:creationId xmlns:p14="http://schemas.microsoft.com/office/powerpoint/2010/main" val="24600056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342900"/>
            <a:fld id="{C9DCDF9C-1EE3-0B43-AFB7-FECBF87A1C0E}" type="datetimeFigureOut">
              <a:rPr lang="en-US" smtClean="0">
                <a:solidFill>
                  <a:prstClr val="black">
                    <a:tint val="75000"/>
                  </a:prstClr>
                </a:solidFill>
              </a:rPr>
              <a:pPr defTabSz="342900"/>
              <a:t>6/25/2019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342900"/>
            <a:fld id="{ED42F836-1433-DB49-A673-9EC5B5FDACC8}" type="slidenum">
              <a:rPr lang="en-US" smtClean="0">
                <a:solidFill>
                  <a:prstClr val="black">
                    <a:tint val="75000"/>
                  </a:prstClr>
                </a:solidFill>
              </a:rPr>
              <a:pPr defTabSz="342900"/>
              <a:t>‹N›</a:t>
            </a:fld>
            <a:endParaRPr lang="en-US" dirty="0">
              <a:solidFill>
                <a:prstClr val="black">
                  <a:tint val="75000"/>
                </a:prstClr>
              </a:solidFill>
            </a:endParaRPr>
          </a:p>
        </p:txBody>
      </p:sp>
    </p:spTree>
    <p:extLst>
      <p:ext uri="{BB962C8B-B14F-4D97-AF65-F5344CB8AC3E}">
        <p14:creationId xmlns:p14="http://schemas.microsoft.com/office/powerpoint/2010/main" val="3808524311"/>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0ABF0E8-75A3-4DED-B3BF-1BA8C6C46F7B}"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89EF0B9E-8327-430E-AB6A-F1700140279B}" type="slidenum">
              <a:rPr lang="en-CA"/>
              <a:pPr fontAlgn="base">
                <a:spcBef>
                  <a:spcPct val="0"/>
                </a:spcBef>
                <a:spcAft>
                  <a:spcPct val="0"/>
                </a:spcAft>
                <a:defRPr/>
              </a:pPr>
              <a:t>‹N›</a:t>
            </a:fld>
            <a:endParaRPr lang="en-CA" dirty="0"/>
          </a:p>
        </p:txBody>
      </p:sp>
    </p:spTree>
    <p:extLst>
      <p:ext uri="{BB962C8B-B14F-4D97-AF65-F5344CB8AC3E}">
        <p14:creationId xmlns:p14="http://schemas.microsoft.com/office/powerpoint/2010/main" val="1947102618"/>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0ABF0E8-75A3-4DED-B3BF-1BA8C6C46F7B}" type="datetimeFigureOut">
              <a:rPr lang="en-CA">
                <a:solidFill>
                  <a:prstClr val="black">
                    <a:tint val="75000"/>
                  </a:prstClr>
                </a:solidFill>
              </a:rPr>
              <a:pPr>
                <a:defRPr/>
              </a:pPr>
              <a:t>25/06/2019</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89EF0B9E-8327-430E-AB6A-F1700140279B}" type="slidenum">
              <a:rPr lang="en-CA"/>
              <a:pPr fontAlgn="base">
                <a:spcBef>
                  <a:spcPct val="0"/>
                </a:spcBef>
                <a:spcAft>
                  <a:spcPct val="0"/>
                </a:spcAft>
                <a:defRPr/>
              </a:pPr>
              <a:t>‹N›</a:t>
            </a:fld>
            <a:endParaRPr lang="en-CA" dirty="0"/>
          </a:p>
        </p:txBody>
      </p:sp>
    </p:spTree>
    <p:extLst>
      <p:ext uri="{BB962C8B-B14F-4D97-AF65-F5344CB8AC3E}">
        <p14:creationId xmlns:p14="http://schemas.microsoft.com/office/powerpoint/2010/main" val="3563982353"/>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71269-DEC4-410F-B034-7477E2AD2CEE}" type="datetimeFigureOut">
              <a:rPr lang="en-CA" smtClean="0">
                <a:solidFill>
                  <a:prstClr val="black">
                    <a:tint val="75000"/>
                  </a:prstClr>
                </a:solidFill>
              </a:rPr>
              <a:pPr/>
              <a:t>25/06/2019</a:t>
            </a:fld>
            <a:endParaRPr lang="en-C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AC4EA-D1D5-4BB6-8DD4-555D3623784E}" type="slidenum">
              <a:rPr lang="en-CA" smtClean="0">
                <a:solidFill>
                  <a:prstClr val="black">
                    <a:tint val="75000"/>
                  </a:prstClr>
                </a:solidFill>
              </a:rPr>
              <a:pPr/>
              <a:t>‹N›</a:t>
            </a:fld>
            <a:endParaRPr lang="en-CA" dirty="0">
              <a:solidFill>
                <a:prstClr val="black">
                  <a:tint val="75000"/>
                </a:prstClr>
              </a:solidFill>
            </a:endParaRPr>
          </a:p>
        </p:txBody>
      </p:sp>
    </p:spTree>
    <p:extLst>
      <p:ext uri="{BB962C8B-B14F-4D97-AF65-F5344CB8AC3E}">
        <p14:creationId xmlns:p14="http://schemas.microsoft.com/office/powerpoint/2010/main" val="1116449959"/>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342900"/>
            <a:fld id="{C9DCDF9C-1EE3-0B43-AFB7-FECBF87A1C0E}" type="datetimeFigureOut">
              <a:rPr lang="en-US" smtClean="0">
                <a:solidFill>
                  <a:prstClr val="black">
                    <a:tint val="75000"/>
                  </a:prstClr>
                </a:solidFill>
              </a:rPr>
              <a:pPr defTabSz="342900"/>
              <a:t>6/25/2019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342900"/>
            <a:fld id="{ED42F836-1433-DB49-A673-9EC5B5FDACC8}" type="slidenum">
              <a:rPr lang="en-US" smtClean="0">
                <a:solidFill>
                  <a:prstClr val="black">
                    <a:tint val="75000"/>
                  </a:prstClr>
                </a:solidFill>
              </a:rPr>
              <a:pPr defTabSz="342900"/>
              <a:t>‹N›</a:t>
            </a:fld>
            <a:endParaRPr lang="en-US" dirty="0">
              <a:solidFill>
                <a:prstClr val="black">
                  <a:tint val="75000"/>
                </a:prstClr>
              </a:solidFill>
            </a:endParaRPr>
          </a:p>
        </p:txBody>
      </p:sp>
    </p:spTree>
    <p:extLst>
      <p:ext uri="{BB962C8B-B14F-4D97-AF65-F5344CB8AC3E}">
        <p14:creationId xmlns:p14="http://schemas.microsoft.com/office/powerpoint/2010/main" val="1462028211"/>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342900"/>
            <a:fld id="{C9DCDF9C-1EE3-0B43-AFB7-FECBF87A1C0E}" type="datetimeFigureOut">
              <a:rPr lang="en-US" smtClean="0">
                <a:solidFill>
                  <a:prstClr val="black">
                    <a:tint val="75000"/>
                  </a:prstClr>
                </a:solidFill>
              </a:rPr>
              <a:pPr defTabSz="342900"/>
              <a:t>6/25/2019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342900"/>
            <a:fld id="{ED42F836-1433-DB49-A673-9EC5B5FDACC8}" type="slidenum">
              <a:rPr lang="en-US" smtClean="0">
                <a:solidFill>
                  <a:prstClr val="black">
                    <a:tint val="75000"/>
                  </a:prstClr>
                </a:solidFill>
              </a:rPr>
              <a:pPr defTabSz="342900"/>
              <a:t>‹N›</a:t>
            </a:fld>
            <a:endParaRPr lang="en-US">
              <a:solidFill>
                <a:prstClr val="black">
                  <a:tint val="75000"/>
                </a:prstClr>
              </a:solidFill>
            </a:endParaRPr>
          </a:p>
        </p:txBody>
      </p:sp>
    </p:spTree>
    <p:extLst>
      <p:ext uri="{BB962C8B-B14F-4D97-AF65-F5344CB8AC3E}">
        <p14:creationId xmlns:p14="http://schemas.microsoft.com/office/powerpoint/2010/main" val="3950051830"/>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5.png"/><Relationship Id="rId3" Type="http://schemas.openxmlformats.org/officeDocument/2006/relationships/tags" Target="../tags/tag3.xml"/><Relationship Id="rId7" Type="http://schemas.openxmlformats.org/officeDocument/2006/relationships/slideLayout" Target="../slideLayouts/slideLayout19.xml"/><Relationship Id="rId12"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chart" Target="../charts/chart1.xml"/><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image" Target="../media/image17.jpe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notesSlide" Target="../notesSlides/notesSlide10.xml"/><Relationship Id="rId2" Type="http://schemas.openxmlformats.org/officeDocument/2006/relationships/tags" Target="../tags/tag42.xml"/><Relationship Id="rId16" Type="http://schemas.openxmlformats.org/officeDocument/2006/relationships/image" Target="../media/image20.jpe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slideLayout" Target="../slideLayouts/slideLayout7.xml"/><Relationship Id="rId5" Type="http://schemas.openxmlformats.org/officeDocument/2006/relationships/tags" Target="../tags/tag45.xml"/><Relationship Id="rId15" Type="http://schemas.openxmlformats.org/officeDocument/2006/relationships/image" Target="../media/image19.png"/><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22.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21.jpg"/><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3.png"/><Relationship Id="rId5" Type="http://schemas.openxmlformats.org/officeDocument/2006/relationships/notesSlide" Target="../notesSlides/notesSlide12.xml"/><Relationship Id="rId4"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5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8" Type="http://schemas.openxmlformats.org/officeDocument/2006/relationships/hyperlink" Target="#_ENREF_353"/><Relationship Id="rId3" Type="http://schemas.openxmlformats.org/officeDocument/2006/relationships/notesSlide" Target="../notesSlides/notesSlide14.xml"/><Relationship Id="rId7" Type="http://schemas.openxmlformats.org/officeDocument/2006/relationships/hyperlink" Target="#_ENREF_46"/><Relationship Id="rId12" Type="http://schemas.openxmlformats.org/officeDocument/2006/relationships/hyperlink" Target="#_ENREF_421"/><Relationship Id="rId2" Type="http://schemas.openxmlformats.org/officeDocument/2006/relationships/slideLayout" Target="../slideLayouts/slideLayout19.xml"/><Relationship Id="rId1" Type="http://schemas.openxmlformats.org/officeDocument/2006/relationships/tags" Target="../tags/tag58.xml"/><Relationship Id="rId6" Type="http://schemas.openxmlformats.org/officeDocument/2006/relationships/hyperlink" Target="#_ENREF_140"/><Relationship Id="rId11" Type="http://schemas.openxmlformats.org/officeDocument/2006/relationships/hyperlink" Target="#_ENREF_436"/><Relationship Id="rId5" Type="http://schemas.openxmlformats.org/officeDocument/2006/relationships/hyperlink" Target="#_ENREF_189"/><Relationship Id="rId10" Type="http://schemas.openxmlformats.org/officeDocument/2006/relationships/hyperlink" Target="#_ENREF_69"/><Relationship Id="rId4" Type="http://schemas.openxmlformats.org/officeDocument/2006/relationships/hyperlink" Target="#_ENREF_282"/><Relationship Id="rId9" Type="http://schemas.openxmlformats.org/officeDocument/2006/relationships/hyperlink" Target="#_ENREF_24"/></Relationships>
</file>

<file path=ppt/slides/_rels/slide15.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slideLayout" Target="../slideLayouts/slideLayout52.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 Type="http://schemas.openxmlformats.org/officeDocument/2006/relationships/tags" Target="../tags/tag60.xml"/><Relationship Id="rId16" Type="http://schemas.openxmlformats.org/officeDocument/2006/relationships/tags" Target="../tags/tag74.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5" Type="http://schemas.openxmlformats.org/officeDocument/2006/relationships/tags" Target="../tags/tag63.xml"/><Relationship Id="rId15" Type="http://schemas.openxmlformats.org/officeDocument/2006/relationships/tags" Target="../tags/tag73.xml"/><Relationship Id="rId10" Type="http://schemas.openxmlformats.org/officeDocument/2006/relationships/tags" Target="../tags/tag68.xml"/><Relationship Id="rId19" Type="http://schemas.openxmlformats.org/officeDocument/2006/relationships/notesSlide" Target="../notesSlides/notesSlide15.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17.xml"/><Relationship Id="rId4"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9.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2.xml"/><Relationship Id="rId5" Type="http://schemas.openxmlformats.org/officeDocument/2006/relationships/slideLayout" Target="../slideLayouts/slideLayout58.xml"/><Relationship Id="rId4"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4.xml"/><Relationship Id="rId1" Type="http://schemas.openxmlformats.org/officeDocument/2006/relationships/vmlDrawing" Target="../drawings/vmlDrawing3.vml"/><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1.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7.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8.wmf"/><Relationship Id="rId2" Type="http://schemas.openxmlformats.org/officeDocument/2006/relationships/tags" Target="../tags/tag1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5.xml"/><Relationship Id="rId4"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9.wmf"/><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6.xml"/><Relationship Id="rId4"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3.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1.png"/><Relationship Id="rId5" Type="http://schemas.openxmlformats.org/officeDocument/2006/relationships/tags" Target="../tags/tag24.xml"/><Relationship Id="rId10" Type="http://schemas.openxmlformats.org/officeDocument/2006/relationships/image" Target="../media/image10.png"/><Relationship Id="rId4" Type="http://schemas.openxmlformats.org/officeDocument/2006/relationships/tags" Target="../tags/tag23.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14.jpe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13.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12.png"/><Relationship Id="rId5" Type="http://schemas.openxmlformats.org/officeDocument/2006/relationships/tags" Target="../tags/tag31.xml"/><Relationship Id="rId10" Type="http://schemas.openxmlformats.org/officeDocument/2006/relationships/notesSlide" Target="../notesSlides/notesSlide8.xml"/><Relationship Id="rId4" Type="http://schemas.openxmlformats.org/officeDocument/2006/relationships/tags" Target="../tags/tag30.xml"/><Relationship Id="rId9" Type="http://schemas.openxmlformats.org/officeDocument/2006/relationships/slideLayout" Target="../slideLayouts/slideLayout7.xml"/><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37.xml"/><Relationship Id="rId7"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custDataLst>
              <p:tags r:id="rId1"/>
            </p:custDataLst>
          </p:nvPr>
        </p:nvPicPr>
        <p:blipFill>
          <a:blip r:embed="rId9" cstate="email">
            <a:extLst>
              <a:ext uri="{28A0092B-C50C-407E-A947-70E740481C1C}">
                <a14:useLocalDpi xmlns:a14="http://schemas.microsoft.com/office/drawing/2010/main"/>
              </a:ext>
            </a:extLst>
          </a:blip>
          <a:srcRect/>
          <a:stretch>
            <a:fillRect/>
          </a:stretch>
        </p:blipFill>
        <p:spPr bwMode="auto">
          <a:xfrm>
            <a:off x="4102313" y="122958"/>
            <a:ext cx="939374" cy="864096"/>
          </a:xfrm>
          <a:prstGeom prst="rect">
            <a:avLst/>
          </a:prstGeom>
          <a:noFill/>
        </p:spPr>
      </p:pic>
      <p:sp>
        <p:nvSpPr>
          <p:cNvPr id="5" name="Titre 1"/>
          <p:cNvSpPr txBox="1">
            <a:spLocks/>
          </p:cNvSpPr>
          <p:nvPr>
            <p:custDataLst>
              <p:tags r:id="rId2"/>
            </p:custDataLst>
          </p:nvPr>
        </p:nvSpPr>
        <p:spPr bwMode="auto">
          <a:xfrm>
            <a:off x="96982" y="1247992"/>
            <a:ext cx="9047018" cy="2850452"/>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p>
            <a:pPr algn="ctr">
              <a:spcAft>
                <a:spcPts val="600"/>
              </a:spcAft>
              <a:defRPr/>
            </a:pPr>
            <a:r>
              <a:rPr lang="en-CA" sz="4000" b="1" dirty="0">
                <a:solidFill>
                  <a:srgbClr val="0070C0"/>
                </a:solidFill>
              </a:rPr>
              <a:t>Conditions for protected area effectiveness</a:t>
            </a:r>
            <a:endParaRPr lang="en-CA" sz="4000" b="1" dirty="0"/>
          </a:p>
          <a:p>
            <a:pPr algn="ctr">
              <a:defRPr/>
            </a:pPr>
            <a:r>
              <a:rPr lang="en-CA" sz="2000" b="1" dirty="0"/>
              <a:t>Stephen Woodley</a:t>
            </a:r>
          </a:p>
          <a:p>
            <a:pPr algn="ctr">
              <a:defRPr/>
            </a:pPr>
            <a:r>
              <a:rPr lang="en-CA" sz="2000" b="1" dirty="0"/>
              <a:t>Vice Chair for Science and Biodiversity</a:t>
            </a:r>
          </a:p>
          <a:p>
            <a:pPr algn="ctr">
              <a:defRPr/>
            </a:pPr>
            <a:r>
              <a:rPr lang="en-CA" sz="2000" b="1" dirty="0"/>
              <a:t>World Commission on Protected Areas, IUCN</a:t>
            </a:r>
            <a:endParaRPr lang="en-CA" sz="3600" b="1" dirty="0"/>
          </a:p>
          <a:p>
            <a:pPr algn="ctr">
              <a:defRPr/>
            </a:pPr>
            <a:endParaRPr lang="en-GB" sz="2400" dirty="0"/>
          </a:p>
          <a:p>
            <a:pPr lvl="0" algn="ctr"/>
            <a:endParaRPr lang="en-GB" dirty="0"/>
          </a:p>
          <a:p>
            <a:pPr lvl="0" algn="ctr"/>
            <a:endParaRPr lang="en-GB" sz="788" dirty="0"/>
          </a:p>
          <a:p>
            <a:pPr lvl="0" algn="ctr"/>
            <a:endParaRPr lang="en-GB" sz="788" dirty="0"/>
          </a:p>
        </p:txBody>
      </p:sp>
      <p:pic>
        <p:nvPicPr>
          <p:cNvPr id="12" name="Picture 11"/>
          <p:cNvPicPr>
            <a:picLocks noChangeAspect="1"/>
          </p:cNvPicPr>
          <p:nvPr>
            <p:custDataLst>
              <p:tags r:id="rId3"/>
            </p:custDataLst>
          </p:nvPr>
        </p:nvPicPr>
        <p:blipFill>
          <a:blip r:embed="rId10" cstate="email">
            <a:extLst>
              <a:ext uri="{28A0092B-C50C-407E-A947-70E740481C1C}">
                <a14:useLocalDpi xmlns:a14="http://schemas.microsoft.com/office/drawing/2010/main"/>
              </a:ext>
            </a:extLst>
          </a:blip>
          <a:srcRect/>
          <a:stretch>
            <a:fillRect/>
          </a:stretch>
        </p:blipFill>
        <p:spPr bwMode="auto">
          <a:xfrm>
            <a:off x="7625776" y="356000"/>
            <a:ext cx="1354360" cy="427353"/>
          </a:xfrm>
          <a:prstGeom prst="rect">
            <a:avLst/>
          </a:prstGeom>
          <a:noFill/>
        </p:spPr>
      </p:pic>
      <p:graphicFrame>
        <p:nvGraphicFramePr>
          <p:cNvPr id="9" name="Chart 8"/>
          <p:cNvGraphicFramePr/>
          <p:nvPr>
            <p:custDataLst>
              <p:tags r:id="rId4"/>
            </p:custDataLst>
            <p:extLst>
              <p:ext uri="{D42A27DB-BD31-4B8C-83A1-F6EECF244321}">
                <p14:modId xmlns:p14="http://schemas.microsoft.com/office/powerpoint/2010/main" val="3181375429"/>
              </p:ext>
            </p:extLst>
          </p:nvPr>
        </p:nvGraphicFramePr>
        <p:xfrm>
          <a:off x="0" y="3782292"/>
          <a:ext cx="4973783" cy="3075708"/>
        </p:xfrm>
        <a:graphic>
          <a:graphicData uri="http://schemas.openxmlformats.org/drawingml/2006/chart">
            <c:chart xmlns:c="http://schemas.openxmlformats.org/drawingml/2006/chart" xmlns:r="http://schemas.openxmlformats.org/officeDocument/2006/relationships" r:id="rId11"/>
          </a:graphicData>
        </a:graphic>
      </p:graphicFrame>
      <p:pic>
        <p:nvPicPr>
          <p:cNvPr id="2" name="Picture 1"/>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4572000" y="3429001"/>
            <a:ext cx="4572000" cy="3429000"/>
          </a:xfrm>
          <a:prstGeom prst="rect">
            <a:avLst/>
          </a:prstGeom>
        </p:spPr>
      </p:pic>
      <p:pic>
        <p:nvPicPr>
          <p:cNvPr id="8" name="Picture 7"/>
          <p:cNvPicPr>
            <a:picLocks noChangeAspect="1"/>
          </p:cNvPicPr>
          <p:nvPr>
            <p:custDataLst>
              <p:tags r:id="rId6"/>
            </p:custDataLst>
          </p:nvPr>
        </p:nvPicPr>
        <p:blipFill>
          <a:blip r:embed="rId13" cstate="email">
            <a:extLst>
              <a:ext uri="{28A0092B-C50C-407E-A947-70E740481C1C}">
                <a14:useLocalDpi xmlns:a14="http://schemas.microsoft.com/office/drawing/2010/main"/>
              </a:ext>
            </a:extLst>
          </a:blip>
          <a:srcRect/>
          <a:stretch>
            <a:fillRect/>
          </a:stretch>
        </p:blipFill>
        <p:spPr bwMode="auto">
          <a:xfrm>
            <a:off x="119919" y="185750"/>
            <a:ext cx="1387319" cy="625360"/>
          </a:xfrm>
          <a:prstGeom prst="rect">
            <a:avLst/>
          </a:prstGeom>
          <a:noFill/>
        </p:spPr>
      </p:pic>
    </p:spTree>
    <p:extLst>
      <p:ext uri="{BB962C8B-B14F-4D97-AF65-F5344CB8AC3E}">
        <p14:creationId xmlns:p14="http://schemas.microsoft.com/office/powerpoint/2010/main" val="6054302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custDataLst>
              <p:tags r:id="rId1"/>
            </p:custDataLst>
          </p:nvPr>
        </p:nvSpPr>
        <p:spPr>
          <a:xfrm>
            <a:off x="7125187" y="6951139"/>
            <a:ext cx="875813" cy="415498"/>
          </a:xfrm>
          <a:prstGeom prst="rect">
            <a:avLst/>
          </a:prstGeom>
          <a:noFill/>
        </p:spPr>
        <p:txBody>
          <a:bodyPr wrap="square" rtlCol="0">
            <a:spAutoFit/>
          </a:bodyPr>
          <a:lstStyle/>
          <a:p>
            <a:pPr defTabSz="342900"/>
            <a:r>
              <a:rPr lang="en-US" sz="750" dirty="0">
                <a:solidFill>
                  <a:prstClr val="white"/>
                </a:solidFill>
              </a:rPr>
              <a:t>© Jürgen </a:t>
            </a:r>
            <a:r>
              <a:rPr lang="en-US" sz="675" dirty="0">
                <a:solidFill>
                  <a:prstClr val="white"/>
                </a:solidFill>
              </a:rPr>
              <a:t>Freund/WWF-Canon</a:t>
            </a:r>
          </a:p>
        </p:txBody>
      </p:sp>
      <p:sp>
        <p:nvSpPr>
          <p:cNvPr id="19" name="TextBox 18"/>
          <p:cNvSpPr txBox="1"/>
          <p:nvPr>
            <p:custDataLst>
              <p:tags r:id="rId2"/>
            </p:custDataLst>
          </p:nvPr>
        </p:nvSpPr>
        <p:spPr>
          <a:xfrm>
            <a:off x="7125187" y="6951139"/>
            <a:ext cx="875813" cy="415498"/>
          </a:xfrm>
          <a:prstGeom prst="rect">
            <a:avLst/>
          </a:prstGeom>
          <a:noFill/>
        </p:spPr>
        <p:txBody>
          <a:bodyPr wrap="square" rtlCol="0">
            <a:spAutoFit/>
          </a:bodyPr>
          <a:lstStyle/>
          <a:p>
            <a:pPr defTabSz="342900"/>
            <a:r>
              <a:rPr lang="en-US" sz="750" dirty="0">
                <a:solidFill>
                  <a:prstClr val="white"/>
                </a:solidFill>
              </a:rPr>
              <a:t>© Jürgen </a:t>
            </a:r>
            <a:r>
              <a:rPr lang="en-US" sz="675" dirty="0">
                <a:solidFill>
                  <a:prstClr val="white"/>
                </a:solidFill>
              </a:rPr>
              <a:t>Freund/WWF-Canon</a:t>
            </a:r>
          </a:p>
        </p:txBody>
      </p:sp>
      <p:sp>
        <p:nvSpPr>
          <p:cNvPr id="29" name="Rectangle 2"/>
          <p:cNvSpPr txBox="1">
            <a:spLocks noChangeArrowheads="1"/>
          </p:cNvSpPr>
          <p:nvPr>
            <p:custDataLst>
              <p:tags r:id="rId3"/>
            </p:custDataLst>
          </p:nvPr>
        </p:nvSpPr>
        <p:spPr>
          <a:xfrm>
            <a:off x="1628775" y="1574192"/>
            <a:ext cx="6086475" cy="154622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800" i="1" dirty="0">
              <a:solidFill>
                <a:prstClr val="white"/>
              </a:solidFill>
              <a:latin typeface="Georgia" pitchFamily="18" charset="0"/>
            </a:endParaRPr>
          </a:p>
        </p:txBody>
      </p:sp>
      <p:sp>
        <p:nvSpPr>
          <p:cNvPr id="35" name="Rectangle 34"/>
          <p:cNvSpPr>
            <a:spLocks noChangeArrowheads="1"/>
          </p:cNvSpPr>
          <p:nvPr>
            <p:custDataLst>
              <p:tags r:id="rId4"/>
            </p:custDataLst>
          </p:nvPr>
        </p:nvSpPr>
        <p:spPr bwMode="auto">
          <a:xfrm>
            <a:off x="695325" y="245571"/>
            <a:ext cx="5068166" cy="1597083"/>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342900"/>
            <a:r>
              <a:rPr lang="en-AU" sz="3200" b="1" dirty="0">
                <a:solidFill>
                  <a:srgbClr val="0070C0"/>
                </a:solidFill>
                <a:cs typeface="Helvetica" charset="0"/>
              </a:rPr>
              <a:t>Body Mass</a:t>
            </a:r>
            <a:endParaRPr lang="en-GB" sz="3200" b="1" dirty="0">
              <a:solidFill>
                <a:srgbClr val="0070C0"/>
              </a:solidFill>
              <a:latin typeface="Helvetica" charset="0"/>
              <a:cs typeface="Arial" pitchFamily="34" charset="0"/>
            </a:endParaRPr>
          </a:p>
        </p:txBody>
      </p:sp>
      <p:pic>
        <p:nvPicPr>
          <p:cNvPr id="33" name="Picture 32" descr="Norwegian-lemmings.jpg"/>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6022410" y="0"/>
            <a:ext cx="3121591" cy="2331720"/>
          </a:xfrm>
          <a:prstGeom prst="rect">
            <a:avLst/>
          </a:prstGeom>
        </p:spPr>
      </p:pic>
      <p:pic>
        <p:nvPicPr>
          <p:cNvPr id="41" name="Picture 40" descr="teeny-steeny-aka-steenbok-komatipoort.jpg"/>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6044563" y="2331720"/>
            <a:ext cx="3099437" cy="2255613"/>
          </a:xfrm>
          <a:prstGeom prst="rect">
            <a:avLst/>
          </a:prstGeom>
        </p:spPr>
      </p:pic>
      <p:pic>
        <p:nvPicPr>
          <p:cNvPr id="43" name="Picture" descr="A description..."/>
          <p:cNvPicPr/>
          <p:nvPr>
            <p:custDataLst>
              <p:tags r:id="rId7"/>
            </p:custDataLst>
          </p:nvPr>
        </p:nvPicPr>
        <p:blipFill rotWithShape="1">
          <a:blip r:embed="rId15"/>
          <a:srcRect t="8699"/>
          <a:stretch/>
        </p:blipFill>
        <p:spPr bwMode="auto">
          <a:xfrm>
            <a:off x="259080" y="2261062"/>
            <a:ext cx="5364480" cy="2448098"/>
          </a:xfrm>
          <a:prstGeom prst="rect">
            <a:avLst/>
          </a:prstGeom>
          <a:noFill/>
          <a:ln w="9525">
            <a:noFill/>
            <a:miter lim="800000"/>
            <a:headEnd/>
            <a:tailEnd/>
          </a:ln>
        </p:spPr>
      </p:pic>
      <p:sp>
        <p:nvSpPr>
          <p:cNvPr id="42" name="Content Placeholder 2"/>
          <p:cNvSpPr txBox="1">
            <a:spLocks/>
          </p:cNvSpPr>
          <p:nvPr>
            <p:custDataLst>
              <p:tags r:id="rId8"/>
            </p:custDataLst>
          </p:nvPr>
        </p:nvSpPr>
        <p:spPr>
          <a:xfrm>
            <a:off x="581891" y="1607127"/>
            <a:ext cx="6885677" cy="8523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sz="2400" dirty="0">
                <a:solidFill>
                  <a:prstClr val="black"/>
                </a:solidFill>
              </a:rPr>
              <a:t>Larger bodied biodiversity doing better</a:t>
            </a:r>
          </a:p>
          <a:p>
            <a:pPr marL="0" indent="0">
              <a:buNone/>
            </a:pPr>
            <a:endParaRPr lang="en-CA" sz="2400" dirty="0">
              <a:solidFill>
                <a:prstClr val="black"/>
              </a:solidFill>
            </a:endParaRPr>
          </a:p>
        </p:txBody>
      </p:sp>
      <p:sp>
        <p:nvSpPr>
          <p:cNvPr id="44" name="Content Placeholder 2"/>
          <p:cNvSpPr txBox="1">
            <a:spLocks/>
          </p:cNvSpPr>
          <p:nvPr>
            <p:custDataLst>
              <p:tags r:id="rId9"/>
            </p:custDataLst>
          </p:nvPr>
        </p:nvSpPr>
        <p:spPr>
          <a:xfrm>
            <a:off x="411935" y="5023407"/>
            <a:ext cx="6835378" cy="126794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b="1" dirty="0">
                <a:solidFill>
                  <a:srgbClr val="0070C0"/>
                </a:solidFill>
              </a:rPr>
              <a:t>Management effect? </a:t>
            </a:r>
          </a:p>
          <a:p>
            <a:pPr marL="0" indent="0">
              <a:buNone/>
            </a:pPr>
            <a:endParaRPr lang="en-CA" sz="2400" dirty="0">
              <a:solidFill>
                <a:prstClr val="black"/>
              </a:solidFill>
            </a:endParaRPr>
          </a:p>
        </p:txBody>
      </p:sp>
      <p:pic>
        <p:nvPicPr>
          <p:cNvPr id="2" name="Picture 1"/>
          <p:cNvPicPr>
            <a:picLocks noChangeAspect="1"/>
          </p:cNvPicPr>
          <p:nvPr>
            <p:custDataLst>
              <p:tags r:id="rId10"/>
            </p:custDataLst>
          </p:nvPr>
        </p:nvPicPr>
        <p:blipFill>
          <a:blip r:embed="rId16" cstate="print">
            <a:extLst>
              <a:ext uri="{28A0092B-C50C-407E-A947-70E740481C1C}">
                <a14:useLocalDpi xmlns:a14="http://schemas.microsoft.com/office/drawing/2010/main" val="0"/>
              </a:ext>
            </a:extLst>
          </a:blip>
          <a:stretch>
            <a:fillRect/>
          </a:stretch>
        </p:blipFill>
        <p:spPr>
          <a:xfrm>
            <a:off x="6035040" y="4526280"/>
            <a:ext cx="3108960" cy="2331720"/>
          </a:xfrm>
          <a:prstGeom prst="rect">
            <a:avLst/>
          </a:prstGeom>
        </p:spPr>
      </p:pic>
    </p:spTree>
    <p:extLst>
      <p:ext uri="{BB962C8B-B14F-4D97-AF65-F5344CB8AC3E}">
        <p14:creationId xmlns:p14="http://schemas.microsoft.com/office/powerpoint/2010/main" val="50932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193170" y="0"/>
            <a:ext cx="8231187" cy="3724096"/>
          </a:xfrm>
          <a:prstGeom prst="rect">
            <a:avLst/>
          </a:prstGeom>
        </p:spPr>
        <p:txBody>
          <a:bodyPr>
            <a:spAutoFit/>
          </a:bodyPr>
          <a:lstStyle/>
          <a:p>
            <a:pPr>
              <a:defRPr/>
            </a:pPr>
            <a:r>
              <a:rPr lang="en-US" sz="3200" dirty="0">
                <a:solidFill>
                  <a:srgbClr val="0070C0"/>
                </a:solidFill>
                <a:latin typeface="Arial" charset="0"/>
                <a:cs typeface="Arial" charset="0"/>
              </a:rPr>
              <a:t>Marine Conclusions Are Similar</a:t>
            </a:r>
          </a:p>
          <a:p>
            <a:pPr>
              <a:defRPr/>
            </a:pPr>
            <a:r>
              <a:rPr lang="en-US" sz="2400" i="1" dirty="0">
                <a:solidFill>
                  <a:srgbClr val="0070C0"/>
                </a:solidFill>
                <a:latin typeface="Arial" charset="0"/>
                <a:cs typeface="Arial" charset="0"/>
              </a:rPr>
              <a:t>(</a:t>
            </a:r>
            <a:r>
              <a:rPr lang="en-CA" sz="2400" i="1" dirty="0">
                <a:solidFill>
                  <a:srgbClr val="0070C0"/>
                </a:solidFill>
              </a:rPr>
              <a:t>Edgar et al. Nature 2014, Gill et al. Nature 2017)</a:t>
            </a:r>
            <a:endParaRPr lang="en-CA" sz="2000" i="1" dirty="0">
              <a:solidFill>
                <a:srgbClr val="0070C0"/>
              </a:solidFill>
            </a:endParaRPr>
          </a:p>
          <a:p>
            <a:pPr>
              <a:defRPr/>
            </a:pPr>
            <a:endParaRPr lang="en-US" sz="1600" dirty="0">
              <a:latin typeface="Arial" charset="0"/>
              <a:cs typeface="Arial" charset="0"/>
            </a:endParaRPr>
          </a:p>
          <a:p>
            <a:pPr marL="342900" indent="-342900">
              <a:buFont typeface="Arial" panose="020B0604020202020204" pitchFamily="34" charset="0"/>
              <a:buChar char="•"/>
              <a:defRPr/>
            </a:pPr>
            <a:r>
              <a:rPr lang="en-US" sz="2000" b="1" dirty="0">
                <a:solidFill>
                  <a:srgbClr val="000000"/>
                </a:solidFill>
                <a:cs typeface="Arial" charset="0"/>
              </a:rPr>
              <a:t>Most MPAs are the same as fished areas </a:t>
            </a:r>
            <a:r>
              <a:rPr lang="en-US" sz="2000" dirty="0">
                <a:solidFill>
                  <a:srgbClr val="000000"/>
                </a:solidFill>
                <a:cs typeface="Arial" charset="0"/>
              </a:rPr>
              <a:t>- </a:t>
            </a:r>
            <a:r>
              <a:rPr lang="en-CA" sz="2000" dirty="0"/>
              <a:t>with widespread shortfalls in staff and financial resources.</a:t>
            </a:r>
            <a:r>
              <a:rPr lang="en-US" sz="2000" dirty="0">
                <a:solidFill>
                  <a:srgbClr val="000000"/>
                </a:solidFill>
                <a:cs typeface="Arial" charset="0"/>
              </a:rPr>
              <a:t>.</a:t>
            </a:r>
          </a:p>
          <a:p>
            <a:pPr marL="342900" indent="-342900">
              <a:buFont typeface="Arial" panose="020B0604020202020204" pitchFamily="34" charset="0"/>
              <a:buChar char="•"/>
              <a:defRPr/>
            </a:pPr>
            <a:r>
              <a:rPr lang="en-US" sz="2000" dirty="0">
                <a:solidFill>
                  <a:srgbClr val="000000"/>
                </a:solidFill>
                <a:cs typeface="Arial" charset="0"/>
              </a:rPr>
              <a:t>Some MPAs are extremely effective.</a:t>
            </a:r>
          </a:p>
          <a:p>
            <a:pPr marL="342900" indent="-342900">
              <a:buFont typeface="Arial" panose="020B0604020202020204" pitchFamily="34" charset="0"/>
              <a:buChar char="•"/>
              <a:defRPr/>
            </a:pPr>
            <a:r>
              <a:rPr lang="en-US" sz="2000" dirty="0">
                <a:solidFill>
                  <a:srgbClr val="000000"/>
                </a:solidFill>
                <a:cs typeface="Arial" charset="0"/>
              </a:rPr>
              <a:t>Conservation benefits driven by </a:t>
            </a:r>
            <a:r>
              <a:rPr lang="en-US" sz="2000" b="1" dirty="0">
                <a:solidFill>
                  <a:srgbClr val="000000"/>
                </a:solidFill>
                <a:cs typeface="Arial" charset="0"/>
              </a:rPr>
              <a:t>five key features </a:t>
            </a:r>
            <a:r>
              <a:rPr lang="en-US" sz="2000" dirty="0">
                <a:solidFill>
                  <a:srgbClr val="000000"/>
                </a:solidFill>
                <a:cs typeface="Arial" charset="0"/>
              </a:rPr>
              <a:t>– no-take, well enforced, old (&gt;10 years), large (&gt;100 km</a:t>
            </a:r>
            <a:r>
              <a:rPr lang="en-US" sz="2000" baseline="30000" dirty="0">
                <a:solidFill>
                  <a:srgbClr val="000000"/>
                </a:solidFill>
                <a:cs typeface="Arial" charset="0"/>
              </a:rPr>
              <a:t>2</a:t>
            </a:r>
            <a:r>
              <a:rPr lang="en-US" sz="2000" dirty="0">
                <a:solidFill>
                  <a:srgbClr val="000000"/>
                </a:solidFill>
                <a:cs typeface="Arial" charset="0"/>
              </a:rPr>
              <a:t>), and isolated by deep water or sand.</a:t>
            </a:r>
          </a:p>
          <a:p>
            <a:pPr marL="342900" indent="-342900">
              <a:buFont typeface="Arial" panose="020B0604020202020204" pitchFamily="34" charset="0"/>
              <a:buChar char="•"/>
              <a:defRPr/>
            </a:pPr>
            <a:r>
              <a:rPr lang="en-US" sz="2000" b="1" dirty="0">
                <a:cs typeface="Arial" charset="0"/>
              </a:rPr>
              <a:t>Management drives MPA effectiveness </a:t>
            </a:r>
            <a:r>
              <a:rPr lang="en-US" sz="2000" dirty="0">
                <a:solidFill>
                  <a:srgbClr val="000000"/>
                </a:solidFill>
                <a:cs typeface="Arial" charset="0"/>
              </a:rPr>
              <a:t>– adequate staff and budget capacity yield 3 times greater impact</a:t>
            </a:r>
          </a:p>
          <a:p>
            <a:pPr marL="342900" indent="-342900">
              <a:buFont typeface="Arial" panose="020B0604020202020204" pitchFamily="34" charset="0"/>
              <a:buChar char="•"/>
              <a:defRPr/>
            </a:pPr>
            <a:endParaRPr lang="en-US" sz="2000" dirty="0">
              <a:solidFill>
                <a:srgbClr val="000000"/>
              </a:solidFill>
              <a:latin typeface="Arial" charset="0"/>
              <a:cs typeface="Arial" charset="0"/>
            </a:endParaRPr>
          </a:p>
        </p:txBody>
      </p:sp>
      <p:pic>
        <p:nvPicPr>
          <p:cNvPr id="3" name="Picture 2"/>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0" y="3701040"/>
            <a:ext cx="4541295" cy="3156960"/>
          </a:xfrm>
          <a:prstGeom prst="rect">
            <a:avLst/>
          </a:prstGeom>
        </p:spPr>
      </p:pic>
      <p:pic>
        <p:nvPicPr>
          <p:cNvPr id="5" name="Picture 4"/>
          <p:cNvPicPr>
            <a:picLocks noChangeAspect="1"/>
          </p:cNvPicPr>
          <p:nvPr>
            <p:custDataLst>
              <p:tags r:id="rId3"/>
            </p:custDataLst>
          </p:nvPr>
        </p:nvPicPr>
        <p:blipFill>
          <a:blip r:embed="rId7"/>
          <a:stretch>
            <a:fillRect/>
          </a:stretch>
        </p:blipFill>
        <p:spPr>
          <a:xfrm>
            <a:off x="5098474" y="3149215"/>
            <a:ext cx="3872778" cy="3708785"/>
          </a:xfrm>
          <a:prstGeom prst="rect">
            <a:avLst/>
          </a:prstGeom>
        </p:spPr>
      </p:pic>
    </p:spTree>
    <p:extLst>
      <p:ext uri="{BB962C8B-B14F-4D97-AF65-F5344CB8AC3E}">
        <p14:creationId xmlns:p14="http://schemas.microsoft.com/office/powerpoint/2010/main" val="8848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30791" y="344633"/>
            <a:ext cx="7886700" cy="994172"/>
          </a:xfrm>
        </p:spPr>
        <p:txBody>
          <a:bodyPr>
            <a:normAutofit/>
          </a:bodyPr>
          <a:lstStyle/>
          <a:p>
            <a:r>
              <a:rPr lang="en-CA" sz="4050" b="1" dirty="0">
                <a:solidFill>
                  <a:srgbClr val="0070C0"/>
                </a:solidFill>
              </a:rPr>
              <a:t>Review of all literature</a:t>
            </a:r>
          </a:p>
        </p:txBody>
      </p:sp>
      <p:sp>
        <p:nvSpPr>
          <p:cNvPr id="3" name="Content Placeholder 2"/>
          <p:cNvSpPr>
            <a:spLocks noGrp="1"/>
          </p:cNvSpPr>
          <p:nvPr>
            <p:ph idx="1"/>
            <p:custDataLst>
              <p:tags r:id="rId2"/>
            </p:custDataLst>
          </p:nvPr>
        </p:nvSpPr>
        <p:spPr>
          <a:xfrm>
            <a:off x="242454" y="1482436"/>
            <a:ext cx="8409709" cy="4682837"/>
          </a:xfrm>
        </p:spPr>
        <p:txBody>
          <a:bodyPr>
            <a:normAutofit fontScale="92500"/>
          </a:bodyPr>
          <a:lstStyle/>
          <a:p>
            <a:r>
              <a:rPr lang="en-US" sz="3200" dirty="0"/>
              <a:t>Geldmann et al. 2013, updated 2017</a:t>
            </a:r>
          </a:p>
          <a:p>
            <a:r>
              <a:rPr lang="en-US" sz="3200" dirty="0"/>
              <a:t>Protected areas are working - </a:t>
            </a:r>
            <a:r>
              <a:rPr lang="en-US" sz="2800" dirty="0"/>
              <a:t>Terrestrial - 117 counterfactual studies:</a:t>
            </a:r>
          </a:p>
          <a:p>
            <a:pPr lvl="2"/>
            <a:r>
              <a:rPr lang="en-US" sz="2600" dirty="0"/>
              <a:t>74% positive impact</a:t>
            </a:r>
          </a:p>
          <a:p>
            <a:pPr lvl="2"/>
            <a:r>
              <a:rPr lang="en-US" sz="2600" dirty="0"/>
              <a:t>12% negative </a:t>
            </a:r>
          </a:p>
          <a:p>
            <a:pPr lvl="2"/>
            <a:r>
              <a:rPr lang="en-US" sz="2600" dirty="0"/>
              <a:t>10% no effect</a:t>
            </a:r>
          </a:p>
          <a:p>
            <a:pPr lvl="2"/>
            <a:r>
              <a:rPr lang="en-US" sz="2600" dirty="0"/>
              <a:t>  4% had mixed results</a:t>
            </a:r>
          </a:p>
          <a:p>
            <a:r>
              <a:rPr lang="en-CA" sz="3600" dirty="0"/>
              <a:t>Outcome results are highly variable</a:t>
            </a:r>
          </a:p>
          <a:p>
            <a:r>
              <a:rPr lang="en-CA" sz="3200" dirty="0"/>
              <a:t>We have weak metrics of success</a:t>
            </a:r>
          </a:p>
          <a:p>
            <a:r>
              <a:rPr lang="en-CA" sz="3200" dirty="0"/>
              <a:t>There are many predictors of success and failure.</a:t>
            </a:r>
          </a:p>
        </p:txBody>
      </p:sp>
      <p:pic>
        <p:nvPicPr>
          <p:cNvPr id="5" name="Picture 4"/>
          <p:cNvPicPr>
            <a:picLocks noChangeAspect="1"/>
          </p:cNvPicPr>
          <p:nvPr>
            <p:custDataLst>
              <p:tags r:id="rId3"/>
            </p:custDataLst>
          </p:nvPr>
        </p:nvPicPr>
        <p:blipFill>
          <a:blip r:embed="rId6"/>
          <a:stretch>
            <a:fillRect/>
          </a:stretch>
        </p:blipFill>
        <p:spPr>
          <a:xfrm>
            <a:off x="6638925" y="0"/>
            <a:ext cx="2505075" cy="1819275"/>
          </a:xfrm>
          <a:prstGeom prst="rect">
            <a:avLst/>
          </a:prstGeom>
        </p:spPr>
      </p:pic>
    </p:spTree>
    <p:extLst>
      <p:ext uri="{BB962C8B-B14F-4D97-AF65-F5344CB8AC3E}">
        <p14:creationId xmlns:p14="http://schemas.microsoft.com/office/powerpoint/2010/main" val="1095702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custDataLst>
              <p:tags r:id="rId1"/>
            </p:custDataLst>
            <p:extLst>
              <p:ext uri="{D42A27DB-BD31-4B8C-83A1-F6EECF244321}">
                <p14:modId xmlns:p14="http://schemas.microsoft.com/office/powerpoint/2010/main" val="2043501234"/>
              </p:ext>
            </p:extLst>
          </p:nvPr>
        </p:nvGraphicFramePr>
        <p:xfrm>
          <a:off x="-96981" y="180109"/>
          <a:ext cx="9240982" cy="66778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241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custDataLst>
              <p:tags r:id="rId1"/>
            </p:custDataLst>
            <p:extLst>
              <p:ext uri="{D42A27DB-BD31-4B8C-83A1-F6EECF244321}">
                <p14:modId xmlns:p14="http://schemas.microsoft.com/office/powerpoint/2010/main" val="470307273"/>
              </p:ext>
            </p:extLst>
          </p:nvPr>
        </p:nvGraphicFramePr>
        <p:xfrm>
          <a:off x="0" y="-29980"/>
          <a:ext cx="9019310" cy="6628794"/>
        </p:xfrm>
        <a:graphic>
          <a:graphicData uri="http://schemas.openxmlformats.org/drawingml/2006/table">
            <a:tbl>
              <a:tblPr firstRow="1" firstCol="1" bandRow="1">
                <a:tableStyleId>{5C22544A-7EE6-4342-B048-85BDC9FD1C3A}</a:tableStyleId>
              </a:tblPr>
              <a:tblGrid>
                <a:gridCol w="3837482">
                  <a:extLst>
                    <a:ext uri="{9D8B030D-6E8A-4147-A177-3AD203B41FA5}">
                      <a16:colId xmlns:a16="http://schemas.microsoft.com/office/drawing/2014/main" xmlns="" val="20000"/>
                    </a:ext>
                  </a:extLst>
                </a:gridCol>
                <a:gridCol w="1663908">
                  <a:extLst>
                    <a:ext uri="{9D8B030D-6E8A-4147-A177-3AD203B41FA5}">
                      <a16:colId xmlns:a16="http://schemas.microsoft.com/office/drawing/2014/main" xmlns="" val="20001"/>
                    </a:ext>
                  </a:extLst>
                </a:gridCol>
                <a:gridCol w="3517920">
                  <a:extLst>
                    <a:ext uri="{9D8B030D-6E8A-4147-A177-3AD203B41FA5}">
                      <a16:colId xmlns:a16="http://schemas.microsoft.com/office/drawing/2014/main" xmlns="" val="20002"/>
                    </a:ext>
                  </a:extLst>
                </a:gridCol>
              </a:tblGrid>
              <a:tr h="580962">
                <a:tc>
                  <a:txBody>
                    <a:bodyPr/>
                    <a:lstStyle/>
                    <a:p>
                      <a:pPr>
                        <a:spcAft>
                          <a:spcPts val="0"/>
                        </a:spcAft>
                      </a:pPr>
                      <a:r>
                        <a:rPr lang="en-US" sz="2000" b="1" dirty="0">
                          <a:effectLst/>
                        </a:rPr>
                        <a:t>Predictors of increasing effectiveness</a:t>
                      </a:r>
                      <a:endParaRPr lang="en-CA" sz="3200" b="1" dirty="0">
                        <a:effectLst/>
                        <a:latin typeface="Cambria" panose="02040503050406030204" pitchFamily="18" charset="0"/>
                        <a:ea typeface="MS Mincho"/>
                        <a:cs typeface="Times New Roman" panose="02020603050405020304" pitchFamily="18" charset="0"/>
                      </a:endParaRPr>
                    </a:p>
                  </a:txBody>
                  <a:tcPr marL="51435" marR="51435" marT="0" marB="0" anchor="ctr"/>
                </a:tc>
                <a:tc>
                  <a:txBody>
                    <a:bodyPr/>
                    <a:lstStyle/>
                    <a:p>
                      <a:pPr>
                        <a:spcAft>
                          <a:spcPts val="0"/>
                        </a:spcAft>
                      </a:pPr>
                      <a:r>
                        <a:rPr lang="en-US" sz="1800" b="1" dirty="0">
                          <a:effectLst/>
                        </a:rPr>
                        <a:t>Reference</a:t>
                      </a:r>
                      <a:endParaRPr lang="en-CA" sz="2800" b="1" dirty="0">
                        <a:effectLst/>
                        <a:latin typeface="Cambria" panose="02040503050406030204" pitchFamily="18" charset="0"/>
                        <a:ea typeface="MS Mincho"/>
                        <a:cs typeface="Times New Roman" panose="02020603050405020304" pitchFamily="18" charset="0"/>
                      </a:endParaRPr>
                    </a:p>
                  </a:txBody>
                  <a:tcPr marL="51435" marR="51435" marT="0" marB="0" anchor="ctr"/>
                </a:tc>
                <a:tc>
                  <a:txBody>
                    <a:bodyPr/>
                    <a:lstStyle/>
                    <a:p>
                      <a:pPr>
                        <a:spcAft>
                          <a:spcPts val="0"/>
                        </a:spcAft>
                      </a:pPr>
                      <a:r>
                        <a:rPr lang="en-US" sz="1800" b="1" dirty="0">
                          <a:effectLst/>
                        </a:rPr>
                        <a:t>Generalized elements of success</a:t>
                      </a:r>
                      <a:endParaRPr lang="en-CA" sz="2800" b="1" dirty="0">
                        <a:effectLst/>
                        <a:latin typeface="Cambria" panose="02040503050406030204" pitchFamily="18" charset="0"/>
                        <a:ea typeface="MS Mincho"/>
                        <a:cs typeface="Times New Roman" panose="02020603050405020304" pitchFamily="18" charset="0"/>
                      </a:endParaRPr>
                    </a:p>
                  </a:txBody>
                  <a:tcPr marL="51435" marR="51435" marT="0" marB="0" anchor="ctr"/>
                </a:tc>
                <a:extLst>
                  <a:ext uri="{0D108BD9-81ED-4DB2-BD59-A6C34878D82A}">
                    <a16:rowId xmlns:a16="http://schemas.microsoft.com/office/drawing/2014/main" xmlns="" val="10000"/>
                  </a:ext>
                </a:extLst>
              </a:tr>
              <a:tr h="354540">
                <a:tc>
                  <a:txBody>
                    <a:bodyPr/>
                    <a:lstStyle/>
                    <a:p>
                      <a:pPr>
                        <a:spcAft>
                          <a:spcPts val="0"/>
                        </a:spcAft>
                      </a:pPr>
                      <a:r>
                        <a:rPr lang="en-US" sz="1600" dirty="0">
                          <a:effectLst/>
                          <a:latin typeface="Calibri" panose="020F0502020204030204" pitchFamily="34" charset="0"/>
                          <a:cs typeface="Calibri" panose="020F0502020204030204" pitchFamily="34" charset="0"/>
                        </a:rPr>
                        <a:t>No-take or harvest</a:t>
                      </a:r>
                      <a:endParaRPr lang="en-CA" sz="1600" dirty="0">
                        <a:effectLst/>
                        <a:latin typeface="Calibri" panose="020F0502020204030204" pitchFamily="34" charset="0"/>
                        <a:ea typeface="MS Mincho"/>
                        <a:cs typeface="Calibri" panose="020F0502020204030204" pitchFamily="34" charset="0"/>
                      </a:endParaRPr>
                    </a:p>
                  </a:txBody>
                  <a:tcPr marL="51435" marR="51435" marT="0" marB="0" anchor="ctr"/>
                </a:tc>
                <a:tc>
                  <a:txBody>
                    <a:bodyPr/>
                    <a:lstStyle/>
                    <a:p>
                      <a:pPr>
                        <a:spcAft>
                          <a:spcPts val="0"/>
                        </a:spcAft>
                      </a:pPr>
                      <a:r>
                        <a:rPr lang="en-US" sz="1200" u="sng" strike="noStrike" dirty="0">
                          <a:solidFill>
                            <a:srgbClr val="0070C0"/>
                          </a:solidFill>
                          <a:effectLst/>
                          <a:hlinkClick r:id="rId4" action="ppaction://hlinkfile" tooltip="Lester, 2009 #1077"/>
                        </a:rPr>
                        <a:t>Edgar et al. (2014)</a:t>
                      </a:r>
                      <a:endParaRPr lang="en-CA" sz="1800" u="sng" dirty="0">
                        <a:solidFill>
                          <a:srgbClr val="0070C0"/>
                        </a:solidFill>
                        <a:effectLst/>
                        <a:latin typeface="Cambria" panose="02040503050406030204" pitchFamily="18" charset="0"/>
                        <a:ea typeface="MS Mincho"/>
                        <a:cs typeface="Times New Roman" panose="02020603050405020304" pitchFamily="18" charset="0"/>
                      </a:endParaRPr>
                    </a:p>
                  </a:txBody>
                  <a:tcPr marL="51435" marR="51435" marT="0" marB="0" anchor="ctr"/>
                </a:tc>
                <a:tc>
                  <a:txBody>
                    <a:bodyPr/>
                    <a:lstStyle/>
                    <a:p>
                      <a:pPr>
                        <a:spcAft>
                          <a:spcPts val="0"/>
                        </a:spcAft>
                      </a:pPr>
                      <a:r>
                        <a:rPr lang="en-US" sz="1600" b="1" dirty="0">
                          <a:effectLst/>
                        </a:rPr>
                        <a:t>Sound governance/sound management</a:t>
                      </a:r>
                      <a:endParaRPr lang="en-CA" sz="2400" b="1" dirty="0">
                        <a:effectLst/>
                        <a:latin typeface="Cambria" panose="02040503050406030204" pitchFamily="18" charset="0"/>
                        <a:ea typeface="MS Mincho"/>
                        <a:cs typeface="Times New Roman" panose="02020603050405020304" pitchFamily="18" charset="0"/>
                      </a:endParaRPr>
                    </a:p>
                  </a:txBody>
                  <a:tcPr marL="51435" marR="51435" marT="0" marB="0" anchor="ctr"/>
                </a:tc>
                <a:extLst>
                  <a:ext uri="{0D108BD9-81ED-4DB2-BD59-A6C34878D82A}">
                    <a16:rowId xmlns:a16="http://schemas.microsoft.com/office/drawing/2014/main" xmlns="" val="10001"/>
                  </a:ext>
                </a:extLst>
              </a:tr>
              <a:tr h="354540">
                <a:tc>
                  <a:txBody>
                    <a:bodyPr/>
                    <a:lstStyle/>
                    <a:p>
                      <a:pPr>
                        <a:spcAft>
                          <a:spcPts val="0"/>
                        </a:spcAft>
                      </a:pPr>
                      <a:r>
                        <a:rPr lang="en-CA" sz="1600" dirty="0">
                          <a:effectLst/>
                          <a:latin typeface="Calibri" panose="020F0502020204030204" pitchFamily="34" charset="0"/>
                          <a:ea typeface="MS Mincho"/>
                          <a:cs typeface="Calibri" panose="020F0502020204030204" pitchFamily="34" charset="0"/>
                        </a:rPr>
                        <a:t>Capacity and Resources</a:t>
                      </a:r>
                    </a:p>
                  </a:txBody>
                  <a:tcPr marL="51435" marR="5143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sng" strike="noStrike" dirty="0">
                          <a:solidFill>
                            <a:srgbClr val="0070C0"/>
                          </a:solidFill>
                          <a:effectLst/>
                        </a:rPr>
                        <a:t>Geldmann et al 2018</a:t>
                      </a:r>
                      <a:endParaRPr lang="en-CA" sz="1200" u="sng" dirty="0">
                        <a:solidFill>
                          <a:srgbClr val="0070C0"/>
                        </a:solidFill>
                        <a:effectLst/>
                        <a:latin typeface="Cambria" panose="02040503050406030204" pitchFamily="18" charset="0"/>
                        <a:ea typeface="MS Mincho"/>
                        <a:cs typeface="Times New Roman" panose="02020603050405020304" pitchFamily="18" charset="0"/>
                      </a:endParaRPr>
                    </a:p>
                  </a:txBody>
                  <a:tcPr marL="51435" marR="51435" marT="0" marB="0" anchor="ctr"/>
                </a:tc>
                <a:tc>
                  <a:txBody>
                    <a:bodyPr/>
                    <a:lstStyle/>
                    <a:p>
                      <a:pPr>
                        <a:spcAft>
                          <a:spcPts val="0"/>
                        </a:spcAft>
                      </a:pPr>
                      <a:r>
                        <a:rPr lang="en-CA" sz="1600" b="1" dirty="0">
                          <a:effectLst/>
                          <a:latin typeface="Calibri" panose="020F0502020204030204" pitchFamily="34" charset="0"/>
                          <a:ea typeface="MS Mincho"/>
                          <a:cs typeface="Calibri" panose="020F0502020204030204" pitchFamily="34" charset="0"/>
                        </a:rPr>
                        <a:t>Sound management</a:t>
                      </a:r>
                    </a:p>
                  </a:txBody>
                  <a:tcPr marL="51435" marR="51435" marT="0" marB="0" anchor="ctr"/>
                </a:tc>
                <a:extLst>
                  <a:ext uri="{0D108BD9-81ED-4DB2-BD59-A6C34878D82A}">
                    <a16:rowId xmlns:a16="http://schemas.microsoft.com/office/drawing/2014/main" xmlns="" val="10002"/>
                  </a:ext>
                </a:extLst>
              </a:tr>
              <a:tr h="405189">
                <a:tc>
                  <a:txBody>
                    <a:bodyPr/>
                    <a:lstStyle/>
                    <a:p>
                      <a:pPr>
                        <a:spcAft>
                          <a:spcPts val="0"/>
                        </a:spcAft>
                      </a:pPr>
                      <a:r>
                        <a:rPr lang="en-US" sz="1600" dirty="0">
                          <a:effectLst/>
                          <a:latin typeface="Calibri" panose="020F0502020204030204" pitchFamily="34" charset="0"/>
                          <a:cs typeface="Calibri" panose="020F0502020204030204" pitchFamily="34" charset="0"/>
                        </a:rPr>
                        <a:t>Established protected area regulations</a:t>
                      </a:r>
                      <a:endParaRPr lang="en-CA" sz="1600" dirty="0">
                        <a:effectLst/>
                        <a:latin typeface="Calibri" panose="020F0502020204030204" pitchFamily="34" charset="0"/>
                        <a:ea typeface="MS Mincho"/>
                        <a:cs typeface="Calibri" panose="020F0502020204030204" pitchFamily="34" charset="0"/>
                      </a:endParaRPr>
                    </a:p>
                  </a:txBody>
                  <a:tcPr marL="51435" marR="51435" marT="0" marB="0" anchor="ctr"/>
                </a:tc>
                <a:tc>
                  <a:txBody>
                    <a:bodyPr/>
                    <a:lstStyle/>
                    <a:p>
                      <a:pPr>
                        <a:spcAft>
                          <a:spcPts val="0"/>
                        </a:spcAft>
                      </a:pPr>
                      <a:r>
                        <a:rPr lang="en-US" sz="1200" u="sng" strike="noStrike" dirty="0">
                          <a:solidFill>
                            <a:srgbClr val="0070C0"/>
                          </a:solidFill>
                          <a:effectLst/>
                          <a:hlinkClick r:id="rId5" action="ppaction://hlinkfile" tooltip="Geldmann, 2013 #1046"/>
                        </a:rPr>
                        <a:t>Geldmann et al. (2013)</a:t>
                      </a:r>
                      <a:endParaRPr lang="en-CA" sz="1800" u="sng" dirty="0">
                        <a:solidFill>
                          <a:srgbClr val="0070C0"/>
                        </a:solidFill>
                        <a:effectLst/>
                        <a:latin typeface="Cambria" panose="02040503050406030204" pitchFamily="18" charset="0"/>
                        <a:ea typeface="MS Mincho"/>
                        <a:cs typeface="Times New Roman" panose="02020603050405020304" pitchFamily="18" charset="0"/>
                      </a:endParaRPr>
                    </a:p>
                  </a:txBody>
                  <a:tcPr marL="51435" marR="51435" marT="0" marB="0" anchor="ctr"/>
                </a:tc>
                <a:tc>
                  <a:txBody>
                    <a:bodyPr/>
                    <a:lstStyle/>
                    <a:p>
                      <a:pPr>
                        <a:spcAft>
                          <a:spcPts val="0"/>
                        </a:spcAft>
                      </a:pPr>
                      <a:r>
                        <a:rPr lang="en-US" sz="1600" b="1" dirty="0">
                          <a:effectLst/>
                        </a:rPr>
                        <a:t>Sound governance/sound management</a:t>
                      </a:r>
                      <a:endParaRPr lang="en-CA" sz="2400" b="1" dirty="0">
                        <a:effectLst/>
                        <a:latin typeface="Cambria" panose="02040503050406030204" pitchFamily="18" charset="0"/>
                        <a:ea typeface="MS Mincho"/>
                        <a:cs typeface="Times New Roman" panose="02020603050405020304" pitchFamily="18" charset="0"/>
                      </a:endParaRPr>
                    </a:p>
                  </a:txBody>
                  <a:tcPr marL="51435" marR="51435" marT="0" marB="0" anchor="ctr"/>
                </a:tc>
                <a:extLst>
                  <a:ext uri="{0D108BD9-81ED-4DB2-BD59-A6C34878D82A}">
                    <a16:rowId xmlns:a16="http://schemas.microsoft.com/office/drawing/2014/main" xmlns="" val="10003"/>
                  </a:ext>
                </a:extLst>
              </a:tr>
              <a:tr h="374754">
                <a:tc>
                  <a:txBody>
                    <a:bodyPr/>
                    <a:lstStyle/>
                    <a:p>
                      <a:pPr>
                        <a:spcAft>
                          <a:spcPts val="0"/>
                        </a:spcAft>
                      </a:pPr>
                      <a:r>
                        <a:rPr lang="en-US" sz="1600" dirty="0">
                          <a:effectLst/>
                          <a:latin typeface="Calibri" panose="020F0502020204030204" pitchFamily="34" charset="0"/>
                          <a:cs typeface="Calibri" panose="020F0502020204030204" pitchFamily="34" charset="0"/>
                        </a:rPr>
                        <a:t>Increased anti-poaching</a:t>
                      </a:r>
                      <a:endParaRPr lang="en-CA" sz="1600" dirty="0">
                        <a:effectLst/>
                        <a:latin typeface="Calibri" panose="020F0502020204030204" pitchFamily="34" charset="0"/>
                        <a:ea typeface="MS Mincho"/>
                        <a:cs typeface="Calibri" panose="020F0502020204030204" pitchFamily="34" charset="0"/>
                      </a:endParaRPr>
                    </a:p>
                  </a:txBody>
                  <a:tcPr marL="51435" marR="51435" marT="0" marB="0" anchor="ctr"/>
                </a:tc>
                <a:tc>
                  <a:txBody>
                    <a:bodyPr/>
                    <a:lstStyle/>
                    <a:p>
                      <a:pPr>
                        <a:spcAft>
                          <a:spcPts val="0"/>
                        </a:spcAft>
                      </a:pPr>
                      <a:r>
                        <a:rPr lang="en-US" sz="1200" u="sng" strike="noStrike" dirty="0">
                          <a:solidFill>
                            <a:srgbClr val="0070C0"/>
                          </a:solidFill>
                          <a:effectLst/>
                          <a:hlinkClick r:id="rId5" action="ppaction://hlinkfile" tooltip="Geldmann, 2013 #1046"/>
                        </a:rPr>
                        <a:t>Geldmann et al. (2013)</a:t>
                      </a:r>
                      <a:endParaRPr lang="en-CA" sz="1800" u="sng" dirty="0">
                        <a:solidFill>
                          <a:srgbClr val="0070C0"/>
                        </a:solidFill>
                        <a:effectLst/>
                        <a:latin typeface="Cambria" panose="02040503050406030204" pitchFamily="18" charset="0"/>
                        <a:ea typeface="MS Mincho"/>
                        <a:cs typeface="Times New Roman" panose="02020603050405020304" pitchFamily="18" charset="0"/>
                      </a:endParaRPr>
                    </a:p>
                  </a:txBody>
                  <a:tcPr marL="51435" marR="51435" marT="0" marB="0" anchor="ctr"/>
                </a:tc>
                <a:tc>
                  <a:txBody>
                    <a:bodyPr/>
                    <a:lstStyle/>
                    <a:p>
                      <a:pPr>
                        <a:spcAft>
                          <a:spcPts val="0"/>
                        </a:spcAft>
                      </a:pPr>
                      <a:r>
                        <a:rPr lang="en-US" sz="1600" b="1" dirty="0">
                          <a:effectLst/>
                        </a:rPr>
                        <a:t> </a:t>
                      </a:r>
                      <a:endParaRPr lang="en-CA" sz="2400" b="1" dirty="0">
                        <a:effectLst/>
                      </a:endParaRPr>
                    </a:p>
                    <a:p>
                      <a:pPr>
                        <a:spcAft>
                          <a:spcPts val="0"/>
                        </a:spcAft>
                      </a:pPr>
                      <a:r>
                        <a:rPr lang="en-US" sz="1600" b="1" dirty="0">
                          <a:effectLst/>
                        </a:rPr>
                        <a:t>Sound management</a:t>
                      </a:r>
                      <a:endParaRPr lang="en-CA" sz="2400" b="1" dirty="0">
                        <a:effectLst/>
                        <a:latin typeface="Cambria" panose="02040503050406030204" pitchFamily="18" charset="0"/>
                        <a:ea typeface="MS Mincho"/>
                        <a:cs typeface="Times New Roman" panose="02020603050405020304" pitchFamily="18" charset="0"/>
                      </a:endParaRPr>
                    </a:p>
                  </a:txBody>
                  <a:tcPr marL="51435" marR="51435" marT="0" marB="0" anchor="ctr"/>
                </a:tc>
                <a:extLst>
                  <a:ext uri="{0D108BD9-81ED-4DB2-BD59-A6C34878D82A}">
                    <a16:rowId xmlns:a16="http://schemas.microsoft.com/office/drawing/2014/main" xmlns="" val="10004"/>
                  </a:ext>
                </a:extLst>
              </a:tr>
              <a:tr h="224512">
                <a:tc>
                  <a:txBody>
                    <a:bodyPr/>
                    <a:lstStyle/>
                    <a:p>
                      <a:pPr>
                        <a:spcAft>
                          <a:spcPts val="0"/>
                        </a:spcAft>
                      </a:pPr>
                      <a:r>
                        <a:rPr lang="en-US" sz="1600" dirty="0">
                          <a:effectLst/>
                          <a:latin typeface="Calibri" panose="020F0502020204030204" pitchFamily="34" charset="0"/>
                          <a:cs typeface="Calibri" panose="020F0502020204030204" pitchFamily="34" charset="0"/>
                        </a:rPr>
                        <a:t>Increased enforcement</a:t>
                      </a:r>
                      <a:endParaRPr lang="en-CA" sz="1600" dirty="0">
                        <a:effectLst/>
                        <a:latin typeface="Calibri" panose="020F0502020204030204" pitchFamily="34" charset="0"/>
                        <a:ea typeface="MS Mincho"/>
                        <a:cs typeface="Calibri" panose="020F0502020204030204" pitchFamily="34" charset="0"/>
                      </a:endParaRPr>
                    </a:p>
                  </a:txBody>
                  <a:tcPr marL="51435" marR="51435" marT="0" marB="0" anchor="ctr"/>
                </a:tc>
                <a:tc>
                  <a:txBody>
                    <a:bodyPr/>
                    <a:lstStyle/>
                    <a:p>
                      <a:pPr>
                        <a:spcAft>
                          <a:spcPts val="0"/>
                        </a:spcAft>
                      </a:pPr>
                      <a:r>
                        <a:rPr lang="en-US" sz="1200" u="sng" strike="noStrike" dirty="0">
                          <a:solidFill>
                            <a:srgbClr val="0070C0"/>
                          </a:solidFill>
                          <a:effectLst/>
                        </a:rPr>
                        <a:t>Gill</a:t>
                      </a:r>
                      <a:r>
                        <a:rPr lang="en-US" sz="1200" u="sng" strike="noStrike" baseline="0" dirty="0">
                          <a:solidFill>
                            <a:srgbClr val="0070C0"/>
                          </a:solidFill>
                          <a:effectLst/>
                        </a:rPr>
                        <a:t> et al 20167</a:t>
                      </a:r>
                      <a:endParaRPr lang="en-CA" sz="1800" u="sng" dirty="0">
                        <a:solidFill>
                          <a:srgbClr val="0070C0"/>
                        </a:solidFill>
                        <a:effectLst/>
                        <a:latin typeface="Cambria" panose="02040503050406030204" pitchFamily="18" charset="0"/>
                        <a:ea typeface="MS Mincho"/>
                        <a:cs typeface="Times New Roman" panose="02020603050405020304" pitchFamily="18" charset="0"/>
                      </a:endParaRPr>
                    </a:p>
                  </a:txBody>
                  <a:tcPr marL="51435" marR="51435" marT="0" marB="0" anchor="ctr"/>
                </a:tc>
                <a:tc>
                  <a:txBody>
                    <a:bodyPr/>
                    <a:lstStyle/>
                    <a:p>
                      <a:pPr>
                        <a:spcAft>
                          <a:spcPts val="0"/>
                        </a:spcAft>
                      </a:pPr>
                      <a:r>
                        <a:rPr lang="en-US" sz="1600" b="1" dirty="0">
                          <a:effectLst/>
                        </a:rPr>
                        <a:t>Sound governance </a:t>
                      </a:r>
                      <a:endParaRPr lang="en-CA" sz="2400" b="1" dirty="0">
                        <a:effectLst/>
                        <a:latin typeface="Cambria" panose="02040503050406030204" pitchFamily="18" charset="0"/>
                        <a:ea typeface="MS Mincho"/>
                        <a:cs typeface="Times New Roman" panose="02020603050405020304" pitchFamily="18" charset="0"/>
                      </a:endParaRPr>
                    </a:p>
                  </a:txBody>
                  <a:tcPr marL="51435" marR="51435" marT="0" marB="0" anchor="ctr"/>
                </a:tc>
                <a:extLst>
                  <a:ext uri="{0D108BD9-81ED-4DB2-BD59-A6C34878D82A}">
                    <a16:rowId xmlns:a16="http://schemas.microsoft.com/office/drawing/2014/main" xmlns="" val="10005"/>
                  </a:ext>
                </a:extLst>
              </a:tr>
              <a:tr h="224512">
                <a:tc>
                  <a:txBody>
                    <a:bodyPr/>
                    <a:lstStyle/>
                    <a:p>
                      <a:pPr>
                        <a:spcAft>
                          <a:spcPts val="0"/>
                        </a:spcAft>
                      </a:pPr>
                      <a:r>
                        <a:rPr lang="en-US" sz="1600" dirty="0">
                          <a:effectLst/>
                          <a:latin typeface="Calibri" panose="020F0502020204030204" pitchFamily="34" charset="0"/>
                          <a:cs typeface="Calibri" panose="020F0502020204030204" pitchFamily="34" charset="0"/>
                        </a:rPr>
                        <a:t>Established legislation</a:t>
                      </a:r>
                      <a:endParaRPr lang="en-CA" sz="1600" dirty="0">
                        <a:effectLst/>
                        <a:latin typeface="Calibri" panose="020F0502020204030204" pitchFamily="34" charset="0"/>
                        <a:ea typeface="MS Mincho"/>
                        <a:cs typeface="Calibri" panose="020F0502020204030204" pitchFamily="34" charset="0"/>
                      </a:endParaRPr>
                    </a:p>
                  </a:txBody>
                  <a:tcPr marL="51435" marR="51435" marT="0" marB="0" anchor="ctr"/>
                </a:tc>
                <a:tc>
                  <a:txBody>
                    <a:bodyPr/>
                    <a:lstStyle/>
                    <a:p>
                      <a:pPr>
                        <a:spcAft>
                          <a:spcPts val="0"/>
                        </a:spcAft>
                      </a:pPr>
                      <a:r>
                        <a:rPr lang="en-US" sz="1200" u="sng" strike="noStrike" dirty="0">
                          <a:solidFill>
                            <a:srgbClr val="0070C0"/>
                          </a:solidFill>
                          <a:effectLst/>
                          <a:hlinkClick r:id="rId5" action="ppaction://hlinkfile" tooltip="Geldmann, 2013 #1046"/>
                        </a:rPr>
                        <a:t>Geldmann et al. (2013)</a:t>
                      </a:r>
                      <a:endParaRPr lang="en-CA" sz="1800" u="sng" dirty="0">
                        <a:solidFill>
                          <a:srgbClr val="0070C0"/>
                        </a:solidFill>
                        <a:effectLst/>
                        <a:latin typeface="Cambria" panose="02040503050406030204" pitchFamily="18" charset="0"/>
                        <a:ea typeface="MS Mincho"/>
                        <a:cs typeface="Times New Roman" panose="02020603050405020304" pitchFamily="18" charset="0"/>
                      </a:endParaRPr>
                    </a:p>
                  </a:txBody>
                  <a:tcPr marL="51435" marR="51435" marT="0" marB="0" anchor="ctr"/>
                </a:tc>
                <a:tc>
                  <a:txBody>
                    <a:bodyPr/>
                    <a:lstStyle/>
                    <a:p>
                      <a:pPr>
                        <a:spcAft>
                          <a:spcPts val="0"/>
                        </a:spcAft>
                      </a:pPr>
                      <a:r>
                        <a:rPr lang="en-US" sz="1600" b="1" dirty="0">
                          <a:effectLst/>
                        </a:rPr>
                        <a:t>Sound governance</a:t>
                      </a:r>
                      <a:endParaRPr lang="en-CA" sz="2400" b="1" dirty="0">
                        <a:effectLst/>
                        <a:latin typeface="Cambria" panose="02040503050406030204" pitchFamily="18" charset="0"/>
                        <a:ea typeface="MS Mincho"/>
                        <a:cs typeface="Times New Roman" panose="02020603050405020304" pitchFamily="18" charset="0"/>
                      </a:endParaRPr>
                    </a:p>
                  </a:txBody>
                  <a:tcPr marL="51435" marR="51435" marT="0" marB="0" anchor="ctr"/>
                </a:tc>
                <a:extLst>
                  <a:ext uri="{0D108BD9-81ED-4DB2-BD59-A6C34878D82A}">
                    <a16:rowId xmlns:a16="http://schemas.microsoft.com/office/drawing/2014/main" xmlns="" val="10006"/>
                  </a:ext>
                </a:extLst>
              </a:tr>
              <a:tr h="449025">
                <a:tc>
                  <a:txBody>
                    <a:bodyPr/>
                    <a:lstStyle/>
                    <a:p>
                      <a:pPr>
                        <a:spcAft>
                          <a:spcPts val="0"/>
                        </a:spcAft>
                      </a:pPr>
                      <a:r>
                        <a:rPr lang="en-US" sz="1600" dirty="0">
                          <a:effectLst/>
                          <a:latin typeface="Calibri" panose="020F0502020204030204" pitchFamily="34" charset="0"/>
                          <a:cs typeface="Calibri" panose="020F0502020204030204" pitchFamily="34" charset="0"/>
                        </a:rPr>
                        <a:t>Established PA targeted interventions</a:t>
                      </a:r>
                      <a:endParaRPr lang="en-CA" sz="1600" dirty="0">
                        <a:effectLst/>
                        <a:latin typeface="Calibri" panose="020F0502020204030204" pitchFamily="34" charset="0"/>
                        <a:ea typeface="MS Mincho"/>
                        <a:cs typeface="Calibri" panose="020F0502020204030204" pitchFamily="34" charset="0"/>
                      </a:endParaRPr>
                    </a:p>
                  </a:txBody>
                  <a:tcPr marL="51435" marR="51435" marT="0" marB="0" anchor="ctr"/>
                </a:tc>
                <a:tc>
                  <a:txBody>
                    <a:bodyPr/>
                    <a:lstStyle/>
                    <a:p>
                      <a:pPr>
                        <a:spcAft>
                          <a:spcPts val="0"/>
                        </a:spcAft>
                      </a:pPr>
                      <a:r>
                        <a:rPr lang="en-US" sz="1200" u="sng" strike="noStrike" dirty="0">
                          <a:solidFill>
                            <a:srgbClr val="0070C0"/>
                          </a:solidFill>
                          <a:effectLst/>
                          <a:hlinkClick r:id="rId5" action="ppaction://hlinkfile" tooltip="Geldmann, 2013 #1046"/>
                        </a:rPr>
                        <a:t>Geldmann et al. (2013)</a:t>
                      </a:r>
                      <a:endParaRPr lang="en-CA" sz="1800" u="sng" dirty="0">
                        <a:solidFill>
                          <a:srgbClr val="0070C0"/>
                        </a:solidFill>
                        <a:effectLst/>
                        <a:latin typeface="Cambria" panose="02040503050406030204" pitchFamily="18" charset="0"/>
                        <a:ea typeface="MS Mincho"/>
                        <a:cs typeface="Times New Roman" panose="02020603050405020304" pitchFamily="18" charset="0"/>
                      </a:endParaRPr>
                    </a:p>
                  </a:txBody>
                  <a:tcPr marL="51435" marR="51435" marT="0" marB="0" anchor="ctr"/>
                </a:tc>
                <a:tc>
                  <a:txBody>
                    <a:bodyPr/>
                    <a:lstStyle/>
                    <a:p>
                      <a:pPr>
                        <a:spcAft>
                          <a:spcPts val="0"/>
                        </a:spcAft>
                      </a:pPr>
                      <a:r>
                        <a:rPr lang="en-US" sz="1600" b="1" dirty="0">
                          <a:effectLst/>
                        </a:rPr>
                        <a:t>Sound management</a:t>
                      </a:r>
                      <a:endParaRPr lang="en-CA" sz="2400" b="1" dirty="0">
                        <a:effectLst/>
                        <a:latin typeface="Cambria" panose="02040503050406030204" pitchFamily="18" charset="0"/>
                        <a:ea typeface="MS Mincho"/>
                        <a:cs typeface="Times New Roman" panose="02020603050405020304" pitchFamily="18" charset="0"/>
                      </a:endParaRPr>
                    </a:p>
                  </a:txBody>
                  <a:tcPr marL="51435" marR="51435" marT="0" marB="0" anchor="ctr"/>
                </a:tc>
                <a:extLst>
                  <a:ext uri="{0D108BD9-81ED-4DB2-BD59-A6C34878D82A}">
                    <a16:rowId xmlns:a16="http://schemas.microsoft.com/office/drawing/2014/main" xmlns="" val="10007"/>
                  </a:ext>
                </a:extLst>
              </a:tr>
              <a:tr h="224512">
                <a:tc>
                  <a:txBody>
                    <a:bodyPr/>
                    <a:lstStyle/>
                    <a:p>
                      <a:pPr>
                        <a:spcAft>
                          <a:spcPts val="0"/>
                        </a:spcAft>
                      </a:pPr>
                      <a:r>
                        <a:rPr lang="en-US" sz="1600" dirty="0">
                          <a:effectLst/>
                          <a:latin typeface="Calibri" panose="020F0502020204030204" pitchFamily="34" charset="0"/>
                          <a:cs typeface="Calibri" panose="020F0502020204030204" pitchFamily="34" charset="0"/>
                        </a:rPr>
                        <a:t>Greater protected area age</a:t>
                      </a:r>
                      <a:endParaRPr lang="en-CA" sz="1600" dirty="0">
                        <a:effectLst/>
                        <a:latin typeface="Calibri" panose="020F0502020204030204" pitchFamily="34" charset="0"/>
                        <a:ea typeface="MS Mincho"/>
                        <a:cs typeface="Calibri" panose="020F0502020204030204" pitchFamily="34" charset="0"/>
                      </a:endParaRPr>
                    </a:p>
                  </a:txBody>
                  <a:tcPr marL="51435" marR="51435" marT="0" marB="0" anchor="ctr"/>
                </a:tc>
                <a:tc>
                  <a:txBody>
                    <a:bodyPr/>
                    <a:lstStyle/>
                    <a:p>
                      <a:pPr>
                        <a:spcAft>
                          <a:spcPts val="0"/>
                        </a:spcAft>
                      </a:pPr>
                      <a:r>
                        <a:rPr lang="en-US" sz="1200" u="sng" strike="noStrike" dirty="0">
                          <a:solidFill>
                            <a:srgbClr val="0070C0"/>
                          </a:solidFill>
                          <a:effectLst/>
                          <a:hlinkClick r:id="rId6" action="ppaction://hlinkfile" tooltip="Edgar, 2014 #1032"/>
                        </a:rPr>
                        <a:t>Edgar et al. (2014)</a:t>
                      </a:r>
                      <a:endParaRPr lang="en-CA" sz="1800" u="sng" dirty="0">
                        <a:solidFill>
                          <a:srgbClr val="0070C0"/>
                        </a:solidFill>
                        <a:effectLst/>
                        <a:latin typeface="Cambria" panose="02040503050406030204" pitchFamily="18" charset="0"/>
                        <a:ea typeface="MS Mincho"/>
                        <a:cs typeface="Times New Roman" panose="02020603050405020304" pitchFamily="18" charset="0"/>
                      </a:endParaRPr>
                    </a:p>
                  </a:txBody>
                  <a:tcPr marL="51435" marR="51435" marT="0" marB="0" anchor="ctr"/>
                </a:tc>
                <a:tc>
                  <a:txBody>
                    <a:bodyPr/>
                    <a:lstStyle/>
                    <a:p>
                      <a:pPr>
                        <a:spcAft>
                          <a:spcPts val="0"/>
                        </a:spcAft>
                      </a:pPr>
                      <a:r>
                        <a:rPr lang="en-US" sz="1600" b="1" dirty="0">
                          <a:effectLst/>
                        </a:rPr>
                        <a:t>Sound management</a:t>
                      </a:r>
                      <a:endParaRPr lang="en-CA" sz="2400" b="1" dirty="0">
                        <a:effectLst/>
                        <a:latin typeface="Cambria" panose="02040503050406030204" pitchFamily="18" charset="0"/>
                        <a:ea typeface="MS Mincho"/>
                        <a:cs typeface="Times New Roman" panose="02020603050405020304" pitchFamily="18" charset="0"/>
                      </a:endParaRPr>
                    </a:p>
                  </a:txBody>
                  <a:tcPr marL="51435" marR="51435" marT="0" marB="0" anchor="ctr"/>
                </a:tc>
                <a:extLst>
                  <a:ext uri="{0D108BD9-81ED-4DB2-BD59-A6C34878D82A}">
                    <a16:rowId xmlns:a16="http://schemas.microsoft.com/office/drawing/2014/main" xmlns="" val="10008"/>
                  </a:ext>
                </a:extLst>
              </a:tr>
              <a:tr h="224512">
                <a:tc>
                  <a:txBody>
                    <a:bodyPr/>
                    <a:lstStyle/>
                    <a:p>
                      <a:pPr>
                        <a:spcAft>
                          <a:spcPts val="0"/>
                        </a:spcAft>
                      </a:pPr>
                      <a:r>
                        <a:rPr lang="en-US" sz="1600" dirty="0">
                          <a:effectLst/>
                          <a:latin typeface="Calibri" panose="020F0502020204030204" pitchFamily="34" charset="0"/>
                          <a:cs typeface="Calibri" panose="020F0502020204030204" pitchFamily="34" charset="0"/>
                        </a:rPr>
                        <a:t>Larger protected area size</a:t>
                      </a:r>
                      <a:endParaRPr lang="en-CA" sz="1600" dirty="0">
                        <a:effectLst/>
                        <a:latin typeface="Calibri" panose="020F0502020204030204" pitchFamily="34" charset="0"/>
                        <a:ea typeface="MS Mincho"/>
                        <a:cs typeface="Calibri" panose="020F0502020204030204" pitchFamily="34" charset="0"/>
                      </a:endParaRPr>
                    </a:p>
                  </a:txBody>
                  <a:tcPr marL="51435" marR="51435" marT="0" marB="0" anchor="ctr"/>
                </a:tc>
                <a:tc>
                  <a:txBody>
                    <a:bodyPr/>
                    <a:lstStyle/>
                    <a:p>
                      <a:pPr>
                        <a:spcAft>
                          <a:spcPts val="0"/>
                        </a:spcAft>
                      </a:pPr>
                      <a:r>
                        <a:rPr lang="en-US" sz="1200" u="sng" strike="noStrike" dirty="0">
                          <a:solidFill>
                            <a:srgbClr val="0070C0"/>
                          </a:solidFill>
                          <a:effectLst/>
                          <a:hlinkClick r:id="rId7" action="ppaction://hlinkfile" tooltip="Blackman, 2015 #1000"/>
                        </a:rPr>
                        <a:t>Blackman et al. (2015)</a:t>
                      </a:r>
                      <a:endParaRPr lang="en-CA" sz="1800" u="sng" dirty="0">
                        <a:solidFill>
                          <a:srgbClr val="0070C0"/>
                        </a:solidFill>
                        <a:effectLst/>
                        <a:latin typeface="Cambria" panose="02040503050406030204" pitchFamily="18" charset="0"/>
                        <a:ea typeface="MS Mincho"/>
                        <a:cs typeface="Times New Roman" panose="02020603050405020304" pitchFamily="18" charset="0"/>
                      </a:endParaRPr>
                    </a:p>
                  </a:txBody>
                  <a:tcPr marL="51435" marR="51435" marT="0" marB="0" anchor="ctr"/>
                </a:tc>
                <a:tc>
                  <a:txBody>
                    <a:bodyPr/>
                    <a:lstStyle/>
                    <a:p>
                      <a:pPr>
                        <a:spcAft>
                          <a:spcPts val="0"/>
                        </a:spcAft>
                      </a:pPr>
                      <a:r>
                        <a:rPr lang="en-US" sz="1600" b="1" dirty="0">
                          <a:effectLst/>
                        </a:rPr>
                        <a:t>Sound ecological design</a:t>
                      </a:r>
                      <a:endParaRPr lang="en-CA" sz="2400" b="1" dirty="0">
                        <a:effectLst/>
                        <a:latin typeface="Cambria" panose="02040503050406030204" pitchFamily="18" charset="0"/>
                        <a:ea typeface="MS Mincho"/>
                        <a:cs typeface="Times New Roman" panose="02020603050405020304" pitchFamily="18" charset="0"/>
                      </a:endParaRPr>
                    </a:p>
                  </a:txBody>
                  <a:tcPr marL="51435" marR="51435" marT="0" marB="0" anchor="ctr"/>
                </a:tc>
                <a:extLst>
                  <a:ext uri="{0D108BD9-81ED-4DB2-BD59-A6C34878D82A}">
                    <a16:rowId xmlns:a16="http://schemas.microsoft.com/office/drawing/2014/main" xmlns="" val="10009"/>
                  </a:ext>
                </a:extLst>
              </a:tr>
              <a:tr h="449025">
                <a:tc>
                  <a:txBody>
                    <a:bodyPr/>
                    <a:lstStyle/>
                    <a:p>
                      <a:pPr>
                        <a:spcAft>
                          <a:spcPts val="0"/>
                        </a:spcAft>
                      </a:pPr>
                      <a:r>
                        <a:rPr lang="en-US" sz="1600" dirty="0">
                          <a:effectLst/>
                          <a:latin typeface="Calibri" panose="020F0502020204030204" pitchFamily="34" charset="0"/>
                          <a:cs typeface="Calibri" panose="020F0502020204030204" pitchFamily="34" charset="0"/>
                        </a:rPr>
                        <a:t>Greater indigenous governance</a:t>
                      </a:r>
                      <a:endParaRPr lang="en-CA" sz="1600" dirty="0">
                        <a:effectLst/>
                        <a:latin typeface="Calibri" panose="020F0502020204030204" pitchFamily="34" charset="0"/>
                        <a:ea typeface="MS Mincho"/>
                        <a:cs typeface="Calibri" panose="020F0502020204030204" pitchFamily="34" charset="0"/>
                      </a:endParaRPr>
                    </a:p>
                  </a:txBody>
                  <a:tcPr marL="51435" marR="51435" marT="0" marB="0" anchor="ctr"/>
                </a:tc>
                <a:tc>
                  <a:txBody>
                    <a:bodyPr/>
                    <a:lstStyle/>
                    <a:p>
                      <a:pPr>
                        <a:spcAft>
                          <a:spcPts val="0"/>
                        </a:spcAft>
                      </a:pPr>
                      <a:r>
                        <a:rPr lang="en-US" sz="1200" u="sng" strike="noStrike" dirty="0">
                          <a:solidFill>
                            <a:srgbClr val="0070C0"/>
                          </a:solidFill>
                          <a:effectLst/>
                          <a:hlinkClick r:id="rId8" action="ppaction://hlinkfile" tooltip="Nolte, 2013 #1098"/>
                        </a:rPr>
                        <a:t>Nolte et al. (2013)</a:t>
                      </a:r>
                      <a:endParaRPr lang="en-CA" sz="1800" u="sng" dirty="0">
                        <a:solidFill>
                          <a:srgbClr val="0070C0"/>
                        </a:solidFill>
                        <a:effectLst/>
                        <a:latin typeface="Cambria" panose="02040503050406030204" pitchFamily="18" charset="0"/>
                        <a:ea typeface="MS Mincho"/>
                        <a:cs typeface="Times New Roman" panose="02020603050405020304" pitchFamily="18" charset="0"/>
                      </a:endParaRPr>
                    </a:p>
                  </a:txBody>
                  <a:tcPr marL="51435" marR="51435" marT="0" marB="0" anchor="ctr"/>
                </a:tc>
                <a:tc>
                  <a:txBody>
                    <a:bodyPr/>
                    <a:lstStyle/>
                    <a:p>
                      <a:pPr>
                        <a:spcAft>
                          <a:spcPts val="0"/>
                        </a:spcAft>
                      </a:pPr>
                      <a:r>
                        <a:rPr lang="en-US" sz="1600" b="1" dirty="0">
                          <a:effectLst/>
                        </a:rPr>
                        <a:t>Sound governance</a:t>
                      </a:r>
                      <a:endParaRPr lang="en-CA" sz="2400" b="1" dirty="0">
                        <a:effectLst/>
                        <a:latin typeface="Cambria" panose="02040503050406030204" pitchFamily="18" charset="0"/>
                        <a:ea typeface="MS Mincho"/>
                        <a:cs typeface="Times New Roman" panose="02020603050405020304" pitchFamily="18" charset="0"/>
                      </a:endParaRPr>
                    </a:p>
                  </a:txBody>
                  <a:tcPr marL="51435" marR="51435" marT="0" marB="0" anchor="ctr"/>
                </a:tc>
                <a:extLst>
                  <a:ext uri="{0D108BD9-81ED-4DB2-BD59-A6C34878D82A}">
                    <a16:rowId xmlns:a16="http://schemas.microsoft.com/office/drawing/2014/main" xmlns="" val="10010"/>
                  </a:ext>
                </a:extLst>
              </a:tr>
              <a:tr h="449025">
                <a:tc>
                  <a:txBody>
                    <a:bodyPr/>
                    <a:lstStyle/>
                    <a:p>
                      <a:pPr>
                        <a:spcAft>
                          <a:spcPts val="0"/>
                        </a:spcAft>
                      </a:pPr>
                      <a:r>
                        <a:rPr lang="en-US" sz="1600" dirty="0">
                          <a:effectLst/>
                          <a:latin typeface="Calibri" panose="020F0502020204030204" pitchFamily="34" charset="0"/>
                          <a:cs typeface="Calibri" panose="020F0502020204030204" pitchFamily="34" charset="0"/>
                        </a:rPr>
                        <a:t>Greater gross domestic product per capita</a:t>
                      </a:r>
                      <a:endParaRPr lang="en-CA" sz="1600" dirty="0">
                        <a:effectLst/>
                        <a:latin typeface="Calibri" panose="020F0502020204030204" pitchFamily="34" charset="0"/>
                        <a:ea typeface="MS Mincho"/>
                        <a:cs typeface="Calibri" panose="020F0502020204030204" pitchFamily="34" charset="0"/>
                      </a:endParaRPr>
                    </a:p>
                  </a:txBody>
                  <a:tcPr marL="51435" marR="51435" marT="0" marB="0" anchor="ctr"/>
                </a:tc>
                <a:tc>
                  <a:txBody>
                    <a:bodyPr/>
                    <a:lstStyle/>
                    <a:p>
                      <a:pPr>
                        <a:spcAft>
                          <a:spcPts val="0"/>
                        </a:spcAft>
                      </a:pPr>
                      <a:r>
                        <a:rPr lang="en-US" sz="1200" u="sng" strike="noStrike" dirty="0">
                          <a:solidFill>
                            <a:srgbClr val="0070C0"/>
                          </a:solidFill>
                          <a:effectLst/>
                          <a:hlinkClick r:id="rId9" action="ppaction://hlinkfile" tooltip="Barnes, in press #1158"/>
                        </a:rPr>
                        <a:t>Barnes et al. (in press)</a:t>
                      </a:r>
                      <a:endParaRPr lang="en-CA" sz="1800" u="sng" dirty="0">
                        <a:solidFill>
                          <a:srgbClr val="0070C0"/>
                        </a:solidFill>
                        <a:effectLst/>
                        <a:latin typeface="Cambria" panose="02040503050406030204" pitchFamily="18" charset="0"/>
                        <a:ea typeface="MS Mincho"/>
                        <a:cs typeface="Times New Roman" panose="02020603050405020304" pitchFamily="18" charset="0"/>
                      </a:endParaRPr>
                    </a:p>
                  </a:txBody>
                  <a:tcPr marL="51435" marR="51435" marT="0" marB="0" anchor="ctr"/>
                </a:tc>
                <a:tc>
                  <a:txBody>
                    <a:bodyPr/>
                    <a:lstStyle/>
                    <a:p>
                      <a:pPr>
                        <a:spcAft>
                          <a:spcPts val="0"/>
                        </a:spcAft>
                      </a:pPr>
                      <a:r>
                        <a:rPr lang="en-US" sz="1600" b="1" dirty="0">
                          <a:effectLst/>
                        </a:rPr>
                        <a:t>Sound governance/sound management</a:t>
                      </a:r>
                      <a:endParaRPr lang="en-CA" sz="2400" b="1" dirty="0">
                        <a:effectLst/>
                        <a:latin typeface="Cambria" panose="02040503050406030204" pitchFamily="18" charset="0"/>
                        <a:ea typeface="MS Mincho"/>
                        <a:cs typeface="Times New Roman" panose="02020603050405020304" pitchFamily="18" charset="0"/>
                      </a:endParaRPr>
                    </a:p>
                  </a:txBody>
                  <a:tcPr marL="51435" marR="51435" marT="0" marB="0" anchor="ctr"/>
                </a:tc>
                <a:extLst>
                  <a:ext uri="{0D108BD9-81ED-4DB2-BD59-A6C34878D82A}">
                    <a16:rowId xmlns:a16="http://schemas.microsoft.com/office/drawing/2014/main" xmlns="" val="10011"/>
                  </a:ext>
                </a:extLst>
              </a:tr>
              <a:tr h="354540">
                <a:tc>
                  <a:txBody>
                    <a:bodyPr/>
                    <a:lstStyle/>
                    <a:p>
                      <a:pPr>
                        <a:spcAft>
                          <a:spcPts val="0"/>
                        </a:spcAft>
                      </a:pPr>
                      <a:r>
                        <a:rPr lang="en-US" sz="1600" dirty="0">
                          <a:effectLst/>
                          <a:latin typeface="Calibri" panose="020F0502020204030204" pitchFamily="34" charset="0"/>
                          <a:cs typeface="Calibri" panose="020F0502020204030204" pitchFamily="34" charset="0"/>
                        </a:rPr>
                        <a:t>Greater Gini score</a:t>
                      </a:r>
                      <a:endParaRPr lang="en-CA" sz="1600" dirty="0">
                        <a:effectLst/>
                        <a:latin typeface="Calibri" panose="020F0502020204030204" pitchFamily="34" charset="0"/>
                        <a:ea typeface="MS Mincho"/>
                        <a:cs typeface="Calibri" panose="020F0502020204030204" pitchFamily="34" charset="0"/>
                      </a:endParaRPr>
                    </a:p>
                  </a:txBody>
                  <a:tcPr marL="51435" marR="51435" marT="0" marB="0" anchor="ctr"/>
                </a:tc>
                <a:tc>
                  <a:txBody>
                    <a:bodyPr/>
                    <a:lstStyle/>
                    <a:p>
                      <a:pPr>
                        <a:spcAft>
                          <a:spcPts val="0"/>
                        </a:spcAft>
                      </a:pPr>
                      <a:r>
                        <a:rPr lang="en-US" sz="1200" u="sng" strike="noStrike" dirty="0">
                          <a:solidFill>
                            <a:srgbClr val="0070C0"/>
                          </a:solidFill>
                          <a:effectLst/>
                          <a:hlinkClick r:id="rId9" action="ppaction://hlinkfile" tooltip="Barnes, in press #1158"/>
                        </a:rPr>
                        <a:t>Barnes et al. (in press)</a:t>
                      </a:r>
                      <a:endParaRPr lang="en-CA" sz="1800" u="sng" dirty="0">
                        <a:solidFill>
                          <a:srgbClr val="0070C0"/>
                        </a:solidFill>
                        <a:effectLst/>
                        <a:latin typeface="Cambria" panose="02040503050406030204" pitchFamily="18" charset="0"/>
                        <a:ea typeface="MS Mincho"/>
                        <a:cs typeface="Times New Roman" panose="02020603050405020304" pitchFamily="18" charset="0"/>
                      </a:endParaRPr>
                    </a:p>
                  </a:txBody>
                  <a:tcPr marL="51435" marR="51435" marT="0" marB="0" anchor="ctr"/>
                </a:tc>
                <a:tc>
                  <a:txBody>
                    <a:bodyPr/>
                    <a:lstStyle/>
                    <a:p>
                      <a:pPr>
                        <a:spcAft>
                          <a:spcPts val="0"/>
                        </a:spcAft>
                      </a:pPr>
                      <a:r>
                        <a:rPr lang="en-US" sz="1600" b="1" dirty="0">
                          <a:effectLst/>
                        </a:rPr>
                        <a:t>Sound governance/sound management</a:t>
                      </a:r>
                      <a:endParaRPr lang="en-CA" sz="2400" b="1" dirty="0">
                        <a:effectLst/>
                        <a:latin typeface="Cambria" panose="02040503050406030204" pitchFamily="18" charset="0"/>
                        <a:ea typeface="MS Mincho"/>
                        <a:cs typeface="Times New Roman" panose="02020603050405020304" pitchFamily="18" charset="0"/>
                      </a:endParaRPr>
                    </a:p>
                  </a:txBody>
                  <a:tcPr marL="51435" marR="51435" marT="0" marB="0" anchor="ctr"/>
                </a:tc>
                <a:extLst>
                  <a:ext uri="{0D108BD9-81ED-4DB2-BD59-A6C34878D82A}">
                    <a16:rowId xmlns:a16="http://schemas.microsoft.com/office/drawing/2014/main" xmlns="" val="10012"/>
                  </a:ext>
                </a:extLst>
              </a:tr>
              <a:tr h="224512">
                <a:tc>
                  <a:txBody>
                    <a:bodyPr/>
                    <a:lstStyle/>
                    <a:p>
                      <a:pPr>
                        <a:spcAft>
                          <a:spcPts val="0"/>
                        </a:spcAft>
                      </a:pPr>
                      <a:r>
                        <a:rPr lang="en-US" sz="1600" dirty="0">
                          <a:effectLst/>
                          <a:latin typeface="Calibri" panose="020F0502020204030204" pitchFamily="34" charset="0"/>
                          <a:cs typeface="Calibri" panose="020F0502020204030204" pitchFamily="34" charset="0"/>
                        </a:rPr>
                        <a:t>Large animal body size</a:t>
                      </a:r>
                      <a:endParaRPr lang="en-CA" sz="1600" dirty="0">
                        <a:effectLst/>
                        <a:latin typeface="Calibri" panose="020F0502020204030204" pitchFamily="34" charset="0"/>
                        <a:ea typeface="MS Mincho"/>
                        <a:cs typeface="Calibri" panose="020F0502020204030204" pitchFamily="34" charset="0"/>
                      </a:endParaRPr>
                    </a:p>
                  </a:txBody>
                  <a:tcPr marL="51435" marR="51435" marT="0" marB="0" anchor="ctr"/>
                </a:tc>
                <a:tc>
                  <a:txBody>
                    <a:bodyPr/>
                    <a:lstStyle/>
                    <a:p>
                      <a:pPr>
                        <a:spcAft>
                          <a:spcPts val="0"/>
                        </a:spcAft>
                      </a:pPr>
                      <a:r>
                        <a:rPr lang="en-US" sz="1200" u="sng" strike="noStrike" dirty="0">
                          <a:solidFill>
                            <a:srgbClr val="0070C0"/>
                          </a:solidFill>
                          <a:effectLst/>
                          <a:hlinkClick r:id="rId9" action="ppaction://hlinkfile" tooltip="Barnes, in press #1158"/>
                        </a:rPr>
                        <a:t>Barnes et al. (in press)</a:t>
                      </a:r>
                      <a:endParaRPr lang="en-CA" sz="1800" u="sng" dirty="0">
                        <a:solidFill>
                          <a:srgbClr val="0070C0"/>
                        </a:solidFill>
                        <a:effectLst/>
                        <a:latin typeface="Cambria" panose="02040503050406030204" pitchFamily="18" charset="0"/>
                        <a:ea typeface="MS Mincho"/>
                        <a:cs typeface="Times New Roman" panose="02020603050405020304" pitchFamily="18" charset="0"/>
                      </a:endParaRPr>
                    </a:p>
                  </a:txBody>
                  <a:tcPr marL="51435" marR="51435" marT="0" marB="0" anchor="ctr"/>
                </a:tc>
                <a:tc>
                  <a:txBody>
                    <a:bodyPr/>
                    <a:lstStyle/>
                    <a:p>
                      <a:pPr>
                        <a:spcAft>
                          <a:spcPts val="0"/>
                        </a:spcAft>
                      </a:pPr>
                      <a:r>
                        <a:rPr lang="en-US" sz="1600" b="1" dirty="0">
                          <a:effectLst/>
                        </a:rPr>
                        <a:t>Sound management </a:t>
                      </a:r>
                      <a:endParaRPr lang="en-CA" sz="2400" b="1" dirty="0">
                        <a:effectLst/>
                        <a:latin typeface="Cambria" panose="02040503050406030204" pitchFamily="18" charset="0"/>
                        <a:ea typeface="MS Mincho"/>
                        <a:cs typeface="Times New Roman" panose="02020603050405020304" pitchFamily="18" charset="0"/>
                      </a:endParaRPr>
                    </a:p>
                  </a:txBody>
                  <a:tcPr marL="51435" marR="51435" marT="0" marB="0" anchor="ctr"/>
                </a:tc>
                <a:extLst>
                  <a:ext uri="{0D108BD9-81ED-4DB2-BD59-A6C34878D82A}">
                    <a16:rowId xmlns:a16="http://schemas.microsoft.com/office/drawing/2014/main" xmlns="" val="10013"/>
                  </a:ext>
                </a:extLst>
              </a:tr>
              <a:tr h="449025">
                <a:tc>
                  <a:txBody>
                    <a:bodyPr/>
                    <a:lstStyle/>
                    <a:p>
                      <a:pPr>
                        <a:spcAft>
                          <a:spcPts val="0"/>
                        </a:spcAft>
                      </a:pPr>
                      <a:r>
                        <a:rPr lang="en-US" sz="1600" dirty="0">
                          <a:effectLst/>
                          <a:latin typeface="Calibri" panose="020F0502020204030204" pitchFamily="34" charset="0"/>
                          <a:cs typeface="Calibri" panose="020F0502020204030204" pitchFamily="34" charset="0"/>
                        </a:rPr>
                        <a:t>Greater benefits to local community</a:t>
                      </a:r>
                      <a:endParaRPr lang="en-CA" sz="1600" dirty="0">
                        <a:effectLst/>
                        <a:latin typeface="Calibri" panose="020F0502020204030204" pitchFamily="34" charset="0"/>
                        <a:ea typeface="MS Mincho"/>
                        <a:cs typeface="Calibri" panose="020F0502020204030204" pitchFamily="34" charset="0"/>
                      </a:endParaRPr>
                    </a:p>
                  </a:txBody>
                  <a:tcPr marL="51435" marR="51435" marT="0" marB="0" anchor="ctr"/>
                </a:tc>
                <a:tc>
                  <a:txBody>
                    <a:bodyPr/>
                    <a:lstStyle/>
                    <a:p>
                      <a:pPr>
                        <a:spcAft>
                          <a:spcPts val="0"/>
                        </a:spcAft>
                      </a:pPr>
                      <a:r>
                        <a:rPr lang="en-US" sz="1200" u="sng" strike="noStrike" dirty="0">
                          <a:solidFill>
                            <a:srgbClr val="0070C0"/>
                          </a:solidFill>
                          <a:effectLst/>
                          <a:hlinkClick r:id="rId10" action="ppaction://hlinkfile" tooltip="Bruner, 2001 #1161"/>
                        </a:rPr>
                        <a:t>Bruner et al. (2001)</a:t>
                      </a:r>
                      <a:endParaRPr lang="en-CA" sz="1800" u="sng" dirty="0">
                        <a:solidFill>
                          <a:srgbClr val="0070C0"/>
                        </a:solidFill>
                        <a:effectLst/>
                        <a:latin typeface="Cambria" panose="02040503050406030204" pitchFamily="18" charset="0"/>
                        <a:ea typeface="MS Mincho"/>
                        <a:cs typeface="Times New Roman" panose="02020603050405020304" pitchFamily="18" charset="0"/>
                      </a:endParaRPr>
                    </a:p>
                  </a:txBody>
                  <a:tcPr marL="51435" marR="51435" marT="0" marB="0" anchor="ctr"/>
                </a:tc>
                <a:tc>
                  <a:txBody>
                    <a:bodyPr/>
                    <a:lstStyle/>
                    <a:p>
                      <a:pPr>
                        <a:spcAft>
                          <a:spcPts val="0"/>
                        </a:spcAft>
                      </a:pPr>
                      <a:r>
                        <a:rPr lang="en-US" sz="1600" b="1" dirty="0">
                          <a:effectLst/>
                        </a:rPr>
                        <a:t>Sound governance/sound management</a:t>
                      </a:r>
                      <a:endParaRPr lang="en-CA" sz="2400" b="1" dirty="0">
                        <a:effectLst/>
                        <a:latin typeface="Cambria" panose="02040503050406030204" pitchFamily="18" charset="0"/>
                        <a:ea typeface="MS Mincho"/>
                        <a:cs typeface="Times New Roman" panose="02020603050405020304" pitchFamily="18" charset="0"/>
                      </a:endParaRPr>
                    </a:p>
                  </a:txBody>
                  <a:tcPr marL="51435" marR="51435" marT="0" marB="0" anchor="ctr"/>
                </a:tc>
                <a:extLst>
                  <a:ext uri="{0D108BD9-81ED-4DB2-BD59-A6C34878D82A}">
                    <a16:rowId xmlns:a16="http://schemas.microsoft.com/office/drawing/2014/main" xmlns="" val="10014"/>
                  </a:ext>
                </a:extLst>
              </a:tr>
              <a:tr h="224512">
                <a:tc>
                  <a:txBody>
                    <a:bodyPr/>
                    <a:lstStyle/>
                    <a:p>
                      <a:pPr>
                        <a:spcAft>
                          <a:spcPts val="0"/>
                        </a:spcAft>
                      </a:pPr>
                      <a:r>
                        <a:rPr lang="en-US" sz="1600" dirty="0">
                          <a:effectLst/>
                          <a:latin typeface="Calibri" panose="020F0502020204030204" pitchFamily="34" charset="0"/>
                          <a:cs typeface="Calibri" panose="020F0502020204030204" pitchFamily="34" charset="0"/>
                        </a:rPr>
                        <a:t>Clearer boundary demarcation</a:t>
                      </a:r>
                      <a:endParaRPr lang="en-CA" sz="1600" dirty="0">
                        <a:effectLst/>
                        <a:latin typeface="Calibri" panose="020F0502020204030204" pitchFamily="34" charset="0"/>
                        <a:ea typeface="MS Mincho"/>
                        <a:cs typeface="Calibri" panose="020F0502020204030204" pitchFamily="34" charset="0"/>
                      </a:endParaRPr>
                    </a:p>
                  </a:txBody>
                  <a:tcPr marL="51435" marR="51435" marT="0" marB="0" anchor="ctr"/>
                </a:tc>
                <a:tc>
                  <a:txBody>
                    <a:bodyPr/>
                    <a:lstStyle/>
                    <a:p>
                      <a:pPr>
                        <a:spcAft>
                          <a:spcPts val="0"/>
                        </a:spcAft>
                      </a:pPr>
                      <a:r>
                        <a:rPr lang="en-US" sz="1200" u="sng" strike="noStrike" dirty="0">
                          <a:solidFill>
                            <a:srgbClr val="0070C0"/>
                          </a:solidFill>
                          <a:effectLst/>
                          <a:hlinkClick r:id="rId10" action="ppaction://hlinkfile" tooltip="Bruner, 2001 #1161"/>
                        </a:rPr>
                        <a:t>Bruner et al. (2001)</a:t>
                      </a:r>
                      <a:endParaRPr lang="en-CA" sz="1800" u="sng" dirty="0">
                        <a:solidFill>
                          <a:srgbClr val="0070C0"/>
                        </a:solidFill>
                        <a:effectLst/>
                        <a:latin typeface="Cambria" panose="02040503050406030204" pitchFamily="18" charset="0"/>
                        <a:ea typeface="MS Mincho"/>
                        <a:cs typeface="Times New Roman" panose="02020603050405020304" pitchFamily="18" charset="0"/>
                      </a:endParaRPr>
                    </a:p>
                  </a:txBody>
                  <a:tcPr marL="51435" marR="51435" marT="0" marB="0" anchor="ctr"/>
                </a:tc>
                <a:tc>
                  <a:txBody>
                    <a:bodyPr/>
                    <a:lstStyle/>
                    <a:p>
                      <a:pPr>
                        <a:spcAft>
                          <a:spcPts val="0"/>
                        </a:spcAft>
                      </a:pPr>
                      <a:r>
                        <a:rPr lang="en-US" sz="1600" b="1" dirty="0">
                          <a:effectLst/>
                        </a:rPr>
                        <a:t>Sound management</a:t>
                      </a:r>
                      <a:endParaRPr lang="en-CA" sz="2400" b="1" dirty="0">
                        <a:effectLst/>
                        <a:latin typeface="Cambria" panose="02040503050406030204" pitchFamily="18" charset="0"/>
                        <a:ea typeface="MS Mincho"/>
                        <a:cs typeface="Times New Roman" panose="02020603050405020304" pitchFamily="18" charset="0"/>
                      </a:endParaRPr>
                    </a:p>
                  </a:txBody>
                  <a:tcPr marL="51435" marR="51435" marT="0" marB="0" anchor="ctr"/>
                </a:tc>
                <a:extLst>
                  <a:ext uri="{0D108BD9-81ED-4DB2-BD59-A6C34878D82A}">
                    <a16:rowId xmlns:a16="http://schemas.microsoft.com/office/drawing/2014/main" xmlns="" val="10015"/>
                  </a:ext>
                </a:extLst>
              </a:tr>
              <a:tr h="449025">
                <a:tc>
                  <a:txBody>
                    <a:bodyPr/>
                    <a:lstStyle/>
                    <a:p>
                      <a:pPr>
                        <a:spcAft>
                          <a:spcPts val="0"/>
                        </a:spcAft>
                      </a:pPr>
                      <a:r>
                        <a:rPr lang="en-US" sz="1600" dirty="0">
                          <a:effectLst/>
                          <a:latin typeface="Calibri" panose="020F0502020204030204" pitchFamily="34" charset="0"/>
                          <a:cs typeface="Calibri" panose="020F0502020204030204" pitchFamily="34" charset="0"/>
                        </a:rPr>
                        <a:t>Lower corruption</a:t>
                      </a:r>
                      <a:endParaRPr lang="en-CA" sz="1600" dirty="0">
                        <a:effectLst/>
                        <a:latin typeface="Calibri" panose="020F0502020204030204" pitchFamily="34" charset="0"/>
                        <a:ea typeface="MS Mincho"/>
                        <a:cs typeface="Calibri" panose="020F0502020204030204" pitchFamily="34" charset="0"/>
                      </a:endParaRPr>
                    </a:p>
                  </a:txBody>
                  <a:tcPr marL="51435" marR="51435" marT="0" marB="0" anchor="ctr"/>
                </a:tc>
                <a:tc>
                  <a:txBody>
                    <a:bodyPr/>
                    <a:lstStyle/>
                    <a:p>
                      <a:pPr>
                        <a:spcAft>
                          <a:spcPts val="0"/>
                        </a:spcAft>
                      </a:pPr>
                      <a:r>
                        <a:rPr lang="en-US" sz="1200" u="sng" strike="noStrike" dirty="0">
                          <a:solidFill>
                            <a:srgbClr val="0070C0"/>
                          </a:solidFill>
                          <a:effectLst/>
                          <a:hlinkClick r:id="rId11" action="ppaction://hlinkfile" tooltip="Smith, 2005 #1129"/>
                        </a:rPr>
                        <a:t>Smith and Walpole (2005)</a:t>
                      </a:r>
                      <a:endParaRPr lang="en-CA" sz="1800" u="sng" dirty="0">
                        <a:solidFill>
                          <a:srgbClr val="0070C0"/>
                        </a:solidFill>
                        <a:effectLst/>
                        <a:latin typeface="Cambria" panose="02040503050406030204" pitchFamily="18" charset="0"/>
                        <a:ea typeface="MS Mincho"/>
                        <a:cs typeface="Times New Roman" panose="02020603050405020304" pitchFamily="18" charset="0"/>
                      </a:endParaRPr>
                    </a:p>
                  </a:txBody>
                  <a:tcPr marL="51435" marR="51435" marT="0" marB="0" anchor="ctr"/>
                </a:tc>
                <a:tc>
                  <a:txBody>
                    <a:bodyPr/>
                    <a:lstStyle/>
                    <a:p>
                      <a:pPr>
                        <a:spcAft>
                          <a:spcPts val="0"/>
                        </a:spcAft>
                      </a:pPr>
                      <a:r>
                        <a:rPr lang="en-US" sz="1600" b="1" dirty="0">
                          <a:effectLst/>
                        </a:rPr>
                        <a:t>Sound governance</a:t>
                      </a:r>
                      <a:endParaRPr lang="en-CA" sz="2400" b="1" dirty="0">
                        <a:effectLst/>
                        <a:latin typeface="Cambria" panose="02040503050406030204" pitchFamily="18" charset="0"/>
                        <a:ea typeface="MS Mincho"/>
                        <a:cs typeface="Times New Roman" panose="02020603050405020304" pitchFamily="18" charset="0"/>
                      </a:endParaRPr>
                    </a:p>
                  </a:txBody>
                  <a:tcPr marL="51435" marR="51435" marT="0" marB="0" anchor="ctr"/>
                </a:tc>
                <a:extLst>
                  <a:ext uri="{0D108BD9-81ED-4DB2-BD59-A6C34878D82A}">
                    <a16:rowId xmlns:a16="http://schemas.microsoft.com/office/drawing/2014/main" xmlns="" val="10016"/>
                  </a:ext>
                </a:extLst>
              </a:tr>
              <a:tr h="354540">
                <a:tc>
                  <a:txBody>
                    <a:bodyPr/>
                    <a:lstStyle/>
                    <a:p>
                      <a:pPr>
                        <a:spcAft>
                          <a:spcPts val="0"/>
                        </a:spcAft>
                      </a:pPr>
                      <a:r>
                        <a:rPr lang="en-US" sz="1600" dirty="0">
                          <a:effectLst/>
                          <a:latin typeface="Calibri" panose="020F0502020204030204" pitchFamily="34" charset="0"/>
                          <a:cs typeface="Calibri" panose="020F0502020204030204" pitchFamily="34" charset="0"/>
                        </a:rPr>
                        <a:t>Strictness of protection</a:t>
                      </a:r>
                      <a:endParaRPr lang="en-CA" sz="1600" dirty="0">
                        <a:effectLst/>
                        <a:latin typeface="Calibri" panose="020F0502020204030204" pitchFamily="34" charset="0"/>
                        <a:ea typeface="MS Mincho"/>
                        <a:cs typeface="Calibri" panose="020F0502020204030204" pitchFamily="34" charset="0"/>
                      </a:endParaRPr>
                    </a:p>
                  </a:txBody>
                  <a:tcPr marL="51435" marR="51435" marT="0" marB="0" anchor="ctr"/>
                </a:tc>
                <a:tc>
                  <a:txBody>
                    <a:bodyPr/>
                    <a:lstStyle/>
                    <a:p>
                      <a:pPr>
                        <a:spcAft>
                          <a:spcPts val="0"/>
                        </a:spcAft>
                      </a:pPr>
                      <a:r>
                        <a:rPr lang="en-US" sz="1200" u="sng" strike="noStrike" dirty="0">
                          <a:solidFill>
                            <a:srgbClr val="0070C0"/>
                          </a:solidFill>
                          <a:effectLst/>
                          <a:hlinkClick r:id="rId12" action="ppaction://hlinkfile" tooltip="Sciberras, 2015 #1126"/>
                        </a:rPr>
                        <a:t>Sciberras et al. (2015)</a:t>
                      </a:r>
                      <a:endParaRPr lang="en-CA" sz="1800" u="sng" dirty="0">
                        <a:solidFill>
                          <a:srgbClr val="0070C0"/>
                        </a:solidFill>
                        <a:effectLst/>
                        <a:latin typeface="Cambria" panose="02040503050406030204" pitchFamily="18" charset="0"/>
                        <a:ea typeface="MS Mincho"/>
                        <a:cs typeface="Times New Roman" panose="02020603050405020304" pitchFamily="18" charset="0"/>
                      </a:endParaRPr>
                    </a:p>
                  </a:txBody>
                  <a:tcPr marL="51435" marR="51435" marT="0" marB="0" anchor="ctr"/>
                </a:tc>
                <a:tc>
                  <a:txBody>
                    <a:bodyPr/>
                    <a:lstStyle/>
                    <a:p>
                      <a:pPr>
                        <a:spcAft>
                          <a:spcPts val="0"/>
                        </a:spcAft>
                      </a:pPr>
                      <a:r>
                        <a:rPr lang="en-US" sz="1600" b="1" dirty="0">
                          <a:effectLst/>
                        </a:rPr>
                        <a:t>Sound governance/sound management</a:t>
                      </a:r>
                      <a:endParaRPr lang="en-CA" sz="2400" b="1" dirty="0">
                        <a:effectLst/>
                        <a:latin typeface="Cambria" panose="02040503050406030204" pitchFamily="18" charset="0"/>
                        <a:ea typeface="MS Mincho"/>
                        <a:cs typeface="Times New Roman" panose="02020603050405020304" pitchFamily="18" charset="0"/>
                      </a:endParaRPr>
                    </a:p>
                  </a:txBody>
                  <a:tcPr marL="51435" marR="51435" marT="0" marB="0" anchor="ct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3325703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2083633" y="1097067"/>
            <a:ext cx="4976734" cy="4736892"/>
          </a:xfrm>
          <a:custGeom>
            <a:avLst/>
            <a:gdLst>
              <a:gd name="connsiteX0" fmla="*/ 2473377 w 4976734"/>
              <a:gd name="connsiteY0" fmla="*/ 0 h 4736892"/>
              <a:gd name="connsiteX1" fmla="*/ 0 w 4976734"/>
              <a:gd name="connsiteY1" fmla="*/ 2338466 h 4736892"/>
              <a:gd name="connsiteX2" fmla="*/ 2473377 w 4976734"/>
              <a:gd name="connsiteY2" fmla="*/ 4736892 h 4736892"/>
              <a:gd name="connsiteX3" fmla="*/ 4976734 w 4976734"/>
              <a:gd name="connsiteY3" fmla="*/ 2323476 h 4736892"/>
              <a:gd name="connsiteX4" fmla="*/ 2473377 w 4976734"/>
              <a:gd name="connsiteY4" fmla="*/ 0 h 4736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6734" h="4736892">
                <a:moveTo>
                  <a:pt x="2473377" y="0"/>
                </a:moveTo>
                <a:lnTo>
                  <a:pt x="0" y="2338466"/>
                </a:lnTo>
                <a:lnTo>
                  <a:pt x="2473377" y="4736892"/>
                </a:lnTo>
                <a:lnTo>
                  <a:pt x="4976734" y="2323476"/>
                </a:lnTo>
                <a:lnTo>
                  <a:pt x="2473377"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custDataLst>
              <p:tags r:id="rId1"/>
            </p:custDataLst>
          </p:nvPr>
        </p:nvSpPr>
        <p:spPr>
          <a:xfrm>
            <a:off x="4308764" y="1149927"/>
            <a:ext cx="955963" cy="4419600"/>
          </a:xfrm>
          <a:custGeom>
            <a:avLst/>
            <a:gdLst>
              <a:gd name="connsiteX0" fmla="*/ 263236 w 955963"/>
              <a:gd name="connsiteY0" fmla="*/ 0 h 4419600"/>
              <a:gd name="connsiteX1" fmla="*/ 0 w 955963"/>
              <a:gd name="connsiteY1" fmla="*/ 2313709 h 4419600"/>
              <a:gd name="connsiteX2" fmla="*/ 249381 w 955963"/>
              <a:gd name="connsiteY2" fmla="*/ 4419600 h 4419600"/>
              <a:gd name="connsiteX3" fmla="*/ 955963 w 955963"/>
              <a:gd name="connsiteY3" fmla="*/ 2272146 h 4419600"/>
              <a:gd name="connsiteX4" fmla="*/ 263236 w 955963"/>
              <a:gd name="connsiteY4" fmla="*/ 0 h 441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963" h="4419600">
                <a:moveTo>
                  <a:pt x="263236" y="0"/>
                </a:moveTo>
                <a:lnTo>
                  <a:pt x="0" y="2313709"/>
                </a:lnTo>
                <a:lnTo>
                  <a:pt x="249381" y="4419600"/>
                </a:lnTo>
                <a:lnTo>
                  <a:pt x="955963" y="2272146"/>
                </a:lnTo>
                <a:lnTo>
                  <a:pt x="263236" y="0"/>
                </a:lnTo>
                <a:close/>
              </a:path>
            </a:pathLst>
          </a:cu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Freeform 19"/>
          <p:cNvSpPr/>
          <p:nvPr>
            <p:custDataLst>
              <p:tags r:id="rId2"/>
            </p:custDataLst>
          </p:nvPr>
        </p:nvSpPr>
        <p:spPr>
          <a:xfrm>
            <a:off x="2078181" y="2355273"/>
            <a:ext cx="4987637" cy="1274618"/>
          </a:xfrm>
          <a:custGeom>
            <a:avLst/>
            <a:gdLst>
              <a:gd name="connsiteX0" fmla="*/ 2493819 w 4987637"/>
              <a:gd name="connsiteY0" fmla="*/ 0 h 1274618"/>
              <a:gd name="connsiteX1" fmla="*/ 0 w 4987637"/>
              <a:gd name="connsiteY1" fmla="*/ 1080655 h 1274618"/>
              <a:gd name="connsiteX2" fmla="*/ 2466110 w 4987637"/>
              <a:gd name="connsiteY2" fmla="*/ 1274618 h 1274618"/>
              <a:gd name="connsiteX3" fmla="*/ 4987637 w 4987637"/>
              <a:gd name="connsiteY3" fmla="*/ 1066800 h 1274618"/>
              <a:gd name="connsiteX4" fmla="*/ 2438400 w 4987637"/>
              <a:gd name="connsiteY4" fmla="*/ 0 h 1274618"/>
              <a:gd name="connsiteX5" fmla="*/ 2493819 w 4987637"/>
              <a:gd name="connsiteY5" fmla="*/ 0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7637" h="1274618">
                <a:moveTo>
                  <a:pt x="2493819" y="0"/>
                </a:moveTo>
                <a:lnTo>
                  <a:pt x="0" y="1080655"/>
                </a:lnTo>
                <a:lnTo>
                  <a:pt x="2466110" y="1274618"/>
                </a:lnTo>
                <a:lnTo>
                  <a:pt x="4987637" y="1066800"/>
                </a:lnTo>
                <a:lnTo>
                  <a:pt x="2438400" y="0"/>
                </a:lnTo>
                <a:lnTo>
                  <a:pt x="2493819"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7" name="Freeform 6"/>
          <p:cNvSpPr/>
          <p:nvPr>
            <p:custDataLst>
              <p:tags r:id="rId3"/>
            </p:custDataLst>
          </p:nvPr>
        </p:nvSpPr>
        <p:spPr>
          <a:xfrm>
            <a:off x="3737661" y="2593300"/>
            <a:ext cx="1878540" cy="2419321"/>
          </a:xfrm>
          <a:custGeom>
            <a:avLst/>
            <a:gdLst>
              <a:gd name="connsiteX0" fmla="*/ 845127 w 1884218"/>
              <a:gd name="connsiteY0" fmla="*/ 0 h 1870363"/>
              <a:gd name="connsiteX1" fmla="*/ 0 w 1884218"/>
              <a:gd name="connsiteY1" fmla="*/ 637309 h 1870363"/>
              <a:gd name="connsiteX2" fmla="*/ 858982 w 1884218"/>
              <a:gd name="connsiteY2" fmla="*/ 1870363 h 1870363"/>
              <a:gd name="connsiteX3" fmla="*/ 1884218 w 1884218"/>
              <a:gd name="connsiteY3" fmla="*/ 623454 h 1870363"/>
              <a:gd name="connsiteX4" fmla="*/ 845127 w 1884218"/>
              <a:gd name="connsiteY4" fmla="*/ 0 h 187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218" h="1870363">
                <a:moveTo>
                  <a:pt x="845127" y="0"/>
                </a:moveTo>
                <a:lnTo>
                  <a:pt x="0" y="637309"/>
                </a:lnTo>
                <a:lnTo>
                  <a:pt x="858982" y="1870363"/>
                </a:lnTo>
                <a:lnTo>
                  <a:pt x="1884218" y="623454"/>
                </a:lnTo>
                <a:lnTo>
                  <a:pt x="845127" y="0"/>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5" name="Straight Connector 4"/>
          <p:cNvCxnSpPr/>
          <p:nvPr>
            <p:custDataLst>
              <p:tags r:id="rId4"/>
            </p:custDataLst>
          </p:nvPr>
        </p:nvCxnSpPr>
        <p:spPr>
          <a:xfrm>
            <a:off x="4572000" y="1039091"/>
            <a:ext cx="0" cy="49101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5"/>
            </p:custDataLst>
          </p:nvPr>
        </p:nvCxnSpPr>
        <p:spPr>
          <a:xfrm>
            <a:off x="2051720" y="3429000"/>
            <a:ext cx="511256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custDataLst>
              <p:tags r:id="rId6"/>
            </p:custDataLst>
          </p:nvPr>
        </p:nvSpPr>
        <p:spPr>
          <a:xfrm>
            <a:off x="3387701" y="268854"/>
            <a:ext cx="2368597" cy="400110"/>
          </a:xfrm>
          <a:prstGeom prst="rect">
            <a:avLst/>
          </a:prstGeom>
          <a:noFill/>
        </p:spPr>
        <p:txBody>
          <a:bodyPr wrap="none" rtlCol="0">
            <a:spAutoFit/>
          </a:bodyPr>
          <a:lstStyle/>
          <a:p>
            <a:r>
              <a:rPr lang="en-CA" sz="2000" b="1" dirty="0">
                <a:solidFill>
                  <a:prstClr val="black"/>
                </a:solidFill>
              </a:rPr>
              <a:t>Ecological Outcomes</a:t>
            </a:r>
          </a:p>
        </p:txBody>
      </p:sp>
      <p:sp>
        <p:nvSpPr>
          <p:cNvPr id="10" name="TextBox 9"/>
          <p:cNvSpPr txBox="1"/>
          <p:nvPr>
            <p:custDataLst>
              <p:tags r:id="rId7"/>
            </p:custDataLst>
          </p:nvPr>
        </p:nvSpPr>
        <p:spPr>
          <a:xfrm rot="16200000">
            <a:off x="764043" y="3265457"/>
            <a:ext cx="1465529" cy="400110"/>
          </a:xfrm>
          <a:prstGeom prst="rect">
            <a:avLst/>
          </a:prstGeom>
          <a:noFill/>
        </p:spPr>
        <p:txBody>
          <a:bodyPr wrap="none" rtlCol="0">
            <a:spAutoFit/>
          </a:bodyPr>
          <a:lstStyle/>
          <a:p>
            <a:r>
              <a:rPr lang="en-CA" sz="2000" b="1" dirty="0">
                <a:solidFill>
                  <a:prstClr val="black"/>
                </a:solidFill>
              </a:rPr>
              <a:t>Governance</a:t>
            </a:r>
          </a:p>
        </p:txBody>
      </p:sp>
      <p:sp>
        <p:nvSpPr>
          <p:cNvPr id="11" name="TextBox 10"/>
          <p:cNvSpPr txBox="1"/>
          <p:nvPr>
            <p:custDataLst>
              <p:tags r:id="rId8"/>
            </p:custDataLst>
          </p:nvPr>
        </p:nvSpPr>
        <p:spPr>
          <a:xfrm rot="5400000">
            <a:off x="6988085" y="3280847"/>
            <a:ext cx="1464055" cy="369332"/>
          </a:xfrm>
          <a:prstGeom prst="rect">
            <a:avLst/>
          </a:prstGeom>
          <a:noFill/>
        </p:spPr>
        <p:txBody>
          <a:bodyPr wrap="none" rtlCol="0">
            <a:spAutoFit/>
          </a:bodyPr>
          <a:lstStyle/>
          <a:p>
            <a:r>
              <a:rPr lang="en-CA" b="1" dirty="0">
                <a:solidFill>
                  <a:prstClr val="black"/>
                </a:solidFill>
              </a:rPr>
              <a:t>Management</a:t>
            </a:r>
          </a:p>
        </p:txBody>
      </p:sp>
      <p:sp>
        <p:nvSpPr>
          <p:cNvPr id="12" name="TextBox 11"/>
          <p:cNvSpPr txBox="1"/>
          <p:nvPr>
            <p:custDataLst>
              <p:tags r:id="rId9"/>
            </p:custDataLst>
          </p:nvPr>
        </p:nvSpPr>
        <p:spPr>
          <a:xfrm>
            <a:off x="3676049" y="6259551"/>
            <a:ext cx="2004588" cy="400110"/>
          </a:xfrm>
          <a:prstGeom prst="rect">
            <a:avLst/>
          </a:prstGeom>
          <a:noFill/>
        </p:spPr>
        <p:txBody>
          <a:bodyPr wrap="none" rtlCol="0">
            <a:spAutoFit/>
          </a:bodyPr>
          <a:lstStyle/>
          <a:p>
            <a:r>
              <a:rPr lang="en-CA" sz="2000" b="1" dirty="0">
                <a:solidFill>
                  <a:prstClr val="black"/>
                </a:solidFill>
              </a:rPr>
              <a:t>Ecological Design</a:t>
            </a:r>
          </a:p>
        </p:txBody>
      </p:sp>
      <p:sp>
        <p:nvSpPr>
          <p:cNvPr id="2" name="TextBox 1"/>
          <p:cNvSpPr txBox="1"/>
          <p:nvPr>
            <p:custDataLst>
              <p:tags r:id="rId10"/>
            </p:custDataLst>
          </p:nvPr>
        </p:nvSpPr>
        <p:spPr>
          <a:xfrm>
            <a:off x="4304138" y="761999"/>
            <a:ext cx="535724" cy="369332"/>
          </a:xfrm>
          <a:prstGeom prst="rect">
            <a:avLst/>
          </a:prstGeom>
          <a:noFill/>
        </p:spPr>
        <p:txBody>
          <a:bodyPr wrap="none" rtlCol="0">
            <a:spAutoFit/>
          </a:bodyPr>
          <a:lstStyle/>
          <a:p>
            <a:r>
              <a:rPr lang="en-CA" dirty="0"/>
              <a:t>100</a:t>
            </a:r>
          </a:p>
        </p:txBody>
      </p:sp>
      <p:sp>
        <p:nvSpPr>
          <p:cNvPr id="13" name="TextBox 12"/>
          <p:cNvSpPr txBox="1"/>
          <p:nvPr>
            <p:custDataLst>
              <p:tags r:id="rId11"/>
            </p:custDataLst>
          </p:nvPr>
        </p:nvSpPr>
        <p:spPr>
          <a:xfrm rot="5400000">
            <a:off x="7033483" y="3280847"/>
            <a:ext cx="535724" cy="369332"/>
          </a:xfrm>
          <a:prstGeom prst="rect">
            <a:avLst/>
          </a:prstGeom>
          <a:noFill/>
        </p:spPr>
        <p:txBody>
          <a:bodyPr wrap="none" rtlCol="0">
            <a:spAutoFit/>
          </a:bodyPr>
          <a:lstStyle/>
          <a:p>
            <a:r>
              <a:rPr lang="en-CA" dirty="0"/>
              <a:t>100</a:t>
            </a:r>
          </a:p>
        </p:txBody>
      </p:sp>
      <p:sp>
        <p:nvSpPr>
          <p:cNvPr id="14" name="TextBox 13"/>
          <p:cNvSpPr txBox="1"/>
          <p:nvPr>
            <p:custDataLst>
              <p:tags r:id="rId12"/>
            </p:custDataLst>
          </p:nvPr>
        </p:nvSpPr>
        <p:spPr>
          <a:xfrm rot="16200000">
            <a:off x="1671775" y="3280847"/>
            <a:ext cx="535724" cy="369332"/>
          </a:xfrm>
          <a:prstGeom prst="rect">
            <a:avLst/>
          </a:prstGeom>
          <a:noFill/>
        </p:spPr>
        <p:txBody>
          <a:bodyPr wrap="none" rtlCol="0">
            <a:spAutoFit/>
          </a:bodyPr>
          <a:lstStyle/>
          <a:p>
            <a:r>
              <a:rPr lang="en-CA" dirty="0"/>
              <a:t>100</a:t>
            </a:r>
          </a:p>
        </p:txBody>
      </p:sp>
      <p:sp>
        <p:nvSpPr>
          <p:cNvPr id="15" name="TextBox 14"/>
          <p:cNvSpPr txBox="1"/>
          <p:nvPr>
            <p:custDataLst>
              <p:tags r:id="rId13"/>
            </p:custDataLst>
          </p:nvPr>
        </p:nvSpPr>
        <p:spPr>
          <a:xfrm>
            <a:off x="4304138" y="5902035"/>
            <a:ext cx="535724" cy="369332"/>
          </a:xfrm>
          <a:prstGeom prst="rect">
            <a:avLst/>
          </a:prstGeom>
          <a:noFill/>
        </p:spPr>
        <p:txBody>
          <a:bodyPr wrap="none" rtlCol="0">
            <a:spAutoFit/>
          </a:bodyPr>
          <a:lstStyle/>
          <a:p>
            <a:r>
              <a:rPr lang="en-CA" dirty="0"/>
              <a:t>100</a:t>
            </a:r>
          </a:p>
        </p:txBody>
      </p:sp>
      <p:sp>
        <p:nvSpPr>
          <p:cNvPr id="8" name="TextBox 7"/>
          <p:cNvSpPr txBox="1"/>
          <p:nvPr>
            <p:custDataLst>
              <p:tags r:id="rId14"/>
            </p:custDataLst>
          </p:nvPr>
        </p:nvSpPr>
        <p:spPr>
          <a:xfrm>
            <a:off x="5725254" y="0"/>
            <a:ext cx="2265492" cy="923330"/>
          </a:xfrm>
          <a:prstGeom prst="rect">
            <a:avLst/>
          </a:prstGeom>
          <a:noFill/>
        </p:spPr>
        <p:txBody>
          <a:bodyPr wrap="none" rtlCol="0">
            <a:spAutoFit/>
          </a:bodyPr>
          <a:lstStyle/>
          <a:p>
            <a:pPr marL="285750" indent="-285750">
              <a:buFont typeface="Arial" panose="020B0604020202020204" pitchFamily="34" charset="0"/>
              <a:buChar char="•"/>
            </a:pPr>
            <a:r>
              <a:rPr lang="en-CA" dirty="0"/>
              <a:t>Ecological integrity</a:t>
            </a:r>
          </a:p>
          <a:p>
            <a:pPr marL="285750" indent="-285750">
              <a:buFont typeface="Arial" panose="020B0604020202020204" pitchFamily="34" charset="0"/>
              <a:buChar char="•"/>
            </a:pPr>
            <a:r>
              <a:rPr lang="en-CA" dirty="0"/>
              <a:t>Species, Cover</a:t>
            </a:r>
          </a:p>
          <a:p>
            <a:pPr marL="285750" indent="-285750">
              <a:buFont typeface="Arial" panose="020B0604020202020204" pitchFamily="34" charset="0"/>
              <a:buChar char="•"/>
            </a:pPr>
            <a:r>
              <a:rPr lang="en-CA" dirty="0"/>
              <a:t>Ecosystem Services</a:t>
            </a:r>
          </a:p>
        </p:txBody>
      </p:sp>
      <p:sp>
        <p:nvSpPr>
          <p:cNvPr id="16" name="TextBox 15"/>
          <p:cNvSpPr txBox="1"/>
          <p:nvPr>
            <p:custDataLst>
              <p:tags r:id="rId15"/>
            </p:custDataLst>
          </p:nvPr>
        </p:nvSpPr>
        <p:spPr>
          <a:xfrm>
            <a:off x="6858000" y="4225636"/>
            <a:ext cx="1710276" cy="1200329"/>
          </a:xfrm>
          <a:prstGeom prst="rect">
            <a:avLst/>
          </a:prstGeom>
          <a:noFill/>
        </p:spPr>
        <p:txBody>
          <a:bodyPr wrap="none" rtlCol="0">
            <a:spAutoFit/>
          </a:bodyPr>
          <a:lstStyle/>
          <a:p>
            <a:pPr marL="285750" indent="-285750">
              <a:buFont typeface="Arial" panose="020B0604020202020204" pitchFamily="34" charset="0"/>
              <a:buChar char="•"/>
            </a:pPr>
            <a:r>
              <a:rPr lang="en-CA" dirty="0"/>
              <a:t>Enforcement</a:t>
            </a:r>
          </a:p>
          <a:p>
            <a:pPr marL="285750" indent="-285750">
              <a:buFont typeface="Arial" panose="020B0604020202020204" pitchFamily="34" charset="0"/>
              <a:buChar char="•"/>
            </a:pPr>
            <a:r>
              <a:rPr lang="en-CA" dirty="0"/>
              <a:t>Restoration</a:t>
            </a:r>
          </a:p>
          <a:p>
            <a:pPr marL="285750" indent="-285750">
              <a:buFont typeface="Arial" panose="020B0604020202020204" pitchFamily="34" charset="0"/>
              <a:buChar char="•"/>
            </a:pPr>
            <a:r>
              <a:rPr lang="en-CA" dirty="0"/>
              <a:t>Monitoring</a:t>
            </a:r>
          </a:p>
          <a:p>
            <a:pPr marL="285750" indent="-285750">
              <a:buFont typeface="Arial" panose="020B0604020202020204" pitchFamily="34" charset="0"/>
              <a:buChar char="•"/>
            </a:pPr>
            <a:r>
              <a:rPr lang="en-CA" dirty="0"/>
              <a:t>Capacity</a:t>
            </a:r>
          </a:p>
        </p:txBody>
      </p:sp>
      <p:sp>
        <p:nvSpPr>
          <p:cNvPr id="17" name="TextBox 16"/>
          <p:cNvSpPr txBox="1"/>
          <p:nvPr>
            <p:custDataLst>
              <p:tags r:id="rId16"/>
            </p:custDataLst>
          </p:nvPr>
        </p:nvSpPr>
        <p:spPr>
          <a:xfrm>
            <a:off x="5749636" y="5934670"/>
            <a:ext cx="1615827" cy="923330"/>
          </a:xfrm>
          <a:prstGeom prst="rect">
            <a:avLst/>
          </a:prstGeom>
          <a:noFill/>
        </p:spPr>
        <p:txBody>
          <a:bodyPr wrap="none" rtlCol="0">
            <a:spAutoFit/>
          </a:bodyPr>
          <a:lstStyle/>
          <a:p>
            <a:pPr marL="285750" indent="-285750">
              <a:buFont typeface="Arial" panose="020B0604020202020204" pitchFamily="34" charset="0"/>
              <a:buChar char="•"/>
            </a:pPr>
            <a:r>
              <a:rPr lang="en-CA" dirty="0"/>
              <a:t>Size</a:t>
            </a:r>
          </a:p>
          <a:p>
            <a:pPr marL="285750" indent="-285750">
              <a:buFont typeface="Arial" panose="020B0604020202020204" pitchFamily="34" charset="0"/>
              <a:buChar char="•"/>
            </a:pPr>
            <a:r>
              <a:rPr lang="en-CA" dirty="0"/>
              <a:t>Location</a:t>
            </a:r>
          </a:p>
          <a:p>
            <a:pPr marL="285750" indent="-285750">
              <a:buFont typeface="Arial" panose="020B0604020202020204" pitchFamily="34" charset="0"/>
              <a:buChar char="•"/>
            </a:pPr>
            <a:r>
              <a:rPr lang="en-CA" dirty="0"/>
              <a:t>connectivity</a:t>
            </a:r>
          </a:p>
        </p:txBody>
      </p:sp>
      <p:sp>
        <p:nvSpPr>
          <p:cNvPr id="21" name="TextBox 20"/>
          <p:cNvSpPr txBox="1"/>
          <p:nvPr>
            <p:custDataLst>
              <p:tags r:id="rId17"/>
            </p:custDataLst>
          </p:nvPr>
        </p:nvSpPr>
        <p:spPr>
          <a:xfrm>
            <a:off x="678873" y="4170219"/>
            <a:ext cx="1737527" cy="923330"/>
          </a:xfrm>
          <a:prstGeom prst="rect">
            <a:avLst/>
          </a:prstGeom>
          <a:noFill/>
        </p:spPr>
        <p:txBody>
          <a:bodyPr wrap="none" rtlCol="0">
            <a:spAutoFit/>
          </a:bodyPr>
          <a:lstStyle/>
          <a:p>
            <a:pPr marL="285750" indent="-285750">
              <a:buFont typeface="Arial" panose="020B0604020202020204" pitchFamily="34" charset="0"/>
              <a:buChar char="•"/>
            </a:pPr>
            <a:r>
              <a:rPr lang="en-CA" dirty="0"/>
              <a:t>Who decides</a:t>
            </a:r>
          </a:p>
          <a:p>
            <a:pPr marL="285750" indent="-285750">
              <a:buFont typeface="Arial" panose="020B0604020202020204" pitchFamily="34" charset="0"/>
              <a:buChar char="•"/>
            </a:pPr>
            <a:r>
              <a:rPr lang="en-CA" dirty="0"/>
              <a:t>Who benefits</a:t>
            </a:r>
          </a:p>
          <a:p>
            <a:pPr marL="285750" indent="-285750">
              <a:buFont typeface="Arial" panose="020B0604020202020204" pitchFamily="34" charset="0"/>
              <a:buChar char="•"/>
            </a:pPr>
            <a:r>
              <a:rPr lang="en-CA" dirty="0"/>
              <a:t>Corruption</a:t>
            </a:r>
          </a:p>
        </p:txBody>
      </p:sp>
    </p:spTree>
    <p:extLst>
      <p:ext uri="{BB962C8B-B14F-4D97-AF65-F5344CB8AC3E}">
        <p14:creationId xmlns:p14="http://schemas.microsoft.com/office/powerpoint/2010/main" val="39322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7"/>
                                        </p:tgtEl>
                                      </p:cBhvr>
                                    </p:animEffect>
                                    <p:set>
                                      <p:cBhvr>
                                        <p:cTn id="65" dur="1" fill="hold">
                                          <p:stCondLst>
                                            <p:cond delay="499"/>
                                          </p:stCondLst>
                                        </p:cTn>
                                        <p:tgtEl>
                                          <p:spTgt spid="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animBg="1"/>
      <p:bldP spid="4" grpId="1" animBg="1"/>
      <p:bldP spid="20" grpId="0" animBg="1"/>
      <p:bldP spid="20" grpId="1" animBg="1"/>
      <p:bldP spid="7" grpId="0" animBg="1"/>
      <p:bldP spid="7" grpId="1" animBg="1"/>
      <p:bldP spid="8" grpId="0"/>
      <p:bldP spid="8" grpId="1"/>
      <p:bldP spid="16" grpId="0"/>
      <p:bldP spid="16" grpId="1"/>
      <p:bldP spid="17" grpId="0"/>
      <p:bldP spid="17" grpId="1"/>
      <p:bldP spid="21" grpId="0"/>
      <p:bldP spid="2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custDataLst>
              <p:tags r:id="rId1"/>
            </p:custDataLst>
          </p:nvPr>
        </p:nvSpPr>
        <p:spPr>
          <a:xfrm>
            <a:off x="553641" y="1007268"/>
            <a:ext cx="8036719" cy="415498"/>
          </a:xfrm>
          <a:prstGeom prst="rect">
            <a:avLst/>
          </a:prstGeom>
          <a:noFill/>
        </p:spPr>
        <p:txBody>
          <a:bodyPr wrap="square" rtlCol="0">
            <a:spAutoFit/>
          </a:bodyPr>
          <a:lstStyle/>
          <a:p>
            <a:pPr algn="ctr"/>
            <a:r>
              <a:rPr lang="en-CA" sz="2100" b="1" dirty="0">
                <a:solidFill>
                  <a:srgbClr val="0070C0"/>
                </a:solidFill>
              </a:rPr>
              <a:t>Factors Determining Positive Ecological Outcomes in Protected Areas</a:t>
            </a:r>
          </a:p>
        </p:txBody>
      </p:sp>
      <p:grpSp>
        <p:nvGrpSpPr>
          <p:cNvPr id="34" name="Group 33"/>
          <p:cNvGrpSpPr/>
          <p:nvPr>
            <p:custDataLst>
              <p:tags r:id="rId2"/>
            </p:custDataLst>
          </p:nvPr>
        </p:nvGrpSpPr>
        <p:grpSpPr>
          <a:xfrm>
            <a:off x="1146247" y="1752261"/>
            <a:ext cx="6579719" cy="4233256"/>
            <a:chOff x="2299855" y="893310"/>
            <a:chExt cx="7511481" cy="4958433"/>
          </a:xfrm>
        </p:grpSpPr>
        <p:grpSp>
          <p:nvGrpSpPr>
            <p:cNvPr id="2" name="Group 1"/>
            <p:cNvGrpSpPr/>
            <p:nvPr/>
          </p:nvGrpSpPr>
          <p:grpSpPr>
            <a:xfrm>
              <a:off x="2299855" y="893310"/>
              <a:ext cx="7084007" cy="4958433"/>
              <a:chOff x="775855" y="893309"/>
              <a:chExt cx="7084007" cy="4958433"/>
            </a:xfrm>
          </p:grpSpPr>
          <p:cxnSp>
            <p:nvCxnSpPr>
              <p:cNvPr id="7" name="Straight Connector 6"/>
              <p:cNvCxnSpPr/>
              <p:nvPr/>
            </p:nvCxnSpPr>
            <p:spPr>
              <a:xfrm>
                <a:off x="1565564" y="1080655"/>
                <a:ext cx="13855" cy="4156363"/>
              </a:xfrm>
              <a:prstGeom prst="line">
                <a:avLst/>
              </a:prstGeom>
              <a:ln w="38100"/>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1565564" y="5223164"/>
                <a:ext cx="6234545" cy="41563"/>
              </a:xfrm>
              <a:prstGeom prst="line">
                <a:avLst/>
              </a:prstGeom>
              <a:ln w="38100"/>
            </p:spPr>
            <p:style>
              <a:lnRef idx="3">
                <a:schemeClr val="dk1"/>
              </a:lnRef>
              <a:fillRef idx="0">
                <a:schemeClr val="dk1"/>
              </a:fillRef>
              <a:effectRef idx="2">
                <a:schemeClr val="dk1"/>
              </a:effectRef>
              <a:fontRef idx="minor">
                <a:schemeClr val="tx1"/>
              </a:fontRef>
            </p:style>
          </p:cxnSp>
          <p:sp>
            <p:nvSpPr>
              <p:cNvPr id="11" name="TextBox 10"/>
              <p:cNvSpPr txBox="1"/>
              <p:nvPr/>
            </p:nvSpPr>
            <p:spPr>
              <a:xfrm rot="16200000">
                <a:off x="-276011" y="2715018"/>
                <a:ext cx="2736722" cy="342577"/>
              </a:xfrm>
              <a:prstGeom prst="rect">
                <a:avLst/>
              </a:prstGeom>
              <a:noFill/>
            </p:spPr>
            <p:txBody>
              <a:bodyPr wrap="none" rtlCol="0">
                <a:spAutoFit/>
              </a:bodyPr>
              <a:lstStyle/>
              <a:p>
                <a:r>
                  <a:rPr lang="en-CA" sz="1350" b="1" dirty="0"/>
                  <a:t>Relative Importance of Factor </a:t>
                </a:r>
              </a:p>
            </p:txBody>
          </p:sp>
          <p:sp>
            <p:nvSpPr>
              <p:cNvPr id="18" name="TextBox 17"/>
              <p:cNvSpPr txBox="1"/>
              <p:nvPr/>
            </p:nvSpPr>
            <p:spPr>
              <a:xfrm>
                <a:off x="3099161" y="5500255"/>
                <a:ext cx="2359757" cy="351487"/>
              </a:xfrm>
              <a:prstGeom prst="rect">
                <a:avLst/>
              </a:prstGeom>
              <a:noFill/>
            </p:spPr>
            <p:txBody>
              <a:bodyPr wrap="none" rtlCol="0">
                <a:spAutoFit/>
              </a:bodyPr>
              <a:lstStyle/>
              <a:p>
                <a:r>
                  <a:rPr lang="en-CA" sz="1350" b="1" dirty="0"/>
                  <a:t>Cumulative level of Threat</a:t>
                </a:r>
              </a:p>
            </p:txBody>
          </p:sp>
          <p:sp>
            <p:nvSpPr>
              <p:cNvPr id="19" name="TextBox 18"/>
              <p:cNvSpPr txBox="1"/>
              <p:nvPr/>
            </p:nvSpPr>
            <p:spPr>
              <a:xfrm>
                <a:off x="1482437" y="5292437"/>
                <a:ext cx="500982" cy="351487"/>
              </a:xfrm>
              <a:prstGeom prst="rect">
                <a:avLst/>
              </a:prstGeom>
              <a:noFill/>
            </p:spPr>
            <p:txBody>
              <a:bodyPr wrap="none" rtlCol="0">
                <a:spAutoFit/>
              </a:bodyPr>
              <a:lstStyle/>
              <a:p>
                <a:r>
                  <a:rPr lang="en-CA" sz="1350" dirty="0"/>
                  <a:t>low</a:t>
                </a:r>
              </a:p>
            </p:txBody>
          </p:sp>
          <p:sp>
            <p:nvSpPr>
              <p:cNvPr id="20" name="TextBox 19"/>
              <p:cNvSpPr txBox="1"/>
              <p:nvPr/>
            </p:nvSpPr>
            <p:spPr>
              <a:xfrm>
                <a:off x="7301345" y="5334000"/>
                <a:ext cx="558517" cy="351487"/>
              </a:xfrm>
              <a:prstGeom prst="rect">
                <a:avLst/>
              </a:prstGeom>
              <a:noFill/>
            </p:spPr>
            <p:txBody>
              <a:bodyPr wrap="none" rtlCol="0">
                <a:spAutoFit/>
              </a:bodyPr>
              <a:lstStyle/>
              <a:p>
                <a:r>
                  <a:rPr lang="en-CA" sz="1350" dirty="0"/>
                  <a:t>high</a:t>
                </a:r>
              </a:p>
            </p:txBody>
          </p:sp>
          <p:sp>
            <p:nvSpPr>
              <p:cNvPr id="24" name="TextBox 23"/>
              <p:cNvSpPr txBox="1"/>
              <p:nvPr/>
            </p:nvSpPr>
            <p:spPr>
              <a:xfrm>
                <a:off x="775855" y="893309"/>
                <a:ext cx="558517" cy="351487"/>
              </a:xfrm>
              <a:prstGeom prst="rect">
                <a:avLst/>
              </a:prstGeom>
              <a:noFill/>
            </p:spPr>
            <p:txBody>
              <a:bodyPr wrap="none" rtlCol="0">
                <a:spAutoFit/>
              </a:bodyPr>
              <a:lstStyle/>
              <a:p>
                <a:r>
                  <a:rPr lang="en-CA" sz="1350" dirty="0"/>
                  <a:t>high</a:t>
                </a:r>
              </a:p>
            </p:txBody>
          </p:sp>
          <p:sp>
            <p:nvSpPr>
              <p:cNvPr id="27" name="TextBox 26"/>
              <p:cNvSpPr txBox="1"/>
              <p:nvPr/>
            </p:nvSpPr>
            <p:spPr>
              <a:xfrm>
                <a:off x="914400" y="4918364"/>
                <a:ext cx="500982" cy="351487"/>
              </a:xfrm>
              <a:prstGeom prst="rect">
                <a:avLst/>
              </a:prstGeom>
              <a:noFill/>
            </p:spPr>
            <p:txBody>
              <a:bodyPr wrap="none" rtlCol="0">
                <a:spAutoFit/>
              </a:bodyPr>
              <a:lstStyle/>
              <a:p>
                <a:r>
                  <a:rPr lang="en-CA" sz="1350" dirty="0"/>
                  <a:t>low</a:t>
                </a:r>
              </a:p>
            </p:txBody>
          </p:sp>
          <p:cxnSp>
            <p:nvCxnSpPr>
              <p:cNvPr id="29" name="Straight Arrow Connector 28"/>
              <p:cNvCxnSpPr/>
              <p:nvPr/>
            </p:nvCxnSpPr>
            <p:spPr>
              <a:xfrm flipH="1" flipV="1">
                <a:off x="1288473" y="1260764"/>
                <a:ext cx="27709" cy="3588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981200" y="5458691"/>
                <a:ext cx="5181600" cy="27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7709190">
                <a:off x="4799559" y="3062643"/>
                <a:ext cx="1828801" cy="351362"/>
              </a:xfrm>
              <a:prstGeom prst="rect">
                <a:avLst/>
              </a:prstGeom>
              <a:noFill/>
            </p:spPr>
            <p:txBody>
              <a:bodyPr wrap="square" rtlCol="0">
                <a:spAutoFit/>
              </a:bodyPr>
              <a:lstStyle/>
              <a:p>
                <a:pPr algn="ctr"/>
                <a:r>
                  <a:rPr lang="en-CA" sz="1400" b="1" dirty="0"/>
                  <a:t>Ecological Design</a:t>
                </a:r>
              </a:p>
            </p:txBody>
          </p:sp>
          <p:sp>
            <p:nvSpPr>
              <p:cNvPr id="22" name="TextBox 21"/>
              <p:cNvSpPr txBox="1"/>
              <p:nvPr/>
            </p:nvSpPr>
            <p:spPr>
              <a:xfrm rot="17690651">
                <a:off x="3594065" y="2854192"/>
                <a:ext cx="2438400" cy="351362"/>
              </a:xfrm>
              <a:prstGeom prst="rect">
                <a:avLst/>
              </a:prstGeom>
              <a:noFill/>
              <a:ln>
                <a:noFill/>
              </a:ln>
            </p:spPr>
            <p:txBody>
              <a:bodyPr wrap="square" rtlCol="0">
                <a:spAutoFit/>
              </a:bodyPr>
              <a:lstStyle/>
              <a:p>
                <a:pPr algn="ctr"/>
                <a:r>
                  <a:rPr lang="en-CA" sz="1400" b="1" dirty="0"/>
                  <a:t>Effective</a:t>
                </a:r>
                <a:r>
                  <a:rPr lang="en-CA" sz="1400" dirty="0"/>
                  <a:t> </a:t>
                </a:r>
                <a:r>
                  <a:rPr lang="en-CA" sz="1400" b="1" dirty="0"/>
                  <a:t>Management</a:t>
                </a:r>
              </a:p>
            </p:txBody>
          </p:sp>
          <p:sp>
            <p:nvSpPr>
              <p:cNvPr id="36" name="TextBox 35"/>
              <p:cNvSpPr txBox="1"/>
              <p:nvPr/>
            </p:nvSpPr>
            <p:spPr>
              <a:xfrm rot="17245087">
                <a:off x="2938319" y="2502408"/>
                <a:ext cx="2183854" cy="351362"/>
              </a:xfrm>
              <a:prstGeom prst="rect">
                <a:avLst/>
              </a:prstGeom>
              <a:noFill/>
              <a:ln>
                <a:noFill/>
              </a:ln>
            </p:spPr>
            <p:txBody>
              <a:bodyPr wrap="square" rtlCol="0">
                <a:spAutoFit/>
              </a:bodyPr>
              <a:lstStyle/>
              <a:p>
                <a:r>
                  <a:rPr lang="en-CA" sz="1400" b="1" dirty="0"/>
                  <a:t>Good Governance</a:t>
                </a:r>
                <a:endParaRPr lang="en-CA" sz="1350" b="1" dirty="0"/>
              </a:p>
            </p:txBody>
          </p:sp>
        </p:grpSp>
        <p:grpSp>
          <p:nvGrpSpPr>
            <p:cNvPr id="28" name="Group 27"/>
            <p:cNvGrpSpPr/>
            <p:nvPr/>
          </p:nvGrpSpPr>
          <p:grpSpPr>
            <a:xfrm>
              <a:off x="3103418" y="1122218"/>
              <a:ext cx="6707918" cy="4120132"/>
              <a:chOff x="3103418" y="1122218"/>
              <a:chExt cx="6707918" cy="4120132"/>
            </a:xfrm>
          </p:grpSpPr>
          <p:sp>
            <p:nvSpPr>
              <p:cNvPr id="12" name="Freeform 11"/>
              <p:cNvSpPr/>
              <p:nvPr/>
            </p:nvSpPr>
            <p:spPr>
              <a:xfrm>
                <a:off x="3269674" y="1122218"/>
                <a:ext cx="2632363" cy="4100946"/>
              </a:xfrm>
              <a:custGeom>
                <a:avLst/>
                <a:gdLst>
                  <a:gd name="connsiteX0" fmla="*/ 0 w 2632363"/>
                  <a:gd name="connsiteY0" fmla="*/ 0 h 4100946"/>
                  <a:gd name="connsiteX1" fmla="*/ 263236 w 2632363"/>
                  <a:gd name="connsiteY1" fmla="*/ 1870364 h 4100946"/>
                  <a:gd name="connsiteX2" fmla="*/ 942109 w 2632363"/>
                  <a:gd name="connsiteY2" fmla="*/ 3048000 h 4100946"/>
                  <a:gd name="connsiteX3" fmla="*/ 2632363 w 2632363"/>
                  <a:gd name="connsiteY3" fmla="*/ 4100946 h 4100946"/>
                  <a:gd name="connsiteX4" fmla="*/ 2632363 w 2632363"/>
                  <a:gd name="connsiteY4" fmla="*/ 4100946 h 4100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363" h="4100946">
                    <a:moveTo>
                      <a:pt x="0" y="0"/>
                    </a:moveTo>
                    <a:cubicBezTo>
                      <a:pt x="53109" y="681182"/>
                      <a:pt x="106218" y="1362364"/>
                      <a:pt x="263236" y="1870364"/>
                    </a:cubicBezTo>
                    <a:cubicBezTo>
                      <a:pt x="420254" y="2378364"/>
                      <a:pt x="547255" y="2676236"/>
                      <a:pt x="942109" y="3048000"/>
                    </a:cubicBezTo>
                    <a:cubicBezTo>
                      <a:pt x="1336963" y="3419764"/>
                      <a:pt x="2632363" y="4100946"/>
                      <a:pt x="2632363" y="4100946"/>
                    </a:cubicBezTo>
                    <a:lnTo>
                      <a:pt x="2632363" y="4100946"/>
                    </a:ln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dirty="0"/>
              </a:p>
            </p:txBody>
          </p:sp>
          <p:sp>
            <p:nvSpPr>
              <p:cNvPr id="15" name="Freeform 14"/>
              <p:cNvSpPr/>
              <p:nvPr/>
            </p:nvSpPr>
            <p:spPr>
              <a:xfrm>
                <a:off x="3172691" y="1246910"/>
                <a:ext cx="6581770" cy="3976255"/>
              </a:xfrm>
              <a:custGeom>
                <a:avLst/>
                <a:gdLst>
                  <a:gd name="connsiteX0" fmla="*/ 0 w 6581770"/>
                  <a:gd name="connsiteY0" fmla="*/ 3976255 h 3976255"/>
                  <a:gd name="connsiteX1" fmla="*/ 2050473 w 6581770"/>
                  <a:gd name="connsiteY1" fmla="*/ 3740727 h 3976255"/>
                  <a:gd name="connsiteX2" fmla="*/ 3048000 w 6581770"/>
                  <a:gd name="connsiteY2" fmla="*/ 2563091 h 3976255"/>
                  <a:gd name="connsiteX3" fmla="*/ 3685309 w 6581770"/>
                  <a:gd name="connsiteY3" fmla="*/ 1149927 h 3976255"/>
                  <a:gd name="connsiteX4" fmla="*/ 4488873 w 6581770"/>
                  <a:gd name="connsiteY4" fmla="*/ 429491 h 3976255"/>
                  <a:gd name="connsiteX5" fmla="*/ 5624945 w 6581770"/>
                  <a:gd name="connsiteY5" fmla="*/ 83127 h 3976255"/>
                  <a:gd name="connsiteX6" fmla="*/ 6497782 w 6581770"/>
                  <a:gd name="connsiteY6" fmla="*/ 13855 h 3976255"/>
                  <a:gd name="connsiteX7" fmla="*/ 6497782 w 6581770"/>
                  <a:gd name="connsiteY7" fmla="*/ 0 h 397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1770" h="3976255">
                    <a:moveTo>
                      <a:pt x="0" y="3976255"/>
                    </a:moveTo>
                    <a:cubicBezTo>
                      <a:pt x="771236" y="3976254"/>
                      <a:pt x="1542473" y="3976254"/>
                      <a:pt x="2050473" y="3740727"/>
                    </a:cubicBezTo>
                    <a:cubicBezTo>
                      <a:pt x="2558473" y="3505200"/>
                      <a:pt x="2775527" y="2994891"/>
                      <a:pt x="3048000" y="2563091"/>
                    </a:cubicBezTo>
                    <a:cubicBezTo>
                      <a:pt x="3320473" y="2131291"/>
                      <a:pt x="3445163" y="1505527"/>
                      <a:pt x="3685309" y="1149927"/>
                    </a:cubicBezTo>
                    <a:cubicBezTo>
                      <a:pt x="3925455" y="794327"/>
                      <a:pt x="4165600" y="607291"/>
                      <a:pt x="4488873" y="429491"/>
                    </a:cubicBezTo>
                    <a:cubicBezTo>
                      <a:pt x="4812146" y="251691"/>
                      <a:pt x="5290127" y="152400"/>
                      <a:pt x="5624945" y="83127"/>
                    </a:cubicBezTo>
                    <a:cubicBezTo>
                      <a:pt x="5959763" y="13854"/>
                      <a:pt x="6352309" y="27709"/>
                      <a:pt x="6497782" y="13855"/>
                    </a:cubicBezTo>
                    <a:cubicBezTo>
                      <a:pt x="6643255" y="0"/>
                      <a:pt x="6570518" y="0"/>
                      <a:pt x="6497782" y="0"/>
                    </a:cubicBezTo>
                  </a:path>
                </a:pathLst>
              </a:cu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dirty="0"/>
              </a:p>
            </p:txBody>
          </p:sp>
          <p:sp>
            <p:nvSpPr>
              <p:cNvPr id="17" name="Freeform 16"/>
              <p:cNvSpPr/>
              <p:nvPr/>
            </p:nvSpPr>
            <p:spPr>
              <a:xfrm>
                <a:off x="3228110" y="1222796"/>
                <a:ext cx="6556727" cy="4019554"/>
              </a:xfrm>
              <a:custGeom>
                <a:avLst/>
                <a:gdLst>
                  <a:gd name="connsiteX0" fmla="*/ 0 w 6556727"/>
                  <a:gd name="connsiteY0" fmla="*/ 4014222 h 4019554"/>
                  <a:gd name="connsiteX1" fmla="*/ 2078182 w 6556727"/>
                  <a:gd name="connsiteY1" fmla="*/ 3931095 h 4019554"/>
                  <a:gd name="connsiteX2" fmla="*/ 3477491 w 6556727"/>
                  <a:gd name="connsiteY2" fmla="*/ 3404622 h 4019554"/>
                  <a:gd name="connsiteX3" fmla="*/ 4308764 w 6556727"/>
                  <a:gd name="connsiteY3" fmla="*/ 1963749 h 4019554"/>
                  <a:gd name="connsiteX4" fmla="*/ 4904509 w 6556727"/>
                  <a:gd name="connsiteY4" fmla="*/ 647568 h 4019554"/>
                  <a:gd name="connsiteX5" fmla="*/ 5569527 w 6556727"/>
                  <a:gd name="connsiteY5" fmla="*/ 190368 h 4019554"/>
                  <a:gd name="connsiteX6" fmla="*/ 6470073 w 6556727"/>
                  <a:gd name="connsiteY6" fmla="*/ 10259 h 4019554"/>
                  <a:gd name="connsiteX7" fmla="*/ 6470073 w 6556727"/>
                  <a:gd name="connsiteY7" fmla="*/ 37968 h 401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6727" h="4019554">
                    <a:moveTo>
                      <a:pt x="0" y="4014222"/>
                    </a:moveTo>
                    <a:cubicBezTo>
                      <a:pt x="749300" y="4023458"/>
                      <a:pt x="1498600" y="4032695"/>
                      <a:pt x="2078182" y="3931095"/>
                    </a:cubicBezTo>
                    <a:cubicBezTo>
                      <a:pt x="2657764" y="3829495"/>
                      <a:pt x="3105727" y="3732513"/>
                      <a:pt x="3477491" y="3404622"/>
                    </a:cubicBezTo>
                    <a:cubicBezTo>
                      <a:pt x="3849255" y="3076731"/>
                      <a:pt x="4070928" y="2423258"/>
                      <a:pt x="4308764" y="1963749"/>
                    </a:cubicBezTo>
                    <a:cubicBezTo>
                      <a:pt x="4546600" y="1504240"/>
                      <a:pt x="4694382" y="943131"/>
                      <a:pt x="4904509" y="647568"/>
                    </a:cubicBezTo>
                    <a:cubicBezTo>
                      <a:pt x="5114636" y="352005"/>
                      <a:pt x="5308600" y="296586"/>
                      <a:pt x="5569527" y="190368"/>
                    </a:cubicBezTo>
                    <a:cubicBezTo>
                      <a:pt x="5830454" y="84150"/>
                      <a:pt x="6319982" y="35659"/>
                      <a:pt x="6470073" y="10259"/>
                    </a:cubicBezTo>
                    <a:cubicBezTo>
                      <a:pt x="6620164" y="-15141"/>
                      <a:pt x="6545118" y="11413"/>
                      <a:pt x="6470073" y="37968"/>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dirty="0"/>
              </a:p>
            </p:txBody>
          </p:sp>
          <p:sp>
            <p:nvSpPr>
              <p:cNvPr id="21" name="TextBox 20"/>
              <p:cNvSpPr txBox="1"/>
              <p:nvPr/>
            </p:nvSpPr>
            <p:spPr>
              <a:xfrm rot="4324147">
                <a:off x="3090186" y="2601393"/>
                <a:ext cx="1277694" cy="597314"/>
              </a:xfrm>
              <a:prstGeom prst="rect">
                <a:avLst/>
              </a:prstGeom>
              <a:noFill/>
            </p:spPr>
            <p:txBody>
              <a:bodyPr wrap="square" rtlCol="0">
                <a:spAutoFit/>
              </a:bodyPr>
              <a:lstStyle/>
              <a:p>
                <a:r>
                  <a:rPr lang="en-CA" sz="1400" b="1" dirty="0"/>
                  <a:t>Isolation</a:t>
                </a:r>
              </a:p>
              <a:p>
                <a:endParaRPr lang="en-CA" sz="1400" b="1" dirty="0"/>
              </a:p>
            </p:txBody>
          </p:sp>
          <p:sp>
            <p:nvSpPr>
              <p:cNvPr id="26" name="Freeform 25"/>
              <p:cNvSpPr/>
              <p:nvPr/>
            </p:nvSpPr>
            <p:spPr>
              <a:xfrm>
                <a:off x="3103418" y="1205345"/>
                <a:ext cx="6707918" cy="4003964"/>
              </a:xfrm>
              <a:custGeom>
                <a:avLst/>
                <a:gdLst>
                  <a:gd name="connsiteX0" fmla="*/ 0 w 6707918"/>
                  <a:gd name="connsiteY0" fmla="*/ 4003964 h 4003964"/>
                  <a:gd name="connsiteX1" fmla="*/ 1316182 w 6707918"/>
                  <a:gd name="connsiteY1" fmla="*/ 3740728 h 4003964"/>
                  <a:gd name="connsiteX2" fmla="*/ 2230582 w 6707918"/>
                  <a:gd name="connsiteY2" fmla="*/ 2812473 h 4003964"/>
                  <a:gd name="connsiteX3" fmla="*/ 2784764 w 6707918"/>
                  <a:gd name="connsiteY3" fmla="*/ 1191491 h 4003964"/>
                  <a:gd name="connsiteX4" fmla="*/ 3117273 w 6707918"/>
                  <a:gd name="connsiteY4" fmla="*/ 471055 h 4003964"/>
                  <a:gd name="connsiteX5" fmla="*/ 4073237 w 6707918"/>
                  <a:gd name="connsiteY5" fmla="*/ 124691 h 4003964"/>
                  <a:gd name="connsiteX6" fmla="*/ 5056909 w 6707918"/>
                  <a:gd name="connsiteY6" fmla="*/ 41564 h 4003964"/>
                  <a:gd name="connsiteX7" fmla="*/ 6567055 w 6707918"/>
                  <a:gd name="connsiteY7" fmla="*/ 0 h 4003964"/>
                  <a:gd name="connsiteX8" fmla="*/ 6553200 w 6707918"/>
                  <a:gd name="connsiteY8" fmla="*/ 41564 h 40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7918" h="4003964">
                    <a:moveTo>
                      <a:pt x="0" y="4003964"/>
                    </a:moveTo>
                    <a:cubicBezTo>
                      <a:pt x="472209" y="3971637"/>
                      <a:pt x="944418" y="3939310"/>
                      <a:pt x="1316182" y="3740728"/>
                    </a:cubicBezTo>
                    <a:cubicBezTo>
                      <a:pt x="1687946" y="3542146"/>
                      <a:pt x="1985818" y="3237346"/>
                      <a:pt x="2230582" y="2812473"/>
                    </a:cubicBezTo>
                    <a:cubicBezTo>
                      <a:pt x="2475346" y="2387600"/>
                      <a:pt x="2636982" y="1581727"/>
                      <a:pt x="2784764" y="1191491"/>
                    </a:cubicBezTo>
                    <a:cubicBezTo>
                      <a:pt x="2932546" y="801255"/>
                      <a:pt x="2902527" y="648855"/>
                      <a:pt x="3117273" y="471055"/>
                    </a:cubicBezTo>
                    <a:cubicBezTo>
                      <a:pt x="3332019" y="293255"/>
                      <a:pt x="3749964" y="196273"/>
                      <a:pt x="4073237" y="124691"/>
                    </a:cubicBezTo>
                    <a:cubicBezTo>
                      <a:pt x="4396510" y="53109"/>
                      <a:pt x="4641273" y="62346"/>
                      <a:pt x="5056909" y="41564"/>
                    </a:cubicBezTo>
                    <a:cubicBezTo>
                      <a:pt x="5472545" y="20782"/>
                      <a:pt x="6317673" y="0"/>
                      <a:pt x="6567055" y="0"/>
                    </a:cubicBezTo>
                    <a:cubicBezTo>
                      <a:pt x="6816437" y="0"/>
                      <a:pt x="6684818" y="20782"/>
                      <a:pt x="6553200" y="41564"/>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sz="1350" dirty="0"/>
              </a:p>
            </p:txBody>
          </p:sp>
        </p:grpSp>
      </p:grpSp>
    </p:spTree>
    <p:extLst>
      <p:ext uri="{BB962C8B-B14F-4D97-AF65-F5344CB8AC3E}">
        <p14:creationId xmlns:p14="http://schemas.microsoft.com/office/powerpoint/2010/main" val="2770948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616527" y="3186545"/>
            <a:ext cx="7910945" cy="266007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custDataLst>
              <p:tags r:id="rId2"/>
            </p:custDataLst>
          </p:nvPr>
        </p:nvSpPr>
        <p:spPr>
          <a:xfrm>
            <a:off x="628650" y="0"/>
            <a:ext cx="7886700" cy="1325563"/>
          </a:xfrm>
        </p:spPr>
        <p:txBody>
          <a:bodyPr/>
          <a:lstStyle/>
          <a:p>
            <a:r>
              <a:rPr lang="en-CA" b="1" dirty="0">
                <a:solidFill>
                  <a:srgbClr val="0070C0"/>
                </a:solidFill>
              </a:rPr>
              <a:t>What drives PA success</a:t>
            </a:r>
            <a:r>
              <a:rPr lang="en-CA" b="1" dirty="0"/>
              <a:t> </a:t>
            </a:r>
            <a:r>
              <a:rPr lang="en-CA" b="1" dirty="0">
                <a:solidFill>
                  <a:srgbClr val="0070C0"/>
                </a:solidFill>
              </a:rPr>
              <a:t>?</a:t>
            </a:r>
          </a:p>
        </p:txBody>
      </p:sp>
      <p:sp>
        <p:nvSpPr>
          <p:cNvPr id="3" name="Content Placeholder 2"/>
          <p:cNvSpPr>
            <a:spLocks noGrp="1"/>
          </p:cNvSpPr>
          <p:nvPr>
            <p:ph idx="1"/>
            <p:custDataLst>
              <p:tags r:id="rId3"/>
            </p:custDataLst>
          </p:nvPr>
        </p:nvSpPr>
        <p:spPr>
          <a:xfrm>
            <a:off x="628650" y="1289844"/>
            <a:ext cx="7886700" cy="4351338"/>
          </a:xfrm>
        </p:spPr>
        <p:txBody>
          <a:bodyPr>
            <a:normAutofit fontScale="92500" lnSpcReduction="20000"/>
          </a:bodyPr>
          <a:lstStyle/>
          <a:p>
            <a:r>
              <a:rPr lang="en-CA" sz="3000" b="1" dirty="0">
                <a:latin typeface="Calibri" panose="020F0502020204030204" pitchFamily="34" charset="0"/>
                <a:cs typeface="Calibri" panose="020F0502020204030204" pitchFamily="34" charset="0"/>
              </a:rPr>
              <a:t>Yes PAs work - when they are set up to work</a:t>
            </a:r>
          </a:p>
          <a:p>
            <a:r>
              <a:rPr lang="en-CA" sz="3000" dirty="0">
                <a:latin typeface="Calibri" panose="020F0502020204030204" pitchFamily="34" charset="0"/>
                <a:cs typeface="Calibri" panose="020F0502020204030204" pitchFamily="34" charset="0"/>
              </a:rPr>
              <a:t>Different PA Categories and Governance types all work</a:t>
            </a:r>
            <a:endParaRPr lang="en-CA" sz="3000" b="1" dirty="0">
              <a:latin typeface="Calibri" panose="020F0502020204030204" pitchFamily="34" charset="0"/>
              <a:cs typeface="Calibri" panose="020F0502020204030204" pitchFamily="34" charset="0"/>
            </a:endParaRPr>
          </a:p>
          <a:p>
            <a:r>
              <a:rPr lang="en-CA" sz="3000" dirty="0">
                <a:latin typeface="Calibri" panose="020F0502020204030204" pitchFamily="34" charset="0"/>
                <a:cs typeface="Calibri" panose="020F0502020204030204" pitchFamily="34" charset="0"/>
              </a:rPr>
              <a:t>Ongoing struggle with measuring ecological condition, management inputs and counterfactuals</a:t>
            </a:r>
          </a:p>
          <a:p>
            <a:pPr marL="0" indent="0">
              <a:buNone/>
            </a:pPr>
            <a:endParaRPr lang="en-CA" dirty="0"/>
          </a:p>
          <a:p>
            <a:r>
              <a:rPr lang="en-CA" dirty="0">
                <a:solidFill>
                  <a:srgbClr val="00642D"/>
                </a:solidFill>
              </a:rPr>
              <a:t>Governance underlies the foundation and allows management to operate.</a:t>
            </a:r>
          </a:p>
          <a:p>
            <a:r>
              <a:rPr lang="en-CA" dirty="0">
                <a:solidFill>
                  <a:srgbClr val="00642D"/>
                </a:solidFill>
              </a:rPr>
              <a:t>Management capacity, including enforcement, is essential.</a:t>
            </a:r>
          </a:p>
          <a:p>
            <a:r>
              <a:rPr lang="en-CA" dirty="0">
                <a:solidFill>
                  <a:srgbClr val="00642D"/>
                </a:solidFill>
              </a:rPr>
              <a:t>Ecological design is fundamental, but superfluous without governance and management.</a:t>
            </a:r>
          </a:p>
        </p:txBody>
      </p:sp>
    </p:spTree>
    <p:extLst>
      <p:ext uri="{BB962C8B-B14F-4D97-AF65-F5344CB8AC3E}">
        <p14:creationId xmlns:p14="http://schemas.microsoft.com/office/powerpoint/2010/main" val="2409905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5292080" y="188640"/>
            <a:ext cx="3528392" cy="1143000"/>
          </a:xfrm>
          <a:prstGeom prst="rect">
            <a:avLst/>
          </a:prstGeom>
        </p:spPr>
        <p:txBody>
          <a:bodyPr lIns="68558" tIns="34279" rIns="68558" bIns="34279"/>
          <a:lstStyle/>
          <a:p>
            <a:pPr algn="ctr" eaLnBrk="0" hangingPunct="0">
              <a:defRPr/>
            </a:pPr>
            <a:r>
              <a:rPr lang="en-GB" sz="3300" b="1" dirty="0">
                <a:solidFill>
                  <a:srgbClr val="080808"/>
                </a:solidFill>
                <a:latin typeface="Myriad Pro"/>
                <a:ea typeface="Arial" pitchFamily="-84" charset="0"/>
                <a:cs typeface="Arial" pitchFamily="34" charset="0"/>
              </a:rPr>
              <a:t>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81794"/>
            <a:ext cx="3168352" cy="4480517"/>
          </a:xfrm>
          <a:prstGeom prst="rect">
            <a:avLst/>
          </a:prstGeom>
          <a:ln>
            <a:solidFill>
              <a:schemeClr val="accent1"/>
            </a:solidFill>
          </a:ln>
          <a:effectLst>
            <a:outerShdw blurRad="50800" dist="38100" dir="8100000" algn="tr" rotWithShape="0">
              <a:prstClr val="black">
                <a:alpha val="40000"/>
              </a:prstClr>
            </a:outerShdw>
          </a:effectLst>
        </p:spPr>
      </p:pic>
      <p:pic>
        <p:nvPicPr>
          <p:cNvPr id="15362" name="Picture 2" descr="D:\Home\My Documents\Briefcase\00 GREEN LIST\COMMS\GBL\user manual.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60291" y="3789040"/>
            <a:ext cx="2360834" cy="2952328"/>
          </a:xfrm>
          <a:prstGeom prst="rect">
            <a:avLst/>
          </a:prstGeom>
          <a:noFill/>
          <a:ln>
            <a:solidFill>
              <a:srgbClr val="48AA48"/>
            </a:solid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4644008" y="180001"/>
            <a:ext cx="4176464" cy="6677999"/>
          </a:xfrm>
          <a:prstGeom prst="rect">
            <a:avLst/>
          </a:prstGeom>
          <a:solidFill>
            <a:schemeClr val="tx1">
              <a:lumMod val="65000"/>
              <a:alpha val="30000"/>
            </a:schemeClr>
          </a:solidFill>
          <a:ln w="9525">
            <a:noFill/>
            <a:miter lim="800000"/>
            <a:headEnd/>
            <a:tailEnd/>
          </a:ln>
        </p:spPr>
        <p:txBody>
          <a:bodyPr wrap="square">
            <a:prstTxWarp prst="textNoShape">
              <a:avLst/>
            </a:prstTxWarp>
            <a:spAutoFit/>
          </a:bodyPr>
          <a:lstStyle/>
          <a:p>
            <a:pPr algn="ctr"/>
            <a:r>
              <a:rPr lang="en-GB" sz="2600" b="1" dirty="0">
                <a:solidFill>
                  <a:srgbClr val="080808"/>
                </a:solidFill>
                <a:latin typeface="Arial" panose="020B0604020202020204" pitchFamily="34" charset="0"/>
                <a:cs typeface="Arial" panose="020B0604020202020204" pitchFamily="34" charset="0"/>
              </a:rPr>
              <a:t>PERFORMANCE STANDARD FOR THE 21</a:t>
            </a:r>
            <a:r>
              <a:rPr lang="en-GB" sz="2600" b="1" baseline="30000" dirty="0">
                <a:solidFill>
                  <a:srgbClr val="080808"/>
                </a:solidFill>
                <a:latin typeface="Arial" panose="020B0604020202020204" pitchFamily="34" charset="0"/>
                <a:cs typeface="Arial" panose="020B0604020202020204" pitchFamily="34" charset="0"/>
              </a:rPr>
              <a:t>ST</a:t>
            </a:r>
            <a:r>
              <a:rPr lang="en-GB" sz="2600" b="1" dirty="0">
                <a:solidFill>
                  <a:srgbClr val="080808"/>
                </a:solidFill>
                <a:latin typeface="Arial" panose="020B0604020202020204" pitchFamily="34" charset="0"/>
                <a:cs typeface="Arial" panose="020B0604020202020204" pitchFamily="34" charset="0"/>
              </a:rPr>
              <a:t> CENTURY</a:t>
            </a:r>
          </a:p>
          <a:p>
            <a:pPr algn="ctr"/>
            <a:endParaRPr lang="en-GB" sz="2000" dirty="0">
              <a:solidFill>
                <a:srgbClr val="080808"/>
              </a:solidFill>
              <a:latin typeface="Arial" panose="020B0604020202020204" pitchFamily="34" charset="0"/>
              <a:cs typeface="Arial" panose="020B0604020202020204" pitchFamily="34" charset="0"/>
            </a:endParaRPr>
          </a:p>
          <a:p>
            <a:pPr marL="285750" indent="-285750" eaLnBrk="0" hangingPunct="0">
              <a:buFont typeface="Arial" panose="020B0604020202020204" pitchFamily="34" charset="0"/>
              <a:buChar char="•"/>
            </a:pPr>
            <a:r>
              <a:rPr lang="en-GB" sz="2200" b="1" dirty="0">
                <a:solidFill>
                  <a:srgbClr val="080808"/>
                </a:solidFill>
                <a:latin typeface="Arial" pitchFamily="-84" charset="0"/>
                <a:cs typeface="Arial" pitchFamily="-84" charset="0"/>
              </a:rPr>
              <a:t>Global Standard </a:t>
            </a:r>
            <a:r>
              <a:rPr lang="en-GB" sz="2200" dirty="0">
                <a:solidFill>
                  <a:srgbClr val="080808"/>
                </a:solidFill>
                <a:latin typeface="Arial" pitchFamily="-84" charset="0"/>
                <a:cs typeface="Arial" pitchFamily="-84" charset="0"/>
              </a:rPr>
              <a:t>for driving and recognising area-based conservation success</a:t>
            </a:r>
          </a:p>
          <a:p>
            <a:pPr marL="285750" indent="-285750" eaLnBrk="0" hangingPunct="0">
              <a:buFont typeface="Arial" panose="020B0604020202020204" pitchFamily="34" charset="0"/>
              <a:buChar char="•"/>
            </a:pPr>
            <a:endParaRPr lang="en-GB" sz="2200" dirty="0">
              <a:solidFill>
                <a:srgbClr val="080808"/>
              </a:solidFill>
              <a:latin typeface="Arial" pitchFamily="-84" charset="0"/>
              <a:cs typeface="Arial" pitchFamily="-84" charset="0"/>
            </a:endParaRPr>
          </a:p>
          <a:p>
            <a:pPr marL="285750" indent="-285750" eaLnBrk="0" hangingPunct="0">
              <a:buFont typeface="Arial" panose="020B0604020202020204" pitchFamily="34" charset="0"/>
              <a:buChar char="•"/>
            </a:pPr>
            <a:r>
              <a:rPr lang="en-GB" sz="2200" b="1" dirty="0">
                <a:solidFill>
                  <a:srgbClr val="080808"/>
                </a:solidFill>
                <a:latin typeface="Arial" pitchFamily="-84" charset="0"/>
                <a:cs typeface="Arial" pitchFamily="-84" charset="0"/>
              </a:rPr>
              <a:t>Adaptable</a:t>
            </a:r>
            <a:r>
              <a:rPr lang="en-GB" sz="2200" dirty="0">
                <a:solidFill>
                  <a:srgbClr val="080808"/>
                </a:solidFill>
                <a:latin typeface="Arial" pitchFamily="-84" charset="0"/>
                <a:cs typeface="Arial" pitchFamily="-84" charset="0"/>
              </a:rPr>
              <a:t> to country/region</a:t>
            </a:r>
          </a:p>
          <a:p>
            <a:pPr marL="285750" indent="-285750" eaLnBrk="0" hangingPunct="0">
              <a:buFont typeface="Arial" panose="020B0604020202020204" pitchFamily="34" charset="0"/>
              <a:buChar char="•"/>
            </a:pPr>
            <a:endParaRPr lang="en-US" sz="2200" b="1" dirty="0">
              <a:solidFill>
                <a:srgbClr val="080808"/>
              </a:solidFill>
              <a:latin typeface="Arial" pitchFamily="-84" charset="0"/>
              <a:cs typeface="Arial" pitchFamily="-84" charset="0"/>
            </a:endParaRPr>
          </a:p>
          <a:p>
            <a:pPr marL="285750" indent="-285750" eaLnBrk="0" hangingPunct="0">
              <a:buFont typeface="Arial" panose="020B0604020202020204" pitchFamily="34" charset="0"/>
              <a:buChar char="•"/>
            </a:pPr>
            <a:r>
              <a:rPr lang="en-US" sz="2200" b="1" dirty="0">
                <a:solidFill>
                  <a:srgbClr val="080808"/>
                </a:solidFill>
                <a:latin typeface="Arial" pitchFamily="-84" charset="0"/>
                <a:cs typeface="Arial" pitchFamily="-84" charset="0"/>
              </a:rPr>
              <a:t>Voluntary</a:t>
            </a:r>
            <a:r>
              <a:rPr lang="en-US" sz="2200" dirty="0">
                <a:solidFill>
                  <a:srgbClr val="080808"/>
                </a:solidFill>
                <a:latin typeface="Arial" pitchFamily="-84" charset="0"/>
                <a:cs typeface="Arial" pitchFamily="-84" charset="0"/>
              </a:rPr>
              <a:t> commitment </a:t>
            </a:r>
          </a:p>
          <a:p>
            <a:pPr marL="285750" indent="-285750" eaLnBrk="0" hangingPunct="0">
              <a:buFont typeface="Arial" panose="020B0604020202020204" pitchFamily="34" charset="0"/>
              <a:buChar char="•"/>
            </a:pPr>
            <a:endParaRPr lang="en-GB" sz="2200" b="1" dirty="0">
              <a:solidFill>
                <a:srgbClr val="080808"/>
              </a:solidFill>
              <a:latin typeface="Arial" pitchFamily="-84" charset="0"/>
              <a:cs typeface="Arial" pitchFamily="-84" charset="0"/>
            </a:endParaRPr>
          </a:p>
          <a:p>
            <a:pPr marL="285750" indent="-285750" eaLnBrk="0" hangingPunct="0">
              <a:buFont typeface="Arial" panose="020B0604020202020204" pitchFamily="34" charset="0"/>
              <a:buChar char="•"/>
            </a:pPr>
            <a:r>
              <a:rPr lang="en-GB" sz="2200" b="1" dirty="0">
                <a:solidFill>
                  <a:srgbClr val="080808"/>
                </a:solidFill>
                <a:latin typeface="Arial" pitchFamily="-84" charset="0"/>
                <a:cs typeface="Arial" pitchFamily="-84" charset="0"/>
              </a:rPr>
              <a:t>Independently assured</a:t>
            </a:r>
            <a:r>
              <a:rPr lang="en-GB" sz="2200" dirty="0">
                <a:solidFill>
                  <a:srgbClr val="080808"/>
                </a:solidFill>
                <a:latin typeface="Arial" pitchFamily="-84" charset="0"/>
                <a:cs typeface="Arial" pitchFamily="-84" charset="0"/>
              </a:rPr>
              <a:t> evaluation procedure</a:t>
            </a:r>
          </a:p>
          <a:p>
            <a:pPr marL="285750" indent="-285750" eaLnBrk="0" hangingPunct="0">
              <a:buFont typeface="Arial" panose="020B0604020202020204" pitchFamily="34" charset="0"/>
              <a:buChar char="•"/>
            </a:pPr>
            <a:endParaRPr lang="en-GB" sz="2200" b="1" dirty="0">
              <a:solidFill>
                <a:srgbClr val="080808"/>
              </a:solidFill>
              <a:latin typeface="Arial" pitchFamily="-84" charset="0"/>
              <a:cs typeface="Arial" pitchFamily="-84" charset="0"/>
            </a:endParaRPr>
          </a:p>
          <a:p>
            <a:pPr marL="285750" indent="-285750" eaLnBrk="0" hangingPunct="0">
              <a:buFont typeface="Arial" panose="020B0604020202020204" pitchFamily="34" charset="0"/>
              <a:buChar char="•"/>
            </a:pPr>
            <a:r>
              <a:rPr lang="en-GB" sz="2200" b="1" dirty="0">
                <a:solidFill>
                  <a:srgbClr val="080808"/>
                </a:solidFill>
                <a:latin typeface="Arial" pitchFamily="-84" charset="0"/>
                <a:cs typeface="Arial" pitchFamily="-84" charset="0"/>
              </a:rPr>
              <a:t>Globally consistent &amp; credible recognition </a:t>
            </a:r>
            <a:r>
              <a:rPr lang="en-GB" sz="2200" dirty="0">
                <a:solidFill>
                  <a:srgbClr val="080808"/>
                </a:solidFill>
                <a:latin typeface="Arial" pitchFamily="-84" charset="0"/>
                <a:cs typeface="Arial" pitchFamily="-84" charset="0"/>
              </a:rPr>
              <a:t>for protected/conserved areas, staff and communities</a:t>
            </a:r>
            <a:endParaRPr lang="en-GB" sz="2200" dirty="0">
              <a:solidFill>
                <a:srgbClr val="08080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8138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a:extLst>
              <a:ext uri="{FF2B5EF4-FFF2-40B4-BE49-F238E27FC236}">
                <a16:creationId xmlns:a16="http://schemas.microsoft.com/office/drawing/2014/main" xmlns="" id="{CB47F7C9-79CE-4B3A-BD79-6B1E6C499B52}"/>
              </a:ext>
            </a:extLst>
          </p:cNvPr>
          <p:cNvSpPr>
            <a:spLocks noChangeArrowheads="1"/>
          </p:cNvSpPr>
          <p:nvPr/>
        </p:nvSpPr>
        <p:spPr bwMode="auto">
          <a:xfrm>
            <a:off x="474663" y="228600"/>
            <a:ext cx="80597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r>
              <a:rPr lang="en-US" altLang="en-US" sz="2800" u="sng">
                <a:latin typeface="Arial" panose="020B0604020202020204" pitchFamily="34" charset="0"/>
              </a:rPr>
              <a:t>Assessing Ecological Integrity - Suite of Indicators</a:t>
            </a:r>
            <a:endParaRPr lang="en-US" altLang="en-US" sz="2800" u="sng">
              <a:latin typeface="Times New Roman" panose="02020603050405020304" pitchFamily="18" charset="0"/>
            </a:endParaRPr>
          </a:p>
        </p:txBody>
      </p:sp>
      <p:sp>
        <p:nvSpPr>
          <p:cNvPr id="44035" name="Rectangle 1027">
            <a:extLst>
              <a:ext uri="{FF2B5EF4-FFF2-40B4-BE49-F238E27FC236}">
                <a16:creationId xmlns:a16="http://schemas.microsoft.com/office/drawing/2014/main" xmlns="" id="{1511181C-D7E4-4206-814E-0FB2F5426B9F}"/>
              </a:ext>
            </a:extLst>
          </p:cNvPr>
          <p:cNvSpPr>
            <a:spLocks noChangeArrowheads="1"/>
          </p:cNvSpPr>
          <p:nvPr/>
        </p:nvSpPr>
        <p:spPr bwMode="auto">
          <a:xfrm>
            <a:off x="277813" y="746125"/>
            <a:ext cx="84455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r>
              <a:rPr lang="en-US" altLang="en-US">
                <a:solidFill>
                  <a:srgbClr val="CC9900"/>
                </a:solidFill>
                <a:latin typeface="Times New Roman" panose="02020603050405020304" pitchFamily="18" charset="0"/>
              </a:rPr>
              <a:t>  Biodiversity</a:t>
            </a:r>
            <a:r>
              <a:rPr lang="en-US" altLang="en-US">
                <a:solidFill>
                  <a:srgbClr val="006633"/>
                </a:solidFill>
                <a:latin typeface="Times New Roman" panose="02020603050405020304" pitchFamily="18" charset="0"/>
              </a:rPr>
              <a:t>	         Ecosystem Functions	 	  </a:t>
            </a:r>
            <a:r>
              <a:rPr lang="en-US" altLang="en-US">
                <a:solidFill>
                  <a:srgbClr val="FF5050"/>
                </a:solidFill>
                <a:latin typeface="Times New Roman" panose="02020603050405020304" pitchFamily="18" charset="0"/>
              </a:rPr>
              <a:t>Stressors</a:t>
            </a:r>
            <a:endParaRPr lang="en-US" altLang="en-US">
              <a:solidFill>
                <a:schemeClr val="tx1"/>
              </a:solidFill>
              <a:latin typeface="Times New Roman" panose="02020603050405020304" pitchFamily="18" charset="0"/>
            </a:endParaRPr>
          </a:p>
          <a:p>
            <a:r>
              <a:rPr lang="en-US" altLang="en-US" sz="1800">
                <a:solidFill>
                  <a:schemeClr val="tx1"/>
                </a:solidFill>
                <a:latin typeface="Times New Roman" panose="02020603050405020304" pitchFamily="18" charset="0"/>
              </a:rPr>
              <a:t>(characteristic of region)    (resilient, evolutionary potential )         (unimpaired system)   </a:t>
            </a:r>
          </a:p>
        </p:txBody>
      </p:sp>
      <p:sp>
        <p:nvSpPr>
          <p:cNvPr id="44036" name="Rectangle 1028">
            <a:extLst>
              <a:ext uri="{FF2B5EF4-FFF2-40B4-BE49-F238E27FC236}">
                <a16:creationId xmlns:a16="http://schemas.microsoft.com/office/drawing/2014/main" xmlns="" id="{752E74F3-74CF-4AB4-843A-12714FDE3A45}"/>
              </a:ext>
            </a:extLst>
          </p:cNvPr>
          <p:cNvSpPr>
            <a:spLocks noChangeArrowheads="1"/>
          </p:cNvSpPr>
          <p:nvPr/>
        </p:nvSpPr>
        <p:spPr bwMode="auto">
          <a:xfrm>
            <a:off x="195263" y="1822450"/>
            <a:ext cx="2319337" cy="473392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r>
              <a:rPr lang="en-US" altLang="en-US" sz="1800" b="1">
                <a:solidFill>
                  <a:schemeClr val="tx1"/>
                </a:solidFill>
                <a:latin typeface="Times New Roman" panose="02020603050405020304" pitchFamily="18" charset="0"/>
              </a:rPr>
              <a:t>Species  richness</a:t>
            </a:r>
            <a:endParaRPr lang="en-US" altLang="en-US" sz="1800">
              <a:solidFill>
                <a:schemeClr val="tx1"/>
              </a:solidFill>
              <a:latin typeface="Times New Roman" panose="02020603050405020304" pitchFamily="18" charset="0"/>
            </a:endParaRPr>
          </a:p>
          <a:p>
            <a:r>
              <a:rPr lang="en-US" altLang="en-US" sz="1600">
                <a:solidFill>
                  <a:schemeClr val="tx1"/>
                </a:solidFill>
                <a:latin typeface="Times New Roman" panose="02020603050405020304" pitchFamily="18" charset="0"/>
              </a:rPr>
              <a:t>- change in species richness*</a:t>
            </a:r>
          </a:p>
          <a:p>
            <a:r>
              <a:rPr lang="en-US" altLang="en-US" sz="1600">
                <a:solidFill>
                  <a:schemeClr val="tx1"/>
                </a:solidFill>
                <a:latin typeface="Times New Roman" panose="02020603050405020304" pitchFamily="18" charset="0"/>
              </a:rPr>
              <a:t>- numbers and extent of exotics*</a:t>
            </a:r>
          </a:p>
          <a:p>
            <a:endParaRPr lang="en-US" altLang="en-US" sz="1800">
              <a:solidFill>
                <a:schemeClr val="tx1"/>
              </a:solidFill>
              <a:latin typeface="Times New Roman" panose="02020603050405020304" pitchFamily="18" charset="0"/>
            </a:endParaRPr>
          </a:p>
          <a:p>
            <a:r>
              <a:rPr lang="en-US" altLang="en-US" sz="1800" b="1">
                <a:solidFill>
                  <a:schemeClr val="tx1"/>
                </a:solidFill>
                <a:latin typeface="Times New Roman" panose="02020603050405020304" pitchFamily="18" charset="0"/>
              </a:rPr>
              <a:t>Population Dynamics</a:t>
            </a:r>
            <a:endParaRPr lang="en-US" altLang="en-US" sz="1800">
              <a:solidFill>
                <a:schemeClr val="tx1"/>
              </a:solidFill>
              <a:latin typeface="Times New Roman" panose="02020603050405020304" pitchFamily="18" charset="0"/>
            </a:endParaRPr>
          </a:p>
          <a:p>
            <a:r>
              <a:rPr lang="en-US" altLang="en-US" sz="1600">
                <a:solidFill>
                  <a:schemeClr val="tx1"/>
                </a:solidFill>
                <a:latin typeface="Times New Roman" panose="02020603050405020304" pitchFamily="18" charset="0"/>
              </a:rPr>
              <a:t>- mortality/natility rates of indicator species*</a:t>
            </a:r>
          </a:p>
          <a:p>
            <a:r>
              <a:rPr lang="en-US" altLang="en-US" sz="1600">
                <a:solidFill>
                  <a:schemeClr val="tx1"/>
                </a:solidFill>
                <a:latin typeface="Times New Roman" panose="02020603050405020304" pitchFamily="18" charset="0"/>
              </a:rPr>
              <a:t>- immigration/emigration of indicator species*</a:t>
            </a:r>
          </a:p>
          <a:p>
            <a:r>
              <a:rPr lang="en-US" altLang="en-US" sz="1600">
                <a:solidFill>
                  <a:schemeClr val="tx1"/>
                </a:solidFill>
                <a:latin typeface="Times New Roman" panose="02020603050405020304" pitchFamily="18" charset="0"/>
              </a:rPr>
              <a:t>- population viability of indicator species*</a:t>
            </a:r>
          </a:p>
          <a:p>
            <a:endParaRPr lang="en-US" altLang="en-US">
              <a:solidFill>
                <a:schemeClr val="tx1"/>
              </a:solidFill>
              <a:latin typeface="Times New Roman" panose="02020603050405020304" pitchFamily="18" charset="0"/>
            </a:endParaRPr>
          </a:p>
          <a:p>
            <a:r>
              <a:rPr lang="en-US" altLang="en-US" sz="1800" b="1" i="1">
                <a:solidFill>
                  <a:schemeClr val="tx1"/>
                </a:solidFill>
                <a:latin typeface="Times New Roman" panose="02020603050405020304" pitchFamily="18" charset="0"/>
              </a:rPr>
              <a:t>Trophic structure</a:t>
            </a:r>
            <a:endParaRPr lang="en-US" altLang="en-US" i="1">
              <a:solidFill>
                <a:schemeClr val="tx1"/>
              </a:solidFill>
              <a:latin typeface="Times New Roman" panose="02020603050405020304" pitchFamily="18" charset="0"/>
            </a:endParaRPr>
          </a:p>
          <a:p>
            <a:r>
              <a:rPr lang="en-US" altLang="en-US" sz="1600" i="1">
                <a:solidFill>
                  <a:schemeClr val="tx1"/>
                </a:solidFill>
                <a:latin typeface="Times New Roman" panose="02020603050405020304" pitchFamily="18" charset="0"/>
              </a:rPr>
              <a:t>- size class distribution of all taxa</a:t>
            </a:r>
          </a:p>
          <a:p>
            <a:r>
              <a:rPr lang="en-US" altLang="en-US" sz="1600" i="1">
                <a:solidFill>
                  <a:schemeClr val="tx1"/>
                </a:solidFill>
                <a:latin typeface="Times New Roman" panose="02020603050405020304" pitchFamily="18" charset="0"/>
              </a:rPr>
              <a:t>- predation levels</a:t>
            </a:r>
          </a:p>
        </p:txBody>
      </p:sp>
      <p:sp>
        <p:nvSpPr>
          <p:cNvPr id="44037" name="Rectangle 1029">
            <a:extLst>
              <a:ext uri="{FF2B5EF4-FFF2-40B4-BE49-F238E27FC236}">
                <a16:creationId xmlns:a16="http://schemas.microsoft.com/office/drawing/2014/main" xmlns="" id="{A7548579-6615-4C32-AE8F-9468D687E403}"/>
              </a:ext>
            </a:extLst>
          </p:cNvPr>
          <p:cNvSpPr>
            <a:spLocks noChangeArrowheads="1"/>
          </p:cNvSpPr>
          <p:nvPr/>
        </p:nvSpPr>
        <p:spPr bwMode="auto">
          <a:xfrm>
            <a:off x="2862263" y="1804988"/>
            <a:ext cx="3005137" cy="4275137"/>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r>
              <a:rPr lang="en-US" altLang="en-US" sz="1800" b="1">
                <a:solidFill>
                  <a:schemeClr val="tx1"/>
                </a:solidFill>
                <a:latin typeface="Times New Roman" panose="02020603050405020304" pitchFamily="18" charset="0"/>
              </a:rPr>
              <a:t>Succession/retrogression</a:t>
            </a:r>
            <a:endParaRPr lang="en-US" altLang="en-US" sz="1800">
              <a:solidFill>
                <a:schemeClr val="tx1"/>
              </a:solidFill>
              <a:latin typeface="Times New Roman" panose="02020603050405020304" pitchFamily="18" charset="0"/>
            </a:endParaRPr>
          </a:p>
          <a:p>
            <a:r>
              <a:rPr lang="en-US" altLang="en-US" sz="1600">
                <a:solidFill>
                  <a:schemeClr val="tx1"/>
                </a:solidFill>
                <a:latin typeface="Times New Roman" panose="02020603050405020304" pitchFamily="18" charset="0"/>
              </a:rPr>
              <a:t>- disturbance frequencies and size</a:t>
            </a:r>
          </a:p>
          <a:p>
            <a:r>
              <a:rPr lang="en-US" altLang="en-US" sz="1600">
                <a:solidFill>
                  <a:schemeClr val="tx1"/>
                </a:solidFill>
                <a:latin typeface="Times New Roman" panose="02020603050405020304" pitchFamily="18" charset="0"/>
              </a:rPr>
              <a:t>(fire. insects, flooding)*</a:t>
            </a:r>
          </a:p>
          <a:p>
            <a:r>
              <a:rPr lang="en-US" altLang="en-US" sz="1600">
                <a:solidFill>
                  <a:schemeClr val="tx1"/>
                </a:solidFill>
                <a:latin typeface="Times New Roman" panose="02020603050405020304" pitchFamily="18" charset="0"/>
              </a:rPr>
              <a:t>- vegetation age class distributions*</a:t>
            </a:r>
            <a:endParaRPr lang="en-US" altLang="en-US" sz="1800">
              <a:solidFill>
                <a:schemeClr val="tx1"/>
              </a:solidFill>
              <a:latin typeface="Times New Roman" panose="02020603050405020304" pitchFamily="18" charset="0"/>
            </a:endParaRPr>
          </a:p>
          <a:p>
            <a:endParaRPr lang="en-US" altLang="en-US" sz="1800">
              <a:solidFill>
                <a:schemeClr val="tx1"/>
              </a:solidFill>
              <a:latin typeface="Times New Roman" panose="02020603050405020304" pitchFamily="18" charset="0"/>
            </a:endParaRPr>
          </a:p>
          <a:p>
            <a:r>
              <a:rPr lang="en-US" altLang="en-US" sz="1800" b="1" i="1">
                <a:solidFill>
                  <a:schemeClr val="tx1"/>
                </a:solidFill>
                <a:latin typeface="Times New Roman" panose="02020603050405020304" pitchFamily="18" charset="0"/>
              </a:rPr>
              <a:t>Productivity</a:t>
            </a:r>
            <a:endParaRPr lang="en-US" altLang="en-US" sz="1800" i="1">
              <a:solidFill>
                <a:schemeClr val="tx1"/>
              </a:solidFill>
              <a:latin typeface="Times New Roman" panose="02020603050405020304" pitchFamily="18" charset="0"/>
            </a:endParaRPr>
          </a:p>
          <a:p>
            <a:r>
              <a:rPr lang="en-US" altLang="en-US" sz="1600" i="1">
                <a:solidFill>
                  <a:schemeClr val="tx1"/>
                </a:solidFill>
                <a:latin typeface="Times New Roman" panose="02020603050405020304" pitchFamily="18" charset="0"/>
              </a:rPr>
              <a:t>- Remote  or by site</a:t>
            </a:r>
            <a:endParaRPr lang="en-US" altLang="en-US" sz="1800">
              <a:solidFill>
                <a:schemeClr val="tx1"/>
              </a:solidFill>
              <a:latin typeface="Times New Roman" panose="02020603050405020304" pitchFamily="18" charset="0"/>
            </a:endParaRPr>
          </a:p>
          <a:p>
            <a:endParaRPr lang="en-US" altLang="en-US" sz="1800">
              <a:solidFill>
                <a:schemeClr val="tx1"/>
              </a:solidFill>
              <a:latin typeface="Times New Roman" panose="02020603050405020304" pitchFamily="18" charset="0"/>
            </a:endParaRPr>
          </a:p>
          <a:p>
            <a:r>
              <a:rPr lang="en-US" altLang="en-US" sz="1800" b="1" i="1">
                <a:solidFill>
                  <a:schemeClr val="tx1"/>
                </a:solidFill>
                <a:latin typeface="Times New Roman" panose="02020603050405020304" pitchFamily="18" charset="0"/>
              </a:rPr>
              <a:t>Decomposition</a:t>
            </a:r>
            <a:endParaRPr lang="en-US" altLang="en-US" sz="1800" i="1">
              <a:solidFill>
                <a:schemeClr val="tx1"/>
              </a:solidFill>
              <a:latin typeface="Times New Roman" panose="02020603050405020304" pitchFamily="18" charset="0"/>
            </a:endParaRPr>
          </a:p>
          <a:p>
            <a:r>
              <a:rPr lang="en-US" altLang="en-US" sz="1600" i="1">
                <a:solidFill>
                  <a:schemeClr val="tx1"/>
                </a:solidFill>
                <a:latin typeface="Times New Roman" panose="02020603050405020304" pitchFamily="18" charset="0"/>
              </a:rPr>
              <a:t>-by site</a:t>
            </a:r>
            <a:endParaRPr lang="en-US" altLang="en-US" sz="1800" i="1">
              <a:solidFill>
                <a:schemeClr val="tx1"/>
              </a:solidFill>
              <a:latin typeface="Times New Roman" panose="02020603050405020304" pitchFamily="18" charset="0"/>
            </a:endParaRPr>
          </a:p>
          <a:p>
            <a:endParaRPr lang="en-US" altLang="en-US" sz="1800" i="1">
              <a:solidFill>
                <a:schemeClr val="tx1"/>
              </a:solidFill>
              <a:latin typeface="Times New Roman" panose="02020603050405020304" pitchFamily="18" charset="0"/>
            </a:endParaRPr>
          </a:p>
          <a:p>
            <a:r>
              <a:rPr lang="en-US" altLang="en-US" sz="1800" b="1" i="1">
                <a:solidFill>
                  <a:schemeClr val="tx1"/>
                </a:solidFill>
                <a:latin typeface="Times New Roman" panose="02020603050405020304" pitchFamily="18" charset="0"/>
              </a:rPr>
              <a:t>Nutrient retention</a:t>
            </a:r>
            <a:endParaRPr lang="en-US" altLang="en-US" sz="1800" i="1">
              <a:solidFill>
                <a:schemeClr val="tx1"/>
              </a:solidFill>
              <a:latin typeface="Times New Roman" panose="02020603050405020304" pitchFamily="18" charset="0"/>
            </a:endParaRPr>
          </a:p>
          <a:p>
            <a:r>
              <a:rPr lang="en-US" altLang="en-US" sz="1600" i="1">
                <a:solidFill>
                  <a:schemeClr val="tx1"/>
                </a:solidFill>
                <a:latin typeface="Times New Roman" panose="02020603050405020304" pitchFamily="18" charset="0"/>
              </a:rPr>
              <a:t>- Ca, N by site</a:t>
            </a:r>
            <a:endParaRPr lang="en-US" altLang="en-US" sz="1800">
              <a:solidFill>
                <a:schemeClr val="tx1"/>
              </a:solidFill>
              <a:latin typeface="Times New Roman" panose="02020603050405020304" pitchFamily="18" charset="0"/>
            </a:endParaRPr>
          </a:p>
          <a:p>
            <a:endParaRPr lang="en-US" altLang="en-US" sz="1800">
              <a:solidFill>
                <a:schemeClr val="tx1"/>
              </a:solidFill>
              <a:latin typeface="Times New Roman" panose="02020603050405020304" pitchFamily="18" charset="0"/>
            </a:endParaRPr>
          </a:p>
          <a:p>
            <a:endParaRPr lang="en-US" altLang="en-US" sz="1800">
              <a:solidFill>
                <a:schemeClr val="tx1"/>
              </a:solidFill>
              <a:latin typeface="Times New Roman" panose="02020603050405020304" pitchFamily="18" charset="0"/>
            </a:endParaRPr>
          </a:p>
        </p:txBody>
      </p:sp>
      <p:sp>
        <p:nvSpPr>
          <p:cNvPr id="44038" name="Rectangle 1030">
            <a:extLst>
              <a:ext uri="{FF2B5EF4-FFF2-40B4-BE49-F238E27FC236}">
                <a16:creationId xmlns:a16="http://schemas.microsoft.com/office/drawing/2014/main" xmlns="" id="{9E5DD93C-421F-466A-89AB-71B218F2C1F1}"/>
              </a:ext>
            </a:extLst>
          </p:cNvPr>
          <p:cNvSpPr>
            <a:spLocks noChangeArrowheads="1"/>
          </p:cNvSpPr>
          <p:nvPr/>
        </p:nvSpPr>
        <p:spPr bwMode="auto">
          <a:xfrm>
            <a:off x="6035675" y="1804988"/>
            <a:ext cx="2898775" cy="4703762"/>
          </a:xfrm>
          <a:prstGeom prst="rect">
            <a:avLst/>
          </a:prstGeom>
          <a:solidFill>
            <a:srgbClr val="FF7C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r>
              <a:rPr lang="en-US" altLang="en-US" sz="1800" b="1">
                <a:solidFill>
                  <a:schemeClr val="tx1"/>
                </a:solidFill>
                <a:latin typeface="Times New Roman" panose="02020603050405020304" pitchFamily="18" charset="0"/>
              </a:rPr>
              <a:t>Human land-use patterns</a:t>
            </a:r>
            <a:endParaRPr lang="en-US" altLang="en-US" sz="1800">
              <a:solidFill>
                <a:schemeClr val="tx1"/>
              </a:solidFill>
              <a:latin typeface="Times New Roman" panose="02020603050405020304" pitchFamily="18" charset="0"/>
            </a:endParaRPr>
          </a:p>
          <a:p>
            <a:r>
              <a:rPr lang="en-US" altLang="en-US" sz="1600">
                <a:solidFill>
                  <a:schemeClr val="tx1"/>
                </a:solidFill>
                <a:latin typeface="Times New Roman" panose="02020603050405020304" pitchFamily="18" charset="0"/>
              </a:rPr>
              <a:t>- land use maps, roads densities, population densities.*</a:t>
            </a:r>
            <a:endParaRPr lang="en-US" altLang="en-US" sz="1800">
              <a:solidFill>
                <a:schemeClr val="tx1"/>
              </a:solidFill>
              <a:latin typeface="Times New Roman" panose="02020603050405020304" pitchFamily="18" charset="0"/>
            </a:endParaRPr>
          </a:p>
          <a:p>
            <a:endParaRPr lang="en-US" altLang="en-US" sz="1800">
              <a:solidFill>
                <a:schemeClr val="tx1"/>
              </a:solidFill>
              <a:latin typeface="Times New Roman" panose="02020603050405020304" pitchFamily="18" charset="0"/>
            </a:endParaRPr>
          </a:p>
          <a:p>
            <a:r>
              <a:rPr lang="en-US" altLang="en-US" sz="1800" b="1">
                <a:solidFill>
                  <a:schemeClr val="tx1"/>
                </a:solidFill>
                <a:latin typeface="Times New Roman" panose="02020603050405020304" pitchFamily="18" charset="0"/>
              </a:rPr>
              <a:t>Habitat fragmentation</a:t>
            </a:r>
            <a:endParaRPr lang="en-US" altLang="en-US" sz="1800">
              <a:solidFill>
                <a:schemeClr val="tx1"/>
              </a:solidFill>
              <a:latin typeface="Times New Roman" panose="02020603050405020304" pitchFamily="18" charset="0"/>
            </a:endParaRPr>
          </a:p>
          <a:p>
            <a:r>
              <a:rPr lang="en-US" altLang="en-US" sz="1600">
                <a:solidFill>
                  <a:schemeClr val="tx1"/>
                </a:solidFill>
                <a:latin typeface="Times New Roman" panose="02020603050405020304" pitchFamily="18" charset="0"/>
              </a:rPr>
              <a:t>- patch size, inter-patch distance, forest interior*</a:t>
            </a:r>
            <a:endParaRPr lang="en-US" altLang="en-US" sz="1800">
              <a:solidFill>
                <a:schemeClr val="tx1"/>
              </a:solidFill>
              <a:latin typeface="Times New Roman" panose="02020603050405020304" pitchFamily="18" charset="0"/>
            </a:endParaRPr>
          </a:p>
          <a:p>
            <a:endParaRPr lang="en-US" altLang="en-US" sz="1800">
              <a:solidFill>
                <a:schemeClr val="tx1"/>
              </a:solidFill>
              <a:latin typeface="Times New Roman" panose="02020603050405020304" pitchFamily="18" charset="0"/>
            </a:endParaRPr>
          </a:p>
          <a:p>
            <a:r>
              <a:rPr lang="en-US" altLang="en-US" sz="1800" b="1">
                <a:solidFill>
                  <a:schemeClr val="tx1"/>
                </a:solidFill>
                <a:latin typeface="Times New Roman" panose="02020603050405020304" pitchFamily="18" charset="0"/>
              </a:rPr>
              <a:t>Pollutants*</a:t>
            </a:r>
            <a:endParaRPr lang="en-US" altLang="en-US" sz="1800">
              <a:solidFill>
                <a:schemeClr val="tx1"/>
              </a:solidFill>
              <a:latin typeface="Times New Roman" panose="02020603050405020304" pitchFamily="18" charset="0"/>
            </a:endParaRPr>
          </a:p>
          <a:p>
            <a:r>
              <a:rPr lang="en-US" altLang="en-US" sz="1600">
                <a:solidFill>
                  <a:schemeClr val="tx1"/>
                </a:solidFill>
                <a:latin typeface="Times New Roman" panose="02020603050405020304" pitchFamily="18" charset="0"/>
              </a:rPr>
              <a:t>- sewage, petrochemicals etc.</a:t>
            </a:r>
          </a:p>
          <a:p>
            <a:r>
              <a:rPr lang="en-US" altLang="en-US" sz="1600">
                <a:solidFill>
                  <a:schemeClr val="tx1"/>
                </a:solidFill>
                <a:latin typeface="Times New Roman" panose="02020603050405020304" pitchFamily="18" charset="0"/>
              </a:rPr>
              <a:t>- long-range transport of toxics</a:t>
            </a:r>
          </a:p>
          <a:p>
            <a:endParaRPr lang="en-US" altLang="en-US" sz="1600">
              <a:solidFill>
                <a:schemeClr val="tx1"/>
              </a:solidFill>
              <a:latin typeface="Times New Roman" panose="02020603050405020304" pitchFamily="18" charset="0"/>
            </a:endParaRPr>
          </a:p>
          <a:p>
            <a:r>
              <a:rPr lang="en-US" altLang="en-US" sz="1800" b="1">
                <a:solidFill>
                  <a:schemeClr val="tx1"/>
                </a:solidFill>
                <a:latin typeface="Times New Roman" panose="02020603050405020304" pitchFamily="18" charset="0"/>
              </a:rPr>
              <a:t>Climate*</a:t>
            </a:r>
            <a:endParaRPr lang="en-US" altLang="en-US" sz="1600">
              <a:solidFill>
                <a:schemeClr val="tx1"/>
              </a:solidFill>
              <a:latin typeface="Times New Roman" panose="02020603050405020304" pitchFamily="18" charset="0"/>
            </a:endParaRPr>
          </a:p>
          <a:p>
            <a:r>
              <a:rPr lang="en-US" altLang="en-US" sz="1600">
                <a:solidFill>
                  <a:schemeClr val="tx1"/>
                </a:solidFill>
                <a:latin typeface="Times New Roman" panose="02020603050405020304" pitchFamily="18" charset="0"/>
              </a:rPr>
              <a:t>- weather data</a:t>
            </a:r>
          </a:p>
          <a:p>
            <a:r>
              <a:rPr lang="en-US" altLang="en-US" sz="1600">
                <a:solidFill>
                  <a:schemeClr val="tx1"/>
                </a:solidFill>
                <a:latin typeface="Times New Roman" panose="02020603050405020304" pitchFamily="18" charset="0"/>
              </a:rPr>
              <a:t>- frequency of extreme events</a:t>
            </a:r>
          </a:p>
          <a:p>
            <a:endParaRPr lang="en-US" altLang="en-US" sz="1600">
              <a:solidFill>
                <a:schemeClr val="tx1"/>
              </a:solidFill>
              <a:latin typeface="Times New Roman" panose="02020603050405020304" pitchFamily="18" charset="0"/>
            </a:endParaRPr>
          </a:p>
          <a:p>
            <a:r>
              <a:rPr lang="en-US" altLang="en-US" sz="1800" b="1">
                <a:solidFill>
                  <a:schemeClr val="tx1"/>
                </a:solidFill>
                <a:latin typeface="Times New Roman" panose="02020603050405020304" pitchFamily="18" charset="0"/>
              </a:rPr>
              <a:t>Other*</a:t>
            </a:r>
            <a:endParaRPr lang="en-US" altLang="en-US" sz="1600">
              <a:solidFill>
                <a:schemeClr val="tx1"/>
              </a:solidFill>
              <a:latin typeface="Times New Roman" panose="02020603050405020304" pitchFamily="18" charset="0"/>
            </a:endParaRPr>
          </a:p>
          <a:p>
            <a:r>
              <a:rPr lang="en-US" altLang="en-US" sz="1600">
                <a:solidFill>
                  <a:schemeClr val="tx1"/>
                </a:solidFill>
                <a:latin typeface="Times New Roman" panose="02020603050405020304" pitchFamily="18" charset="0"/>
              </a:rPr>
              <a:t>- park specific issues</a:t>
            </a:r>
          </a:p>
        </p:txBody>
      </p:sp>
      <p:sp>
        <p:nvSpPr>
          <p:cNvPr id="44039" name="Line 1031">
            <a:extLst>
              <a:ext uri="{FF2B5EF4-FFF2-40B4-BE49-F238E27FC236}">
                <a16:creationId xmlns:a16="http://schemas.microsoft.com/office/drawing/2014/main" xmlns="" id="{A2D2AF6B-2047-46FC-BC91-2554851AB9A8}"/>
              </a:ext>
            </a:extLst>
          </p:cNvPr>
          <p:cNvSpPr>
            <a:spLocks noChangeShapeType="1"/>
          </p:cNvSpPr>
          <p:nvPr/>
        </p:nvSpPr>
        <p:spPr bwMode="auto">
          <a:xfrm>
            <a:off x="2671763" y="914400"/>
            <a:ext cx="0" cy="5791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BZ"/>
          </a:p>
        </p:txBody>
      </p:sp>
      <p:sp>
        <p:nvSpPr>
          <p:cNvPr id="44040" name="Line 1032">
            <a:extLst>
              <a:ext uri="{FF2B5EF4-FFF2-40B4-BE49-F238E27FC236}">
                <a16:creationId xmlns:a16="http://schemas.microsoft.com/office/drawing/2014/main" xmlns="" id="{CC337130-7B39-41F2-A031-C0E828F29BA7}"/>
              </a:ext>
            </a:extLst>
          </p:cNvPr>
          <p:cNvSpPr>
            <a:spLocks noChangeShapeType="1"/>
          </p:cNvSpPr>
          <p:nvPr/>
        </p:nvSpPr>
        <p:spPr bwMode="auto">
          <a:xfrm>
            <a:off x="5991225" y="914400"/>
            <a:ext cx="0" cy="5715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BZ"/>
          </a:p>
        </p:txBody>
      </p:sp>
      <p:sp>
        <p:nvSpPr>
          <p:cNvPr id="44041" name="Line 1033">
            <a:extLst>
              <a:ext uri="{FF2B5EF4-FFF2-40B4-BE49-F238E27FC236}">
                <a16:creationId xmlns:a16="http://schemas.microsoft.com/office/drawing/2014/main" xmlns="" id="{DB35423D-344C-4D81-A257-BE7379E039D3}"/>
              </a:ext>
            </a:extLst>
          </p:cNvPr>
          <p:cNvSpPr>
            <a:spLocks noChangeShapeType="1"/>
          </p:cNvSpPr>
          <p:nvPr/>
        </p:nvSpPr>
        <p:spPr bwMode="auto">
          <a:xfrm>
            <a:off x="139700" y="1676400"/>
            <a:ext cx="86534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B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4"/>
          <p:cNvSpPr txBox="1">
            <a:spLocks noChangeArrowheads="1"/>
          </p:cNvSpPr>
          <p:nvPr>
            <p:custDataLst>
              <p:tags r:id="rId1"/>
            </p:custDataLst>
          </p:nvPr>
        </p:nvSpPr>
        <p:spPr bwMode="auto">
          <a:xfrm>
            <a:off x="0" y="333375"/>
            <a:ext cx="9121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2800" dirty="0">
                <a:solidFill>
                  <a:srgbClr val="0070C0"/>
                </a:solidFill>
                <a:latin typeface="Arial" panose="020B0604020202020204" pitchFamily="34" charset="0"/>
              </a:rPr>
              <a:t>PA Effectiveness Depends on the Question Being Asked</a:t>
            </a:r>
          </a:p>
        </p:txBody>
      </p:sp>
      <p:graphicFrame>
        <p:nvGraphicFramePr>
          <p:cNvPr id="3" name="Table 2"/>
          <p:cNvGraphicFramePr>
            <a:graphicFrameLocks noGrp="1"/>
          </p:cNvGraphicFramePr>
          <p:nvPr>
            <p:custDataLst>
              <p:tags r:id="rId2"/>
            </p:custDataLst>
            <p:extLst>
              <p:ext uri="{D42A27DB-BD31-4B8C-83A1-F6EECF244321}">
                <p14:modId xmlns:p14="http://schemas.microsoft.com/office/powerpoint/2010/main" val="3651372593"/>
              </p:ext>
            </p:extLst>
          </p:nvPr>
        </p:nvGraphicFramePr>
        <p:xfrm>
          <a:off x="166256" y="886692"/>
          <a:ext cx="8783780" cy="5929603"/>
        </p:xfrm>
        <a:graphic>
          <a:graphicData uri="http://schemas.openxmlformats.org/drawingml/2006/table">
            <a:tbl>
              <a:tblPr firstRow="1" firstCol="1" bandRow="1"/>
              <a:tblGrid>
                <a:gridCol w="3346202">
                  <a:extLst>
                    <a:ext uri="{9D8B030D-6E8A-4147-A177-3AD203B41FA5}">
                      <a16:colId xmlns:a16="http://schemas.microsoft.com/office/drawing/2014/main" xmlns="" val="20000"/>
                    </a:ext>
                  </a:extLst>
                </a:gridCol>
                <a:gridCol w="2530566">
                  <a:extLst>
                    <a:ext uri="{9D8B030D-6E8A-4147-A177-3AD203B41FA5}">
                      <a16:colId xmlns:a16="http://schemas.microsoft.com/office/drawing/2014/main" xmlns="" val="20001"/>
                    </a:ext>
                  </a:extLst>
                </a:gridCol>
                <a:gridCol w="2907012">
                  <a:extLst>
                    <a:ext uri="{9D8B030D-6E8A-4147-A177-3AD203B41FA5}">
                      <a16:colId xmlns:a16="http://schemas.microsoft.com/office/drawing/2014/main" xmlns="" val="20002"/>
                    </a:ext>
                  </a:extLst>
                </a:gridCol>
              </a:tblGrid>
              <a:tr h="664384">
                <a:tc>
                  <a:txBody>
                    <a:bodyPr/>
                    <a:lstStyle/>
                    <a:p>
                      <a:pPr algn="ctr" fontAlgn="ctr"/>
                      <a:r>
                        <a:rPr lang="en-AU" sz="2400" b="1" i="0" u="none" strike="noStrike" dirty="0">
                          <a:solidFill>
                            <a:srgbClr val="000000"/>
                          </a:solidFill>
                          <a:effectLst/>
                          <a:latin typeface="Calibri" panose="020F0502020204030204" pitchFamily="34" charset="0"/>
                        </a:rPr>
                        <a:t>Questions asked on PA Effectiveness</a:t>
                      </a:r>
                      <a:endParaRPr lang="en-CA" sz="24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AU" sz="2400" b="1" i="0" u="none" strike="noStrike" dirty="0">
                          <a:solidFill>
                            <a:srgbClr val="000000"/>
                          </a:solidFill>
                          <a:effectLst/>
                          <a:latin typeface="Calibri" panose="020F0502020204030204" pitchFamily="34" charset="0"/>
                        </a:rPr>
                        <a:t>What is Measured</a:t>
                      </a:r>
                      <a:endParaRPr lang="en-CA" sz="24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AU" sz="2400" b="1" i="0" u="none" strike="noStrike" dirty="0">
                          <a:solidFill>
                            <a:srgbClr val="000000"/>
                          </a:solidFill>
                          <a:effectLst/>
                          <a:latin typeface="Calibri" panose="020F0502020204030204" pitchFamily="34" charset="0"/>
                        </a:rPr>
                        <a:t>Strengths and Weaknesses </a:t>
                      </a:r>
                      <a:endParaRPr lang="en-CA" sz="24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1042391">
                <a:tc>
                  <a:txBody>
                    <a:bodyPr/>
                    <a:lstStyle/>
                    <a:p>
                      <a:pPr algn="ctr" fontAlgn="ctr"/>
                      <a:r>
                        <a:rPr lang="en-CA" sz="1800" b="1" i="0" u="none" strike="noStrike" dirty="0">
                          <a:solidFill>
                            <a:srgbClr val="000000"/>
                          </a:solidFill>
                          <a:effectLst/>
                          <a:latin typeface="Calibri" panose="020F0502020204030204" pitchFamily="34" charset="0"/>
                        </a:rPr>
                        <a:t>Are they in the right places?</a:t>
                      </a:r>
                    </a:p>
                    <a:p>
                      <a:pPr algn="ctr" fontAlgn="ctr"/>
                      <a:endParaRPr lang="en-CA" sz="18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AU" sz="1600" b="0" i="0" u="none" strike="noStrike" dirty="0">
                          <a:solidFill>
                            <a:srgbClr val="000000"/>
                          </a:solidFill>
                          <a:effectLst/>
                          <a:latin typeface="Calibri" panose="020F0502020204030204" pitchFamily="34" charset="0"/>
                        </a:rPr>
                        <a:t>Coverage of species; KBAs; or representative ecosystems</a:t>
                      </a:r>
                      <a:endParaRPr lang="en-CA" sz="16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AU" sz="1400" b="0" i="1" u="none" strike="noStrike" dirty="0">
                          <a:solidFill>
                            <a:srgbClr val="000000"/>
                          </a:solidFill>
                          <a:effectLst/>
                          <a:latin typeface="Calibri" panose="020F0502020204030204" pitchFamily="34" charset="0"/>
                        </a:rPr>
                        <a:t>Usual broad scale but better methods; We know PA have poor coverage; SCP focus on maximum ROI</a:t>
                      </a:r>
                      <a:endParaRPr lang="en-CA" sz="1400" b="0" i="1"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859704">
                <a:tc>
                  <a:txBody>
                    <a:bodyPr/>
                    <a:lstStyle/>
                    <a:p>
                      <a:pPr algn="ctr" fontAlgn="ctr"/>
                      <a:r>
                        <a:rPr lang="en-CA" sz="1800" b="1" i="0" u="none" strike="noStrike" dirty="0">
                          <a:solidFill>
                            <a:srgbClr val="000000"/>
                          </a:solidFill>
                          <a:effectLst/>
                          <a:latin typeface="Calibri" panose="020F0502020204030204" pitchFamily="34" charset="0"/>
                        </a:rPr>
                        <a:t>What is the overall state of the ecosystem in a protected area?</a:t>
                      </a:r>
                    </a:p>
                    <a:p>
                      <a:pPr algn="ctr" fontAlgn="ctr"/>
                      <a:endParaRPr lang="en-CA" sz="18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AU" sz="1600" b="0" i="0" u="none" strike="noStrike" dirty="0">
                          <a:solidFill>
                            <a:srgbClr val="000000"/>
                          </a:solidFill>
                          <a:effectLst/>
                          <a:latin typeface="Calibri" panose="020F0502020204030204" pitchFamily="34" charset="0"/>
                        </a:rPr>
                        <a:t>Measures of ecological integrity or health (usually a composite)</a:t>
                      </a:r>
                      <a:endParaRPr lang="en-CA" sz="16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AU" sz="1400" b="0" i="0" u="none" strike="noStrike" dirty="0">
                          <a:solidFill>
                            <a:srgbClr val="000000"/>
                          </a:solidFill>
                          <a:effectLst/>
                          <a:latin typeface="Calibri" panose="020F0502020204030204" pitchFamily="34" charset="0"/>
                        </a:rPr>
                        <a:t>Considerable scientific input for both design and analysis. Rarely counterfactual</a:t>
                      </a:r>
                      <a:endParaRPr lang="en-CA"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10002"/>
                  </a:ext>
                </a:extLst>
              </a:tr>
              <a:tr h="891943">
                <a:tc>
                  <a:txBody>
                    <a:bodyPr/>
                    <a:lstStyle/>
                    <a:p>
                      <a:pPr algn="ctr" fontAlgn="ctr"/>
                      <a:r>
                        <a:rPr lang="en-CA" sz="1800" b="1" i="0" u="none" strike="noStrike" dirty="0">
                          <a:solidFill>
                            <a:srgbClr val="000000"/>
                          </a:solidFill>
                          <a:effectLst/>
                          <a:latin typeface="Calibri" panose="020F0502020204030204" pitchFamily="34" charset="0"/>
                        </a:rPr>
                        <a:t>What is the condition of parts of the ecosystem, such as species population trends or % cover?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AU" sz="1600" b="0" i="0" u="none" strike="noStrike" dirty="0">
                          <a:solidFill>
                            <a:srgbClr val="000000"/>
                          </a:solidFill>
                          <a:effectLst/>
                          <a:latin typeface="Calibri" panose="020F0502020204030204" pitchFamily="34" charset="0"/>
                        </a:rPr>
                        <a:t>Population time series trends; Change in cover</a:t>
                      </a:r>
                      <a:endParaRPr lang="en-CA" sz="16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AU" sz="1400" b="0" i="0" u="none" strike="noStrike" dirty="0">
                          <a:solidFill>
                            <a:srgbClr val="000000"/>
                          </a:solidFill>
                          <a:effectLst/>
                          <a:latin typeface="Calibri" panose="020F0502020204030204" pitchFamily="34" charset="0"/>
                        </a:rPr>
                        <a:t>Measure have be unrelated to overall condition; Available data</a:t>
                      </a:r>
                      <a:endParaRPr lang="en-CA"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10003"/>
                  </a:ext>
                </a:extLst>
              </a:tr>
              <a:tr h="848958">
                <a:tc>
                  <a:txBody>
                    <a:bodyPr/>
                    <a:lstStyle/>
                    <a:p>
                      <a:pPr algn="ctr" fontAlgn="ctr"/>
                      <a:r>
                        <a:rPr lang="en-AU" sz="1800" b="1" i="0" u="none" strike="noStrike" dirty="0">
                          <a:solidFill>
                            <a:srgbClr val="FF0000"/>
                          </a:solidFill>
                          <a:effectLst/>
                          <a:latin typeface="Calibri" panose="020F0502020204030204" pitchFamily="34" charset="0"/>
                        </a:rPr>
                        <a:t>What is the effectiveness of the management system?</a:t>
                      </a:r>
                      <a:endParaRPr lang="en-CA" sz="1800" b="1" i="0" u="none" strike="noStrike" dirty="0">
                        <a:solidFill>
                          <a:srgbClr val="FF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AU" sz="1600" b="1" i="0" u="none" strike="noStrike" dirty="0">
                          <a:solidFill>
                            <a:srgbClr val="FF0000"/>
                          </a:solidFill>
                          <a:effectLst/>
                          <a:latin typeface="Calibri" panose="020F0502020204030204" pitchFamily="34" charset="0"/>
                        </a:rPr>
                        <a:t>PAME ; METT</a:t>
                      </a:r>
                      <a:endParaRPr lang="en-CA" sz="1600" b="1" i="0" u="none" strike="noStrike" dirty="0">
                        <a:solidFill>
                          <a:srgbClr val="FF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AU" sz="1400" b="1" i="0" u="none" strike="noStrike" dirty="0">
                          <a:solidFill>
                            <a:srgbClr val="FF0000"/>
                          </a:solidFill>
                          <a:effectLst/>
                          <a:latin typeface="Calibri" panose="020F0502020204030204" pitchFamily="34" charset="0"/>
                        </a:rPr>
                        <a:t>Global PAME standard exists; Does not focus on biodiversity outcomes; Results mixed</a:t>
                      </a:r>
                      <a:endParaRPr lang="en-CA" sz="1400" b="1" i="0" u="none" strike="noStrike" dirty="0">
                        <a:solidFill>
                          <a:srgbClr val="FF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795226">
                <a:tc>
                  <a:txBody>
                    <a:bodyPr/>
                    <a:lstStyle/>
                    <a:p>
                      <a:pPr algn="ctr" fontAlgn="ctr"/>
                      <a:r>
                        <a:rPr lang="en-AU" sz="1800" b="1" i="0" u="none" strike="noStrike" dirty="0">
                          <a:solidFill>
                            <a:srgbClr val="002060"/>
                          </a:solidFill>
                          <a:effectLst/>
                          <a:latin typeface="Calibri" panose="020F0502020204030204" pitchFamily="34" charset="0"/>
                        </a:rPr>
                        <a:t>What is the value of ecological services provided by the PA?</a:t>
                      </a:r>
                      <a:endParaRPr lang="en-CA" sz="1800" b="1" i="0" u="none" strike="noStrike" dirty="0">
                        <a:solidFill>
                          <a:srgbClr val="00206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AU" sz="1600" b="0" i="0" u="none" strike="noStrike" dirty="0">
                          <a:solidFill>
                            <a:srgbClr val="002060"/>
                          </a:solidFill>
                          <a:effectLst/>
                          <a:latin typeface="Calibri" panose="020F0502020204030204" pitchFamily="34" charset="0"/>
                        </a:rPr>
                        <a:t>Water quality; Carbon storage; Recreation</a:t>
                      </a:r>
                      <a:endParaRPr lang="en-CA" sz="1600" b="0" i="0" u="none" strike="noStrike" dirty="0">
                        <a:solidFill>
                          <a:srgbClr val="00206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AU" sz="1400" b="0" i="0" u="none" strike="noStrike" dirty="0">
                          <a:solidFill>
                            <a:srgbClr val="002060"/>
                          </a:solidFill>
                          <a:effectLst/>
                          <a:latin typeface="Calibri" panose="020F0502020204030204" pitchFamily="34" charset="0"/>
                        </a:rPr>
                        <a:t>Relatively quickly and cheaply; Benefits are used defined; Not related to ecological outcomes</a:t>
                      </a:r>
                      <a:endParaRPr lang="en-CA" sz="1400" b="0" i="0" u="none" strike="noStrike" dirty="0">
                        <a:solidFill>
                          <a:srgbClr val="00206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05"/>
                  </a:ext>
                </a:extLst>
              </a:tr>
              <a:tr h="75224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800" b="1" i="0" u="none" strike="noStrike" dirty="0">
                          <a:solidFill>
                            <a:srgbClr val="002060"/>
                          </a:solidFill>
                          <a:effectLst/>
                          <a:latin typeface="Calibri" panose="020F0502020204030204" pitchFamily="34" charset="0"/>
                        </a:rPr>
                        <a:t>What is the economic benefit of the protected area? Or ROI?</a:t>
                      </a:r>
                      <a:endParaRPr lang="en-CA" sz="1800" b="1" i="0" u="none" strike="noStrike" dirty="0">
                        <a:solidFill>
                          <a:srgbClr val="00206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AU" sz="1600" b="0" i="0" u="none" strike="noStrike" dirty="0">
                          <a:solidFill>
                            <a:srgbClr val="002060"/>
                          </a:solidFill>
                          <a:effectLst/>
                          <a:latin typeface="Calibri" panose="020F0502020204030204" pitchFamily="34" charset="0"/>
                        </a:rPr>
                        <a:t>Contribution to GDP; Jobs; Employment</a:t>
                      </a:r>
                      <a:endParaRPr lang="en-CA" sz="1600" b="0" i="0" u="none" strike="noStrike" dirty="0">
                        <a:solidFill>
                          <a:srgbClr val="00206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AU" sz="1400" b="0" i="0" u="none" strike="noStrike" dirty="0">
                          <a:solidFill>
                            <a:srgbClr val="002060"/>
                          </a:solidFill>
                          <a:effectLst/>
                          <a:latin typeface="Calibri" panose="020F0502020204030204" pitchFamily="34" charset="0"/>
                        </a:rPr>
                        <a:t>Not done regularly; Measures may be completely unrelated to biodiversity outcomes</a:t>
                      </a:r>
                      <a:endParaRPr lang="en-CA" sz="1400" b="0" i="0" u="none" strike="noStrike" dirty="0">
                        <a:solidFill>
                          <a:srgbClr val="00206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06"/>
                  </a:ext>
                </a:extLst>
              </a:tr>
            </a:tbl>
          </a:graphicData>
        </a:graphic>
      </p:graphicFrame>
      <p:sp>
        <p:nvSpPr>
          <p:cNvPr id="2" name="Rectangle 1"/>
          <p:cNvSpPr/>
          <p:nvPr>
            <p:custDataLst>
              <p:tags r:id="rId3"/>
            </p:custDataLst>
          </p:nvPr>
        </p:nvSpPr>
        <p:spPr>
          <a:xfrm>
            <a:off x="166255" y="2673927"/>
            <a:ext cx="8797636" cy="261850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p:cNvSpPr txBox="1"/>
          <p:nvPr>
            <p:custDataLst>
              <p:tags r:id="rId4"/>
            </p:custDataLst>
          </p:nvPr>
        </p:nvSpPr>
        <p:spPr>
          <a:xfrm>
            <a:off x="166254" y="2829019"/>
            <a:ext cx="3338944" cy="2308324"/>
          </a:xfrm>
          <a:prstGeom prst="rect">
            <a:avLst/>
          </a:prstGeom>
          <a:solidFill>
            <a:schemeClr val="accent1">
              <a:lumMod val="20000"/>
              <a:lumOff val="80000"/>
            </a:schemeClr>
          </a:solidFill>
          <a:ln w="57150">
            <a:solidFill>
              <a:schemeClr val="tx1"/>
            </a:solidFill>
          </a:ln>
        </p:spPr>
        <p:txBody>
          <a:bodyPr wrap="square" rtlCol="0">
            <a:spAutoFit/>
          </a:bodyPr>
          <a:lstStyle/>
          <a:p>
            <a:r>
              <a:rPr lang="en-CA" sz="2400" b="1" dirty="0"/>
              <a:t>Is Nature 1) better off inside a protected area, relative to not having a protected area; 2) in good condition relative to theoretical thresholds</a:t>
            </a:r>
          </a:p>
        </p:txBody>
      </p:sp>
    </p:spTree>
    <p:extLst>
      <p:ext uri="{BB962C8B-B14F-4D97-AF65-F5344CB8AC3E}">
        <p14:creationId xmlns:p14="http://schemas.microsoft.com/office/powerpoint/2010/main" val="11571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a:extLst>
              <a:ext uri="{FF2B5EF4-FFF2-40B4-BE49-F238E27FC236}">
                <a16:creationId xmlns:a16="http://schemas.microsoft.com/office/drawing/2014/main" xmlns="" id="{3645C174-0EE1-4660-BF3D-4371DB5C5C45}"/>
              </a:ext>
            </a:extLst>
          </p:cNvPr>
          <p:cNvSpPr>
            <a:spLocks noChangeArrowheads="1"/>
          </p:cNvSpPr>
          <p:nvPr/>
        </p:nvSpPr>
        <p:spPr bwMode="auto">
          <a:xfrm>
            <a:off x="1476375" y="609600"/>
            <a:ext cx="7105650" cy="5715000"/>
          </a:xfrm>
          <a:prstGeom prst="triangle">
            <a:avLst>
              <a:gd name="adj" fmla="val 50000"/>
            </a:avLst>
          </a:prstGeom>
          <a:noFill/>
          <a:ln w="57150">
            <a:solidFill>
              <a:srgbClr val="339966"/>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endParaRPr lang="en-US" altLang="en-US"/>
          </a:p>
        </p:txBody>
      </p:sp>
      <p:sp>
        <p:nvSpPr>
          <p:cNvPr id="49155" name="Text Box 3">
            <a:extLst>
              <a:ext uri="{FF2B5EF4-FFF2-40B4-BE49-F238E27FC236}">
                <a16:creationId xmlns:a16="http://schemas.microsoft.com/office/drawing/2014/main" xmlns="" id="{742F59EE-773F-429E-937A-AA681C72A6C4}"/>
              </a:ext>
            </a:extLst>
          </p:cNvPr>
          <p:cNvSpPr txBox="1">
            <a:spLocks noChangeArrowheads="1"/>
          </p:cNvSpPr>
          <p:nvPr/>
        </p:nvSpPr>
        <p:spPr bwMode="auto">
          <a:xfrm>
            <a:off x="492125" y="5410200"/>
            <a:ext cx="725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r>
              <a:rPr lang="en-US" altLang="en-US" sz="2000">
                <a:latin typeface="Tahoma" panose="020B0604030504040204" pitchFamily="34" charset="0"/>
              </a:rPr>
              <a:t>Data</a:t>
            </a:r>
          </a:p>
        </p:txBody>
      </p:sp>
      <p:sp>
        <p:nvSpPr>
          <p:cNvPr id="49156" name="Text Box 4">
            <a:extLst>
              <a:ext uri="{FF2B5EF4-FFF2-40B4-BE49-F238E27FC236}">
                <a16:creationId xmlns:a16="http://schemas.microsoft.com/office/drawing/2014/main" xmlns="" id="{5B8C17BF-6868-4A0B-A7F5-955E4810A0F8}"/>
              </a:ext>
            </a:extLst>
          </p:cNvPr>
          <p:cNvSpPr txBox="1">
            <a:spLocks noChangeArrowheads="1"/>
          </p:cNvSpPr>
          <p:nvPr/>
        </p:nvSpPr>
        <p:spPr bwMode="auto">
          <a:xfrm>
            <a:off x="1857375" y="2571750"/>
            <a:ext cx="2065338" cy="830263"/>
          </a:xfrm>
          <a:prstGeom prst="rect">
            <a:avLst/>
          </a:prstGeom>
          <a:solidFill>
            <a:srgbClr val="FFFF00"/>
          </a:solidFill>
          <a:ln w="9525">
            <a:solidFill>
              <a:schemeClr val="tx1"/>
            </a:solidFill>
            <a:miter lim="800000"/>
            <a:headEnd/>
            <a:tailEnd/>
          </a:ln>
        </p:spPr>
        <p:txBody>
          <a:bodyPr>
            <a:spAutoFit/>
          </a:bodyP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pPr algn="ctr"/>
            <a:r>
              <a:rPr lang="en-US" altLang="en-US">
                <a:latin typeface="Tahoma" panose="020B0604030504040204" pitchFamily="34" charset="0"/>
              </a:rPr>
              <a:t>Stand Level</a:t>
            </a:r>
          </a:p>
          <a:p>
            <a:pPr algn="ctr"/>
            <a:r>
              <a:rPr lang="en-US" altLang="en-US">
                <a:latin typeface="Tahoma" panose="020B0604030504040204" pitchFamily="34" charset="0"/>
              </a:rPr>
              <a:t> Forest EI</a:t>
            </a:r>
          </a:p>
        </p:txBody>
      </p:sp>
      <p:sp>
        <p:nvSpPr>
          <p:cNvPr id="49157" name="Text Box 5">
            <a:extLst>
              <a:ext uri="{FF2B5EF4-FFF2-40B4-BE49-F238E27FC236}">
                <a16:creationId xmlns:a16="http://schemas.microsoft.com/office/drawing/2014/main" xmlns="" id="{A2CCEB9B-1297-4AE9-8552-FBBF2FF3B126}"/>
              </a:ext>
            </a:extLst>
          </p:cNvPr>
          <p:cNvSpPr txBox="1">
            <a:spLocks noChangeArrowheads="1"/>
          </p:cNvSpPr>
          <p:nvPr/>
        </p:nvSpPr>
        <p:spPr bwMode="auto">
          <a:xfrm>
            <a:off x="5929313" y="2643188"/>
            <a:ext cx="2767012" cy="822325"/>
          </a:xfrm>
          <a:prstGeom prst="rect">
            <a:avLst/>
          </a:prstGeom>
          <a:solidFill>
            <a:srgbClr val="FFFF00"/>
          </a:solidFill>
          <a:ln w="9525">
            <a:solidFill>
              <a:schemeClr val="tx1"/>
            </a:solidFill>
            <a:miter lim="800000"/>
            <a:headEnd/>
            <a:tailEnd/>
          </a:ln>
        </p:spPr>
        <p:txBody>
          <a:bodyPr>
            <a:spAutoFit/>
          </a:bodyP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pPr algn="ctr"/>
            <a:r>
              <a:rPr lang="en-US" altLang="en-US">
                <a:latin typeface="Tahoma" panose="020B0604030504040204" pitchFamily="34" charset="0"/>
              </a:rPr>
              <a:t>Landscape Level Forest EI</a:t>
            </a:r>
          </a:p>
        </p:txBody>
      </p:sp>
      <p:sp>
        <p:nvSpPr>
          <p:cNvPr id="49158" name="Text Box 6">
            <a:extLst>
              <a:ext uri="{FF2B5EF4-FFF2-40B4-BE49-F238E27FC236}">
                <a16:creationId xmlns:a16="http://schemas.microsoft.com/office/drawing/2014/main" xmlns="" id="{1B6C6DA7-F6B1-414D-B0C6-10BE4D5C269A}"/>
              </a:ext>
            </a:extLst>
          </p:cNvPr>
          <p:cNvSpPr txBox="1">
            <a:spLocks noChangeArrowheads="1"/>
          </p:cNvSpPr>
          <p:nvPr/>
        </p:nvSpPr>
        <p:spPr bwMode="auto">
          <a:xfrm>
            <a:off x="1828800" y="3733800"/>
            <a:ext cx="3048000" cy="942975"/>
          </a:xfrm>
          <a:prstGeom prst="rect">
            <a:avLst/>
          </a:prstGeom>
          <a:solidFill>
            <a:srgbClr val="FF99CC">
              <a:alpha val="50195"/>
            </a:srgbClr>
          </a:solidFill>
          <a:ln w="9525">
            <a:solidFill>
              <a:schemeClr val="tx1"/>
            </a:solidFill>
            <a:miter lim="800000"/>
            <a:headEnd/>
            <a:tailEnd/>
          </a:ln>
        </p:spPr>
        <p:txBody>
          <a:bodyPr>
            <a:spAutoFit/>
          </a:bodyP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r>
              <a:rPr lang="en-US" altLang="en-US" sz="1400">
                <a:latin typeface="Tahoma" panose="020B0604030504040204" pitchFamily="34" charset="0"/>
              </a:rPr>
              <a:t>tree productivity, songbird  index, salamander populations change, foliar nutrient index, decomposition efficiency</a:t>
            </a:r>
          </a:p>
        </p:txBody>
      </p:sp>
      <p:sp>
        <p:nvSpPr>
          <p:cNvPr id="49159" name="Text Box 7">
            <a:extLst>
              <a:ext uri="{FF2B5EF4-FFF2-40B4-BE49-F238E27FC236}">
                <a16:creationId xmlns:a16="http://schemas.microsoft.com/office/drawing/2014/main" xmlns="" id="{9291F7BE-E6F1-4D0D-A12D-6191CE1244F0}"/>
              </a:ext>
            </a:extLst>
          </p:cNvPr>
          <p:cNvSpPr txBox="1">
            <a:spLocks noChangeArrowheads="1"/>
          </p:cNvSpPr>
          <p:nvPr/>
        </p:nvSpPr>
        <p:spPr bwMode="auto">
          <a:xfrm>
            <a:off x="1617663" y="5029200"/>
            <a:ext cx="3378200" cy="1155700"/>
          </a:xfrm>
          <a:prstGeom prst="rect">
            <a:avLst/>
          </a:prstGeom>
          <a:solidFill>
            <a:srgbClr val="FFFF99">
              <a:alpha val="50195"/>
            </a:srgbClr>
          </a:solidFill>
          <a:ln w="9525">
            <a:solidFill>
              <a:schemeClr val="tx1"/>
            </a:solidFill>
            <a:miter lim="800000"/>
            <a:headEnd/>
            <a:tailEnd/>
          </a:ln>
        </p:spPr>
        <p:txBody>
          <a:bodyPr>
            <a:spAutoFit/>
          </a:bodyP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r>
              <a:rPr lang="en-US" altLang="en-US" sz="1400">
                <a:latin typeface="Tahoma" panose="020B0604030504040204" pitchFamily="34" charset="0"/>
              </a:rPr>
              <a:t>dbh, canopy condition, species composition, chopstick dry weight loss, songbird/salamander density, relative soil  arthropod abundance, foliar nutrient concentrations</a:t>
            </a:r>
          </a:p>
        </p:txBody>
      </p:sp>
      <p:sp>
        <p:nvSpPr>
          <p:cNvPr id="49160" name="Text Box 8">
            <a:extLst>
              <a:ext uri="{FF2B5EF4-FFF2-40B4-BE49-F238E27FC236}">
                <a16:creationId xmlns:a16="http://schemas.microsoft.com/office/drawing/2014/main" xmlns="" id="{8794515A-4FF3-4666-BCBC-F0348DC4D05C}"/>
              </a:ext>
            </a:extLst>
          </p:cNvPr>
          <p:cNvSpPr txBox="1">
            <a:spLocks noChangeArrowheads="1"/>
          </p:cNvSpPr>
          <p:nvPr/>
        </p:nvSpPr>
        <p:spPr bwMode="auto">
          <a:xfrm>
            <a:off x="5416550" y="3733800"/>
            <a:ext cx="3305175" cy="942975"/>
          </a:xfrm>
          <a:prstGeom prst="rect">
            <a:avLst/>
          </a:prstGeom>
          <a:solidFill>
            <a:srgbClr val="FF99CC">
              <a:alpha val="50195"/>
            </a:srgbClr>
          </a:solidFill>
          <a:ln w="9525">
            <a:solidFill>
              <a:schemeClr val="tx1"/>
            </a:solidFill>
            <a:miter lim="800000"/>
            <a:headEnd/>
            <a:tailEnd/>
          </a:ln>
        </p:spPr>
        <p:txBody>
          <a:bodyPr>
            <a:spAutoFit/>
          </a:bodyP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r>
              <a:rPr lang="en-US" altLang="en-US" sz="1400">
                <a:latin typeface="Tahoma" panose="020B0604030504040204" pitchFamily="34" charset="0"/>
              </a:rPr>
              <a:t>FF BioD Index (SAR, top predators, ungulates), CFBioD Index (ecosystem representation), connectivity, productivity </a:t>
            </a:r>
          </a:p>
        </p:txBody>
      </p:sp>
      <p:sp>
        <p:nvSpPr>
          <p:cNvPr id="49161" name="Text Box 10">
            <a:extLst>
              <a:ext uri="{FF2B5EF4-FFF2-40B4-BE49-F238E27FC236}">
                <a16:creationId xmlns:a16="http://schemas.microsoft.com/office/drawing/2014/main" xmlns="" id="{20119D46-1E96-4D9A-A458-A5C170D4DAB6}"/>
              </a:ext>
            </a:extLst>
          </p:cNvPr>
          <p:cNvSpPr txBox="1">
            <a:spLocks noChangeArrowheads="1"/>
          </p:cNvSpPr>
          <p:nvPr/>
        </p:nvSpPr>
        <p:spPr bwMode="auto">
          <a:xfrm>
            <a:off x="5429250" y="5072063"/>
            <a:ext cx="3363913" cy="795337"/>
          </a:xfrm>
          <a:prstGeom prst="rect">
            <a:avLst/>
          </a:prstGeom>
          <a:solidFill>
            <a:srgbClr val="FFFF99">
              <a:alpha val="50195"/>
            </a:srgbClr>
          </a:solidFill>
          <a:ln w="9525">
            <a:solidFill>
              <a:schemeClr val="tx1"/>
            </a:solidFill>
            <a:miter lim="800000"/>
            <a:headEnd/>
            <a:tailEnd/>
          </a:ln>
        </p:spPr>
        <p:txBody>
          <a:bodyPr>
            <a:spAutoFit/>
          </a:bodyP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r>
              <a:rPr lang="en-US" altLang="en-US" sz="1400">
                <a:latin typeface="Tahoma" panose="020B0604030504040204" pitchFamily="34" charset="0"/>
              </a:rPr>
              <a:t>SAR and other species population assessments, relative ecosystem abundance, FragCube, RS Measures</a:t>
            </a:r>
            <a:r>
              <a:rPr lang="en-US" altLang="en-US" sz="1600">
                <a:latin typeface="Times New Roman" panose="02020603050405020304" pitchFamily="18" charset="0"/>
              </a:rPr>
              <a:t> </a:t>
            </a:r>
          </a:p>
        </p:txBody>
      </p:sp>
      <p:sp>
        <p:nvSpPr>
          <p:cNvPr id="49162" name="Text Box 11">
            <a:extLst>
              <a:ext uri="{FF2B5EF4-FFF2-40B4-BE49-F238E27FC236}">
                <a16:creationId xmlns:a16="http://schemas.microsoft.com/office/drawing/2014/main" xmlns="" id="{FF40174F-E81C-446E-B4B5-1D296D183E5C}"/>
              </a:ext>
            </a:extLst>
          </p:cNvPr>
          <p:cNvSpPr txBox="1">
            <a:spLocks noChangeArrowheads="1"/>
          </p:cNvSpPr>
          <p:nvPr/>
        </p:nvSpPr>
        <p:spPr bwMode="auto">
          <a:xfrm>
            <a:off x="352425" y="2971800"/>
            <a:ext cx="1001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pPr algn="ctr"/>
            <a:r>
              <a:rPr lang="en-US" altLang="en-US" sz="2000">
                <a:latin typeface="Tahoma" panose="020B0604030504040204" pitchFamily="34" charset="0"/>
              </a:rPr>
              <a:t>Models</a:t>
            </a:r>
          </a:p>
        </p:txBody>
      </p:sp>
      <p:sp>
        <p:nvSpPr>
          <p:cNvPr id="49163" name="Text Box 12">
            <a:extLst>
              <a:ext uri="{FF2B5EF4-FFF2-40B4-BE49-F238E27FC236}">
                <a16:creationId xmlns:a16="http://schemas.microsoft.com/office/drawing/2014/main" xmlns="" id="{DF47D9EE-5F5D-4EA3-AE6E-286920F3CB91}"/>
              </a:ext>
            </a:extLst>
          </p:cNvPr>
          <p:cNvSpPr txBox="1">
            <a:spLocks noChangeArrowheads="1"/>
          </p:cNvSpPr>
          <p:nvPr/>
        </p:nvSpPr>
        <p:spPr bwMode="auto">
          <a:xfrm>
            <a:off x="211138" y="4191000"/>
            <a:ext cx="1465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r>
              <a:rPr lang="en-US" altLang="en-US" sz="2000">
                <a:latin typeface="Tahoma" panose="020B0604030504040204" pitchFamily="34" charset="0"/>
              </a:rPr>
              <a:t>Measures</a:t>
            </a:r>
          </a:p>
        </p:txBody>
      </p:sp>
      <p:sp>
        <p:nvSpPr>
          <p:cNvPr id="49164" name="PubChord">
            <a:extLst>
              <a:ext uri="{FF2B5EF4-FFF2-40B4-BE49-F238E27FC236}">
                <a16:creationId xmlns:a16="http://schemas.microsoft.com/office/drawing/2014/main" xmlns="" id="{1D9E4C96-EE5E-4073-84D7-AD0FE416A2BB}"/>
              </a:ext>
            </a:extLst>
          </p:cNvPr>
          <p:cNvSpPr>
            <a:spLocks noEditPoints="1" noChangeArrowheads="1"/>
          </p:cNvSpPr>
          <p:nvPr/>
        </p:nvSpPr>
        <p:spPr bwMode="auto">
          <a:xfrm rot="8100000">
            <a:off x="3857625" y="1204913"/>
            <a:ext cx="2195513" cy="2174875"/>
          </a:xfrm>
          <a:custGeom>
            <a:avLst/>
            <a:gdLst>
              <a:gd name="T0" fmla="*/ 2147483646 w 21600"/>
              <a:gd name="T1" fmla="*/ 2147483646 h 21600"/>
              <a:gd name="T2" fmla="*/ 2147483646 w 21600"/>
              <a:gd name="T3" fmla="*/ 2147483646 h 21600"/>
              <a:gd name="T4" fmla="*/ 2147483646 w 21600"/>
              <a:gd name="T5" fmla="*/ 2147483646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3163" y="3163"/>
                </a:moveTo>
                <a:cubicBezTo>
                  <a:pt x="1137" y="5188"/>
                  <a:pt x="0" y="7935"/>
                  <a:pt x="0" y="10799"/>
                </a:cubicBezTo>
                <a:cubicBezTo>
                  <a:pt x="0" y="16764"/>
                  <a:pt x="4835" y="21600"/>
                  <a:pt x="10800" y="21600"/>
                </a:cubicBezTo>
                <a:cubicBezTo>
                  <a:pt x="13664" y="21600"/>
                  <a:pt x="16411" y="20462"/>
                  <a:pt x="18436" y="18436"/>
                </a:cubicBezTo>
                <a:lnTo>
                  <a:pt x="3163" y="3163"/>
                </a:lnTo>
                <a:close/>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endParaRPr lang="en-BZ"/>
          </a:p>
        </p:txBody>
      </p:sp>
      <p:sp>
        <p:nvSpPr>
          <p:cNvPr id="49165" name="Line 14">
            <a:extLst>
              <a:ext uri="{FF2B5EF4-FFF2-40B4-BE49-F238E27FC236}">
                <a16:creationId xmlns:a16="http://schemas.microsoft.com/office/drawing/2014/main" xmlns="" id="{FAAFEB48-FAF5-46E4-B278-9A4D9373BCCB}"/>
              </a:ext>
            </a:extLst>
          </p:cNvPr>
          <p:cNvSpPr>
            <a:spLocks noChangeShapeType="1"/>
          </p:cNvSpPr>
          <p:nvPr/>
        </p:nvSpPr>
        <p:spPr bwMode="auto">
          <a:xfrm rot="2266066" flipH="1" flipV="1">
            <a:off x="4613275" y="1676400"/>
            <a:ext cx="568325"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BZ"/>
          </a:p>
        </p:txBody>
      </p:sp>
      <p:sp>
        <p:nvSpPr>
          <p:cNvPr id="49166" name="Line 15">
            <a:extLst>
              <a:ext uri="{FF2B5EF4-FFF2-40B4-BE49-F238E27FC236}">
                <a16:creationId xmlns:a16="http://schemas.microsoft.com/office/drawing/2014/main" xmlns="" id="{4BE0027B-B96D-40CA-96F9-EC0214C115E3}"/>
              </a:ext>
            </a:extLst>
          </p:cNvPr>
          <p:cNvSpPr>
            <a:spLocks noChangeShapeType="1"/>
          </p:cNvSpPr>
          <p:nvPr/>
        </p:nvSpPr>
        <p:spPr bwMode="auto">
          <a:xfrm flipV="1">
            <a:off x="4968875" y="1371600"/>
            <a:ext cx="355600" cy="1066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BZ"/>
          </a:p>
        </p:txBody>
      </p:sp>
      <p:sp>
        <p:nvSpPr>
          <p:cNvPr id="49167" name="Line 16">
            <a:extLst>
              <a:ext uri="{FF2B5EF4-FFF2-40B4-BE49-F238E27FC236}">
                <a16:creationId xmlns:a16="http://schemas.microsoft.com/office/drawing/2014/main" xmlns="" id="{24F15B6D-7250-4D2F-A6A9-BD12D8B86D42}"/>
              </a:ext>
            </a:extLst>
          </p:cNvPr>
          <p:cNvSpPr>
            <a:spLocks noChangeShapeType="1"/>
          </p:cNvSpPr>
          <p:nvPr/>
        </p:nvSpPr>
        <p:spPr bwMode="auto">
          <a:xfrm flipH="1" flipV="1">
            <a:off x="4329113" y="1447800"/>
            <a:ext cx="639762" cy="914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BZ"/>
          </a:p>
        </p:txBody>
      </p:sp>
      <p:sp>
        <p:nvSpPr>
          <p:cNvPr id="49168" name="Text Box 17">
            <a:extLst>
              <a:ext uri="{FF2B5EF4-FFF2-40B4-BE49-F238E27FC236}">
                <a16:creationId xmlns:a16="http://schemas.microsoft.com/office/drawing/2014/main" xmlns="" id="{D81FBC7A-8807-4D02-9641-92EAD85E5CC7}"/>
              </a:ext>
            </a:extLst>
          </p:cNvPr>
          <p:cNvSpPr txBox="1">
            <a:spLocks noChangeArrowheads="1"/>
          </p:cNvSpPr>
          <p:nvPr/>
        </p:nvSpPr>
        <p:spPr bwMode="auto">
          <a:xfrm>
            <a:off x="5395913" y="1697038"/>
            <a:ext cx="598487" cy="3048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r>
              <a:rPr lang="en-US" altLang="en-US" sz="1400">
                <a:latin typeface="Tahoma" panose="020B0604030504040204" pitchFamily="34" charset="0"/>
              </a:rPr>
              <a:t>Poor</a:t>
            </a:r>
          </a:p>
        </p:txBody>
      </p:sp>
      <p:sp>
        <p:nvSpPr>
          <p:cNvPr id="49169" name="Text Box 18">
            <a:extLst>
              <a:ext uri="{FF2B5EF4-FFF2-40B4-BE49-F238E27FC236}">
                <a16:creationId xmlns:a16="http://schemas.microsoft.com/office/drawing/2014/main" xmlns="" id="{0624C851-D0ED-4D28-92A2-F1E6E941F053}"/>
              </a:ext>
            </a:extLst>
          </p:cNvPr>
          <p:cNvSpPr txBox="1">
            <a:spLocks noChangeArrowheads="1"/>
          </p:cNvSpPr>
          <p:nvPr/>
        </p:nvSpPr>
        <p:spPr bwMode="auto">
          <a:xfrm>
            <a:off x="4329113" y="1143000"/>
            <a:ext cx="1233487" cy="304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pPr algn="ctr"/>
            <a:r>
              <a:rPr lang="en-US" altLang="en-US" sz="1400">
                <a:latin typeface="Tahoma" panose="020B0604030504040204" pitchFamily="34" charset="0"/>
              </a:rPr>
              <a:t>Fair</a:t>
            </a:r>
          </a:p>
        </p:txBody>
      </p:sp>
      <p:sp>
        <p:nvSpPr>
          <p:cNvPr id="49170" name="Text Box 19">
            <a:extLst>
              <a:ext uri="{FF2B5EF4-FFF2-40B4-BE49-F238E27FC236}">
                <a16:creationId xmlns:a16="http://schemas.microsoft.com/office/drawing/2014/main" xmlns="" id="{E903046E-C663-43A6-A34F-0CF43DBFDCD4}"/>
              </a:ext>
            </a:extLst>
          </p:cNvPr>
          <p:cNvSpPr txBox="1">
            <a:spLocks noChangeArrowheads="1"/>
          </p:cNvSpPr>
          <p:nvPr/>
        </p:nvSpPr>
        <p:spPr bwMode="auto">
          <a:xfrm>
            <a:off x="3632200" y="1925638"/>
            <a:ext cx="646113" cy="3048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pPr algn="ctr"/>
            <a:r>
              <a:rPr lang="en-US" altLang="en-US" sz="1400">
                <a:latin typeface="Tahoma" panose="020B0604030504040204" pitchFamily="34" charset="0"/>
              </a:rPr>
              <a:t>Good</a:t>
            </a:r>
          </a:p>
        </p:txBody>
      </p:sp>
      <p:sp>
        <p:nvSpPr>
          <p:cNvPr id="49171" name="Line 20">
            <a:extLst>
              <a:ext uri="{FF2B5EF4-FFF2-40B4-BE49-F238E27FC236}">
                <a16:creationId xmlns:a16="http://schemas.microsoft.com/office/drawing/2014/main" xmlns="" id="{8340F2EF-1541-426A-9443-AD4B22248530}"/>
              </a:ext>
            </a:extLst>
          </p:cNvPr>
          <p:cNvSpPr>
            <a:spLocks noChangeShapeType="1"/>
          </p:cNvSpPr>
          <p:nvPr/>
        </p:nvSpPr>
        <p:spPr bwMode="auto">
          <a:xfrm flipV="1">
            <a:off x="773113" y="4648200"/>
            <a:ext cx="0" cy="533400"/>
          </a:xfrm>
          <a:prstGeom prst="line">
            <a:avLst/>
          </a:prstGeom>
          <a:noFill/>
          <a:ln w="412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BZ"/>
          </a:p>
        </p:txBody>
      </p:sp>
      <p:sp>
        <p:nvSpPr>
          <p:cNvPr id="49172" name="Line 21">
            <a:extLst>
              <a:ext uri="{FF2B5EF4-FFF2-40B4-BE49-F238E27FC236}">
                <a16:creationId xmlns:a16="http://schemas.microsoft.com/office/drawing/2014/main" xmlns="" id="{517DC468-740B-4B72-8305-108733D9016C}"/>
              </a:ext>
            </a:extLst>
          </p:cNvPr>
          <p:cNvSpPr>
            <a:spLocks noChangeShapeType="1"/>
          </p:cNvSpPr>
          <p:nvPr/>
        </p:nvSpPr>
        <p:spPr bwMode="auto">
          <a:xfrm flipV="1">
            <a:off x="773113" y="3505200"/>
            <a:ext cx="0" cy="533400"/>
          </a:xfrm>
          <a:prstGeom prst="line">
            <a:avLst/>
          </a:prstGeom>
          <a:noFill/>
          <a:ln w="412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BZ"/>
          </a:p>
        </p:txBody>
      </p:sp>
      <p:sp>
        <p:nvSpPr>
          <p:cNvPr id="49173" name="Line 23">
            <a:extLst>
              <a:ext uri="{FF2B5EF4-FFF2-40B4-BE49-F238E27FC236}">
                <a16:creationId xmlns:a16="http://schemas.microsoft.com/office/drawing/2014/main" xmlns="" id="{B160A446-3240-4A5F-AF29-45B37DDE9E9E}"/>
              </a:ext>
            </a:extLst>
          </p:cNvPr>
          <p:cNvSpPr>
            <a:spLocks noChangeShapeType="1"/>
          </p:cNvSpPr>
          <p:nvPr/>
        </p:nvSpPr>
        <p:spPr bwMode="auto">
          <a:xfrm flipH="1" flipV="1">
            <a:off x="4924425" y="2362200"/>
            <a:ext cx="46038" cy="709613"/>
          </a:xfrm>
          <a:prstGeom prst="line">
            <a:avLst/>
          </a:prstGeom>
          <a:noFill/>
          <a:ln w="50800">
            <a:solidFill>
              <a:srgbClr val="FF0000"/>
            </a:solidFill>
            <a:prstDash val="sysDot"/>
            <a:round/>
            <a:headEnd type="none" w="sm" len="sm"/>
            <a:tailEnd type="triangle" w="med" len="med"/>
          </a:ln>
          <a:extLst>
            <a:ext uri="{909E8E84-426E-40DD-AFC4-6F175D3DCCD1}">
              <a14:hiddenFill xmlns:a14="http://schemas.microsoft.com/office/drawing/2010/main">
                <a:noFill/>
              </a14:hiddenFill>
            </a:ext>
          </a:extLst>
        </p:spPr>
        <p:txBody>
          <a:bodyPr/>
          <a:lstStyle/>
          <a:p>
            <a:endParaRPr lang="en-BZ"/>
          </a:p>
        </p:txBody>
      </p:sp>
      <p:sp>
        <p:nvSpPr>
          <p:cNvPr id="49174" name="Line 24">
            <a:extLst>
              <a:ext uri="{FF2B5EF4-FFF2-40B4-BE49-F238E27FC236}">
                <a16:creationId xmlns:a16="http://schemas.microsoft.com/office/drawing/2014/main" xmlns="" id="{7C897748-7B97-4C54-BCCD-7691E3DEB3AF}"/>
              </a:ext>
            </a:extLst>
          </p:cNvPr>
          <p:cNvSpPr>
            <a:spLocks noChangeShapeType="1"/>
          </p:cNvSpPr>
          <p:nvPr/>
        </p:nvSpPr>
        <p:spPr bwMode="auto">
          <a:xfrm flipV="1">
            <a:off x="3516313" y="4648200"/>
            <a:ext cx="0" cy="381000"/>
          </a:xfrm>
          <a:prstGeom prst="line">
            <a:avLst/>
          </a:prstGeom>
          <a:noFill/>
          <a:ln w="508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BZ"/>
          </a:p>
        </p:txBody>
      </p:sp>
      <p:sp>
        <p:nvSpPr>
          <p:cNvPr id="49175" name="Line 25">
            <a:extLst>
              <a:ext uri="{FF2B5EF4-FFF2-40B4-BE49-F238E27FC236}">
                <a16:creationId xmlns:a16="http://schemas.microsoft.com/office/drawing/2014/main" xmlns="" id="{5EAD3B54-1527-4DB8-87C5-5FA814953A63}"/>
              </a:ext>
            </a:extLst>
          </p:cNvPr>
          <p:cNvSpPr>
            <a:spLocks noChangeShapeType="1"/>
          </p:cNvSpPr>
          <p:nvPr/>
        </p:nvSpPr>
        <p:spPr bwMode="auto">
          <a:xfrm flipV="1">
            <a:off x="6400800" y="4724400"/>
            <a:ext cx="0" cy="381000"/>
          </a:xfrm>
          <a:prstGeom prst="line">
            <a:avLst/>
          </a:prstGeom>
          <a:noFill/>
          <a:ln w="508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BZ"/>
          </a:p>
        </p:txBody>
      </p:sp>
      <p:sp>
        <p:nvSpPr>
          <p:cNvPr id="49176" name="Line 26">
            <a:extLst>
              <a:ext uri="{FF2B5EF4-FFF2-40B4-BE49-F238E27FC236}">
                <a16:creationId xmlns:a16="http://schemas.microsoft.com/office/drawing/2014/main" xmlns="" id="{D69B5285-EA44-4CDE-914F-3FC8D6A26D86}"/>
              </a:ext>
            </a:extLst>
          </p:cNvPr>
          <p:cNvSpPr>
            <a:spLocks noChangeShapeType="1"/>
          </p:cNvSpPr>
          <p:nvPr/>
        </p:nvSpPr>
        <p:spPr bwMode="auto">
          <a:xfrm flipV="1">
            <a:off x="6400800" y="3429000"/>
            <a:ext cx="0" cy="304800"/>
          </a:xfrm>
          <a:prstGeom prst="line">
            <a:avLst/>
          </a:prstGeom>
          <a:noFill/>
          <a:ln w="508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BZ"/>
          </a:p>
        </p:txBody>
      </p:sp>
      <p:sp>
        <p:nvSpPr>
          <p:cNvPr id="49177" name="Line 27">
            <a:extLst>
              <a:ext uri="{FF2B5EF4-FFF2-40B4-BE49-F238E27FC236}">
                <a16:creationId xmlns:a16="http://schemas.microsoft.com/office/drawing/2014/main" xmlns="" id="{91B4B83E-8A45-4C0B-A321-AFDE34BE8E94}"/>
              </a:ext>
            </a:extLst>
          </p:cNvPr>
          <p:cNvSpPr>
            <a:spLocks noChangeShapeType="1"/>
          </p:cNvSpPr>
          <p:nvPr/>
        </p:nvSpPr>
        <p:spPr bwMode="auto">
          <a:xfrm flipV="1">
            <a:off x="3516313" y="3429000"/>
            <a:ext cx="0" cy="304800"/>
          </a:xfrm>
          <a:prstGeom prst="line">
            <a:avLst/>
          </a:prstGeom>
          <a:noFill/>
          <a:ln w="508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BZ"/>
          </a:p>
        </p:txBody>
      </p:sp>
      <p:sp>
        <p:nvSpPr>
          <p:cNvPr id="21513" name="Text Box 9">
            <a:extLst>
              <a:ext uri="{FF2B5EF4-FFF2-40B4-BE49-F238E27FC236}">
                <a16:creationId xmlns:a16="http://schemas.microsoft.com/office/drawing/2014/main" xmlns="" id="{0718AF39-0727-4B23-BF31-FCA0DC327EEF}"/>
              </a:ext>
            </a:extLst>
          </p:cNvPr>
          <p:cNvSpPr txBox="1">
            <a:spLocks noChangeArrowheads="1"/>
          </p:cNvSpPr>
          <p:nvPr/>
        </p:nvSpPr>
        <p:spPr bwMode="auto">
          <a:xfrm>
            <a:off x="0" y="0"/>
            <a:ext cx="9144000" cy="708025"/>
          </a:xfrm>
          <a:prstGeom prst="rect">
            <a:avLst/>
          </a:prstGeom>
          <a:solidFill>
            <a:srgbClr val="FFFF99"/>
          </a:solidFill>
          <a:ln w="57150" cmpd="thinThick">
            <a:solidFill>
              <a:schemeClr val="tx1"/>
            </a:solidFill>
            <a:miter lim="800000"/>
            <a:headEnd/>
            <a:tailEnd/>
          </a:ln>
        </p:spPr>
        <p:txBody>
          <a:bodyPr>
            <a:spAutoFit/>
          </a:bodyPr>
          <a:lstStyle/>
          <a:p>
            <a:pPr algn="ctr">
              <a:defRPr/>
            </a:pPr>
            <a:r>
              <a:rPr lang="en-US" sz="4000" dirty="0">
                <a:solidFill>
                  <a:srgbClr val="333300"/>
                </a:solidFill>
                <a:latin typeface="+mj-lt"/>
              </a:rPr>
              <a:t>Forest EI Indicator</a:t>
            </a:r>
          </a:p>
        </p:txBody>
      </p:sp>
      <p:sp>
        <p:nvSpPr>
          <p:cNvPr id="49179" name="Line 27">
            <a:extLst>
              <a:ext uri="{FF2B5EF4-FFF2-40B4-BE49-F238E27FC236}">
                <a16:creationId xmlns:a16="http://schemas.microsoft.com/office/drawing/2014/main" xmlns="" id="{018F1816-4931-400C-8A71-0AE0A7384547}"/>
              </a:ext>
            </a:extLst>
          </p:cNvPr>
          <p:cNvSpPr>
            <a:spLocks noChangeShapeType="1"/>
          </p:cNvSpPr>
          <p:nvPr/>
        </p:nvSpPr>
        <p:spPr bwMode="auto">
          <a:xfrm flipH="1">
            <a:off x="4000500" y="3071813"/>
            <a:ext cx="1928813" cy="46037"/>
          </a:xfrm>
          <a:prstGeom prst="line">
            <a:avLst/>
          </a:prstGeom>
          <a:noFill/>
          <a:ln w="508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BZ"/>
          </a:p>
        </p:txBody>
      </p:sp>
      <p:sp>
        <p:nvSpPr>
          <p:cNvPr id="21532" name="Text Box 28">
            <a:extLst>
              <a:ext uri="{FF2B5EF4-FFF2-40B4-BE49-F238E27FC236}">
                <a16:creationId xmlns:a16="http://schemas.microsoft.com/office/drawing/2014/main" xmlns="" id="{61B03F14-F205-4F26-B25B-154EEE0B3DD5}"/>
              </a:ext>
            </a:extLst>
          </p:cNvPr>
          <p:cNvSpPr txBox="1">
            <a:spLocks noChangeArrowheads="1"/>
          </p:cNvSpPr>
          <p:nvPr/>
        </p:nvSpPr>
        <p:spPr bwMode="auto">
          <a:xfrm>
            <a:off x="4214813" y="2928938"/>
            <a:ext cx="1431925" cy="336550"/>
          </a:xfrm>
          <a:prstGeom prst="rect">
            <a:avLst/>
          </a:prstGeom>
          <a:solidFill>
            <a:schemeClr val="tx2">
              <a:lumMod val="40000"/>
              <a:lumOff val="60000"/>
            </a:schemeClr>
          </a:solidFill>
          <a:ln w="12700">
            <a:solidFill>
              <a:schemeClr val="tx1"/>
            </a:solidFill>
            <a:miter lim="800000"/>
            <a:headEnd type="none" w="sm" len="sm"/>
            <a:tailEnd type="none" w="sm" len="sm"/>
          </a:ln>
        </p:spPr>
        <p:txBody>
          <a:bodyPr wrap="none">
            <a:spAutoFit/>
          </a:bodyPr>
          <a:lstStyle/>
          <a:p>
            <a:pPr>
              <a:defRPr/>
            </a:pPr>
            <a:r>
              <a:rPr lang="en-US" sz="1600" dirty="0">
                <a:latin typeface="Tahoma" pitchFamily="34" charset="0"/>
              </a:rPr>
              <a:t>ASSESSMENT</a:t>
            </a:r>
            <a:endParaRPr lang="en-CA" sz="1600" dirty="0">
              <a:latin typeface="Tahom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2121229C-F020-4AED-913F-3F9FEBDC6FBD}"/>
              </a:ext>
            </a:extLst>
          </p:cNvPr>
          <p:cNvSpPr>
            <a:spLocks noChangeArrowheads="1"/>
          </p:cNvSpPr>
          <p:nvPr/>
        </p:nvSpPr>
        <p:spPr bwMode="auto">
          <a:xfrm>
            <a:off x="107950" y="260350"/>
            <a:ext cx="8496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pPr algn="ctr"/>
            <a:r>
              <a:rPr lang="en-US" altLang="en-US">
                <a:solidFill>
                  <a:srgbClr val="0070C0"/>
                </a:solidFill>
                <a:latin typeface="Tahoma" panose="020B0604030504040204" pitchFamily="34" charset="0"/>
              </a:rPr>
              <a:t>Modelled Thresholds: Example – populations of Caribou</a:t>
            </a:r>
          </a:p>
        </p:txBody>
      </p:sp>
      <p:graphicFrame>
        <p:nvGraphicFramePr>
          <p:cNvPr id="57347" name="Object 3">
            <a:extLst>
              <a:ext uri="{FF2B5EF4-FFF2-40B4-BE49-F238E27FC236}">
                <a16:creationId xmlns:a16="http://schemas.microsoft.com/office/drawing/2014/main" xmlns="" id="{426FDCF4-0C56-4D49-9CE3-B99E4F3814AA}"/>
              </a:ext>
            </a:extLst>
          </p:cNvPr>
          <p:cNvGraphicFramePr>
            <a:graphicFrameLocks noChangeAspect="1"/>
          </p:cNvGraphicFramePr>
          <p:nvPr/>
        </p:nvGraphicFramePr>
        <p:xfrm>
          <a:off x="827088" y="1033463"/>
          <a:ext cx="7239000" cy="5429250"/>
        </p:xfrm>
        <a:graphic>
          <a:graphicData uri="http://schemas.openxmlformats.org/presentationml/2006/ole">
            <mc:AlternateContent xmlns:mc="http://schemas.openxmlformats.org/markup-compatibility/2006">
              <mc:Choice xmlns:v="urn:schemas-microsoft-com:vml" Requires="v">
                <p:oleObj spid="_x0000_s7171" name="Slide" r:id="rId3" imgW="4572000" imgH="3429000" progId="PowerPoint.Slide.8">
                  <p:embed/>
                </p:oleObj>
              </mc:Choice>
              <mc:Fallback>
                <p:oleObj name="Slide" r:id="rId3" imgW="4572000" imgH="3429000" progId="PowerPoint.Slide.8">
                  <p:embed/>
                  <p:pic>
                    <p:nvPicPr>
                      <p:cNvPr id="57347" name="Object 3">
                        <a:extLst>
                          <a:ext uri="{FF2B5EF4-FFF2-40B4-BE49-F238E27FC236}">
                            <a16:creationId xmlns:a16="http://schemas.microsoft.com/office/drawing/2014/main" xmlns="" id="{426FDCF4-0C56-4D49-9CE3-B99E4F381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033463"/>
                        <a:ext cx="7239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xmlns="" id="{743852BC-BE1F-4DDE-A9C3-9B285C6240B3}"/>
              </a:ext>
            </a:extLst>
          </p:cNvPr>
          <p:cNvSpPr>
            <a:spLocks noGrp="1" noChangeArrowheads="1"/>
          </p:cNvSpPr>
          <p:nvPr>
            <p:ph type="title"/>
          </p:nvPr>
        </p:nvSpPr>
        <p:spPr>
          <a:xfrm>
            <a:off x="0" y="685800"/>
            <a:ext cx="9144000" cy="990600"/>
          </a:xfrm>
          <a:solidFill>
            <a:srgbClr val="00FF00"/>
          </a:solidFill>
          <a:ln w="41275">
            <a:solidFill>
              <a:schemeClr val="tx1"/>
            </a:solidFill>
            <a:miter lim="800000"/>
            <a:headEnd/>
            <a:tailEnd/>
          </a:ln>
        </p:spPr>
        <p:txBody>
          <a:bodyPr/>
          <a:lstStyle/>
          <a:p>
            <a:pPr eaLnBrk="1" hangingPunct="1"/>
            <a:r>
              <a:rPr lang="en-US" altLang="en-US" sz="1900" b="1">
                <a:latin typeface="Tahoma" panose="020B0604030504040204" pitchFamily="34" charset="0"/>
              </a:rPr>
              <a:t>State of the Park Report Summary</a:t>
            </a:r>
            <a:br>
              <a:rPr lang="en-US" altLang="en-US" sz="1900" b="1">
                <a:latin typeface="Tahoma" panose="020B0604030504040204" pitchFamily="34" charset="0"/>
              </a:rPr>
            </a:br>
            <a:r>
              <a:rPr lang="en-US" altLang="en-US" sz="1900" b="1">
                <a:latin typeface="Tahoma" panose="020B0604030504040204" pitchFamily="34" charset="0"/>
              </a:rPr>
              <a:t>Gros Morne National Park</a:t>
            </a:r>
          </a:p>
        </p:txBody>
      </p:sp>
      <p:pic>
        <p:nvPicPr>
          <p:cNvPr id="66563" name="Picture 3">
            <a:extLst>
              <a:ext uri="{FF2B5EF4-FFF2-40B4-BE49-F238E27FC236}">
                <a16:creationId xmlns:a16="http://schemas.microsoft.com/office/drawing/2014/main" xmlns="" id="{6D6D7A39-B93E-4BB5-AD59-E8B091D745D8}"/>
              </a:ext>
            </a:extLst>
          </p:cNvPr>
          <p:cNvPicPr>
            <a:picLocks noGrp="1" noChangeAspect="1" noChangeArrowheads="1"/>
          </p:cNvPicPr>
          <p:nvPr>
            <p:ph type="chart" idx="1"/>
          </p:nvPr>
        </p:nvPicPr>
        <p:blipFill>
          <a:blip r:embed="rId3" cstate="print">
            <a:extLst>
              <a:ext uri="{28A0092B-C50C-407E-A947-70E740481C1C}">
                <a14:useLocalDpi xmlns:a14="http://schemas.microsoft.com/office/drawing/2010/main" val="0"/>
              </a:ext>
            </a:extLst>
          </a:blip>
          <a:srcRect/>
          <a:stretch>
            <a:fillRect/>
          </a:stretch>
        </p:blipFill>
        <p:spPr>
          <a:xfrm>
            <a:off x="0" y="1676400"/>
            <a:ext cx="9144000" cy="4535488"/>
          </a:xfrm>
        </p:spPr>
      </p:pic>
      <p:sp>
        <p:nvSpPr>
          <p:cNvPr id="66564" name="Slide Number Placeholder 3">
            <a:extLst>
              <a:ext uri="{FF2B5EF4-FFF2-40B4-BE49-F238E27FC236}">
                <a16:creationId xmlns:a16="http://schemas.microsoft.com/office/drawing/2014/main" xmlns="" id="{55176EBC-CB3E-4B73-B3C4-9DB5890B35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Times" panose="02020603050405020304" pitchFamily="18" charset="0"/>
              </a:defRPr>
            </a:lvl1pPr>
            <a:lvl2pPr marL="742950" indent="-285750">
              <a:defRPr sz="2400">
                <a:solidFill>
                  <a:schemeClr val="tx2"/>
                </a:solidFill>
                <a:latin typeface="Times" panose="02020603050405020304" pitchFamily="18" charset="0"/>
              </a:defRPr>
            </a:lvl2pPr>
            <a:lvl3pPr marL="1143000" indent="-228600">
              <a:defRPr sz="2400">
                <a:solidFill>
                  <a:schemeClr val="tx2"/>
                </a:solidFill>
                <a:latin typeface="Times" panose="02020603050405020304" pitchFamily="18" charset="0"/>
              </a:defRPr>
            </a:lvl3pPr>
            <a:lvl4pPr marL="1600200" indent="-228600">
              <a:defRPr sz="2400">
                <a:solidFill>
                  <a:schemeClr val="tx2"/>
                </a:solidFill>
                <a:latin typeface="Times" panose="02020603050405020304" pitchFamily="18" charset="0"/>
              </a:defRPr>
            </a:lvl4pPr>
            <a:lvl5pPr marL="2057400" indent="-228600">
              <a:defRPr sz="2400">
                <a:solidFill>
                  <a:schemeClr val="tx2"/>
                </a:solidFill>
                <a:latin typeface="Times" panose="02020603050405020304" pitchFamily="18" charset="0"/>
              </a:defRPr>
            </a:lvl5pPr>
            <a:lvl6pPr marL="2514600" indent="-228600" eaLnBrk="0" fontAlgn="base" hangingPunct="0">
              <a:spcBef>
                <a:spcPct val="0"/>
              </a:spcBef>
              <a:spcAft>
                <a:spcPct val="0"/>
              </a:spcAft>
              <a:defRPr sz="2400">
                <a:solidFill>
                  <a:schemeClr val="tx2"/>
                </a:solidFill>
                <a:latin typeface="Times" panose="02020603050405020304" pitchFamily="18" charset="0"/>
              </a:defRPr>
            </a:lvl6pPr>
            <a:lvl7pPr marL="2971800" indent="-228600" eaLnBrk="0" fontAlgn="base" hangingPunct="0">
              <a:spcBef>
                <a:spcPct val="0"/>
              </a:spcBef>
              <a:spcAft>
                <a:spcPct val="0"/>
              </a:spcAft>
              <a:defRPr sz="2400">
                <a:solidFill>
                  <a:schemeClr val="tx2"/>
                </a:solidFill>
                <a:latin typeface="Times" panose="02020603050405020304" pitchFamily="18" charset="0"/>
              </a:defRPr>
            </a:lvl7pPr>
            <a:lvl8pPr marL="3429000" indent="-228600" eaLnBrk="0" fontAlgn="base" hangingPunct="0">
              <a:spcBef>
                <a:spcPct val="0"/>
              </a:spcBef>
              <a:spcAft>
                <a:spcPct val="0"/>
              </a:spcAft>
              <a:defRPr sz="2400">
                <a:solidFill>
                  <a:schemeClr val="tx2"/>
                </a:solidFill>
                <a:latin typeface="Times" panose="02020603050405020304" pitchFamily="18" charset="0"/>
              </a:defRPr>
            </a:lvl8pPr>
            <a:lvl9pPr marL="3886200" indent="-228600" eaLnBrk="0" fontAlgn="base" hangingPunct="0">
              <a:spcBef>
                <a:spcPct val="0"/>
              </a:spcBef>
              <a:spcAft>
                <a:spcPct val="0"/>
              </a:spcAft>
              <a:defRPr sz="2400">
                <a:solidFill>
                  <a:schemeClr val="tx2"/>
                </a:solidFill>
                <a:latin typeface="Times" panose="02020603050405020304" pitchFamily="18" charset="0"/>
              </a:defRPr>
            </a:lvl9pPr>
          </a:lstStyle>
          <a:p>
            <a:fld id="{D6B523A0-CCF4-4827-B2B3-1A323405B0BD}" type="slidenum">
              <a:rPr lang="en-CA" altLang="en-US" sz="1400" smtClean="0">
                <a:solidFill>
                  <a:schemeClr val="tx1"/>
                </a:solidFill>
              </a:rPr>
              <a:pPr/>
              <a:t>22</a:t>
            </a:fld>
            <a:endParaRPr lang="en-CA" altLang="en-US" sz="1400">
              <a:solidFill>
                <a:schemeClr val="tx1"/>
              </a:solidFill>
            </a:endParaRPr>
          </a:p>
        </p:txBody>
      </p:sp>
    </p:spTree>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20832" y="281998"/>
            <a:ext cx="7886700" cy="1325563"/>
          </a:xfrm>
        </p:spPr>
        <p:txBody>
          <a:bodyPr>
            <a:normAutofit fontScale="90000"/>
          </a:bodyPr>
          <a:lstStyle/>
          <a:p>
            <a:r>
              <a:rPr lang="en-CA" sz="3600" b="1" dirty="0">
                <a:solidFill>
                  <a:srgbClr val="0070C0"/>
                </a:solidFill>
              </a:rPr>
              <a:t>A global analysis of management capacity and ecological outcomes in PAs</a:t>
            </a:r>
            <a:r>
              <a:rPr lang="en-CA" sz="3100" b="1" dirty="0">
                <a:solidFill>
                  <a:srgbClr val="0070C0"/>
                </a:solidFill>
              </a:rPr>
              <a:t/>
            </a:r>
            <a:br>
              <a:rPr lang="en-CA" sz="3100" b="1" dirty="0">
                <a:solidFill>
                  <a:srgbClr val="0070C0"/>
                </a:solidFill>
              </a:rPr>
            </a:br>
            <a:r>
              <a:rPr lang="en-CA" sz="2700" b="1" dirty="0">
                <a:solidFill>
                  <a:srgbClr val="0070C0"/>
                </a:solidFill>
              </a:rPr>
              <a:t>– </a:t>
            </a:r>
            <a:r>
              <a:rPr lang="en-CA" sz="2700" b="1" i="1" dirty="0">
                <a:solidFill>
                  <a:srgbClr val="0070C0"/>
                </a:solidFill>
              </a:rPr>
              <a:t>Geldmann el al. Conservation Letters 2018</a:t>
            </a:r>
            <a:r>
              <a:rPr lang="en-CA" i="1" dirty="0"/>
              <a:t/>
            </a:r>
            <a:br>
              <a:rPr lang="en-CA" i="1" dirty="0"/>
            </a:br>
            <a:endParaRPr lang="en-CA" i="1" dirty="0"/>
          </a:p>
        </p:txBody>
      </p:sp>
      <p:sp>
        <p:nvSpPr>
          <p:cNvPr id="3" name="Content Placeholder 2"/>
          <p:cNvSpPr>
            <a:spLocks noGrp="1"/>
          </p:cNvSpPr>
          <p:nvPr>
            <p:ph idx="1"/>
            <p:custDataLst>
              <p:tags r:id="rId2"/>
            </p:custDataLst>
          </p:nvPr>
        </p:nvSpPr>
        <p:spPr>
          <a:xfrm>
            <a:off x="531668" y="1479261"/>
            <a:ext cx="7886700" cy="4351338"/>
          </a:xfrm>
        </p:spPr>
        <p:txBody>
          <a:bodyPr/>
          <a:lstStyle/>
          <a:p>
            <a:r>
              <a:rPr lang="en-CA" dirty="0"/>
              <a:t>Positive relationship between our METT-based scores for </a:t>
            </a:r>
            <a:r>
              <a:rPr lang="en-CA" b="1" dirty="0">
                <a:solidFill>
                  <a:schemeClr val="accent1"/>
                </a:solidFill>
              </a:rPr>
              <a:t>Capacity and Resources</a:t>
            </a:r>
          </a:p>
          <a:p>
            <a:r>
              <a:rPr lang="en-CA" dirty="0"/>
              <a:t>Study highlights the paucity of appropriate data for rigorous testing.</a:t>
            </a:r>
          </a:p>
        </p:txBody>
      </p:sp>
      <p:pic>
        <p:nvPicPr>
          <p:cNvPr id="4" name="Picture 3"/>
          <p:cNvPicPr>
            <a:picLocks noChangeAspect="1"/>
          </p:cNvPicPr>
          <p:nvPr>
            <p:custDataLst>
              <p:tags r:id="rId3"/>
            </p:custDataLst>
          </p:nvPr>
        </p:nvPicPr>
        <p:blipFill>
          <a:blip r:embed="rId6"/>
          <a:stretch>
            <a:fillRect/>
          </a:stretch>
        </p:blipFill>
        <p:spPr>
          <a:xfrm>
            <a:off x="3601818" y="3099262"/>
            <a:ext cx="4995620" cy="3461471"/>
          </a:xfrm>
          <a:prstGeom prst="rect">
            <a:avLst/>
          </a:prstGeom>
        </p:spPr>
      </p:pic>
    </p:spTree>
    <p:extLst>
      <p:ext uri="{BB962C8B-B14F-4D97-AF65-F5344CB8AC3E}">
        <p14:creationId xmlns:p14="http://schemas.microsoft.com/office/powerpoint/2010/main" val="4152933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3"/>
          <p:cNvSpPr>
            <a:spLocks noGrp="1"/>
          </p:cNvSpPr>
          <p:nvPr>
            <p:ph idx="1"/>
            <p:custDataLst>
              <p:tags r:id="rId1"/>
            </p:custDataLst>
          </p:nvPr>
        </p:nvSpPr>
        <p:spPr>
          <a:xfrm>
            <a:off x="318655" y="235527"/>
            <a:ext cx="8603672" cy="4768418"/>
          </a:xfrm>
        </p:spPr>
        <p:txBody>
          <a:bodyPr/>
          <a:lstStyle/>
          <a:p>
            <a:pPr marL="0" indent="0">
              <a:buNone/>
            </a:pPr>
            <a:r>
              <a:rPr lang="en-GB" altLang="en-US" dirty="0">
                <a:solidFill>
                  <a:srgbClr val="0070C0"/>
                </a:solidFill>
              </a:rPr>
              <a:t>Large mammal population declines in African PAs</a:t>
            </a:r>
            <a:r>
              <a:rPr lang="en-GB" altLang="en-US" sz="2800" dirty="0">
                <a:solidFill>
                  <a:srgbClr val="0070C0"/>
                </a:solidFill>
              </a:rPr>
              <a:t> </a:t>
            </a:r>
          </a:p>
          <a:p>
            <a:pPr marL="0" indent="0">
              <a:buNone/>
            </a:pPr>
            <a:r>
              <a:rPr lang="en-GB" altLang="en-US" sz="2800" i="1" dirty="0">
                <a:solidFill>
                  <a:srgbClr val="0070C0"/>
                </a:solidFill>
              </a:rPr>
              <a:t> - </a:t>
            </a:r>
            <a:r>
              <a:rPr lang="en-GB" altLang="en-US" sz="2800" i="1" dirty="0">
                <a:solidFill>
                  <a:schemeClr val="tx2"/>
                </a:solidFill>
              </a:rPr>
              <a:t>Craigie et al., Biological Conservation 143, 2010</a:t>
            </a:r>
          </a:p>
          <a:p>
            <a:pPr marL="0" indent="0">
              <a:buNone/>
            </a:pPr>
            <a:endParaRPr lang="en-GB" altLang="en-US" sz="2800" dirty="0"/>
          </a:p>
        </p:txBody>
      </p:sp>
      <p:pic>
        <p:nvPicPr>
          <p:cNvPr id="12292"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77091" y="1655764"/>
            <a:ext cx="8609876" cy="462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92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2"/>
            </p:custDataLst>
          </p:nvPr>
        </p:nvSpPr>
        <p:spPr>
          <a:xfrm>
            <a:off x="-83127" y="0"/>
            <a:ext cx="8991600" cy="1143000"/>
          </a:xfrm>
        </p:spPr>
        <p:txBody>
          <a:bodyPr/>
          <a:lstStyle/>
          <a:p>
            <a:r>
              <a:rPr lang="en-US" altLang="en-US" sz="3600" b="1" dirty="0">
                <a:solidFill>
                  <a:srgbClr val="0070C0"/>
                </a:solidFill>
              </a:rPr>
              <a:t>On Average, Tropical Reserve Health Is Declining – </a:t>
            </a:r>
            <a:r>
              <a:rPr lang="en-US" altLang="en-US" sz="3200" i="1" dirty="0">
                <a:solidFill>
                  <a:srgbClr val="0070C0"/>
                </a:solidFill>
                <a:latin typeface="+mn-lt"/>
              </a:rPr>
              <a:t>Laurence et al, </a:t>
            </a:r>
            <a:r>
              <a:rPr lang="en-CA" sz="3200" i="1" dirty="0">
                <a:solidFill>
                  <a:srgbClr val="0070C0"/>
                </a:solidFill>
                <a:latin typeface="+mn-lt"/>
              </a:rPr>
              <a:t>Nature 489, 2012</a:t>
            </a:r>
            <a:endParaRPr lang="en-US" altLang="en-US" sz="3200" i="1" dirty="0">
              <a:solidFill>
                <a:srgbClr val="0070C0"/>
              </a:solidFill>
              <a:latin typeface="+mn-lt"/>
            </a:endParaRPr>
          </a:p>
        </p:txBody>
      </p:sp>
      <p:graphicFrame>
        <p:nvGraphicFramePr>
          <p:cNvPr id="57347" name="Object 2"/>
          <p:cNvGraphicFramePr>
            <a:graphicFrameLocks noChangeAspect="1"/>
          </p:cNvGraphicFramePr>
          <p:nvPr>
            <p:custDataLst>
              <p:tags r:id="rId3"/>
            </p:custDataLst>
            <p:extLst>
              <p:ext uri="{D42A27DB-BD31-4B8C-83A1-F6EECF244321}">
                <p14:modId xmlns:p14="http://schemas.microsoft.com/office/powerpoint/2010/main" val="2177792916"/>
              </p:ext>
            </p:extLst>
          </p:nvPr>
        </p:nvGraphicFramePr>
        <p:xfrm>
          <a:off x="1233055" y="1283422"/>
          <a:ext cx="6345382" cy="5392306"/>
        </p:xfrm>
        <a:graphic>
          <a:graphicData uri="http://schemas.openxmlformats.org/presentationml/2006/ole">
            <mc:AlternateContent xmlns:mc="http://schemas.openxmlformats.org/markup-compatibility/2006">
              <mc:Choice xmlns:v="urn:schemas-microsoft-com:vml" Requires="v">
                <p:oleObj spid="_x0000_s3156" name="KGPlot" r:id="rId6" imgW="5562600" imgH="4730750" progId="KGraph_Plot">
                  <p:embed/>
                </p:oleObj>
              </mc:Choice>
              <mc:Fallback>
                <p:oleObj name="KGPlot" r:id="rId6" imgW="5562600" imgH="4730750" progId="KGraph_Plo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3055" y="1283422"/>
                        <a:ext cx="6345382" cy="539230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5568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2"/>
          <p:cNvGraphicFramePr>
            <a:graphicFrameLocks noChangeAspect="1"/>
          </p:cNvGraphicFramePr>
          <p:nvPr>
            <p:custDataLst>
              <p:tags r:id="rId2"/>
            </p:custDataLst>
            <p:extLst>
              <p:ext uri="{D42A27DB-BD31-4B8C-83A1-F6EECF244321}">
                <p14:modId xmlns:p14="http://schemas.microsoft.com/office/powerpoint/2010/main" val="871602900"/>
              </p:ext>
            </p:extLst>
          </p:nvPr>
        </p:nvGraphicFramePr>
        <p:xfrm>
          <a:off x="658091" y="0"/>
          <a:ext cx="7827818" cy="6837332"/>
        </p:xfrm>
        <a:graphic>
          <a:graphicData uri="http://schemas.openxmlformats.org/presentationml/2006/ole">
            <mc:AlternateContent xmlns:mc="http://schemas.openxmlformats.org/markup-compatibility/2006">
              <mc:Choice xmlns:v="urn:schemas-microsoft-com:vml" Requires="v">
                <p:oleObj spid="_x0000_s4180" name="KGPlot" r:id="rId6" imgW="5716584" imgH="4996467" progId="KGraph_Plot">
                  <p:embed/>
                </p:oleObj>
              </mc:Choice>
              <mc:Fallback>
                <p:oleObj name="KGPlot" r:id="rId6" imgW="5716584" imgH="4996467" progId="KGraph_Plo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091" y="0"/>
                        <a:ext cx="7827818" cy="6837332"/>
                      </a:xfrm>
                      <a:prstGeom prst="rect">
                        <a:avLst/>
                      </a:prstGeom>
                      <a:noFill/>
                      <a:ln>
                        <a:noFill/>
                      </a:ln>
                    </p:spPr>
                  </p:pic>
                </p:oleObj>
              </mc:Fallback>
            </mc:AlternateContent>
          </a:graphicData>
        </a:graphic>
      </p:graphicFrame>
      <p:sp>
        <p:nvSpPr>
          <p:cNvPr id="2" name="Rectangle 1"/>
          <p:cNvSpPr/>
          <p:nvPr>
            <p:custDataLst>
              <p:tags r:id="rId3"/>
            </p:custDataLst>
          </p:nvPr>
        </p:nvSpPr>
        <p:spPr>
          <a:xfrm>
            <a:off x="4779747" y="501134"/>
            <a:ext cx="3299814" cy="369332"/>
          </a:xfrm>
          <a:prstGeom prst="rect">
            <a:avLst/>
          </a:prstGeom>
          <a:solidFill>
            <a:schemeClr val="bg1"/>
          </a:solidFill>
        </p:spPr>
        <p:txBody>
          <a:bodyPr wrap="none">
            <a:spAutoFit/>
          </a:bodyPr>
          <a:lstStyle/>
          <a:p>
            <a:r>
              <a:rPr lang="en-US" altLang="en-US" i="1" dirty="0">
                <a:solidFill>
                  <a:srgbClr val="0070C0"/>
                </a:solidFill>
              </a:rPr>
              <a:t>Laurence et al., </a:t>
            </a:r>
            <a:r>
              <a:rPr lang="en-CA" i="1" dirty="0">
                <a:solidFill>
                  <a:srgbClr val="0070C0"/>
                </a:solidFill>
              </a:rPr>
              <a:t>Nature 489, 2012</a:t>
            </a:r>
            <a:endParaRPr lang="en-CA" dirty="0"/>
          </a:p>
        </p:txBody>
      </p:sp>
    </p:spTree>
    <p:extLst>
      <p:ext uri="{BB962C8B-B14F-4D97-AF65-F5344CB8AC3E}">
        <p14:creationId xmlns:p14="http://schemas.microsoft.com/office/powerpoint/2010/main" val="29512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txBox="1">
            <a:spLocks noChangeArrowheads="1"/>
          </p:cNvSpPr>
          <p:nvPr>
            <p:custDataLst>
              <p:tags r:id="rId1"/>
            </p:custDataLst>
          </p:nvPr>
        </p:nvSpPr>
        <p:spPr>
          <a:xfrm>
            <a:off x="1639490" y="1509899"/>
            <a:ext cx="6086475" cy="154622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800" i="1" dirty="0">
              <a:solidFill>
                <a:prstClr val="white"/>
              </a:solidFill>
              <a:latin typeface="Georgia" pitchFamily="18" charset="0"/>
            </a:endParaRPr>
          </a:p>
        </p:txBody>
      </p:sp>
      <p:sp>
        <p:nvSpPr>
          <p:cNvPr id="35" name="Rectangle 34"/>
          <p:cNvSpPr>
            <a:spLocks noChangeArrowheads="1"/>
          </p:cNvSpPr>
          <p:nvPr>
            <p:custDataLst>
              <p:tags r:id="rId2"/>
            </p:custDataLst>
          </p:nvPr>
        </p:nvSpPr>
        <p:spPr bwMode="auto">
          <a:xfrm>
            <a:off x="287062" y="373613"/>
            <a:ext cx="7420085" cy="569768"/>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342900"/>
            <a:r>
              <a:rPr lang="en-AU" sz="2800" b="1" dirty="0">
                <a:solidFill>
                  <a:srgbClr val="0070C0"/>
                </a:solidFill>
                <a:cs typeface="Helvetica" charset="0"/>
              </a:rPr>
              <a:t>Predictors of Wildlife Populations in PAs</a:t>
            </a:r>
          </a:p>
          <a:p>
            <a:pPr defTabSz="342900"/>
            <a:r>
              <a:rPr lang="en-AU" sz="2000" b="1" i="1" dirty="0">
                <a:solidFill>
                  <a:srgbClr val="0070C0"/>
                </a:solidFill>
                <a:latin typeface="Helvetica" charset="0"/>
                <a:cs typeface="Helvetica" charset="0"/>
              </a:rPr>
              <a:t> </a:t>
            </a:r>
            <a:r>
              <a:rPr lang="en-AU" i="1" dirty="0">
                <a:solidFill>
                  <a:srgbClr val="0070C0"/>
                </a:solidFill>
                <a:latin typeface="Helvetica" charset="0"/>
                <a:cs typeface="Helvetica" charset="0"/>
              </a:rPr>
              <a:t>- </a:t>
            </a:r>
            <a:r>
              <a:rPr lang="en-US" sz="1600" b="1" i="1" dirty="0">
                <a:solidFill>
                  <a:srgbClr val="0070C0"/>
                </a:solidFill>
              </a:rPr>
              <a:t>Barnes, M., Craigie, I. D., Harrison, L., Geldmann, J., Collen. B., Whitmee, S., Burgess, N. Brooks, T., Hockings, M., Woodley, S.</a:t>
            </a:r>
            <a:r>
              <a:rPr lang="en-US" sz="1600" b="1" i="1" dirty="0"/>
              <a:t> </a:t>
            </a:r>
            <a:r>
              <a:rPr lang="en-AU" sz="1600" b="1" i="1" dirty="0">
                <a:solidFill>
                  <a:srgbClr val="0070C0"/>
                </a:solidFill>
                <a:latin typeface="Helvetica" charset="0"/>
                <a:cs typeface="Helvetica" charset="0"/>
              </a:rPr>
              <a:t>Nature Communications 2016</a:t>
            </a:r>
            <a:endParaRPr lang="en-GB" sz="1600" b="1" i="1" dirty="0">
              <a:solidFill>
                <a:srgbClr val="0070C0"/>
              </a:solidFill>
              <a:latin typeface="Helvetica" charset="0"/>
              <a:cs typeface="Arial" pitchFamily="34" charset="0"/>
            </a:endParaRPr>
          </a:p>
        </p:txBody>
      </p:sp>
      <p:sp>
        <p:nvSpPr>
          <p:cNvPr id="2" name="Rectangle 1"/>
          <p:cNvSpPr/>
          <p:nvPr>
            <p:custDataLst>
              <p:tags r:id="rId3"/>
            </p:custDataLst>
          </p:nvPr>
        </p:nvSpPr>
        <p:spPr>
          <a:xfrm>
            <a:off x="367851" y="1364493"/>
            <a:ext cx="7479506" cy="1200329"/>
          </a:xfrm>
          <a:prstGeom prst="rect">
            <a:avLst/>
          </a:prstGeom>
        </p:spPr>
        <p:txBody>
          <a:bodyPr wrap="square">
            <a:spAutoFit/>
          </a:bodyPr>
          <a:lstStyle/>
          <a:p>
            <a:pPr marL="214313" indent="-214313" defTabSz="342900">
              <a:buFont typeface="Arial"/>
              <a:buChar char="•"/>
            </a:pPr>
            <a:r>
              <a:rPr lang="en-US" sz="2400" dirty="0">
                <a:solidFill>
                  <a:prstClr val="black"/>
                </a:solidFill>
              </a:rPr>
              <a:t>What’s the overall trend of populations?</a:t>
            </a:r>
          </a:p>
          <a:p>
            <a:pPr marL="214313" indent="-214313" defTabSz="342900">
              <a:buFont typeface="Arial"/>
              <a:buChar char="•"/>
            </a:pPr>
            <a:r>
              <a:rPr lang="en-US" sz="2400" dirty="0">
                <a:solidFill>
                  <a:prstClr val="black"/>
                </a:solidFill>
              </a:rPr>
              <a:t>What types of species are benefitting more?</a:t>
            </a:r>
          </a:p>
          <a:p>
            <a:pPr marL="214313" indent="-214313" defTabSz="342900">
              <a:buFont typeface="Arial"/>
              <a:buChar char="•"/>
            </a:pPr>
            <a:r>
              <a:rPr lang="en-US" sz="2400" dirty="0">
                <a:solidFill>
                  <a:prstClr val="black"/>
                </a:solidFill>
              </a:rPr>
              <a:t>Under what circumstances are protected areas effective?</a:t>
            </a:r>
          </a:p>
        </p:txBody>
      </p:sp>
      <p:pic>
        <p:nvPicPr>
          <p:cNvPr id="26" name="Picture 25" descr="Macintosh HD:Users:Megzz:Desktop:Dropbox:Taskforce:Global Study_Key Correlates:GlobChapterDocs:Science Draft_Post_thesis:Figures:Fig2 - Map:Fig2_Map_Penultimate.png"/>
          <p:cNvPicPr>
            <a:picLocks noChangeAspect="1"/>
          </p:cNvPicPr>
          <p:nvPr>
            <p:custDataLst>
              <p:tags r:id="rId4"/>
            </p:custDataLst>
          </p:nvPr>
        </p:nvPicPr>
        <p:blipFill rotWithShape="1">
          <a:blip r:embed="rId10">
            <a:extLst>
              <a:ext uri="{28A0092B-C50C-407E-A947-70E740481C1C}">
                <a14:useLocalDpi xmlns:a14="http://schemas.microsoft.com/office/drawing/2010/main" val="0"/>
              </a:ext>
            </a:extLst>
          </a:blip>
          <a:srcRect l="6517" t="14081" r="7735" b="37708"/>
          <a:stretch/>
        </p:blipFill>
        <p:spPr bwMode="auto">
          <a:xfrm>
            <a:off x="1801481" y="2536769"/>
            <a:ext cx="5541037" cy="4321231"/>
          </a:xfrm>
          <a:prstGeom prst="rect">
            <a:avLst/>
          </a:prstGeom>
          <a:noFill/>
          <a:ln>
            <a:noFill/>
          </a:ln>
          <a:extLst>
            <a:ext uri="{53640926-AAD7-44d8-BBD7-CCE9431645EC}">
              <a14:shadowObscured xmlns="" xmlns:a14="http://schemas.microsoft.com/office/drawing/2010/main"/>
            </a:ext>
          </a:extLst>
        </p:spPr>
      </p:pic>
      <p:pic>
        <p:nvPicPr>
          <p:cNvPr id="30" name="Picture 29"/>
          <p:cNvPicPr>
            <a:picLocks noChangeAspect="1" noChangeArrowheads="1"/>
          </p:cNvPicPr>
          <p:nvPr>
            <p:custDataLst>
              <p:tags r:id="rId5"/>
            </p:custDataLst>
          </p:nvPr>
        </p:nvPicPr>
        <p:blipFill>
          <a:blip r:embed="rId11" cstate="email">
            <a:extLst>
              <a:ext uri="{28A0092B-C50C-407E-A947-70E740481C1C}">
                <a14:useLocalDpi xmlns:a14="http://schemas.microsoft.com/office/drawing/2010/main"/>
              </a:ext>
            </a:extLst>
          </a:blip>
          <a:srcRect/>
          <a:stretch>
            <a:fillRect/>
          </a:stretch>
        </p:blipFill>
        <p:spPr bwMode="auto">
          <a:xfrm>
            <a:off x="8035151" y="1708758"/>
            <a:ext cx="637794" cy="548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32"/>
          <p:cNvPicPr>
            <a:picLocks noChangeAspect="1"/>
          </p:cNvPicPr>
          <p:nvPr>
            <p:custDataLst>
              <p:tags r:id="rId6"/>
            </p:custDataLst>
          </p:nvPr>
        </p:nvPicPr>
        <p:blipFill>
          <a:blip r:embed="rId12" cstate="email">
            <a:extLst>
              <a:ext uri="{28A0092B-C50C-407E-A947-70E740481C1C}">
                <a14:useLocalDpi xmlns:a14="http://schemas.microsoft.com/office/drawing/2010/main"/>
              </a:ext>
            </a:extLst>
          </a:blip>
          <a:srcRect/>
          <a:stretch>
            <a:fillRect/>
          </a:stretch>
        </p:blipFill>
        <p:spPr bwMode="auto">
          <a:xfrm>
            <a:off x="7625776" y="314435"/>
            <a:ext cx="1354360" cy="427353"/>
          </a:xfrm>
          <a:prstGeom prst="rect">
            <a:avLst/>
          </a:prstGeom>
          <a:noFill/>
        </p:spPr>
      </p:pic>
      <p:pic>
        <p:nvPicPr>
          <p:cNvPr id="34" name="Picture 33"/>
          <p:cNvPicPr>
            <a:picLocks noChangeAspect="1"/>
          </p:cNvPicPr>
          <p:nvPr>
            <p:custDataLst>
              <p:tags r:id="rId7"/>
            </p:custDataLst>
          </p:nvPr>
        </p:nvPicPr>
        <p:blipFill>
          <a:blip r:embed="rId13" cstate="email">
            <a:extLst>
              <a:ext uri="{28A0092B-C50C-407E-A947-70E740481C1C}">
                <a14:useLocalDpi xmlns:a14="http://schemas.microsoft.com/office/drawing/2010/main"/>
              </a:ext>
            </a:extLst>
          </a:blip>
          <a:srcRect/>
          <a:stretch>
            <a:fillRect/>
          </a:stretch>
        </p:blipFill>
        <p:spPr bwMode="auto">
          <a:xfrm>
            <a:off x="7642937" y="878477"/>
            <a:ext cx="1387319" cy="625360"/>
          </a:xfrm>
          <a:prstGeom prst="rect">
            <a:avLst/>
          </a:prstGeom>
          <a:noFill/>
        </p:spPr>
      </p:pic>
    </p:spTree>
    <p:extLst>
      <p:ext uri="{BB962C8B-B14F-4D97-AF65-F5344CB8AC3E}">
        <p14:creationId xmlns:p14="http://schemas.microsoft.com/office/powerpoint/2010/main" val="3154333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txBox="1">
            <a:spLocks noChangeArrowheads="1"/>
          </p:cNvSpPr>
          <p:nvPr>
            <p:custDataLst>
              <p:tags r:id="rId1"/>
            </p:custDataLst>
          </p:nvPr>
        </p:nvSpPr>
        <p:spPr>
          <a:xfrm>
            <a:off x="1628775" y="1574192"/>
            <a:ext cx="6086475" cy="154622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800" i="1" dirty="0">
              <a:solidFill>
                <a:prstClr val="white"/>
              </a:solidFill>
              <a:latin typeface="Georgia" pitchFamily="18" charset="0"/>
            </a:endParaRPr>
          </a:p>
        </p:txBody>
      </p:sp>
      <p:sp>
        <p:nvSpPr>
          <p:cNvPr id="33" name="TextBox 32"/>
          <p:cNvSpPr txBox="1"/>
          <p:nvPr>
            <p:custDataLst>
              <p:tags r:id="rId2"/>
            </p:custDataLst>
          </p:nvPr>
        </p:nvSpPr>
        <p:spPr>
          <a:xfrm>
            <a:off x="0" y="2107736"/>
            <a:ext cx="8756074" cy="3724096"/>
          </a:xfrm>
          <a:prstGeom prst="rect">
            <a:avLst/>
          </a:prstGeom>
          <a:noFill/>
        </p:spPr>
        <p:txBody>
          <a:bodyPr wrap="square" rtlCol="0">
            <a:spAutoFit/>
          </a:bodyPr>
          <a:lstStyle/>
          <a:p>
            <a:pPr marL="342900" lvl="1" defTabSz="342900"/>
            <a:r>
              <a:rPr lang="en-CA" sz="3600" dirty="0">
                <a:solidFill>
                  <a:prstClr val="black"/>
                </a:solidFill>
              </a:rPr>
              <a:t>Explanatory variables</a:t>
            </a:r>
          </a:p>
          <a:p>
            <a:pPr marL="1028700" lvl="2" indent="-342900" defTabSz="342900">
              <a:buFontTx/>
              <a:buChar char="-"/>
            </a:pPr>
            <a:r>
              <a:rPr lang="en-CA" sz="2800" dirty="0">
                <a:solidFill>
                  <a:prstClr val="black"/>
                </a:solidFill>
              </a:rPr>
              <a:t>Site (Protected Area), species and country scales </a:t>
            </a:r>
          </a:p>
          <a:p>
            <a:pPr marL="1028700" lvl="2" indent="-342900" defTabSz="342900">
              <a:buFontTx/>
              <a:buChar char="-"/>
            </a:pPr>
            <a:r>
              <a:rPr lang="en-CA" sz="2800" dirty="0">
                <a:solidFill>
                  <a:prstClr val="black"/>
                </a:solidFill>
              </a:rPr>
              <a:t>6 non-exclusive categories</a:t>
            </a:r>
          </a:p>
          <a:p>
            <a:pPr lvl="3" indent="-342900" defTabSz="342900">
              <a:buFont typeface="Arial" panose="020B0604020202020204" pitchFamily="34" charset="0"/>
              <a:buChar char="•"/>
            </a:pPr>
            <a:r>
              <a:rPr lang="en-CA" sz="2400" b="1" dirty="0">
                <a:solidFill>
                  <a:prstClr val="black"/>
                </a:solidFill>
              </a:rPr>
              <a:t>Design</a:t>
            </a:r>
            <a:r>
              <a:rPr lang="en-CA" sz="2400" dirty="0">
                <a:solidFill>
                  <a:prstClr val="black"/>
                </a:solidFill>
              </a:rPr>
              <a:t> (e.g. size, shape) </a:t>
            </a:r>
          </a:p>
          <a:p>
            <a:pPr lvl="3" indent="-342900" defTabSz="342900">
              <a:buFont typeface="Arial" panose="020B0604020202020204" pitchFamily="34" charset="0"/>
              <a:buChar char="•"/>
            </a:pPr>
            <a:r>
              <a:rPr lang="en-CA" sz="2400" b="1" dirty="0">
                <a:solidFill>
                  <a:prstClr val="black"/>
                </a:solidFill>
              </a:rPr>
              <a:t>Species Ecological Traits </a:t>
            </a:r>
            <a:r>
              <a:rPr lang="en-CA" sz="2400" dirty="0">
                <a:solidFill>
                  <a:prstClr val="black"/>
                </a:solidFill>
              </a:rPr>
              <a:t>(e.g. body mass, taxa) </a:t>
            </a:r>
          </a:p>
          <a:p>
            <a:pPr lvl="3" indent="-342900" defTabSz="342900">
              <a:buFont typeface="Arial" panose="020B0604020202020204" pitchFamily="34" charset="0"/>
              <a:buChar char="•"/>
            </a:pPr>
            <a:r>
              <a:rPr lang="en-CA" sz="2400" b="1" dirty="0">
                <a:solidFill>
                  <a:prstClr val="black"/>
                </a:solidFill>
              </a:rPr>
              <a:t>Management Type </a:t>
            </a:r>
            <a:r>
              <a:rPr lang="en-CA" sz="2400" dirty="0">
                <a:solidFill>
                  <a:prstClr val="black"/>
                </a:solidFill>
              </a:rPr>
              <a:t>(IUCN Category) </a:t>
            </a:r>
          </a:p>
          <a:p>
            <a:pPr lvl="3" indent="-342900" defTabSz="342900">
              <a:buFont typeface="Arial" panose="020B0604020202020204" pitchFamily="34" charset="0"/>
              <a:buChar char="•"/>
            </a:pPr>
            <a:r>
              <a:rPr lang="en-CA" sz="2400" b="1" dirty="0">
                <a:solidFill>
                  <a:prstClr val="black"/>
                </a:solidFill>
              </a:rPr>
              <a:t>Socio-economic context </a:t>
            </a:r>
            <a:r>
              <a:rPr lang="en-CA" sz="2400" dirty="0">
                <a:solidFill>
                  <a:prstClr val="black"/>
                </a:solidFill>
              </a:rPr>
              <a:t>(National GDP, HDI, corruption)</a:t>
            </a:r>
          </a:p>
          <a:p>
            <a:pPr lvl="3" indent="-342900" defTabSz="342900">
              <a:buFont typeface="Arial" panose="020B0604020202020204" pitchFamily="34" charset="0"/>
              <a:buChar char="•"/>
            </a:pPr>
            <a:r>
              <a:rPr lang="en-CA" sz="2400" b="1" dirty="0">
                <a:solidFill>
                  <a:prstClr val="black"/>
                </a:solidFill>
              </a:rPr>
              <a:t>Human Development </a:t>
            </a:r>
            <a:r>
              <a:rPr lang="en-CA" sz="2400" dirty="0">
                <a:solidFill>
                  <a:prstClr val="black"/>
                </a:solidFill>
              </a:rPr>
              <a:t>(e.g. road density, land-use change)</a:t>
            </a:r>
          </a:p>
          <a:p>
            <a:pPr lvl="3" indent="-342900" defTabSz="342900">
              <a:buFont typeface="Arial" panose="020B0604020202020204" pitchFamily="34" charset="0"/>
              <a:buChar char="•"/>
            </a:pPr>
            <a:r>
              <a:rPr lang="en-CA" sz="2400" b="1" dirty="0">
                <a:solidFill>
                  <a:prstClr val="black"/>
                </a:solidFill>
              </a:rPr>
              <a:t>Time series characteristics </a:t>
            </a:r>
            <a:r>
              <a:rPr lang="en-CA" sz="2400" dirty="0">
                <a:solidFill>
                  <a:prstClr val="black"/>
                </a:solidFill>
              </a:rPr>
              <a:t>(e.g. length)</a:t>
            </a:r>
          </a:p>
        </p:txBody>
      </p:sp>
      <p:pic>
        <p:nvPicPr>
          <p:cNvPr id="36" name="Picture 11"/>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760720" y="69742"/>
            <a:ext cx="2094477" cy="130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pic>
        <p:nvPicPr>
          <p:cNvPr id="41" name="Picture 12"/>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294119" y="589212"/>
            <a:ext cx="1873233" cy="1171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pic>
        <p:nvPicPr>
          <p:cNvPr id="42" name="Picture 13"/>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6713600" y="842764"/>
            <a:ext cx="1734801" cy="1229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pic>
        <p:nvPicPr>
          <p:cNvPr id="43" name="Picture 14"/>
          <p:cNvPicPr>
            <a:picLocks noChangeAspect="1" noChangeArrowheads="1"/>
          </p:cNvPicPr>
          <p:nvPr>
            <p:custDataLst>
              <p:tags r:id="rId6"/>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7144580" y="1188131"/>
            <a:ext cx="1795222" cy="1372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sp>
        <p:nvSpPr>
          <p:cNvPr id="44" name="Rectangle 43"/>
          <p:cNvSpPr>
            <a:spLocks noChangeArrowheads="1"/>
          </p:cNvSpPr>
          <p:nvPr>
            <p:custDataLst>
              <p:tags r:id="rId7"/>
            </p:custDataLst>
          </p:nvPr>
        </p:nvSpPr>
        <p:spPr bwMode="auto">
          <a:xfrm>
            <a:off x="193964" y="526473"/>
            <a:ext cx="5985163" cy="1357745"/>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342900"/>
            <a:endParaRPr lang="en-GB" sz="4000" b="1" dirty="0">
              <a:solidFill>
                <a:srgbClr val="000000"/>
              </a:solidFill>
              <a:latin typeface="Helvetica" charset="0"/>
              <a:cs typeface="Arial" pitchFamily="34" charset="0"/>
            </a:endParaRPr>
          </a:p>
        </p:txBody>
      </p:sp>
      <p:sp>
        <p:nvSpPr>
          <p:cNvPr id="2" name="TextBox 1"/>
          <p:cNvSpPr txBox="1"/>
          <p:nvPr>
            <p:custDataLst>
              <p:tags r:id="rId8"/>
            </p:custDataLst>
          </p:nvPr>
        </p:nvSpPr>
        <p:spPr>
          <a:xfrm>
            <a:off x="443344" y="568036"/>
            <a:ext cx="1842877" cy="769441"/>
          </a:xfrm>
          <a:prstGeom prst="rect">
            <a:avLst/>
          </a:prstGeom>
          <a:noFill/>
        </p:spPr>
        <p:txBody>
          <a:bodyPr wrap="none" rtlCol="0">
            <a:spAutoFit/>
          </a:bodyPr>
          <a:lstStyle/>
          <a:p>
            <a:r>
              <a:rPr lang="en-CA" sz="4400" b="1" dirty="0">
                <a:solidFill>
                  <a:srgbClr val="0070C0"/>
                </a:solidFill>
              </a:rPr>
              <a:t>Drivers</a:t>
            </a:r>
          </a:p>
        </p:txBody>
      </p:sp>
    </p:spTree>
    <p:extLst>
      <p:ext uri="{BB962C8B-B14F-4D97-AF65-F5344CB8AC3E}">
        <p14:creationId xmlns:p14="http://schemas.microsoft.com/office/powerpoint/2010/main" val="347549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332509" y="3297383"/>
            <a:ext cx="7079673" cy="329738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1" name="TextBox 10"/>
          <p:cNvSpPr txBox="1"/>
          <p:nvPr>
            <p:custDataLst>
              <p:tags r:id="rId2"/>
            </p:custDataLst>
          </p:nvPr>
        </p:nvSpPr>
        <p:spPr>
          <a:xfrm>
            <a:off x="7125187" y="6951138"/>
            <a:ext cx="875813" cy="415498"/>
          </a:xfrm>
          <a:prstGeom prst="rect">
            <a:avLst/>
          </a:prstGeom>
          <a:noFill/>
        </p:spPr>
        <p:txBody>
          <a:bodyPr wrap="square" rtlCol="0">
            <a:spAutoFit/>
          </a:bodyPr>
          <a:lstStyle/>
          <a:p>
            <a:pPr defTabSz="342900"/>
            <a:r>
              <a:rPr lang="en-US" sz="750" dirty="0">
                <a:solidFill>
                  <a:prstClr val="white"/>
                </a:solidFill>
              </a:rPr>
              <a:t>© Jürgen </a:t>
            </a:r>
            <a:r>
              <a:rPr lang="en-US" sz="675" dirty="0">
                <a:solidFill>
                  <a:prstClr val="white"/>
                </a:solidFill>
              </a:rPr>
              <a:t>Freund/WWF-Canon</a:t>
            </a:r>
          </a:p>
        </p:txBody>
      </p:sp>
      <p:sp>
        <p:nvSpPr>
          <p:cNvPr id="29" name="Rectangle 2"/>
          <p:cNvSpPr txBox="1">
            <a:spLocks noChangeArrowheads="1"/>
          </p:cNvSpPr>
          <p:nvPr>
            <p:custDataLst>
              <p:tags r:id="rId3"/>
            </p:custDataLst>
          </p:nvPr>
        </p:nvSpPr>
        <p:spPr>
          <a:xfrm>
            <a:off x="1628775" y="1574192"/>
            <a:ext cx="6086475" cy="154622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800" i="1" dirty="0">
              <a:solidFill>
                <a:prstClr val="white"/>
              </a:solidFill>
              <a:latin typeface="Georgia" pitchFamily="18" charset="0"/>
            </a:endParaRPr>
          </a:p>
        </p:txBody>
      </p:sp>
      <p:sp>
        <p:nvSpPr>
          <p:cNvPr id="35" name="Rectangle 34"/>
          <p:cNvSpPr>
            <a:spLocks noChangeArrowheads="1"/>
          </p:cNvSpPr>
          <p:nvPr>
            <p:custDataLst>
              <p:tags r:id="rId4"/>
            </p:custDataLst>
          </p:nvPr>
        </p:nvSpPr>
        <p:spPr bwMode="auto">
          <a:xfrm>
            <a:off x="445944" y="245572"/>
            <a:ext cx="5539220" cy="122301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defTabSz="342900"/>
            <a:r>
              <a:rPr lang="en-AU" sz="3200" b="1" dirty="0">
                <a:solidFill>
                  <a:srgbClr val="0070C0"/>
                </a:solidFill>
                <a:cs typeface="Helvetica" charset="0"/>
              </a:rPr>
              <a:t>Socio-economic metrics</a:t>
            </a:r>
            <a:endParaRPr lang="en-GB" sz="3200" b="1" dirty="0">
              <a:solidFill>
                <a:srgbClr val="0070C0"/>
              </a:solidFill>
              <a:latin typeface="Helvetica" charset="0"/>
              <a:cs typeface="Arial" pitchFamily="34" charset="0"/>
            </a:endParaRPr>
          </a:p>
        </p:txBody>
      </p:sp>
      <p:sp>
        <p:nvSpPr>
          <p:cNvPr id="33" name="Content Placeholder 2"/>
          <p:cNvSpPr txBox="1">
            <a:spLocks/>
          </p:cNvSpPr>
          <p:nvPr>
            <p:custDataLst>
              <p:tags r:id="rId5"/>
            </p:custDataLst>
          </p:nvPr>
        </p:nvSpPr>
        <p:spPr>
          <a:xfrm>
            <a:off x="540327" y="1440873"/>
            <a:ext cx="7176655" cy="5181600"/>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sz="3000" dirty="0">
                <a:solidFill>
                  <a:srgbClr val="0000FF"/>
                </a:solidFill>
              </a:rPr>
              <a:t>Human Development Index (HDI)</a:t>
            </a:r>
            <a:endParaRPr lang="en-CA" sz="3000" dirty="0">
              <a:solidFill>
                <a:prstClr val="black"/>
              </a:solidFill>
            </a:endParaRPr>
          </a:p>
          <a:p>
            <a:pPr lvl="1"/>
            <a:r>
              <a:rPr lang="en-CA" sz="3000" dirty="0">
                <a:solidFill>
                  <a:prstClr val="black"/>
                </a:solidFill>
              </a:rPr>
              <a:t>Hunger (Malnutrition)</a:t>
            </a:r>
          </a:p>
          <a:p>
            <a:pPr lvl="1"/>
            <a:r>
              <a:rPr lang="en-CA" sz="3000" dirty="0">
                <a:solidFill>
                  <a:prstClr val="black"/>
                </a:solidFill>
              </a:rPr>
              <a:t>Corruption Index</a:t>
            </a:r>
          </a:p>
          <a:p>
            <a:pPr lvl="1"/>
            <a:r>
              <a:rPr lang="en-CA" sz="3000" dirty="0">
                <a:solidFill>
                  <a:prstClr val="black"/>
                </a:solidFill>
              </a:rPr>
              <a:t>GDP (Gross Domestic Product)</a:t>
            </a:r>
          </a:p>
          <a:p>
            <a:pPr marL="342900" lvl="1" indent="0">
              <a:buNone/>
            </a:pPr>
            <a:endParaRPr lang="en-CA" sz="2100" dirty="0">
              <a:solidFill>
                <a:prstClr val="black"/>
              </a:solidFill>
            </a:endParaRPr>
          </a:p>
          <a:p>
            <a:r>
              <a:rPr lang="en-CA" sz="3300" dirty="0">
                <a:solidFill>
                  <a:prstClr val="black"/>
                </a:solidFill>
              </a:rPr>
              <a:t>Wealthier countries have more capacity, resources</a:t>
            </a:r>
          </a:p>
          <a:p>
            <a:pPr marL="0" indent="0">
              <a:buNone/>
            </a:pPr>
            <a:r>
              <a:rPr lang="en-CA" sz="3300" dirty="0">
                <a:solidFill>
                  <a:prstClr val="black"/>
                </a:solidFill>
              </a:rPr>
              <a:t>OR</a:t>
            </a:r>
          </a:p>
          <a:p>
            <a:r>
              <a:rPr lang="en-CA" sz="3300" dirty="0">
                <a:solidFill>
                  <a:prstClr val="black"/>
                </a:solidFill>
              </a:rPr>
              <a:t>Developing countries have greater threats, more resource dependence</a:t>
            </a:r>
          </a:p>
          <a:p>
            <a:pPr marL="0" indent="0">
              <a:buNone/>
            </a:pPr>
            <a:r>
              <a:rPr lang="en-CA" sz="3300" dirty="0">
                <a:solidFill>
                  <a:prstClr val="black"/>
                </a:solidFill>
              </a:rPr>
              <a:t>OR </a:t>
            </a:r>
          </a:p>
          <a:p>
            <a:r>
              <a:rPr lang="en-CA" sz="3300" dirty="0">
                <a:solidFill>
                  <a:prstClr val="black"/>
                </a:solidFill>
              </a:rPr>
              <a:t>An axis of </a:t>
            </a:r>
            <a:r>
              <a:rPr lang="en-CA" sz="3300" b="1" dirty="0">
                <a:solidFill>
                  <a:srgbClr val="0070C0"/>
                </a:solidFill>
              </a:rPr>
              <a:t>governance</a:t>
            </a:r>
            <a:r>
              <a:rPr lang="en-CA" sz="3300" dirty="0">
                <a:solidFill>
                  <a:prstClr val="black"/>
                </a:solidFill>
              </a:rPr>
              <a:t>?</a:t>
            </a:r>
          </a:p>
        </p:txBody>
      </p:sp>
      <p:pic>
        <p:nvPicPr>
          <p:cNvPr id="36" name="Picture 35" descr="bushmeat_chimp_UH637.jpg"/>
          <p:cNvPicPr>
            <a:picLocks noChangeAspect="1"/>
          </p:cNvPicPr>
          <p:nvPr>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a:xfrm>
            <a:off x="6445697" y="0"/>
            <a:ext cx="2698303" cy="2643632"/>
          </a:xfrm>
          <a:prstGeom prst="rect">
            <a:avLst/>
          </a:prstGeom>
        </p:spPr>
      </p:pic>
    </p:spTree>
    <p:extLst>
      <p:ext uri="{BB962C8B-B14F-4D97-AF65-F5344CB8AC3E}">
        <p14:creationId xmlns:p14="http://schemas.microsoft.com/office/powerpoint/2010/main" val="31620696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6"/>
</p:tagLst>
</file>

<file path=ppt/tags/tag47.xml><?xml version="1.0" encoding="utf-8"?>
<p:tagLst xmlns:a="http://schemas.openxmlformats.org/drawingml/2006/main" xmlns:r="http://schemas.openxmlformats.org/officeDocument/2006/relationships" xmlns:p="http://schemas.openxmlformats.org/presentationml/2006/main">
  <p:tag name="NUM" val="7"/>
</p:tagLst>
</file>

<file path=ppt/tags/tag48.xml><?xml version="1.0" encoding="utf-8"?>
<p:tagLst xmlns:a="http://schemas.openxmlformats.org/drawingml/2006/main" xmlns:r="http://schemas.openxmlformats.org/officeDocument/2006/relationships" xmlns:p="http://schemas.openxmlformats.org/presentationml/2006/main">
  <p:tag name="NUM" val="8"/>
</p:tagLst>
</file>

<file path=ppt/tags/tag49.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0"/>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8"/>
</p:tagLst>
</file>

<file path=ppt/tags/tag67.xml><?xml version="1.0" encoding="utf-8"?>
<p:tagLst xmlns:a="http://schemas.openxmlformats.org/drawingml/2006/main" xmlns:r="http://schemas.openxmlformats.org/officeDocument/2006/relationships" xmlns:p="http://schemas.openxmlformats.org/presentationml/2006/main">
  <p:tag name="NUM" val="9"/>
</p:tagLst>
</file>

<file path=ppt/tags/tag68.xml><?xml version="1.0" encoding="utf-8"?>
<p:tagLst xmlns:a="http://schemas.openxmlformats.org/drawingml/2006/main" xmlns:r="http://schemas.openxmlformats.org/officeDocument/2006/relationships" xmlns:p="http://schemas.openxmlformats.org/presentationml/2006/main">
  <p:tag name="NUM" val="10"/>
</p:tagLst>
</file>

<file path=ppt/tags/tag69.xml><?xml version="1.0" encoding="utf-8"?>
<p:tagLst xmlns:a="http://schemas.openxmlformats.org/drawingml/2006/main" xmlns:r="http://schemas.openxmlformats.org/officeDocument/2006/relationships" xmlns:p="http://schemas.openxmlformats.org/presentationml/2006/main">
  <p:tag name="NUM" val="1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2"/>
</p:tagLst>
</file>

<file path=ppt/tags/tag71.xml><?xml version="1.0" encoding="utf-8"?>
<p:tagLst xmlns:a="http://schemas.openxmlformats.org/drawingml/2006/main" xmlns:r="http://schemas.openxmlformats.org/officeDocument/2006/relationships" xmlns:p="http://schemas.openxmlformats.org/presentationml/2006/main">
  <p:tag name="NUM" val="13"/>
</p:tagLst>
</file>

<file path=ppt/tags/tag72.xml><?xml version="1.0" encoding="utf-8"?>
<p:tagLst xmlns:a="http://schemas.openxmlformats.org/drawingml/2006/main" xmlns:r="http://schemas.openxmlformats.org/officeDocument/2006/relationships" xmlns:p="http://schemas.openxmlformats.org/presentationml/2006/main">
  <p:tag name="NUM" val="14"/>
</p:tagLst>
</file>

<file path=ppt/tags/tag73.xml><?xml version="1.0" encoding="utf-8"?>
<p:tagLst xmlns:a="http://schemas.openxmlformats.org/drawingml/2006/main" xmlns:r="http://schemas.openxmlformats.org/officeDocument/2006/relationships" xmlns:p="http://schemas.openxmlformats.org/presentationml/2006/main">
  <p:tag name="NUM" val="15"/>
</p:tagLst>
</file>

<file path=ppt/tags/tag74.xml><?xml version="1.0" encoding="utf-8"?>
<p:tagLst xmlns:a="http://schemas.openxmlformats.org/drawingml/2006/main" xmlns:r="http://schemas.openxmlformats.org/officeDocument/2006/relationships" xmlns:p="http://schemas.openxmlformats.org/presentationml/2006/main">
  <p:tag name="NUM" val="16"/>
</p:tagLst>
</file>

<file path=ppt/tags/tag75.xml><?xml version="1.0" encoding="utf-8"?>
<p:tagLst xmlns:a="http://schemas.openxmlformats.org/drawingml/2006/main" xmlns:r="http://schemas.openxmlformats.org/officeDocument/2006/relationships" xmlns:p="http://schemas.openxmlformats.org/presentationml/2006/main">
  <p:tag name="NUM" val="17"/>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35474</TotalTime>
  <Words>1706</Words>
  <Application>Microsoft Office PowerPoint</Application>
  <PresentationFormat>Presentazione su schermo (4:3)</PresentationFormat>
  <Paragraphs>283</Paragraphs>
  <Slides>22</Slides>
  <Notes>21</Notes>
  <HiddenSlides>0</HiddenSlides>
  <MMClips>0</MMClips>
  <ScaleCrop>false</ScaleCrop>
  <HeadingPairs>
    <vt:vector size="8" baseType="variant">
      <vt:variant>
        <vt:lpstr>Caratteri utilizzati</vt:lpstr>
      </vt:variant>
      <vt:variant>
        <vt:i4>13</vt:i4>
      </vt:variant>
      <vt:variant>
        <vt:lpstr>Tema</vt:lpstr>
      </vt:variant>
      <vt:variant>
        <vt:i4>7</vt:i4>
      </vt:variant>
      <vt:variant>
        <vt:lpstr>Server OLE incorporati</vt:lpstr>
      </vt:variant>
      <vt:variant>
        <vt:i4>2</vt:i4>
      </vt:variant>
      <vt:variant>
        <vt:lpstr>Titoli diapositive</vt:lpstr>
      </vt:variant>
      <vt:variant>
        <vt:i4>22</vt:i4>
      </vt:variant>
    </vt:vector>
  </HeadingPairs>
  <TitlesOfParts>
    <vt:vector size="44" baseType="lpstr">
      <vt:lpstr>MS Mincho</vt:lpstr>
      <vt:lpstr>ＭＳ Ｐゴシック</vt:lpstr>
      <vt:lpstr>ＭＳ Ｐゴシック</vt:lpstr>
      <vt:lpstr>Arial</vt:lpstr>
      <vt:lpstr>Calibri</vt:lpstr>
      <vt:lpstr>Calibri Light</vt:lpstr>
      <vt:lpstr>Cambria</vt:lpstr>
      <vt:lpstr>Georgia</vt:lpstr>
      <vt:lpstr>Helvetica</vt:lpstr>
      <vt:lpstr>Myriad Pro</vt:lpstr>
      <vt:lpstr>Tahoma</vt:lpstr>
      <vt:lpstr>Times</vt:lpstr>
      <vt:lpstr>Times New Roman</vt:lpstr>
      <vt:lpstr>1_Office Theme</vt:lpstr>
      <vt:lpstr>Office Theme</vt:lpstr>
      <vt:lpstr>2_Office Theme</vt:lpstr>
      <vt:lpstr>5_Office Theme</vt:lpstr>
      <vt:lpstr>6_Office Theme</vt:lpstr>
      <vt:lpstr>7_Office Theme</vt:lpstr>
      <vt:lpstr>3_Office Theme</vt:lpstr>
      <vt:lpstr>KGPlot</vt:lpstr>
      <vt:lpstr>Slide</vt:lpstr>
      <vt:lpstr>Presentazione standard di PowerPoint</vt:lpstr>
      <vt:lpstr>Presentazione standard di PowerPoint</vt:lpstr>
      <vt:lpstr>A global analysis of management capacity and ecological outcomes in PAs – Geldmann el al. Conservation Letters 2018 </vt:lpstr>
      <vt:lpstr>Presentazione standard di PowerPoint</vt:lpstr>
      <vt:lpstr>On Average, Tropical Reserve Health Is Declining – Laurence et al, Nature 489, 2012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Review of all literature</vt:lpstr>
      <vt:lpstr>Presentazione standard di PowerPoint</vt:lpstr>
      <vt:lpstr>Presentazione standard di PowerPoint</vt:lpstr>
      <vt:lpstr>Presentazione standard di PowerPoint</vt:lpstr>
      <vt:lpstr>Presentazione standard di PowerPoint</vt:lpstr>
      <vt:lpstr>What drives PA success ?</vt:lpstr>
      <vt:lpstr>Presentazione standard di PowerPoint</vt:lpstr>
      <vt:lpstr>Presentazione standard di PowerPoint</vt:lpstr>
      <vt:lpstr>Presentazione standard di PowerPoint</vt:lpstr>
      <vt:lpstr>Presentazione standard di PowerPoint</vt:lpstr>
      <vt:lpstr>State of the Park Report Summary Gros Morne National Park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Woodley</dc:creator>
  <cp:lastModifiedBy>multimedia</cp:lastModifiedBy>
  <cp:revision>138</cp:revision>
  <dcterms:created xsi:type="dcterms:W3CDTF">2016-07-04T14:17:36Z</dcterms:created>
  <dcterms:modified xsi:type="dcterms:W3CDTF">2019-06-25T09:56:04Z</dcterms:modified>
</cp:coreProperties>
</file>