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5" r:id="rId3"/>
    <p:sldMasterId id="2147483738" r:id="rId4"/>
  </p:sldMasterIdLst>
  <p:notesMasterIdLst>
    <p:notesMasterId r:id="rId11"/>
  </p:notesMasterIdLst>
  <p:sldIdLst>
    <p:sldId id="257" r:id="rId5"/>
    <p:sldId id="266" r:id="rId6"/>
    <p:sldId id="259" r:id="rId7"/>
    <p:sldId id="261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75504" autoAdjust="0"/>
  </p:normalViewPr>
  <p:slideViewPr>
    <p:cSldViewPr snapToGrid="0">
      <p:cViewPr varScale="1">
        <p:scale>
          <a:sx n="55" d="100"/>
          <a:sy n="55" d="100"/>
        </p:scale>
        <p:origin x="18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A5BA2-2E86-42D9-A3B2-88447164FDB0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00E1F-6DEE-45FD-AAC1-AF230A385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3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PANORAMA is a partnership initiative (IUCN + 6 other organizations) that promotes solutions for </a:t>
            </a:r>
            <a:r>
              <a:rPr lang="en-US" dirty="0" smtClean="0"/>
              <a:t>nature conservation and sustainable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Identifying, </a:t>
            </a:r>
            <a:r>
              <a:rPr lang="en-US" dirty="0" err="1" smtClean="0"/>
              <a:t>analysing</a:t>
            </a:r>
            <a:r>
              <a:rPr lang="en-US" dirty="0" smtClean="0"/>
              <a:t>, documenting and promoting specific success stories </a:t>
            </a:r>
            <a:r>
              <a:rPr lang="en-GB" dirty="0" smtClean="0"/>
              <a:t>from vast range of “solution providers”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Connecting “solution providers” and potential replicators for mutual learning from proven success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black"/>
                </a:solidFill>
              </a:rPr>
              <a:t>Sol providers gain visibility + recognition</a:t>
            </a:r>
            <a:r>
              <a:rPr lang="en-US" baseline="0" dirty="0" smtClean="0">
                <a:solidFill>
                  <a:prstClr val="black"/>
                </a:solidFill>
              </a:rPr>
              <a:t> for their work, go thru a structured self-learning process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>
                <a:solidFill>
                  <a:prstClr val="black"/>
                </a:solidFill>
              </a:rPr>
              <a:t>Sol seekers can build on existing sol’s to find inspiration, design new initiatives more effectively+ support decision-making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>
                <a:solidFill>
                  <a:prstClr val="black"/>
                </a:solidFill>
              </a:rPr>
              <a:t>Sol’s being identified, documented in a structured manner, reviewed + published on online platform + shared thru other means f potential replication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>
                <a:solidFill>
                  <a:prstClr val="black"/>
                </a:solidFill>
              </a:rPr>
              <a:t>Covers multiple, inter-linked thematic issues; incl. PAs</a:t>
            </a:r>
            <a:endParaRPr lang="en-US" dirty="0" smtClean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00E1F-6DEE-45FD-AAC1-AF230A3850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5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Based</a:t>
            </a:r>
            <a:r>
              <a:rPr lang="en-US" baseline="0" dirty="0" smtClean="0"/>
              <a:t> on a u</a:t>
            </a:r>
            <a:r>
              <a:rPr lang="en-US" dirty="0" smtClean="0"/>
              <a:t>niversally applicable learning methodology, combining “online” and “offline” peer-peer learning; unique modular case study format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Sol’s broken down into key elements of success or building blocks</a:t>
            </a:r>
          </a:p>
          <a:p>
            <a:pPr lvl="1"/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B5331-1433-447D-A345-0C3737D6DAA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84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PAN relies on a variety of formats to „source“ soluions, make the sol‘s known and foster exchange, incl. E.g. Publications, webinars, face-to-face meetings and a sophisticated web platform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b="1" baseline="0" dirty="0" smtClean="0"/>
              <a:t>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70FDA-6AF3-4D49-8D66-3299B4CB33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68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this workshop to source a strong set of </a:t>
            </a:r>
            <a:r>
              <a:rPr lang="en-GB" dirty="0" err="1" smtClean="0"/>
              <a:t>addtl</a:t>
            </a:r>
            <a:r>
              <a:rPr lang="en-GB" dirty="0" smtClean="0"/>
              <a:t>.</a:t>
            </a:r>
            <a:r>
              <a:rPr lang="en-GB" baseline="0" dirty="0" smtClean="0"/>
              <a:t> Case studies from the </a:t>
            </a:r>
            <a:r>
              <a:rPr lang="en-GB" baseline="0" dirty="0" err="1" smtClean="0"/>
              <a:t>pax</a:t>
            </a:r>
            <a:r>
              <a:rPr lang="en-GB" baseline="0" dirty="0" smtClean="0"/>
              <a:t> (from you!)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These could relate to many diff aspects of  PA </a:t>
            </a:r>
            <a:r>
              <a:rPr lang="en-GB" baseline="0" dirty="0" err="1" smtClean="0"/>
              <a:t>mang</a:t>
            </a:r>
            <a:r>
              <a:rPr lang="en-GB" baseline="0" dirty="0" smtClean="0"/>
              <a:t> and governance;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. could demonstrate how application of a certain assessment toolkit has led to better conservation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You are all invited to join one of the 5 voluntary “Solution Clinics” sessions; where we will support you in developing and writing a case study in the PAN format, to eventually be published on the platform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Many of you have indicated in the registration that you’d like to contribute a case, and have received an email from me, suggesting you join a specific Clinic session; even if you haven’t been contacted, you are welcome to join and discuss your potential case study, or simply learn more about PAN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Furthermore, some of you are already Sol Providers, with published cases on PAN – during group dinner on </a:t>
            </a:r>
            <a:r>
              <a:rPr lang="en-GB" baseline="0" dirty="0" err="1" smtClean="0"/>
              <a:t>Thur</a:t>
            </a:r>
            <a:r>
              <a:rPr lang="en-GB" baseline="0" dirty="0" smtClean="0"/>
              <a:t> night, we would like to celebrate these sol’s and their initiators in a little ceremony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00E1F-6DEE-45FD-AAC1-AF230A38506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6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00E1F-6DEE-45FD-AAC1-AF230A38506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2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9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1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00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89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July 2018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kortin_jan\Documents\Panorama partnership\Communication\Logos\panorama-Logo-FINAL-transparent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02655"/>
            <a:ext cx="2599299" cy="5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1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99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8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69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3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65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1E3D031-D976-429A-9ED3-B7C270A220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7876" y="136525"/>
            <a:ext cx="2068252" cy="43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56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7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373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7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 descr="C:\Users\kortin_jan\Documents\Panorama partnership\Communication\Logos\panorama-Logo-FINAL-transparent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02655"/>
            <a:ext cx="2599299" cy="5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174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6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" descr="C:\Users\kortin_jan\Documents\Panorama partnership\Communication\Logos\panorama-Logo-FINAL-transparent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02655"/>
            <a:ext cx="2599299" cy="5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15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>
                <a:solidFill>
                  <a:srgbClr val="6E6452"/>
                </a:solidFill>
              </a:rPr>
              <a:t>Blue Solutions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CC46E0B-6770-4A5D-9484-741A84B4E4E2}" type="datetime3">
              <a:rPr lang="en-US" smtClean="0">
                <a:solidFill>
                  <a:srgbClr val="6E6452"/>
                </a:solidFill>
              </a:rPr>
              <a:pPr/>
              <a:t>29 June 2019</a:t>
            </a:fld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337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600" algn="l"/>
              </a:tabLst>
              <a:defRPr sz="1800" baseline="0"/>
            </a:lvl1pPr>
            <a:lvl2pPr marL="359975" indent="-359975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19950">
              <a:defRPr sz="1800"/>
            </a:lvl3pPr>
            <a:lvl4pPr marL="1079925">
              <a:defRPr sz="1800" baseline="0"/>
            </a:lvl4pPr>
            <a:lvl5pPr marL="1439900">
              <a:defRPr sz="1800" baseline="0"/>
            </a:lvl5pPr>
            <a:lvl6pPr marL="1799876">
              <a:defRPr baseline="0"/>
            </a:lvl6pPr>
            <a:lvl7pPr marL="2159851">
              <a:defRPr baseline="0"/>
            </a:lvl7pPr>
            <a:lvl8pPr marL="2519828">
              <a:defRPr baseline="0"/>
            </a:lvl8pPr>
            <a:lvl9pPr marL="2879803">
              <a:defRPr/>
            </a:lvl9pPr>
          </a:lstStyle>
          <a:p>
            <a:pPr marL="0" marR="0" lvl="0" indent="0" defTabSz="914337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59975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19950" lvl="2"/>
            <a:r>
              <a:rPr lang="de-DE" noProof="0" dirty="0" smtClean="0"/>
              <a:t>Third layer</a:t>
            </a:r>
          </a:p>
          <a:p>
            <a:pPr marL="1079925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56089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>
                <a:solidFill>
                  <a:srgbClr val="6E6452"/>
                </a:solidFill>
              </a:rPr>
              <a:t>Blue Solutions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CC46E0B-6770-4A5D-9484-741A84B4E4E2}" type="datetime3">
              <a:rPr lang="en-US" smtClean="0">
                <a:solidFill>
                  <a:srgbClr val="6E6452"/>
                </a:solidFill>
              </a:rPr>
              <a:pPr/>
              <a:t>29 June 2019</a:t>
            </a:fld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337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600" algn="l"/>
              </a:tabLst>
              <a:defRPr sz="1800" baseline="0"/>
            </a:lvl1pPr>
            <a:lvl2pPr marL="359975" indent="-359975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19950">
              <a:defRPr sz="1800"/>
            </a:lvl3pPr>
            <a:lvl4pPr marL="1079925">
              <a:defRPr sz="1800" baseline="0"/>
            </a:lvl4pPr>
            <a:lvl5pPr marL="1439900">
              <a:defRPr sz="1800" baseline="0"/>
            </a:lvl5pPr>
            <a:lvl6pPr marL="1799876">
              <a:defRPr baseline="0"/>
            </a:lvl6pPr>
            <a:lvl7pPr marL="2159851">
              <a:defRPr baseline="0"/>
            </a:lvl7pPr>
            <a:lvl8pPr marL="2519828">
              <a:defRPr baseline="0"/>
            </a:lvl8pPr>
            <a:lvl9pPr marL="2879803">
              <a:defRPr/>
            </a:lvl9pPr>
          </a:lstStyle>
          <a:p>
            <a:pPr marL="0" marR="0" lvl="0" indent="0" defTabSz="914337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59975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19950" lvl="2"/>
            <a:r>
              <a:rPr lang="de-DE" noProof="0" dirty="0" smtClean="0"/>
              <a:t>Third layer</a:t>
            </a:r>
          </a:p>
          <a:p>
            <a:pPr marL="1079925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76844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CC46E0B-6770-4A5D-9484-741A84B4E4E2}" type="datetime3">
              <a:rPr lang="en-US" smtClean="0">
                <a:solidFill>
                  <a:srgbClr val="6E6452"/>
                </a:solidFill>
              </a:rPr>
              <a:pPr/>
              <a:t>29 June 2019</a:t>
            </a:fld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696" algn="l"/>
              </a:tabLst>
              <a:defRPr sz="1800" baseline="0"/>
            </a:lvl1pPr>
            <a:lvl2pPr marL="359991" indent="-359991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19982">
              <a:defRPr sz="1800"/>
            </a:lvl3pPr>
            <a:lvl4pPr marL="1079973">
              <a:defRPr sz="1800" baseline="0"/>
            </a:lvl4pPr>
            <a:lvl5pPr marL="1439964">
              <a:defRPr sz="1800" baseline="0"/>
            </a:lvl5pPr>
            <a:lvl6pPr marL="1799955">
              <a:defRPr baseline="0"/>
            </a:lvl6pPr>
            <a:lvl7pPr marL="2159946">
              <a:defRPr baseline="0"/>
            </a:lvl7pPr>
            <a:lvl8pPr marL="2519937">
              <a:defRPr baseline="0"/>
            </a:lvl8pPr>
            <a:lvl9pPr marL="2879928">
              <a:defRPr/>
            </a:lvl9pPr>
          </a:lstStyle>
          <a:p>
            <a:pPr marL="0" marR="0" lvl="0" indent="0" defTabSz="914377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59991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19982" lvl="2"/>
            <a:r>
              <a:rPr lang="de-DE" noProof="0" dirty="0" smtClean="0"/>
              <a:t>Third layer</a:t>
            </a:r>
          </a:p>
          <a:p>
            <a:pPr marL="1079973" lvl="3"/>
            <a:r>
              <a:rPr lang="de-DE" noProof="0" dirty="0" smtClean="0"/>
              <a:t>Fourth layer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5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1" baseline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6E6452"/>
                </a:solidFill>
              </a:rPr>
              <a:t>IUCN – Blue Solutions/Panorama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53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 descr="C:\Users\kortin_jan\Documents\Panorama partnership\Communication\Logos\panorama-Logo-FINAL-transparent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02655"/>
            <a:ext cx="2599299" cy="5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4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6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" descr="C:\Users\kortin_jan\Documents\Panorama partnership\Communication\Logos\panorama-Logo-FINAL-transparent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02655"/>
            <a:ext cx="2599299" cy="5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2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737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smtClean="0">
                <a:solidFill>
                  <a:srgbClr val="6E6452"/>
                </a:solidFill>
              </a:rPr>
              <a:t>Blue Solutions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ECC46E0B-6770-4A5D-9484-741A84B4E4E2}" type="datetime3">
              <a:rPr lang="en-US" smtClean="0">
                <a:solidFill>
                  <a:srgbClr val="6E6452"/>
                </a:solidFill>
              </a:rPr>
              <a:pPr/>
              <a:t>29 June 2019</a:t>
            </a:fld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337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600" algn="l"/>
              </a:tabLst>
              <a:defRPr sz="1800" baseline="0"/>
            </a:lvl1pPr>
            <a:lvl2pPr marL="359975" indent="-359975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19950">
              <a:defRPr sz="1800"/>
            </a:lvl3pPr>
            <a:lvl4pPr marL="1079925">
              <a:defRPr sz="1800" baseline="0"/>
            </a:lvl4pPr>
            <a:lvl5pPr marL="1439900">
              <a:defRPr sz="1800" baseline="0"/>
            </a:lvl5pPr>
            <a:lvl6pPr marL="1799876">
              <a:defRPr baseline="0"/>
            </a:lvl6pPr>
            <a:lvl7pPr marL="2159851">
              <a:defRPr baseline="0"/>
            </a:lvl7pPr>
            <a:lvl8pPr marL="2519828">
              <a:defRPr baseline="0"/>
            </a:lvl8pPr>
            <a:lvl9pPr marL="2879803">
              <a:defRPr/>
            </a:lvl9pPr>
          </a:lstStyle>
          <a:p>
            <a:pPr marL="0" marR="0" lvl="0" indent="0" defTabSz="914337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59975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19950" lvl="2"/>
            <a:r>
              <a:rPr lang="de-DE" noProof="0" dirty="0" smtClean="0"/>
              <a:t>Third layer</a:t>
            </a:r>
          </a:p>
          <a:p>
            <a:pPr marL="1079925" lvl="3"/>
            <a:r>
              <a:rPr lang="de-DE" noProof="0" dirty="0" smtClean="0"/>
              <a:t>Fourth layer</a:t>
            </a:r>
          </a:p>
        </p:txBody>
      </p:sp>
      <p:pic>
        <p:nvPicPr>
          <p:cNvPr id="6" name="Picture 2" descr="C:\Users\kortin_jan\Documents\Panorama partnership\Communication\Logos\panorama-Logo-FINAL-transparent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02655"/>
            <a:ext cx="2599299" cy="5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47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52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8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43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39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2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99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45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00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69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031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3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0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>
                <a:solidFill>
                  <a:srgbClr val="6E6452"/>
                </a:solidFill>
              </a:rPr>
              <a:t>Blue Solutions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CC46E0B-6770-4A5D-9484-741A84B4E4E2}" type="datetime3">
              <a:rPr lang="en-US" smtClean="0">
                <a:solidFill>
                  <a:srgbClr val="6E6452"/>
                </a:solidFill>
              </a:rPr>
              <a:pPr/>
              <a:t>29 June 2019</a:t>
            </a:fld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337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600" algn="l"/>
              </a:tabLst>
              <a:defRPr sz="1800" baseline="0"/>
            </a:lvl1pPr>
            <a:lvl2pPr marL="359975" indent="-359975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19950">
              <a:defRPr sz="1800"/>
            </a:lvl3pPr>
            <a:lvl4pPr marL="1079925">
              <a:defRPr sz="1800" baseline="0"/>
            </a:lvl4pPr>
            <a:lvl5pPr marL="1439900">
              <a:defRPr sz="1800" baseline="0"/>
            </a:lvl5pPr>
            <a:lvl6pPr marL="1799876">
              <a:defRPr baseline="0"/>
            </a:lvl6pPr>
            <a:lvl7pPr marL="2159851">
              <a:defRPr baseline="0"/>
            </a:lvl7pPr>
            <a:lvl8pPr marL="2519828">
              <a:defRPr baseline="0"/>
            </a:lvl8pPr>
            <a:lvl9pPr marL="2879803">
              <a:defRPr/>
            </a:lvl9pPr>
          </a:lstStyle>
          <a:p>
            <a:pPr marL="0" marR="0" lvl="0" indent="0" defTabSz="914337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59975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19950" lvl="2"/>
            <a:r>
              <a:rPr lang="de-DE" noProof="0" dirty="0" smtClean="0"/>
              <a:t>Third layer</a:t>
            </a:r>
          </a:p>
          <a:p>
            <a:pPr marL="1079925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332833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285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0347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8377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5732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539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344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413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703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2059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349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6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2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0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35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40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38DF-4517-4643-AD15-2EAB55A9E808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8EE8C-C30E-490F-8ED6-CB9D5384A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3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E66C5-16AA-416B-890F-705A07D62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A781-9906-4530-AAB1-9B1EC5F8C6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kortin_jan\Documents\Panorama partnership\Communication\Logos\panorama-Logo-FINAL-transparent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02655"/>
            <a:ext cx="2599299" cy="5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93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alphaModFix amt="33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09D6-574F-48D9-89C9-598A5BFDD2A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99943-5F02-4C1E-BBDB-7116DEF328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09315"/>
            <a:ext cx="2123728" cy="44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3DFE-EC8F-458F-A1E9-9831B36184F3}" type="datetimeFigureOut">
              <a:rPr lang="en-GB" smtClean="0"/>
              <a:t>29/06/2019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7321D-5562-4E01-B804-D6DA96D3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9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panorama.solutions/en" TargetMode="External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3257436"/>
            <a:ext cx="9144000" cy="1585559"/>
          </a:xfrm>
          <a:prstGeom prst="rect">
            <a:avLst/>
          </a:prstGeom>
          <a:solidFill>
            <a:srgbClr val="A7B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351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" name="Picture 2" descr="C:\Users\kortin_jan\Documents\Panorama partnership\Communication\Logos\panorama-Logo-FINAL-transparen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1648" y="143330"/>
            <a:ext cx="6093357" cy="126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785492" y="1412777"/>
            <a:ext cx="340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 dirty="0">
                <a:solidFill>
                  <a:srgbClr val="0F83A5"/>
                </a:solidFill>
                <a:latin typeface="Calibri"/>
              </a:rPr>
              <a:t>www.panorama.solutions</a:t>
            </a:r>
            <a:endParaRPr lang="en-US" b="1" dirty="0">
              <a:solidFill>
                <a:srgbClr val="0F83A5"/>
              </a:solidFill>
              <a:latin typeface="Calibri"/>
            </a:endParaRP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433" y="3774915"/>
            <a:ext cx="2040000" cy="1529319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7567" y="3087758"/>
            <a:ext cx="1882417" cy="1255337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222" y="4388338"/>
            <a:ext cx="1423908" cy="1069727"/>
          </a:xfrm>
          <a:prstGeom prst="rect">
            <a:avLst/>
          </a:prstGeom>
          <a:ln>
            <a:noFill/>
          </a:ln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9225" y="3429003"/>
            <a:ext cx="1202444" cy="901833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0911" y="2930235"/>
            <a:ext cx="1126240" cy="168936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231" y="2873340"/>
            <a:ext cx="1132205" cy="849155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075" y="3030552"/>
            <a:ext cx="2115784" cy="1589045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7566" y="4395516"/>
            <a:ext cx="1639735" cy="1230893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0914" y="4673315"/>
            <a:ext cx="2012355" cy="1131951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635896" y="5805264"/>
            <a:ext cx="122413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433" y="1943016"/>
            <a:ext cx="6429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BIOPAMA – Achieving Fair and Effective Protected </a:t>
            </a:r>
            <a:r>
              <a:rPr lang="en-US" b="1" dirty="0" smtClean="0"/>
              <a:t>Areas</a:t>
            </a:r>
          </a:p>
          <a:p>
            <a:pPr algn="ctr"/>
            <a:r>
              <a:rPr lang="en-US" b="1" i="1" dirty="0" smtClean="0"/>
              <a:t>Global workshop; Gran Paradiso National Park, June 2019</a:t>
            </a:r>
            <a:endParaRPr lang="en-GB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3142" y="6035474"/>
            <a:ext cx="4848225" cy="85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42" y="0"/>
            <a:ext cx="7681285" cy="6858000"/>
          </a:xfrm>
        </p:spPr>
      </p:pic>
    </p:spTree>
    <p:extLst>
      <p:ext uri="{BB962C8B-B14F-4D97-AF65-F5344CB8AC3E}">
        <p14:creationId xmlns:p14="http://schemas.microsoft.com/office/powerpoint/2010/main" val="345570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5"/>
          <p:cNvSpPr txBox="1"/>
          <p:nvPr/>
        </p:nvSpPr>
        <p:spPr>
          <a:xfrm>
            <a:off x="333971" y="3068963"/>
            <a:ext cx="8439472" cy="510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PANORAMA Solutions …</a:t>
            </a:r>
          </a:p>
          <a:p>
            <a:pPr>
              <a:lnSpc>
                <a:spcPct val="120000"/>
              </a:lnSpc>
            </a:pPr>
            <a:endParaRPr lang="de-DE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tools, methods, processes and approaches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and inspire action,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endParaRPr lang="en-GB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486" indent="-571486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have an impact</a:t>
            </a:r>
          </a:p>
          <a:p>
            <a:pPr marL="571486" indent="-571486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are scalable</a:t>
            </a:r>
          </a:p>
          <a:p>
            <a:pPr marL="571486" indent="-571486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address conservation and development challenges in an integrated manner</a:t>
            </a:r>
            <a:endParaRPr lang="en-GB" sz="2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07" y="255572"/>
            <a:ext cx="8229600" cy="864096"/>
          </a:xfrm>
          <a:solidFill>
            <a:schemeClr val="bg1">
              <a:alpha val="6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de-DE" sz="2800" dirty="0">
                <a:solidFill>
                  <a:srgbClr val="0E83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action – global learning!</a:t>
            </a:r>
            <a:br>
              <a:rPr lang="de-DE" sz="2800" dirty="0">
                <a:solidFill>
                  <a:srgbClr val="0E83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>
                <a:solidFill>
                  <a:srgbClr val="A7B8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PANORAMA „Solution-ing“ Methodology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738807" y="1577768"/>
            <a:ext cx="2880320" cy="1296144"/>
          </a:xfrm>
          <a:prstGeom prst="rect">
            <a:avLst/>
          </a:prstGeom>
          <a:solidFill>
            <a:srgbClr val="0082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white"/>
              </a:solidFill>
              <a:latin typeface="Calibri"/>
            </a:endParaRPr>
          </a:p>
          <a:p>
            <a:endParaRPr lang="en-GB" dirty="0">
              <a:solidFill>
                <a:prstClr val="white"/>
              </a:solidFill>
              <a:latin typeface="Calibri"/>
            </a:endParaRPr>
          </a:p>
          <a:p>
            <a:endParaRPr lang="en-GB" dirty="0">
              <a:solidFill>
                <a:prstClr val="white"/>
              </a:solidFill>
              <a:latin typeface="Calibri"/>
            </a:endParaRPr>
          </a:p>
          <a:p>
            <a:r>
              <a:rPr lang="en-GB" b="1" dirty="0">
                <a:solidFill>
                  <a:prstClr val="white"/>
                </a:solidFill>
                <a:latin typeface="Calibri"/>
              </a:rPr>
              <a:t>Solution</a:t>
            </a:r>
          </a:p>
          <a:p>
            <a:pPr algn="ctr"/>
            <a:endParaRPr lang="en-GB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en-GB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en-GB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4999" y="1698424"/>
            <a:ext cx="648072" cy="432048"/>
          </a:xfrm>
          <a:prstGeom prst="rect">
            <a:avLst/>
          </a:prstGeom>
          <a:ln w="57150">
            <a:solidFill>
              <a:srgbClr val="A7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Calibri"/>
              </a:rPr>
              <a:t>BB1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427" y="1714296"/>
            <a:ext cx="648072" cy="432048"/>
          </a:xfrm>
          <a:prstGeom prst="rect">
            <a:avLst/>
          </a:prstGeom>
          <a:ln w="57150">
            <a:solidFill>
              <a:srgbClr val="A7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Calibri"/>
              </a:rPr>
              <a:t>BB2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4999" y="2293655"/>
            <a:ext cx="648072" cy="432048"/>
          </a:xfrm>
          <a:prstGeom prst="rect">
            <a:avLst/>
          </a:prstGeom>
          <a:ln w="57150">
            <a:solidFill>
              <a:srgbClr val="A7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Calibri"/>
              </a:rPr>
              <a:t>BB3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74711" y="2315943"/>
            <a:ext cx="648072" cy="432048"/>
          </a:xfrm>
          <a:prstGeom prst="rect">
            <a:avLst/>
          </a:prstGeom>
          <a:ln w="57150">
            <a:solidFill>
              <a:srgbClr val="A7B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Calibri"/>
              </a:rPr>
              <a:t>BB4</a:t>
            </a:r>
          </a:p>
        </p:txBody>
      </p:sp>
      <p:sp>
        <p:nvSpPr>
          <p:cNvPr id="14" name="Textfeld 24"/>
          <p:cNvSpPr txBox="1"/>
          <p:nvPr/>
        </p:nvSpPr>
        <p:spPr>
          <a:xfrm>
            <a:off x="3859695" y="1499015"/>
            <a:ext cx="2426996" cy="523220"/>
          </a:xfrm>
          <a:prstGeom prst="rect">
            <a:avLst/>
          </a:prstGeom>
          <a:noFill/>
          <a:ln w="38100">
            <a:solidFill>
              <a:srgbClr val="AABB3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82A5"/>
                </a:solidFill>
                <a:latin typeface="Calibri"/>
              </a:rPr>
              <a:t>&gt;500 </a:t>
            </a:r>
            <a:r>
              <a:rPr lang="de-DE" sz="2800" dirty="0">
                <a:solidFill>
                  <a:srgbClr val="0082A5"/>
                </a:solidFill>
                <a:latin typeface="Calibri"/>
              </a:rPr>
              <a:t>Solutions</a:t>
            </a:r>
          </a:p>
        </p:txBody>
      </p:sp>
      <p:sp>
        <p:nvSpPr>
          <p:cNvPr id="15" name="Textfeld 25"/>
          <p:cNvSpPr txBox="1"/>
          <p:nvPr/>
        </p:nvSpPr>
        <p:spPr>
          <a:xfrm>
            <a:off x="3850767" y="2220581"/>
            <a:ext cx="3608124" cy="523220"/>
          </a:xfrm>
          <a:prstGeom prst="rect">
            <a:avLst/>
          </a:prstGeom>
          <a:noFill/>
          <a:ln w="38100">
            <a:solidFill>
              <a:srgbClr val="AABB3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82A5"/>
                </a:solidFill>
                <a:latin typeface="Calibri"/>
              </a:rPr>
              <a:t>~1450 </a:t>
            </a:r>
            <a:r>
              <a:rPr lang="de-DE" sz="2800" dirty="0">
                <a:solidFill>
                  <a:srgbClr val="0082A5"/>
                </a:solidFill>
                <a:latin typeface="Calibri"/>
              </a:rPr>
              <a:t>Building Blocks</a:t>
            </a:r>
          </a:p>
        </p:txBody>
      </p:sp>
      <p:sp>
        <p:nvSpPr>
          <p:cNvPr id="16" name="Textfeld 26"/>
          <p:cNvSpPr txBox="1"/>
          <p:nvPr/>
        </p:nvSpPr>
        <p:spPr>
          <a:xfrm>
            <a:off x="6418617" y="1282100"/>
            <a:ext cx="2520280" cy="523220"/>
          </a:xfrm>
          <a:prstGeom prst="rect">
            <a:avLst/>
          </a:prstGeom>
          <a:noFill/>
          <a:ln w="38100">
            <a:solidFill>
              <a:srgbClr val="AABB3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82A5"/>
                </a:solidFill>
                <a:latin typeface="Calibri"/>
              </a:rPr>
              <a:t>~450 </a:t>
            </a:r>
            <a:r>
              <a:rPr lang="de-DE" sz="2800" dirty="0">
                <a:solidFill>
                  <a:srgbClr val="0082A5"/>
                </a:solidFill>
                <a:latin typeface="Calibri"/>
              </a:rPr>
              <a:t>Providers</a:t>
            </a:r>
          </a:p>
        </p:txBody>
      </p:sp>
      <p:sp>
        <p:nvSpPr>
          <p:cNvPr id="17" name="Textfeld 27"/>
          <p:cNvSpPr txBox="1"/>
          <p:nvPr/>
        </p:nvSpPr>
        <p:spPr>
          <a:xfrm>
            <a:off x="6286691" y="2927702"/>
            <a:ext cx="2520280" cy="523220"/>
          </a:xfrm>
          <a:prstGeom prst="rect">
            <a:avLst/>
          </a:prstGeom>
          <a:noFill/>
          <a:ln w="38100">
            <a:solidFill>
              <a:srgbClr val="AABB3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82A5"/>
                </a:solidFill>
                <a:latin typeface="Calibri"/>
              </a:rPr>
              <a:t>~70 </a:t>
            </a:r>
            <a:r>
              <a:rPr lang="de-DE" sz="2800" dirty="0">
                <a:solidFill>
                  <a:srgbClr val="0082A5"/>
                </a:solidFill>
                <a:latin typeface="Calibri"/>
              </a:rPr>
              <a:t>Countries</a:t>
            </a:r>
          </a:p>
        </p:txBody>
      </p:sp>
    </p:spTree>
    <p:extLst>
      <p:ext uri="{BB962C8B-B14F-4D97-AF65-F5344CB8AC3E}">
        <p14:creationId xmlns:p14="http://schemas.microsoft.com/office/powerpoint/2010/main" val="16078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6A67D4D1-C2D4-44EF-914B-51CBA7962763}"/>
              </a:ext>
            </a:extLst>
          </p:cNvPr>
          <p:cNvSpPr txBox="1">
            <a:spLocks/>
          </p:cNvSpPr>
          <p:nvPr/>
        </p:nvSpPr>
        <p:spPr>
          <a:xfrm>
            <a:off x="481876" y="-304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de-DE" sz="3200" dirty="0">
                <a:solidFill>
                  <a:srgbClr val="0082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Learning and Knowledge Sharing</a:t>
            </a:r>
          </a:p>
        </p:txBody>
      </p:sp>
      <p:sp>
        <p:nvSpPr>
          <p:cNvPr id="30" name="Rechteck 29"/>
          <p:cNvSpPr/>
          <p:nvPr/>
        </p:nvSpPr>
        <p:spPr>
          <a:xfrm>
            <a:off x="467546" y="5508524"/>
            <a:ext cx="2004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Aichi Targets </a:t>
            </a:r>
            <a:r>
              <a:rPr lang="en-US" sz="10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Biodiversity Protection under Convention on Biodiversity (CBD</a:t>
            </a:r>
            <a:r>
              <a:rPr lang="en-U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8" name="Bildplatzhalter 4" descr="Posteingang - oliver.hanschke@giz.de - Outlook">
            <a:hlinkClick r:id="rId3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20263" y="2454172"/>
            <a:ext cx="2911644" cy="187217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Gerade Verbindung mit Pfeil 3"/>
          <p:cNvCxnSpPr/>
          <p:nvPr/>
        </p:nvCxnSpPr>
        <p:spPr>
          <a:xfrm>
            <a:off x="6220262" y="765535"/>
            <a:ext cx="944027" cy="870261"/>
          </a:xfrm>
          <a:prstGeom prst="straightConnector1">
            <a:avLst/>
          </a:prstGeom>
          <a:ln w="28575">
            <a:solidFill>
              <a:srgbClr val="A7B8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211151" y="1783373"/>
            <a:ext cx="2808312" cy="523220"/>
          </a:xfrm>
          <a:prstGeom prst="rect">
            <a:avLst/>
          </a:prstGeom>
          <a:noFill/>
          <a:ln>
            <a:solidFill>
              <a:srgbClr val="0F83A5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Sophisticated online platform</a:t>
            </a:r>
            <a:b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www.panorama.solutions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flipH="1">
            <a:off x="4427985" y="885972"/>
            <a:ext cx="245091" cy="386827"/>
          </a:xfrm>
          <a:prstGeom prst="straightConnector1">
            <a:avLst/>
          </a:prstGeom>
          <a:ln w="28575">
            <a:solidFill>
              <a:srgbClr val="A7B8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 descr="C:\Users\kortin_jan\Documents\Blue Solutions\Pictures - Marine and Coastal\DSC_8262_small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6039" y="2436538"/>
            <a:ext cx="2051601" cy="131541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feld 28"/>
          <p:cNvSpPr txBox="1"/>
          <p:nvPr/>
        </p:nvSpPr>
        <p:spPr>
          <a:xfrm>
            <a:off x="3697801" y="1383764"/>
            <a:ext cx="2328165" cy="892552"/>
          </a:xfrm>
          <a:prstGeom prst="rect">
            <a:avLst/>
          </a:prstGeom>
          <a:noFill/>
          <a:ln>
            <a:solidFill>
              <a:srgbClr val="0F83A5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 meetings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Trainings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Events at Conferences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940006" y="885974"/>
            <a:ext cx="875731" cy="897401"/>
          </a:xfrm>
          <a:prstGeom prst="straightConnector1">
            <a:avLst/>
          </a:prstGeom>
          <a:ln w="28575">
            <a:solidFill>
              <a:srgbClr val="A7B8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103605" y="2037151"/>
            <a:ext cx="1750499" cy="1261884"/>
          </a:xfrm>
          <a:prstGeom prst="rect">
            <a:avLst/>
          </a:prstGeom>
          <a:noFill/>
          <a:ln>
            <a:solidFill>
              <a:srgbClr val="0F83A5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Newsletters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Webinars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pPr marL="171446" indent="-171446">
              <a:buFont typeface="Wingdings" panose="05000000000000000000" pitchFamily="2" charset="2"/>
              <a:buChar char="§"/>
              <a:defRPr/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Videos</a:t>
            </a:r>
          </a:p>
        </p:txBody>
      </p:sp>
      <p:pic>
        <p:nvPicPr>
          <p:cNvPr id="22" name="Picture 21" descr="cid:image001.jpg@01D47686.595FE8E0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06" y="3419563"/>
            <a:ext cx="1827687" cy="1869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84" y="5629050"/>
            <a:ext cx="2940175" cy="96121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6" name="Gerade Verbindung mit Pfeil 19"/>
          <p:cNvCxnSpPr/>
          <p:nvPr/>
        </p:nvCxnSpPr>
        <p:spPr>
          <a:xfrm>
            <a:off x="2758022" y="934322"/>
            <a:ext cx="206811" cy="2204891"/>
          </a:xfrm>
          <a:prstGeom prst="straightConnector1">
            <a:avLst/>
          </a:prstGeom>
          <a:ln w="28575">
            <a:solidFill>
              <a:srgbClr val="A7B8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28"/>
          <p:cNvSpPr txBox="1"/>
          <p:nvPr/>
        </p:nvSpPr>
        <p:spPr>
          <a:xfrm>
            <a:off x="2343668" y="3318006"/>
            <a:ext cx="1242328" cy="338554"/>
          </a:xfrm>
          <a:prstGeom prst="rect">
            <a:avLst/>
          </a:prstGeom>
          <a:noFill/>
          <a:ln>
            <a:solidFill>
              <a:srgbClr val="0F83A5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5291" y="3751953"/>
            <a:ext cx="1740293" cy="13555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508" y="4433861"/>
            <a:ext cx="2733811" cy="13989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414" y="5598559"/>
            <a:ext cx="2471051" cy="11608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65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Sharing solutions during the BIOPAMA event</a:t>
            </a:r>
            <a:endParaRPr lang="en-GB" dirty="0"/>
          </a:p>
        </p:txBody>
      </p:sp>
      <p:pic>
        <p:nvPicPr>
          <p:cNvPr id="4" name="Picture 2" descr="C:\Users\kortin_jan\Documents\Panorama partnership\Communication\Logos\panorama-Logo-FINAL-transparen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" y="6091715"/>
            <a:ext cx="306324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04069"/>
              </p:ext>
            </p:extLst>
          </p:nvPr>
        </p:nvGraphicFramePr>
        <p:xfrm>
          <a:off x="838200" y="2165707"/>
          <a:ext cx="5384801" cy="2475705"/>
        </p:xfrm>
        <a:graphic>
          <a:graphicData uri="http://schemas.openxmlformats.org/drawingml/2006/table">
            <a:tbl>
              <a:tblPr firstRow="1" firstCol="1" bandRow="1">
                <a:solidFill>
                  <a:srgbClr val="0082A5"/>
                </a:solidFill>
                <a:tableStyleId>{5C22544A-7EE6-4342-B048-85BDC9FD1C3A}</a:tableStyleId>
              </a:tblPr>
              <a:tblGrid>
                <a:gridCol w="5384801">
                  <a:extLst>
                    <a:ext uri="{9D8B030D-6E8A-4147-A177-3AD203B41FA5}">
                      <a16:colId xmlns:a16="http://schemas.microsoft.com/office/drawing/2014/main" val="4188331333"/>
                    </a:ext>
                  </a:extLst>
                </a:gridCol>
              </a:tblGrid>
              <a:tr h="49514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400" dirty="0" smtClean="0">
                          <a:effectLst/>
                        </a:rPr>
                        <a:t>Tuesday, 9:00-9:45am</a:t>
                      </a:r>
                      <a:endParaRPr lang="en-GB" sz="2400" dirty="0" smtClean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2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266572"/>
                  </a:ext>
                </a:extLst>
              </a:tr>
              <a:tr h="49514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Tuesday, </a:t>
                      </a:r>
                      <a:r>
                        <a:rPr lang="en-GB" sz="2400" dirty="0">
                          <a:effectLst/>
                        </a:rPr>
                        <a:t>1:00-1:45pm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2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335298"/>
                  </a:ext>
                </a:extLst>
              </a:tr>
              <a:tr h="49514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Wednesday, </a:t>
                      </a:r>
                      <a:r>
                        <a:rPr lang="en-GB" sz="2400" dirty="0">
                          <a:effectLst/>
                        </a:rPr>
                        <a:t>6:00-7:00pm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2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85230"/>
                  </a:ext>
                </a:extLst>
              </a:tr>
              <a:tr h="49514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Thursday, </a:t>
                      </a:r>
                      <a:r>
                        <a:rPr lang="en-GB" sz="2400" dirty="0">
                          <a:effectLst/>
                        </a:rPr>
                        <a:t>9:00-9:45am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2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77097"/>
                  </a:ext>
                </a:extLst>
              </a:tr>
              <a:tr h="49514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Thursday, </a:t>
                      </a:r>
                      <a:r>
                        <a:rPr lang="en-GB" sz="2400" dirty="0">
                          <a:effectLst/>
                        </a:rPr>
                        <a:t>1:00-1:45pm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2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1168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614701"/>
            <a:ext cx="6075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7B839"/>
                </a:solidFill>
              </a:rPr>
              <a:t>Solutions </a:t>
            </a:r>
            <a:r>
              <a:rPr lang="en-GB" sz="2800" b="1" dirty="0" smtClean="0">
                <a:solidFill>
                  <a:srgbClr val="A7B839"/>
                </a:solidFill>
              </a:rPr>
              <a:t>Clinics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894378"/>
            <a:ext cx="6075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A7B839"/>
                </a:solidFill>
              </a:rPr>
              <a:t>PANORAMA Solution Celebration</a:t>
            </a:r>
          </a:p>
          <a:p>
            <a:r>
              <a:rPr lang="en-GB" sz="2800" b="1" dirty="0" smtClean="0">
                <a:solidFill>
                  <a:srgbClr val="0070C0"/>
                </a:solidFill>
              </a:rPr>
              <a:t>Group dinner on Thursday night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7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9" y="5847416"/>
            <a:ext cx="9144000" cy="1010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0" y="2856066"/>
            <a:ext cx="6202680" cy="2356014"/>
          </a:xfrm>
          <a:solidFill>
            <a:schemeClr val="bg2">
              <a:alpha val="65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800" dirty="0" smtClean="0"/>
              <a:t>www.panorama.solutions</a:t>
            </a:r>
          </a:p>
          <a:p>
            <a:pPr marL="0" indent="0" algn="ctr">
              <a:buNone/>
            </a:pPr>
            <a:r>
              <a:rPr lang="en-GB" dirty="0" smtClean="0"/>
              <a:t>Twitter: @</a:t>
            </a:r>
            <a:r>
              <a:rPr lang="en-GB" dirty="0" err="1" smtClean="0"/>
              <a:t>Panorama_Planet</a:t>
            </a:r>
            <a:r>
              <a:rPr lang="en-GB" dirty="0" smtClean="0"/>
              <a:t>, #</a:t>
            </a:r>
            <a:r>
              <a:rPr lang="en-GB" dirty="0" err="1" smtClean="0"/>
              <a:t>PanoramaSolutions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/>
              <a:t>marie.fischborn@iucn.org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6" name="Grafik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5965283"/>
            <a:ext cx="666672" cy="772159"/>
          </a:xfrm>
          <a:prstGeom prst="rect">
            <a:avLst/>
          </a:prstGeom>
        </p:spPr>
      </p:pic>
      <p:pic>
        <p:nvPicPr>
          <p:cNvPr id="7" name="Grafik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8279" y="5847419"/>
            <a:ext cx="1684068" cy="1007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40" y="5832755"/>
            <a:ext cx="4327805" cy="10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535</Words>
  <Application>Microsoft Office PowerPoint</Application>
  <PresentationFormat>On-screen Show (4:3)</PresentationFormat>
  <Paragraphs>75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Malgun Gothic</vt:lpstr>
      <vt:lpstr>Arial</vt:lpstr>
      <vt:lpstr>Arial Narrow</vt:lpstr>
      <vt:lpstr>Calibri</vt:lpstr>
      <vt:lpstr>Calibri Light</vt:lpstr>
      <vt:lpstr>Times New Roman</vt:lpstr>
      <vt:lpstr>Wingdings</vt:lpstr>
      <vt:lpstr>1_Office Theme</vt:lpstr>
      <vt:lpstr>2_Office Theme</vt:lpstr>
      <vt:lpstr>5_Office Theme</vt:lpstr>
      <vt:lpstr>Office Theme</vt:lpstr>
      <vt:lpstr>PowerPoint Presentation</vt:lpstr>
      <vt:lpstr>PowerPoint Presentation</vt:lpstr>
      <vt:lpstr>Local action – global learning! The PANORAMA „Solution-ing“ Methodology</vt:lpstr>
      <vt:lpstr>PowerPoint Presentation</vt:lpstr>
      <vt:lpstr>Sharing solutions during the BIOPAMA event</vt:lpstr>
      <vt:lpstr>PowerPoint Presentation</vt:lpstr>
    </vt:vector>
  </TitlesOfParts>
  <Company>IUCN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FISCHBORN Marie</dc:creator>
  <cp:lastModifiedBy>BUCIOACA Roxana</cp:lastModifiedBy>
  <cp:revision>13</cp:revision>
  <dcterms:created xsi:type="dcterms:W3CDTF">2019-06-24T04:59:41Z</dcterms:created>
  <dcterms:modified xsi:type="dcterms:W3CDTF">2019-06-29T16:19:02Z</dcterms:modified>
</cp:coreProperties>
</file>