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95" d="100"/>
          <a:sy n="95" d="100"/>
        </p:scale>
        <p:origin x="589"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B14-3C76-48B1-A11F-8DC56FE73A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DFD457-B83D-4C19-BE90-8CBD51CD4B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441577-9470-4AA4-AC2E-54457F65FFFF}"/>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5" name="Footer Placeholder 4">
            <a:extLst>
              <a:ext uri="{FF2B5EF4-FFF2-40B4-BE49-F238E27FC236}">
                <a16:creationId xmlns:a16="http://schemas.microsoft.com/office/drawing/2014/main" id="{0FFEEC1C-17AA-436E-BFD6-5870EFF084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0740FE-CA9E-44FF-BBA8-B71FEA0561F1}"/>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304391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CF28-6FC2-4911-8365-5512A09DC6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812677-2353-4E11-B553-81916547AD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608404-3FE5-4C71-BBE0-0E18737BCD5D}"/>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5" name="Footer Placeholder 4">
            <a:extLst>
              <a:ext uri="{FF2B5EF4-FFF2-40B4-BE49-F238E27FC236}">
                <a16:creationId xmlns:a16="http://schemas.microsoft.com/office/drawing/2014/main" id="{86EB0222-FA6F-455C-90A9-31F62E14E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E117E6-D209-449C-9136-D3C0040A010E}"/>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20476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2F28C9-DC20-4553-B8A0-06ABDF1BB5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2CD849-D708-4E6A-8255-9C4536DED1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DF964-4A4D-4005-B8B1-052A171B3433}"/>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5" name="Footer Placeholder 4">
            <a:extLst>
              <a:ext uri="{FF2B5EF4-FFF2-40B4-BE49-F238E27FC236}">
                <a16:creationId xmlns:a16="http://schemas.microsoft.com/office/drawing/2014/main" id="{822B32F0-72F8-4A45-A717-D791A2A43D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F678A-A70C-493B-BB8F-C55B9A79887F}"/>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8950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4678-6D9C-4745-B802-316ECE7821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F54ED1-867F-402B-976B-B7EFCAF59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CA5AE-5280-477F-8CF7-45B8AE2EF054}"/>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5" name="Footer Placeholder 4">
            <a:extLst>
              <a:ext uri="{FF2B5EF4-FFF2-40B4-BE49-F238E27FC236}">
                <a16:creationId xmlns:a16="http://schemas.microsoft.com/office/drawing/2014/main" id="{FC9FF9EF-B456-4305-96C9-42A6BF6E00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E29121-0411-41B1-8970-CCB7CFECB074}"/>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339415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4E7A-3CB5-433C-820B-9068B14CEE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EE4E87-B5E3-4519-9211-8A2816DA4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7CF58C-9066-4B31-9456-106F0E6F1EA6}"/>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5" name="Footer Placeholder 4">
            <a:extLst>
              <a:ext uri="{FF2B5EF4-FFF2-40B4-BE49-F238E27FC236}">
                <a16:creationId xmlns:a16="http://schemas.microsoft.com/office/drawing/2014/main" id="{F1D48E40-D8B0-485E-91FD-15F7EDC6AF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E68F5-49CD-4E70-A0E3-174E63D78395}"/>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155146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80B8-3C1E-4E19-AE20-B617A3961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43301A-36EF-4183-B10C-10C8DBFE8C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51A6BF-7FF5-4A29-945C-3CB054CE1C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6478DB-852C-4346-BB82-30EDB0687D82}"/>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6" name="Footer Placeholder 5">
            <a:extLst>
              <a:ext uri="{FF2B5EF4-FFF2-40B4-BE49-F238E27FC236}">
                <a16:creationId xmlns:a16="http://schemas.microsoft.com/office/drawing/2014/main" id="{253704F2-23C3-4755-BEC6-8FE2B00D29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AD2FBE-F004-4042-B0AF-EB1513B6C050}"/>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149663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617C-8A4A-4AC7-B485-E3792726C4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5768A3-156C-4E53-AB7C-B29A9D0FA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166044-7F6A-4FDF-8E47-D9593A50AF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574CA8-8CEA-4BD7-B26C-D3166E569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80BAD-6964-4AE6-8E22-99B156B243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B973FB-9B35-4FF4-9DBA-7656F4254B04}"/>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8" name="Footer Placeholder 7">
            <a:extLst>
              <a:ext uri="{FF2B5EF4-FFF2-40B4-BE49-F238E27FC236}">
                <a16:creationId xmlns:a16="http://schemas.microsoft.com/office/drawing/2014/main" id="{88C7452B-4239-482A-95B7-7DD13C77FA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732572-D396-474E-A6E4-5EBDDBAEC369}"/>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322308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3966-1036-4914-BC71-D4F9E4A00C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EA71B4-9BF8-411F-9882-E18BE94F06D4}"/>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4" name="Footer Placeholder 3">
            <a:extLst>
              <a:ext uri="{FF2B5EF4-FFF2-40B4-BE49-F238E27FC236}">
                <a16:creationId xmlns:a16="http://schemas.microsoft.com/office/drawing/2014/main" id="{66E85780-81E1-44F5-A12E-A110C26152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E648D1-2D84-4913-80D3-9BFFF25B9E52}"/>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57897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BD3E06-1021-431C-92B0-F5E780728285}"/>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3" name="Footer Placeholder 2">
            <a:extLst>
              <a:ext uri="{FF2B5EF4-FFF2-40B4-BE49-F238E27FC236}">
                <a16:creationId xmlns:a16="http://schemas.microsoft.com/office/drawing/2014/main" id="{A00A3007-25A0-46F3-80A6-5CC4EA7B47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6C20E9-7823-4BE1-A0FB-8E94A8A53C7B}"/>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215774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B214-A9FF-4DFD-9952-2929EE7D3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0CB9DD-D171-44DC-867F-7A5A28E99E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8EF518-37F6-4AB1-AC92-FC6C9BE2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4AB00-C47A-4A90-9A78-4AA28A7D1E89}"/>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6" name="Footer Placeholder 5">
            <a:extLst>
              <a:ext uri="{FF2B5EF4-FFF2-40B4-BE49-F238E27FC236}">
                <a16:creationId xmlns:a16="http://schemas.microsoft.com/office/drawing/2014/main" id="{AC2FB31B-E8CE-4A77-A32C-1A4B8BA38F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6D4E8B-6C4D-429C-855F-52FC530D84EC}"/>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396923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72C1-05E8-4131-A167-5FE7087A5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0BA221-67A5-4280-A536-433753DEC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FF61FE-C225-4911-8799-48584C2ED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372B4-E4DE-4BBE-B491-390FE94023A6}"/>
              </a:ext>
            </a:extLst>
          </p:cNvPr>
          <p:cNvSpPr>
            <a:spLocks noGrp="1"/>
          </p:cNvSpPr>
          <p:nvPr>
            <p:ph type="dt" sz="half" idx="10"/>
          </p:nvPr>
        </p:nvSpPr>
        <p:spPr/>
        <p:txBody>
          <a:bodyPr/>
          <a:lstStyle/>
          <a:p>
            <a:fld id="{8743CD56-356B-4C4B-A2D6-1A17083200FE}" type="datetimeFigureOut">
              <a:rPr lang="en-GB" smtClean="0"/>
              <a:t>27/06/2019</a:t>
            </a:fld>
            <a:endParaRPr lang="en-GB"/>
          </a:p>
        </p:txBody>
      </p:sp>
      <p:sp>
        <p:nvSpPr>
          <p:cNvPr id="6" name="Footer Placeholder 5">
            <a:extLst>
              <a:ext uri="{FF2B5EF4-FFF2-40B4-BE49-F238E27FC236}">
                <a16:creationId xmlns:a16="http://schemas.microsoft.com/office/drawing/2014/main" id="{3E06316A-AA96-46D3-8626-F6D5E467C6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B9109-6CC6-468A-96D8-C922D1B45D00}"/>
              </a:ext>
            </a:extLst>
          </p:cNvPr>
          <p:cNvSpPr>
            <a:spLocks noGrp="1"/>
          </p:cNvSpPr>
          <p:nvPr>
            <p:ph type="sldNum" sz="quarter" idx="12"/>
          </p:nvPr>
        </p:nvSpPr>
        <p:spPr/>
        <p:txBody>
          <a:bodyPr/>
          <a:lstStyle/>
          <a:p>
            <a:fld id="{1445D37A-6B7E-4765-9184-DD332E39889C}" type="slidenum">
              <a:rPr lang="en-GB" smtClean="0"/>
              <a:t>‹#›</a:t>
            </a:fld>
            <a:endParaRPr lang="en-GB"/>
          </a:p>
        </p:txBody>
      </p:sp>
    </p:spTree>
    <p:extLst>
      <p:ext uri="{BB962C8B-B14F-4D97-AF65-F5344CB8AC3E}">
        <p14:creationId xmlns:p14="http://schemas.microsoft.com/office/powerpoint/2010/main" val="369880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C487C-93D1-4D59-9A56-FE86102AC2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B8B5F0-E676-4F5E-80BD-181004EDB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B3040B-F6C9-46F9-BB18-72DA90609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3CD56-356B-4C4B-A2D6-1A17083200FE}" type="datetimeFigureOut">
              <a:rPr lang="en-GB" smtClean="0"/>
              <a:t>27/06/2019</a:t>
            </a:fld>
            <a:endParaRPr lang="en-GB"/>
          </a:p>
        </p:txBody>
      </p:sp>
      <p:sp>
        <p:nvSpPr>
          <p:cNvPr id="5" name="Footer Placeholder 4">
            <a:extLst>
              <a:ext uri="{FF2B5EF4-FFF2-40B4-BE49-F238E27FC236}">
                <a16:creationId xmlns:a16="http://schemas.microsoft.com/office/drawing/2014/main" id="{6837963C-703C-4499-905D-97863A241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E23A9C-8EC8-40E1-BACB-CFE93BA7E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5D37A-6B7E-4765-9184-DD332E39889C}" type="slidenum">
              <a:rPr lang="en-GB" smtClean="0"/>
              <a:t>‹#›</a:t>
            </a:fld>
            <a:endParaRPr lang="en-GB"/>
          </a:p>
        </p:txBody>
      </p:sp>
    </p:spTree>
    <p:extLst>
      <p:ext uri="{BB962C8B-B14F-4D97-AF65-F5344CB8AC3E}">
        <p14:creationId xmlns:p14="http://schemas.microsoft.com/office/powerpoint/2010/main" val="229355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213B-C58C-442A-BDCF-1DCBEC3D193D}"/>
              </a:ext>
            </a:extLst>
          </p:cNvPr>
          <p:cNvSpPr>
            <a:spLocks noGrp="1"/>
          </p:cNvSpPr>
          <p:nvPr>
            <p:ph type="ctrTitle"/>
          </p:nvPr>
        </p:nvSpPr>
        <p:spPr/>
        <p:txBody>
          <a:bodyPr/>
          <a:lstStyle/>
          <a:p>
            <a:r>
              <a:rPr lang="en-GB" dirty="0"/>
              <a:t>PAME sessions </a:t>
            </a:r>
          </a:p>
        </p:txBody>
      </p:sp>
    </p:spTree>
    <p:extLst>
      <p:ext uri="{BB962C8B-B14F-4D97-AF65-F5344CB8AC3E}">
        <p14:creationId xmlns:p14="http://schemas.microsoft.com/office/powerpoint/2010/main" val="356371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714669-8DC9-4733-A712-392AA94568EE}"/>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lose up of text on a whiteboard&#10;&#10;Description automatically generated">
            <a:extLst>
              <a:ext uri="{FF2B5EF4-FFF2-40B4-BE49-F238E27FC236}">
                <a16:creationId xmlns:a16="http://schemas.microsoft.com/office/drawing/2014/main" id="{606E0DE4-E763-41B4-8A00-9C55028EFE1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17715" y="0"/>
            <a:ext cx="9535214" cy="6858000"/>
          </a:xfrm>
          <a:prstGeom prst="rect">
            <a:avLst/>
          </a:prstGeom>
        </p:spPr>
      </p:pic>
    </p:spTree>
    <p:extLst>
      <p:ext uri="{BB962C8B-B14F-4D97-AF65-F5344CB8AC3E}">
        <p14:creationId xmlns:p14="http://schemas.microsoft.com/office/powerpoint/2010/main" val="26635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E8956A-2BB4-42BA-A835-249E6AE06B74}"/>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lose up of text on a whiteboard&#10;&#10;Description automatically generated">
            <a:extLst>
              <a:ext uri="{FF2B5EF4-FFF2-40B4-BE49-F238E27FC236}">
                <a16:creationId xmlns:a16="http://schemas.microsoft.com/office/drawing/2014/main" id="{C1EB84E0-CB9E-4A04-A3F1-9BB4A8CD67C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328420" y="0"/>
            <a:ext cx="8727279" cy="6858000"/>
          </a:xfrm>
          <a:prstGeom prst="rect">
            <a:avLst/>
          </a:prstGeom>
        </p:spPr>
      </p:pic>
    </p:spTree>
    <p:extLst>
      <p:ext uri="{BB962C8B-B14F-4D97-AF65-F5344CB8AC3E}">
        <p14:creationId xmlns:p14="http://schemas.microsoft.com/office/powerpoint/2010/main" val="51586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5B6A-C901-4317-822B-FA04E73550B9}"/>
              </a:ext>
            </a:extLst>
          </p:cNvPr>
          <p:cNvSpPr>
            <a:spLocks noGrp="1"/>
          </p:cNvSpPr>
          <p:nvPr>
            <p:ph type="title"/>
          </p:nvPr>
        </p:nvSpPr>
        <p:spPr/>
        <p:txBody>
          <a:bodyPr/>
          <a:lstStyle/>
          <a:p>
            <a:r>
              <a:rPr lang="en-GB" dirty="0"/>
              <a:t>Major take-homes</a:t>
            </a:r>
          </a:p>
        </p:txBody>
      </p:sp>
      <p:sp>
        <p:nvSpPr>
          <p:cNvPr id="3" name="Content Placeholder 2">
            <a:extLst>
              <a:ext uri="{FF2B5EF4-FFF2-40B4-BE49-F238E27FC236}">
                <a16:creationId xmlns:a16="http://schemas.microsoft.com/office/drawing/2014/main" id="{C250808B-E678-4AC6-B4D4-F00873D98434}"/>
              </a:ext>
            </a:extLst>
          </p:cNvPr>
          <p:cNvSpPr>
            <a:spLocks noGrp="1"/>
          </p:cNvSpPr>
          <p:nvPr>
            <p:ph idx="1"/>
          </p:nvPr>
        </p:nvSpPr>
        <p:spPr>
          <a:xfrm>
            <a:off x="838200" y="1825624"/>
            <a:ext cx="10515600" cy="4887409"/>
          </a:xfrm>
        </p:spPr>
        <p:txBody>
          <a:bodyPr>
            <a:normAutofit/>
          </a:bodyPr>
          <a:lstStyle/>
          <a:p>
            <a:r>
              <a:rPr lang="en-GB" dirty="0"/>
              <a:t>PAME assessment need to be useful for improving 1) local knowledge and improving capacity as well as 2) help to gather knowledge beyond the individual site (learning from best practice tracking policy targets)</a:t>
            </a:r>
          </a:p>
          <a:p>
            <a:endParaRPr lang="en-GB" dirty="0"/>
          </a:p>
          <a:p>
            <a:r>
              <a:rPr lang="en-GB" dirty="0"/>
              <a:t>The process is more important than the specific method used. And a detailed inclusive method is also necessary to ensure local value</a:t>
            </a:r>
          </a:p>
          <a:p>
            <a:endParaRPr lang="en-GB" dirty="0"/>
          </a:p>
          <a:p>
            <a:r>
              <a:rPr lang="en-GB" dirty="0"/>
              <a:t>There was a clear need for having a place where people could assess strengths and weaknesses of different methodologies ideally linked to the Green List standard</a:t>
            </a:r>
          </a:p>
          <a:p>
            <a:endParaRPr lang="en-GB" dirty="0"/>
          </a:p>
          <a:p>
            <a:endParaRPr lang="en-GB" dirty="0"/>
          </a:p>
        </p:txBody>
      </p:sp>
    </p:spTree>
    <p:extLst>
      <p:ext uri="{BB962C8B-B14F-4D97-AF65-F5344CB8AC3E}">
        <p14:creationId xmlns:p14="http://schemas.microsoft.com/office/powerpoint/2010/main" val="250595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5B6A-C901-4317-822B-FA04E73550B9}"/>
              </a:ext>
            </a:extLst>
          </p:cNvPr>
          <p:cNvSpPr>
            <a:spLocks noGrp="1"/>
          </p:cNvSpPr>
          <p:nvPr>
            <p:ph type="title"/>
          </p:nvPr>
        </p:nvSpPr>
        <p:spPr/>
        <p:txBody>
          <a:bodyPr/>
          <a:lstStyle/>
          <a:p>
            <a:r>
              <a:rPr lang="en-GB" dirty="0"/>
              <a:t>Major take-homes</a:t>
            </a:r>
          </a:p>
        </p:txBody>
      </p:sp>
      <p:sp>
        <p:nvSpPr>
          <p:cNvPr id="3" name="Content Placeholder 2">
            <a:extLst>
              <a:ext uri="{FF2B5EF4-FFF2-40B4-BE49-F238E27FC236}">
                <a16:creationId xmlns:a16="http://schemas.microsoft.com/office/drawing/2014/main" id="{C250808B-E678-4AC6-B4D4-F00873D98434}"/>
              </a:ext>
            </a:extLst>
          </p:cNvPr>
          <p:cNvSpPr>
            <a:spLocks noGrp="1"/>
          </p:cNvSpPr>
          <p:nvPr>
            <p:ph idx="1"/>
          </p:nvPr>
        </p:nvSpPr>
        <p:spPr/>
        <p:txBody>
          <a:bodyPr/>
          <a:lstStyle/>
          <a:p>
            <a:r>
              <a:rPr lang="en-GB" dirty="0"/>
              <a:t>There is an important balance to be resolved between making data available and not putting manager/countries on the spot where things are not perfect</a:t>
            </a:r>
          </a:p>
          <a:p>
            <a:endParaRPr lang="en-GB" dirty="0"/>
          </a:p>
          <a:p>
            <a:r>
              <a:rPr lang="en-GB" dirty="0"/>
              <a:t>Involving local communities and all stakeholders is essential both to capitalize on LEK and ensure local support and buy-in</a:t>
            </a:r>
          </a:p>
          <a:p>
            <a:endParaRPr lang="en-GB" dirty="0"/>
          </a:p>
          <a:p>
            <a:r>
              <a:rPr lang="en-GB" dirty="0"/>
              <a:t>The ultimate objective is to preserve (biodiversity) outcomes, so this need to be incorporated in to a PAME process – how will likely vary</a:t>
            </a:r>
          </a:p>
          <a:p>
            <a:endParaRPr lang="en-GB" dirty="0"/>
          </a:p>
          <a:p>
            <a:endParaRPr lang="en-GB" dirty="0"/>
          </a:p>
        </p:txBody>
      </p:sp>
    </p:spTree>
    <p:extLst>
      <p:ext uri="{BB962C8B-B14F-4D97-AF65-F5344CB8AC3E}">
        <p14:creationId xmlns:p14="http://schemas.microsoft.com/office/powerpoint/2010/main" val="919231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164</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PAME sessions </vt:lpstr>
      <vt:lpstr>PowerPoint Presentation</vt:lpstr>
      <vt:lpstr>PowerPoint Presentation</vt:lpstr>
      <vt:lpstr>Major take-homes</vt:lpstr>
      <vt:lpstr>Major take-homes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PAME sessions </dc:title>
  <dc:creator>Jonas Geldmann</dc:creator>
  <cp:lastModifiedBy>Jonas Geldmann</cp:lastModifiedBy>
  <cp:revision>4</cp:revision>
  <dcterms:created xsi:type="dcterms:W3CDTF">2019-06-27T13:52:51Z</dcterms:created>
  <dcterms:modified xsi:type="dcterms:W3CDTF">2019-06-27T14:14:15Z</dcterms:modified>
</cp:coreProperties>
</file>