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9"/>
  </p:notesMasterIdLst>
  <p:sldIdLst>
    <p:sldId id="365" r:id="rId2"/>
    <p:sldId id="394" r:id="rId3"/>
    <p:sldId id="377" r:id="rId4"/>
    <p:sldId id="376" r:id="rId5"/>
    <p:sldId id="401" r:id="rId6"/>
    <p:sldId id="379" r:id="rId7"/>
    <p:sldId id="262" r:id="rId8"/>
    <p:sldId id="378" r:id="rId9"/>
    <p:sldId id="384" r:id="rId10"/>
    <p:sldId id="340" r:id="rId11"/>
    <p:sldId id="415" r:id="rId12"/>
    <p:sldId id="264" r:id="rId13"/>
    <p:sldId id="417" r:id="rId14"/>
    <p:sldId id="400" r:id="rId15"/>
    <p:sldId id="332" r:id="rId16"/>
    <p:sldId id="418" r:id="rId17"/>
    <p:sldId id="35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a Bueno" initials="PB" lastIdx="4" clrIdx="0">
    <p:extLst>
      <p:ext uri="{19B8F6BF-5375-455C-9EA6-DF929625EA0E}">
        <p15:presenceInfo xmlns:p15="http://schemas.microsoft.com/office/powerpoint/2012/main" userId="5ee15af1d286744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C1A44C-87D7-4143-852A-24F6905DC616}" type="doc">
      <dgm:prSet loTypeId="urn:microsoft.com/office/officeart/2005/8/layout/vProcess5" loCatId="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68B4B333-8005-5D4C-B1C8-67DF2AE695DA}">
      <dgm:prSet phldrT="[Texto]" custT="1"/>
      <dgm:spPr/>
      <dgm:t>
        <a:bodyPr/>
        <a:lstStyle/>
        <a:p>
          <a:pPr algn="just"/>
          <a:r>
            <a:rPr lang="en-US" sz="1800" noProof="0" dirty="0">
              <a:solidFill>
                <a:srgbClr val="000000"/>
              </a:solidFill>
              <a:latin typeface="Century Gothic" panose="020B0502020202020204" pitchFamily="34" charset="0"/>
            </a:rPr>
            <a:t>PA Governance concepts and context. </a:t>
          </a:r>
        </a:p>
      </dgm:t>
    </dgm:pt>
    <dgm:pt modelId="{0CB40875-BDA0-C148-90AC-BFB65A481583}" type="parTrans" cxnId="{316F456B-EF82-6848-9856-EDF67CD886CA}">
      <dgm:prSet/>
      <dgm:spPr/>
      <dgm:t>
        <a:bodyPr/>
        <a:lstStyle/>
        <a:p>
          <a:pPr algn="just"/>
          <a:endParaRPr lang="es-ES" sz="1800">
            <a:solidFill>
              <a:srgbClr val="000000"/>
            </a:solidFill>
            <a:latin typeface="+mn-lt"/>
          </a:endParaRPr>
        </a:p>
      </dgm:t>
    </dgm:pt>
    <dgm:pt modelId="{718BF1EB-D18A-8B47-8FC8-7A20B63AE723}" type="sibTrans" cxnId="{316F456B-EF82-6848-9856-EDF67CD886CA}">
      <dgm:prSet custT="1"/>
      <dgm:spPr/>
      <dgm:t>
        <a:bodyPr/>
        <a:lstStyle/>
        <a:p>
          <a:pPr algn="just"/>
          <a:endParaRPr lang="es-ES" sz="1800">
            <a:solidFill>
              <a:srgbClr val="000000"/>
            </a:solidFill>
            <a:latin typeface="+mn-lt"/>
          </a:endParaRPr>
        </a:p>
      </dgm:t>
    </dgm:pt>
    <dgm:pt modelId="{5CAE25DC-DDAA-0640-9403-08B49D6BB24F}">
      <dgm:prSet phldrT="[Texto]" custT="1"/>
      <dgm:spPr/>
      <dgm:t>
        <a:bodyPr/>
        <a:lstStyle/>
        <a:p>
          <a:pPr algn="just"/>
          <a:r>
            <a:rPr lang="en-US" sz="1800" noProof="0" dirty="0">
              <a:solidFill>
                <a:srgbClr val="000000"/>
              </a:solidFill>
              <a:latin typeface="Century Gothic" panose="020B0502020202020204" pitchFamily="34" charset="0"/>
            </a:rPr>
            <a:t>Timeline and remarks.</a:t>
          </a:r>
        </a:p>
      </dgm:t>
    </dgm:pt>
    <dgm:pt modelId="{3DA02677-EBB0-454C-A33A-1BDFEEAC94EA}" type="parTrans" cxnId="{2356C3B7-3A73-A84C-AEF5-A49F642DD22A}">
      <dgm:prSet/>
      <dgm:spPr/>
      <dgm:t>
        <a:bodyPr/>
        <a:lstStyle/>
        <a:p>
          <a:pPr algn="just"/>
          <a:endParaRPr lang="es-ES" sz="1800">
            <a:solidFill>
              <a:srgbClr val="000000"/>
            </a:solidFill>
            <a:latin typeface="+mn-lt"/>
          </a:endParaRPr>
        </a:p>
      </dgm:t>
    </dgm:pt>
    <dgm:pt modelId="{E4ECFDFF-C2ED-8E43-BB15-855291DF4522}" type="sibTrans" cxnId="{2356C3B7-3A73-A84C-AEF5-A49F642DD22A}">
      <dgm:prSet custT="1"/>
      <dgm:spPr/>
      <dgm:t>
        <a:bodyPr/>
        <a:lstStyle/>
        <a:p>
          <a:pPr algn="just"/>
          <a:endParaRPr lang="es-ES" sz="1800">
            <a:solidFill>
              <a:srgbClr val="000000"/>
            </a:solidFill>
            <a:latin typeface="+mn-lt"/>
          </a:endParaRPr>
        </a:p>
      </dgm:t>
    </dgm:pt>
    <dgm:pt modelId="{D65CEC67-C785-4B4C-9EA2-03B1936D1C51}">
      <dgm:prSet phldrT="[Texto]" custT="1"/>
      <dgm:spPr/>
      <dgm:t>
        <a:bodyPr/>
        <a:lstStyle/>
        <a:p>
          <a:pPr algn="just"/>
          <a:r>
            <a:rPr lang="en-US" sz="1800" noProof="0" dirty="0">
              <a:solidFill>
                <a:srgbClr val="000000"/>
              </a:solidFill>
              <a:latin typeface="Century Gothic" panose="020B0502020202020204" pitchFamily="34" charset="0"/>
            </a:rPr>
            <a:t>Participation and articulation among SINAP actors</a:t>
          </a:r>
        </a:p>
      </dgm:t>
    </dgm:pt>
    <dgm:pt modelId="{BF875D20-4586-6048-9088-092216A8C168}" type="parTrans" cxnId="{D76B8869-E466-724B-B027-9550B33D8670}">
      <dgm:prSet/>
      <dgm:spPr/>
      <dgm:t>
        <a:bodyPr/>
        <a:lstStyle/>
        <a:p>
          <a:pPr algn="just"/>
          <a:endParaRPr lang="es-ES" sz="1800">
            <a:solidFill>
              <a:srgbClr val="000000"/>
            </a:solidFill>
            <a:latin typeface="+mn-lt"/>
          </a:endParaRPr>
        </a:p>
      </dgm:t>
    </dgm:pt>
    <dgm:pt modelId="{F949A732-09A6-5648-8F51-C97AA333FD10}" type="sibTrans" cxnId="{D76B8869-E466-724B-B027-9550B33D8670}">
      <dgm:prSet custT="1"/>
      <dgm:spPr/>
      <dgm:t>
        <a:bodyPr/>
        <a:lstStyle/>
        <a:p>
          <a:pPr algn="just"/>
          <a:endParaRPr lang="es-ES" sz="1800">
            <a:solidFill>
              <a:srgbClr val="000000"/>
            </a:solidFill>
            <a:latin typeface="+mn-lt"/>
          </a:endParaRPr>
        </a:p>
      </dgm:t>
    </dgm:pt>
    <dgm:pt modelId="{201E549B-2897-7246-9922-BE65B6A4F6B8}">
      <dgm:prSet phldrT="[Texto]" custT="1"/>
      <dgm:spPr/>
      <dgm:t>
        <a:bodyPr/>
        <a:lstStyle/>
        <a:p>
          <a:pPr algn="just"/>
          <a:r>
            <a:rPr lang="en-US" sz="1800" noProof="0" dirty="0">
              <a:solidFill>
                <a:srgbClr val="000000"/>
              </a:solidFill>
              <a:latin typeface="Century Gothic" panose="020B0502020202020204" pitchFamily="34" charset="0"/>
            </a:rPr>
            <a:t>Case-studies at different scales.</a:t>
          </a:r>
        </a:p>
      </dgm:t>
    </dgm:pt>
    <dgm:pt modelId="{65975641-DED2-A64A-ACA1-9C011DB5660A}" type="parTrans" cxnId="{F93A079F-175F-724C-B365-3F58B6B518D6}">
      <dgm:prSet/>
      <dgm:spPr/>
      <dgm:t>
        <a:bodyPr/>
        <a:lstStyle/>
        <a:p>
          <a:pPr algn="just"/>
          <a:endParaRPr lang="es-ES" sz="1800">
            <a:solidFill>
              <a:srgbClr val="000000"/>
            </a:solidFill>
            <a:latin typeface="+mn-lt"/>
          </a:endParaRPr>
        </a:p>
      </dgm:t>
    </dgm:pt>
    <dgm:pt modelId="{D2E18684-D108-C542-B3FD-36E8E9D4348A}" type="sibTrans" cxnId="{F93A079F-175F-724C-B365-3F58B6B518D6}">
      <dgm:prSet custT="1"/>
      <dgm:spPr/>
      <dgm:t>
        <a:bodyPr/>
        <a:lstStyle/>
        <a:p>
          <a:pPr algn="just"/>
          <a:endParaRPr lang="es-ES" sz="1800">
            <a:solidFill>
              <a:srgbClr val="000000"/>
            </a:solidFill>
            <a:latin typeface="+mn-lt"/>
          </a:endParaRPr>
        </a:p>
      </dgm:t>
    </dgm:pt>
    <dgm:pt modelId="{7445DB67-322D-804C-A3B8-487424E83F21}">
      <dgm:prSet phldrT="[Texto]" custT="1"/>
      <dgm:spPr/>
      <dgm:t>
        <a:bodyPr/>
        <a:lstStyle/>
        <a:p>
          <a:pPr algn="just"/>
          <a:r>
            <a:rPr lang="en-US" sz="1800" noProof="0" dirty="0">
              <a:solidFill>
                <a:srgbClr val="000000"/>
              </a:solidFill>
              <a:latin typeface="Century Gothic" panose="020B0502020202020204" pitchFamily="34" charset="0"/>
            </a:rPr>
            <a:t>Governance valuation and improvement plan.</a:t>
          </a:r>
        </a:p>
      </dgm:t>
    </dgm:pt>
    <dgm:pt modelId="{F184B7BC-5BE4-3941-A7EB-24DFBA5C90B6}" type="parTrans" cxnId="{8430EDFD-1ED7-394D-B1A2-864C83CCB7A1}">
      <dgm:prSet/>
      <dgm:spPr/>
      <dgm:t>
        <a:bodyPr/>
        <a:lstStyle/>
        <a:p>
          <a:pPr algn="just"/>
          <a:endParaRPr lang="es-ES" sz="1800">
            <a:solidFill>
              <a:srgbClr val="000000"/>
            </a:solidFill>
            <a:latin typeface="+mn-lt"/>
          </a:endParaRPr>
        </a:p>
      </dgm:t>
    </dgm:pt>
    <dgm:pt modelId="{DCB26DCE-34ED-D141-B45F-3E02478D7EA7}" type="sibTrans" cxnId="{8430EDFD-1ED7-394D-B1A2-864C83CCB7A1}">
      <dgm:prSet/>
      <dgm:spPr/>
      <dgm:t>
        <a:bodyPr/>
        <a:lstStyle/>
        <a:p>
          <a:pPr algn="just"/>
          <a:endParaRPr lang="es-ES" sz="1800">
            <a:solidFill>
              <a:srgbClr val="000000"/>
            </a:solidFill>
            <a:latin typeface="+mn-lt"/>
          </a:endParaRPr>
        </a:p>
      </dgm:t>
    </dgm:pt>
    <dgm:pt modelId="{19AF8BA1-21CE-5542-A827-95B608B51556}" type="pres">
      <dgm:prSet presAssocID="{1FC1A44C-87D7-4143-852A-24F6905DC61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C59273-65B5-3349-8F7B-B926F7F96EAC}" type="pres">
      <dgm:prSet presAssocID="{1FC1A44C-87D7-4143-852A-24F6905DC616}" presName="dummyMaxCanvas" presStyleCnt="0">
        <dgm:presLayoutVars/>
      </dgm:prSet>
      <dgm:spPr/>
    </dgm:pt>
    <dgm:pt modelId="{202ADEDB-9C88-BF4D-9328-1A8545D13FAB}" type="pres">
      <dgm:prSet presAssocID="{1FC1A44C-87D7-4143-852A-24F6905DC616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547BB4-6A27-B740-8739-C1B65E4BD2DC}" type="pres">
      <dgm:prSet presAssocID="{1FC1A44C-87D7-4143-852A-24F6905DC616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B7E083-EA4F-FB4B-B8D7-5CFEBDD783CC}" type="pres">
      <dgm:prSet presAssocID="{1FC1A44C-87D7-4143-852A-24F6905DC616}" presName="FiveNodes_3" presStyleLbl="node1" presStyleIdx="2" presStyleCnt="5" custScaleX="107177" custScaleY="1034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AA5B53-3024-6648-A133-6CD8BE735C09}" type="pres">
      <dgm:prSet presAssocID="{1FC1A44C-87D7-4143-852A-24F6905DC616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47C1AA-5187-ED4B-8D1B-1CA5537B35C8}" type="pres">
      <dgm:prSet presAssocID="{1FC1A44C-87D7-4143-852A-24F6905DC616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6E5366-48E4-F046-BAD9-60945443FF08}" type="pres">
      <dgm:prSet presAssocID="{1FC1A44C-87D7-4143-852A-24F6905DC616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4E14F5-C38F-DE4B-A437-8E10365F04DB}" type="pres">
      <dgm:prSet presAssocID="{1FC1A44C-87D7-4143-852A-24F6905DC616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F096B3-E357-4E4A-9F7F-D7EC32C46CF5}" type="pres">
      <dgm:prSet presAssocID="{1FC1A44C-87D7-4143-852A-24F6905DC616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8C6C38-DA54-354E-84C0-B6CD57802419}" type="pres">
      <dgm:prSet presAssocID="{1FC1A44C-87D7-4143-852A-24F6905DC616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ABFE4-5240-E649-BFB0-184B3DEADD52}" type="pres">
      <dgm:prSet presAssocID="{1FC1A44C-87D7-4143-852A-24F6905DC616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133D10-5DFA-884E-BF49-F8F5518E846B}" type="pres">
      <dgm:prSet presAssocID="{1FC1A44C-87D7-4143-852A-24F6905DC616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7AAAA9-4E8B-FF4C-84FD-011B59003793}" type="pres">
      <dgm:prSet presAssocID="{1FC1A44C-87D7-4143-852A-24F6905DC616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EF7C4B-8E57-B142-92B9-DFBDCB52AE7B}" type="pres">
      <dgm:prSet presAssocID="{1FC1A44C-87D7-4143-852A-24F6905DC616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2971C7-3110-FC40-8FFE-543FF6F7CD13}" type="pres">
      <dgm:prSet presAssocID="{1FC1A44C-87D7-4143-852A-24F6905DC616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A958FE-0E14-C743-ADB6-C53601E20A82}" type="presOf" srcId="{5CAE25DC-DDAA-0640-9403-08B49D6BB24F}" destId="{DC547BB4-6A27-B740-8739-C1B65E4BD2DC}" srcOrd="0" destOrd="0" presId="urn:microsoft.com/office/officeart/2005/8/layout/vProcess5"/>
    <dgm:cxn modelId="{D76B8869-E466-724B-B027-9550B33D8670}" srcId="{1FC1A44C-87D7-4143-852A-24F6905DC616}" destId="{D65CEC67-C785-4B4C-9EA2-03B1936D1C51}" srcOrd="2" destOrd="0" parTransId="{BF875D20-4586-6048-9088-092216A8C168}" sibTransId="{F949A732-09A6-5648-8F51-C97AA333FD10}"/>
    <dgm:cxn modelId="{0DA9CF65-D446-8844-A68B-FCF7CC158945}" type="presOf" srcId="{201E549B-2897-7246-9922-BE65B6A4F6B8}" destId="{EBEF7C4B-8E57-B142-92B9-DFBDCB52AE7B}" srcOrd="1" destOrd="0" presId="urn:microsoft.com/office/officeart/2005/8/layout/vProcess5"/>
    <dgm:cxn modelId="{9939E372-AFA7-8E43-9137-FFC2711CE364}" type="presOf" srcId="{D2E18684-D108-C542-B3FD-36E8E9D4348A}" destId="{338C6C38-DA54-354E-84C0-B6CD57802419}" srcOrd="0" destOrd="0" presId="urn:microsoft.com/office/officeart/2005/8/layout/vProcess5"/>
    <dgm:cxn modelId="{8430EDFD-1ED7-394D-B1A2-864C83CCB7A1}" srcId="{1FC1A44C-87D7-4143-852A-24F6905DC616}" destId="{7445DB67-322D-804C-A3B8-487424E83F21}" srcOrd="4" destOrd="0" parTransId="{F184B7BC-5BE4-3941-A7EB-24DFBA5C90B6}" sibTransId="{DCB26DCE-34ED-D141-B45F-3E02478D7EA7}"/>
    <dgm:cxn modelId="{2356C3B7-3A73-A84C-AEF5-A49F642DD22A}" srcId="{1FC1A44C-87D7-4143-852A-24F6905DC616}" destId="{5CAE25DC-DDAA-0640-9403-08B49D6BB24F}" srcOrd="1" destOrd="0" parTransId="{3DA02677-EBB0-454C-A33A-1BDFEEAC94EA}" sibTransId="{E4ECFDFF-C2ED-8E43-BB15-855291DF4522}"/>
    <dgm:cxn modelId="{1BE7C616-0783-1D4B-B1FA-A7ABC70AD120}" type="presOf" srcId="{5CAE25DC-DDAA-0640-9403-08B49D6BB24F}" destId="{38133D10-5DFA-884E-BF49-F8F5518E846B}" srcOrd="1" destOrd="0" presId="urn:microsoft.com/office/officeart/2005/8/layout/vProcess5"/>
    <dgm:cxn modelId="{9CAAA5EC-455A-B34E-884E-99FCF6A2115C}" type="presOf" srcId="{F949A732-09A6-5648-8F51-C97AA333FD10}" destId="{9EF096B3-E357-4E4A-9F7F-D7EC32C46CF5}" srcOrd="0" destOrd="0" presId="urn:microsoft.com/office/officeart/2005/8/layout/vProcess5"/>
    <dgm:cxn modelId="{F93A079F-175F-724C-B365-3F58B6B518D6}" srcId="{1FC1A44C-87D7-4143-852A-24F6905DC616}" destId="{201E549B-2897-7246-9922-BE65B6A4F6B8}" srcOrd="3" destOrd="0" parTransId="{65975641-DED2-A64A-ACA1-9C011DB5660A}" sibTransId="{D2E18684-D108-C542-B3FD-36E8E9D4348A}"/>
    <dgm:cxn modelId="{922A754A-F5C2-324B-BABC-4E2CFDDF2C66}" type="presOf" srcId="{68B4B333-8005-5D4C-B1C8-67DF2AE695DA}" destId="{F80ABFE4-5240-E649-BFB0-184B3DEADD52}" srcOrd="1" destOrd="0" presId="urn:microsoft.com/office/officeart/2005/8/layout/vProcess5"/>
    <dgm:cxn modelId="{F20B67CD-CE55-AE4F-9822-2ABF7EFA3257}" type="presOf" srcId="{201E549B-2897-7246-9922-BE65B6A4F6B8}" destId="{84AA5B53-3024-6648-A133-6CD8BE735C09}" srcOrd="0" destOrd="0" presId="urn:microsoft.com/office/officeart/2005/8/layout/vProcess5"/>
    <dgm:cxn modelId="{9865B58D-E62C-374F-B4E0-A14C3933E53B}" type="presOf" srcId="{D65CEC67-C785-4B4C-9EA2-03B1936D1C51}" destId="{D9B7E083-EA4F-FB4B-B8D7-5CFEBDD783CC}" srcOrd="0" destOrd="0" presId="urn:microsoft.com/office/officeart/2005/8/layout/vProcess5"/>
    <dgm:cxn modelId="{08D73116-95D9-1E46-8080-00E746E1C879}" type="presOf" srcId="{1FC1A44C-87D7-4143-852A-24F6905DC616}" destId="{19AF8BA1-21CE-5542-A827-95B608B51556}" srcOrd="0" destOrd="0" presId="urn:microsoft.com/office/officeart/2005/8/layout/vProcess5"/>
    <dgm:cxn modelId="{91FB9B60-DC3A-1D44-BCCC-C92E59FC6D82}" type="presOf" srcId="{E4ECFDFF-C2ED-8E43-BB15-855291DF4522}" destId="{744E14F5-C38F-DE4B-A437-8E10365F04DB}" srcOrd="0" destOrd="0" presId="urn:microsoft.com/office/officeart/2005/8/layout/vProcess5"/>
    <dgm:cxn modelId="{71F56A52-A8B4-9444-BDF7-8F0975959C0F}" type="presOf" srcId="{718BF1EB-D18A-8B47-8FC8-7A20B63AE723}" destId="{DF6E5366-48E4-F046-BAD9-60945443FF08}" srcOrd="0" destOrd="0" presId="urn:microsoft.com/office/officeart/2005/8/layout/vProcess5"/>
    <dgm:cxn modelId="{062FD8DB-56CB-484B-A4F0-41AA40345622}" type="presOf" srcId="{68B4B333-8005-5D4C-B1C8-67DF2AE695DA}" destId="{202ADEDB-9C88-BF4D-9328-1A8545D13FAB}" srcOrd="0" destOrd="0" presId="urn:microsoft.com/office/officeart/2005/8/layout/vProcess5"/>
    <dgm:cxn modelId="{88AAB0BB-4F75-D144-A9D5-1F8D91D79B7B}" type="presOf" srcId="{7445DB67-322D-804C-A3B8-487424E83F21}" destId="{162971C7-3110-FC40-8FFE-543FF6F7CD13}" srcOrd="1" destOrd="0" presId="urn:microsoft.com/office/officeart/2005/8/layout/vProcess5"/>
    <dgm:cxn modelId="{8C4F87FD-D4B6-1E47-9A1C-CB5BF6DA4F9B}" type="presOf" srcId="{7445DB67-322D-804C-A3B8-487424E83F21}" destId="{AC47C1AA-5187-ED4B-8D1B-1CA5537B35C8}" srcOrd="0" destOrd="0" presId="urn:microsoft.com/office/officeart/2005/8/layout/vProcess5"/>
    <dgm:cxn modelId="{6EA39F98-55C3-F045-AD4B-5820E9049502}" type="presOf" srcId="{D65CEC67-C785-4B4C-9EA2-03B1936D1C51}" destId="{347AAAA9-4E8B-FF4C-84FD-011B59003793}" srcOrd="1" destOrd="0" presId="urn:microsoft.com/office/officeart/2005/8/layout/vProcess5"/>
    <dgm:cxn modelId="{316F456B-EF82-6848-9856-EDF67CD886CA}" srcId="{1FC1A44C-87D7-4143-852A-24F6905DC616}" destId="{68B4B333-8005-5D4C-B1C8-67DF2AE695DA}" srcOrd="0" destOrd="0" parTransId="{0CB40875-BDA0-C148-90AC-BFB65A481583}" sibTransId="{718BF1EB-D18A-8B47-8FC8-7A20B63AE723}"/>
    <dgm:cxn modelId="{B1F441D2-E5DB-B54D-B97A-3BFDA910F6FD}" type="presParOf" srcId="{19AF8BA1-21CE-5542-A827-95B608B51556}" destId="{63C59273-65B5-3349-8F7B-B926F7F96EAC}" srcOrd="0" destOrd="0" presId="urn:microsoft.com/office/officeart/2005/8/layout/vProcess5"/>
    <dgm:cxn modelId="{B4F620B6-01BE-3246-9197-13DC1E66DC2E}" type="presParOf" srcId="{19AF8BA1-21CE-5542-A827-95B608B51556}" destId="{202ADEDB-9C88-BF4D-9328-1A8545D13FAB}" srcOrd="1" destOrd="0" presId="urn:microsoft.com/office/officeart/2005/8/layout/vProcess5"/>
    <dgm:cxn modelId="{5932E3A0-6221-CA46-AC67-89C97F802BE9}" type="presParOf" srcId="{19AF8BA1-21CE-5542-A827-95B608B51556}" destId="{DC547BB4-6A27-B740-8739-C1B65E4BD2DC}" srcOrd="2" destOrd="0" presId="urn:microsoft.com/office/officeart/2005/8/layout/vProcess5"/>
    <dgm:cxn modelId="{A28BB2E2-201D-9549-A209-33C710C8CDDE}" type="presParOf" srcId="{19AF8BA1-21CE-5542-A827-95B608B51556}" destId="{D9B7E083-EA4F-FB4B-B8D7-5CFEBDD783CC}" srcOrd="3" destOrd="0" presId="urn:microsoft.com/office/officeart/2005/8/layout/vProcess5"/>
    <dgm:cxn modelId="{BB64CA9D-42E3-8345-A95C-EF50F1077287}" type="presParOf" srcId="{19AF8BA1-21CE-5542-A827-95B608B51556}" destId="{84AA5B53-3024-6648-A133-6CD8BE735C09}" srcOrd="4" destOrd="0" presId="urn:microsoft.com/office/officeart/2005/8/layout/vProcess5"/>
    <dgm:cxn modelId="{14D49B8F-84D6-E743-BA3F-5F3C3359275B}" type="presParOf" srcId="{19AF8BA1-21CE-5542-A827-95B608B51556}" destId="{AC47C1AA-5187-ED4B-8D1B-1CA5537B35C8}" srcOrd="5" destOrd="0" presId="urn:microsoft.com/office/officeart/2005/8/layout/vProcess5"/>
    <dgm:cxn modelId="{F48AA020-C342-CD4D-8CC7-96F4A3C9B1F9}" type="presParOf" srcId="{19AF8BA1-21CE-5542-A827-95B608B51556}" destId="{DF6E5366-48E4-F046-BAD9-60945443FF08}" srcOrd="6" destOrd="0" presId="urn:microsoft.com/office/officeart/2005/8/layout/vProcess5"/>
    <dgm:cxn modelId="{8F526892-5F16-054F-93FD-527BA66937AA}" type="presParOf" srcId="{19AF8BA1-21CE-5542-A827-95B608B51556}" destId="{744E14F5-C38F-DE4B-A437-8E10365F04DB}" srcOrd="7" destOrd="0" presId="urn:microsoft.com/office/officeart/2005/8/layout/vProcess5"/>
    <dgm:cxn modelId="{E0FCBACB-4828-5E42-A4D6-75AD82066958}" type="presParOf" srcId="{19AF8BA1-21CE-5542-A827-95B608B51556}" destId="{9EF096B3-E357-4E4A-9F7F-D7EC32C46CF5}" srcOrd="8" destOrd="0" presId="urn:microsoft.com/office/officeart/2005/8/layout/vProcess5"/>
    <dgm:cxn modelId="{C4D56E6B-EE09-3140-8944-1B6BC9D093D5}" type="presParOf" srcId="{19AF8BA1-21CE-5542-A827-95B608B51556}" destId="{338C6C38-DA54-354E-84C0-B6CD57802419}" srcOrd="9" destOrd="0" presId="urn:microsoft.com/office/officeart/2005/8/layout/vProcess5"/>
    <dgm:cxn modelId="{C38ADCD7-9C8A-A045-804A-F7C4127DC304}" type="presParOf" srcId="{19AF8BA1-21CE-5542-A827-95B608B51556}" destId="{F80ABFE4-5240-E649-BFB0-184B3DEADD52}" srcOrd="10" destOrd="0" presId="urn:microsoft.com/office/officeart/2005/8/layout/vProcess5"/>
    <dgm:cxn modelId="{C7356218-36D0-2341-8176-B7938940EA70}" type="presParOf" srcId="{19AF8BA1-21CE-5542-A827-95B608B51556}" destId="{38133D10-5DFA-884E-BF49-F8F5518E846B}" srcOrd="11" destOrd="0" presId="urn:microsoft.com/office/officeart/2005/8/layout/vProcess5"/>
    <dgm:cxn modelId="{997264A3-54FC-804E-AADE-2DC9D60DCFED}" type="presParOf" srcId="{19AF8BA1-21CE-5542-A827-95B608B51556}" destId="{347AAAA9-4E8B-FF4C-84FD-011B59003793}" srcOrd="12" destOrd="0" presId="urn:microsoft.com/office/officeart/2005/8/layout/vProcess5"/>
    <dgm:cxn modelId="{09C88DAD-AEE0-0345-9B65-2EFC0A8055A5}" type="presParOf" srcId="{19AF8BA1-21CE-5542-A827-95B608B51556}" destId="{EBEF7C4B-8E57-B142-92B9-DFBDCB52AE7B}" srcOrd="13" destOrd="0" presId="urn:microsoft.com/office/officeart/2005/8/layout/vProcess5"/>
    <dgm:cxn modelId="{0CD7A9D2-32FA-C243-B6A7-79490C2BF5D4}" type="presParOf" srcId="{19AF8BA1-21CE-5542-A827-95B608B51556}" destId="{162971C7-3110-FC40-8FFE-543FF6F7CD13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2ADEDB-9C88-BF4D-9328-1A8545D13FAB}">
      <dsp:nvSpPr>
        <dsp:cNvPr id="0" name=""/>
        <dsp:cNvSpPr/>
      </dsp:nvSpPr>
      <dsp:spPr>
        <a:xfrm>
          <a:off x="0" y="0"/>
          <a:ext cx="3791460" cy="739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>
              <a:solidFill>
                <a:srgbClr val="000000"/>
              </a:solidFill>
              <a:latin typeface="Century Gothic" panose="020B0502020202020204" pitchFamily="34" charset="0"/>
            </a:rPr>
            <a:t>PA Governance concepts and context. </a:t>
          </a:r>
        </a:p>
      </dsp:txBody>
      <dsp:txXfrm>
        <a:off x="21650" y="21650"/>
        <a:ext cx="2907341" cy="695881"/>
      </dsp:txXfrm>
    </dsp:sp>
    <dsp:sp modelId="{DC547BB4-6A27-B740-8739-C1B65E4BD2DC}">
      <dsp:nvSpPr>
        <dsp:cNvPr id="0" name=""/>
        <dsp:cNvSpPr/>
      </dsp:nvSpPr>
      <dsp:spPr>
        <a:xfrm>
          <a:off x="283128" y="841845"/>
          <a:ext cx="3791460" cy="739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>
              <a:solidFill>
                <a:srgbClr val="000000"/>
              </a:solidFill>
              <a:latin typeface="Century Gothic" panose="020B0502020202020204" pitchFamily="34" charset="0"/>
            </a:rPr>
            <a:t>Timeline and remarks.</a:t>
          </a:r>
        </a:p>
      </dsp:txBody>
      <dsp:txXfrm>
        <a:off x="304778" y="863495"/>
        <a:ext cx="2984564" cy="695881"/>
      </dsp:txXfrm>
    </dsp:sp>
    <dsp:sp modelId="{D9B7E083-EA4F-FB4B-B8D7-5CFEBDD783CC}">
      <dsp:nvSpPr>
        <dsp:cNvPr id="0" name=""/>
        <dsp:cNvSpPr/>
      </dsp:nvSpPr>
      <dsp:spPr>
        <a:xfrm>
          <a:off x="430200" y="1670889"/>
          <a:ext cx="4063573" cy="7647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>
              <a:solidFill>
                <a:srgbClr val="000000"/>
              </a:solidFill>
              <a:latin typeface="Century Gothic" panose="020B0502020202020204" pitchFamily="34" charset="0"/>
            </a:rPr>
            <a:t>Participation and articulation among SINAP actors</a:t>
          </a:r>
        </a:p>
      </dsp:txBody>
      <dsp:txXfrm>
        <a:off x="452600" y="1693289"/>
        <a:ext cx="3200373" cy="719986"/>
      </dsp:txXfrm>
    </dsp:sp>
    <dsp:sp modelId="{84AA5B53-3024-6648-A133-6CD8BE735C09}">
      <dsp:nvSpPr>
        <dsp:cNvPr id="0" name=""/>
        <dsp:cNvSpPr/>
      </dsp:nvSpPr>
      <dsp:spPr>
        <a:xfrm>
          <a:off x="849385" y="2525537"/>
          <a:ext cx="3791460" cy="739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>
              <a:solidFill>
                <a:srgbClr val="000000"/>
              </a:solidFill>
              <a:latin typeface="Century Gothic" panose="020B0502020202020204" pitchFamily="34" charset="0"/>
            </a:rPr>
            <a:t>Case-studies at different scales.</a:t>
          </a:r>
        </a:p>
      </dsp:txBody>
      <dsp:txXfrm>
        <a:off x="871035" y="2547187"/>
        <a:ext cx="2984564" cy="695881"/>
      </dsp:txXfrm>
    </dsp:sp>
    <dsp:sp modelId="{AC47C1AA-5187-ED4B-8D1B-1CA5537B35C8}">
      <dsp:nvSpPr>
        <dsp:cNvPr id="0" name=""/>
        <dsp:cNvSpPr/>
      </dsp:nvSpPr>
      <dsp:spPr>
        <a:xfrm>
          <a:off x="1132514" y="3367383"/>
          <a:ext cx="3791460" cy="739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>
              <a:solidFill>
                <a:srgbClr val="000000"/>
              </a:solidFill>
              <a:latin typeface="Century Gothic" panose="020B0502020202020204" pitchFamily="34" charset="0"/>
            </a:rPr>
            <a:t>Governance valuation and improvement plan.</a:t>
          </a:r>
        </a:p>
      </dsp:txBody>
      <dsp:txXfrm>
        <a:off x="1154164" y="3389033"/>
        <a:ext cx="2984564" cy="695881"/>
      </dsp:txXfrm>
    </dsp:sp>
    <dsp:sp modelId="{DF6E5366-48E4-F046-BAD9-60945443FF08}">
      <dsp:nvSpPr>
        <dsp:cNvPr id="0" name=""/>
        <dsp:cNvSpPr/>
      </dsp:nvSpPr>
      <dsp:spPr>
        <a:xfrm>
          <a:off x="3310992" y="540013"/>
          <a:ext cx="480468" cy="48046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>
            <a:solidFill>
              <a:srgbClr val="000000"/>
            </a:solidFill>
            <a:latin typeface="+mn-lt"/>
          </a:endParaRPr>
        </a:p>
      </dsp:txBody>
      <dsp:txXfrm>
        <a:off x="3419097" y="540013"/>
        <a:ext cx="264258" cy="361552"/>
      </dsp:txXfrm>
    </dsp:sp>
    <dsp:sp modelId="{744E14F5-C38F-DE4B-A437-8E10365F04DB}">
      <dsp:nvSpPr>
        <dsp:cNvPr id="0" name=""/>
        <dsp:cNvSpPr/>
      </dsp:nvSpPr>
      <dsp:spPr>
        <a:xfrm>
          <a:off x="3594121" y="1381859"/>
          <a:ext cx="480468" cy="48046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>
            <a:solidFill>
              <a:srgbClr val="000000"/>
            </a:solidFill>
            <a:latin typeface="+mn-lt"/>
          </a:endParaRPr>
        </a:p>
      </dsp:txBody>
      <dsp:txXfrm>
        <a:off x="3702226" y="1381859"/>
        <a:ext cx="264258" cy="361552"/>
      </dsp:txXfrm>
    </dsp:sp>
    <dsp:sp modelId="{9EF096B3-E357-4E4A-9F7F-D7EC32C46CF5}">
      <dsp:nvSpPr>
        <dsp:cNvPr id="0" name=""/>
        <dsp:cNvSpPr/>
      </dsp:nvSpPr>
      <dsp:spPr>
        <a:xfrm>
          <a:off x="3877249" y="2211385"/>
          <a:ext cx="480468" cy="48046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>
            <a:solidFill>
              <a:srgbClr val="000000"/>
            </a:solidFill>
            <a:latin typeface="+mn-lt"/>
          </a:endParaRPr>
        </a:p>
      </dsp:txBody>
      <dsp:txXfrm>
        <a:off x="3985354" y="2211385"/>
        <a:ext cx="264258" cy="361552"/>
      </dsp:txXfrm>
    </dsp:sp>
    <dsp:sp modelId="{338C6C38-DA54-354E-84C0-B6CD57802419}">
      <dsp:nvSpPr>
        <dsp:cNvPr id="0" name=""/>
        <dsp:cNvSpPr/>
      </dsp:nvSpPr>
      <dsp:spPr>
        <a:xfrm>
          <a:off x="4160378" y="3061444"/>
          <a:ext cx="480468" cy="48046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>
            <a:solidFill>
              <a:srgbClr val="000000"/>
            </a:solidFill>
            <a:latin typeface="+mn-lt"/>
          </a:endParaRPr>
        </a:p>
      </dsp:txBody>
      <dsp:txXfrm>
        <a:off x="4268483" y="3061444"/>
        <a:ext cx="264258" cy="3615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33525-02CA-4569-B5D6-DE69DF364C59}" type="datetimeFigureOut">
              <a:rPr lang="es-CO" smtClean="0"/>
              <a:t>29/06/2019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98560-D083-41EB-846C-AE7848ED3B14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37266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B3378C-E4B6-463B-A984-2101C4A6EC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rmAutofit fontScale="92500" lnSpcReduction="20000"/>
          </a:bodyPr>
          <a:lstStyle/>
          <a:p>
            <a:r>
              <a:rPr lang="en-US" b="1"/>
              <a:t>Darle agradecimientos a:</a:t>
            </a:r>
          </a:p>
          <a:p>
            <a:r>
              <a:rPr lang="en-US" b="1"/>
              <a:t>Assessment Manager</a:t>
            </a:r>
            <a:r>
              <a:rPr lang="en-US"/>
              <a:t>:</a:t>
            </a:r>
          </a:p>
          <a:p>
            <a:r>
              <a:rPr lang="en-US"/>
              <a:t>Julia Miranda, Director National Parks Agency</a:t>
            </a:r>
          </a:p>
          <a:p>
            <a:r>
              <a:rPr lang="en-US"/>
              <a:t> </a:t>
            </a:r>
            <a:r>
              <a:rPr lang="en-US" b="1"/>
              <a:t>National Park Agency, Technical Team:</a:t>
            </a:r>
            <a:endParaRPr lang="en-US"/>
          </a:p>
          <a:p>
            <a:r>
              <a:rPr lang="en-US"/>
              <a:t> </a:t>
            </a:r>
            <a:r>
              <a:rPr lang="en-US" b="1"/>
              <a:t>Team leader:</a:t>
            </a:r>
            <a:r>
              <a:rPr lang="en-US"/>
              <a:t> Constanza Atuesta, National Protected Areas System –SINAP- General Coordinator</a:t>
            </a:r>
          </a:p>
          <a:p>
            <a:r>
              <a:rPr lang="en-US" b="1"/>
              <a:t>Team Members</a:t>
            </a:r>
            <a:endParaRPr lang="en-US"/>
          </a:p>
          <a:p>
            <a:r>
              <a:rPr lang="en-US"/>
              <a:t>Natalia Florez, Monitoring and Site level assessment Officer – AEMAPPS-</a:t>
            </a:r>
          </a:p>
          <a:p>
            <a:r>
              <a:rPr lang="en-US"/>
              <a:t>Carolina Jarro, PA Management Plans Group Coordinator</a:t>
            </a:r>
          </a:p>
          <a:p>
            <a:r>
              <a:rPr lang="en-US"/>
              <a:t> </a:t>
            </a:r>
            <a:r>
              <a:rPr lang="es-CO" b="1"/>
              <a:t>Specialists</a:t>
            </a:r>
            <a:r>
              <a:rPr lang="es-CO"/>
              <a:t>:</a:t>
            </a:r>
            <a:endParaRPr lang="en-US"/>
          </a:p>
          <a:p>
            <a:r>
              <a:rPr lang="en-US"/>
              <a:t>German Corzo, external Advisor, Technical Division</a:t>
            </a:r>
          </a:p>
          <a:p>
            <a:r>
              <a:rPr lang="es-CO"/>
              <a:t>Hernando Zambrano, external Advisor, Technical Division</a:t>
            </a:r>
            <a:endParaRPr lang="en-US"/>
          </a:p>
          <a:p>
            <a:r>
              <a:rPr lang="es-CO"/>
              <a:t> </a:t>
            </a:r>
            <a:r>
              <a:rPr lang="es-CO" b="1"/>
              <a:t>WWF, Technical Team</a:t>
            </a:r>
            <a:endParaRPr lang="en-US"/>
          </a:p>
          <a:p>
            <a:r>
              <a:rPr lang="en-US" b="1"/>
              <a:t>Team leader</a:t>
            </a:r>
            <a:r>
              <a:rPr lang="en-US"/>
              <a:t>: Sandra Valenzuela, Programme Director &amp; Protected Areas Expert, WWF Colombia</a:t>
            </a:r>
          </a:p>
          <a:p>
            <a:r>
              <a:rPr lang="en-US" b="1"/>
              <a:t>Team Members</a:t>
            </a:r>
            <a:endParaRPr lang="en-US"/>
          </a:p>
          <a:p>
            <a:r>
              <a:rPr lang="en-US"/>
              <a:t>Sandra Chamorro, PA Management Effectiveness Specialist, external consultant</a:t>
            </a:r>
          </a:p>
          <a:p>
            <a:r>
              <a:rPr lang="en-US"/>
              <a:t>Paola Echeverri, Regional Protected Areas Specialist, external consultant</a:t>
            </a:r>
          </a:p>
          <a:p>
            <a:r>
              <a:rPr lang="en-US"/>
              <a:t> </a:t>
            </a:r>
            <a:r>
              <a:rPr lang="en-US" b="1"/>
              <a:t>External Evaluation Team:</a:t>
            </a:r>
            <a:endParaRPr lang="en-US"/>
          </a:p>
          <a:p>
            <a:r>
              <a:rPr lang="en-US" b="1"/>
              <a:t>Team leader</a:t>
            </a:r>
            <a:r>
              <a:rPr lang="en-US"/>
              <a:t>: Associate Professor Marc Hockings, University of Queensland &amp; IUCN WCPA Vice-Chair for Science and Management of Protected Areas</a:t>
            </a:r>
          </a:p>
          <a:p>
            <a:r>
              <a:rPr lang="en-US" b="1"/>
              <a:t>Team Members</a:t>
            </a:r>
            <a:endParaRPr lang="en-US"/>
          </a:p>
          <a:p>
            <a:r>
              <a:rPr lang="en-US"/>
              <a:t>Nigel Dudley, IUCN WCPA Vice- Chair for Capacity Development and Equilibrium Consultants </a:t>
            </a:r>
          </a:p>
          <a:p>
            <a:r>
              <a:rPr lang="en-US"/>
              <a:t>Dr. José Courrau, IUCN WCPA Co-Chair of the Management Effectiveness Specialists </a:t>
            </a:r>
          </a:p>
        </p:txBody>
      </p:sp>
    </p:spTree>
    <p:extLst>
      <p:ext uri="{BB962C8B-B14F-4D97-AF65-F5344CB8AC3E}">
        <p14:creationId xmlns:p14="http://schemas.microsoft.com/office/powerpoint/2010/main" val="1957940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Materiales: además del punto como grupo, otro como un hilo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A8AB7-FA8B-884F-9867-C0B27A284678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0759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A6A1-F033-441B-B766-81A662B97183}" type="datetimeFigureOut">
              <a:rPr lang="es-CO" smtClean="0"/>
              <a:t>29/06/2019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A53B-FB81-4FDF-8963-DF427A2A7629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4883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A6A1-F033-441B-B766-81A662B97183}" type="datetimeFigureOut">
              <a:rPr lang="es-CO" smtClean="0"/>
              <a:t>29/06/2019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A53B-FB81-4FDF-8963-DF427A2A7629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89460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A6A1-F033-441B-B766-81A662B97183}" type="datetimeFigureOut">
              <a:rPr lang="es-CO" smtClean="0"/>
              <a:t>29/06/2019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A53B-FB81-4FDF-8963-DF427A2A7629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9414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900487" y="1119678"/>
            <a:ext cx="4614863" cy="1042988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Título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00487" y="2547634"/>
            <a:ext cx="4614863" cy="3608170"/>
          </a:xfrm>
        </p:spPr>
        <p:txBody>
          <a:bodyPr/>
          <a:lstStyle>
            <a:lvl1pPr marL="0" indent="0">
              <a:buFontTx/>
              <a:buNone/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s-CO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C8401-E755-46DC-8C5D-31843761F4F1}" type="datetimeFigureOut">
              <a:rPr lang="es-CO" smtClean="0"/>
              <a:t>29/06/2019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63E1E-66B8-4086-8AD6-8AA211725274}" type="slidenum">
              <a:rPr lang="es-CO" smtClean="0"/>
              <a:t>‹#›</a:t>
            </a:fld>
            <a:endParaRPr lang="es-CO"/>
          </a:p>
        </p:txBody>
      </p:sp>
      <p:sp>
        <p:nvSpPr>
          <p:cNvPr id="7" name="Marcador de posición de imagen 2"/>
          <p:cNvSpPr>
            <a:spLocks noGrp="1"/>
          </p:cNvSpPr>
          <p:nvPr>
            <p:ph type="pic" idx="13"/>
          </p:nvPr>
        </p:nvSpPr>
        <p:spPr>
          <a:xfrm>
            <a:off x="1" y="0"/>
            <a:ext cx="3282950" cy="6858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s-CO"/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8682" y="6292330"/>
            <a:ext cx="1757374" cy="46010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0395" y="0"/>
            <a:ext cx="718211" cy="123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923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7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>
            <a:extLst>
              <a:ext uri="{FF2B5EF4-FFF2-40B4-BE49-F238E27FC236}">
                <a16:creationId xmlns:a16="http://schemas.microsoft.com/office/drawing/2014/main" id="{56C1641C-AD03-4905-B419-4ECAB7184B81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26A05-BF25-4F30-978F-804772FC9392}" type="slidenum">
              <a:rPr lang="es-CO" altLang="es-CO"/>
              <a:pPr>
                <a:defRPr/>
              </a:pPr>
              <a:t>‹#›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68095005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A6A1-F033-441B-B766-81A662B97183}" type="datetimeFigureOut">
              <a:rPr lang="es-CO" smtClean="0"/>
              <a:t>29/06/2019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A53B-FB81-4FDF-8963-DF427A2A7629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088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A6A1-F033-441B-B766-81A662B97183}" type="datetimeFigureOut">
              <a:rPr lang="es-CO" smtClean="0"/>
              <a:t>29/06/2019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A53B-FB81-4FDF-8963-DF427A2A7629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44927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A6A1-F033-441B-B766-81A662B97183}" type="datetimeFigureOut">
              <a:rPr lang="es-CO" smtClean="0"/>
              <a:t>29/06/2019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A53B-FB81-4FDF-8963-DF427A2A7629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0892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A6A1-F033-441B-B766-81A662B97183}" type="datetimeFigureOut">
              <a:rPr lang="es-CO" smtClean="0"/>
              <a:t>29/06/2019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A53B-FB81-4FDF-8963-DF427A2A7629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72334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A6A1-F033-441B-B766-81A662B97183}" type="datetimeFigureOut">
              <a:rPr lang="es-CO" smtClean="0"/>
              <a:t>29/06/2019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A53B-FB81-4FDF-8963-DF427A2A7629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7406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A6A1-F033-441B-B766-81A662B97183}" type="datetimeFigureOut">
              <a:rPr lang="es-CO" smtClean="0"/>
              <a:t>29/06/2019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A53B-FB81-4FDF-8963-DF427A2A7629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404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A6A1-F033-441B-B766-81A662B97183}" type="datetimeFigureOut">
              <a:rPr lang="es-CO" smtClean="0"/>
              <a:t>29/06/2019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A53B-FB81-4FDF-8963-DF427A2A7629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43692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A6A1-F033-441B-B766-81A662B97183}" type="datetimeFigureOut">
              <a:rPr lang="es-CO" smtClean="0"/>
              <a:t>29/06/2019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A53B-FB81-4FDF-8963-DF427A2A7629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1011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BA6A1-F033-441B-B766-81A662B97183}" type="datetimeFigureOut">
              <a:rPr lang="es-CO" smtClean="0"/>
              <a:t>29/06/2019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4A53B-FB81-4FDF-8963-DF427A2A7629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6123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emf"/><Relationship Id="rId5" Type="http://schemas.openxmlformats.org/officeDocument/2006/relationships/image" Target="../media/image55.emf"/><Relationship Id="rId4" Type="http://schemas.openxmlformats.org/officeDocument/2006/relationships/image" Target="../media/image5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8.jpeg"/><Relationship Id="rId7" Type="http://schemas.openxmlformats.org/officeDocument/2006/relationships/image" Target="../media/image61.jpeg"/><Relationship Id="rId12" Type="http://schemas.openxmlformats.org/officeDocument/2006/relationships/image" Target="../media/image65.emf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0.jpeg"/><Relationship Id="rId11" Type="http://schemas.openxmlformats.org/officeDocument/2006/relationships/image" Target="../media/image64.jpeg"/><Relationship Id="rId5" Type="http://schemas.openxmlformats.org/officeDocument/2006/relationships/image" Target="../media/image59.png"/><Relationship Id="rId10" Type="http://schemas.openxmlformats.org/officeDocument/2006/relationships/image" Target="../media/image29.jpeg"/><Relationship Id="rId4" Type="http://schemas.openxmlformats.org/officeDocument/2006/relationships/image" Target="../media/image14.png"/><Relationship Id="rId9" Type="http://schemas.openxmlformats.org/officeDocument/2006/relationships/image" Target="../media/image63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71.jpeg"/><Relationship Id="rId3" Type="http://schemas.openxmlformats.org/officeDocument/2006/relationships/image" Target="../media/image67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70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4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69.jpeg"/><Relationship Id="rId4" Type="http://schemas.openxmlformats.org/officeDocument/2006/relationships/diagramData" Target="../diagrams/data1.xml"/><Relationship Id="rId9" Type="http://schemas.openxmlformats.org/officeDocument/2006/relationships/image" Target="../media/image6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emf"/><Relationship Id="rId5" Type="http://schemas.openxmlformats.org/officeDocument/2006/relationships/image" Target="../media/image59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74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59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jpeg"/><Relationship Id="rId7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10" Type="http://schemas.openxmlformats.org/officeDocument/2006/relationships/image" Target="../media/image25.jpeg"/><Relationship Id="rId4" Type="http://schemas.openxmlformats.org/officeDocument/2006/relationships/image" Target="../media/image14.png"/><Relationship Id="rId9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32.jpeg"/><Relationship Id="rId7" Type="http://schemas.openxmlformats.org/officeDocument/2006/relationships/package" Target="../embeddings/Microsoft_Excel_Worksheet.xlsx"/><Relationship Id="rId12" Type="http://schemas.openxmlformats.org/officeDocument/2006/relationships/image" Target="../media/image29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png"/><Relationship Id="rId11" Type="http://schemas.openxmlformats.org/officeDocument/2006/relationships/image" Target="../media/image37.jpeg"/><Relationship Id="rId5" Type="http://schemas.openxmlformats.org/officeDocument/2006/relationships/image" Target="../media/image14.png"/><Relationship Id="rId10" Type="http://schemas.openxmlformats.org/officeDocument/2006/relationships/image" Target="../media/image36.jpeg"/><Relationship Id="rId4" Type="http://schemas.openxmlformats.org/officeDocument/2006/relationships/image" Target="../media/image33.jpeg"/><Relationship Id="rId9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2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29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14.png"/><Relationship Id="rId4" Type="http://schemas.openxmlformats.org/officeDocument/2006/relationships/image" Target="../media/image4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7.jpeg"/><Relationship Id="rId7" Type="http://schemas.openxmlformats.org/officeDocument/2006/relationships/image" Target="../media/image50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14.png"/><Relationship Id="rId9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7 Imagen" descr="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96875" y="2113207"/>
            <a:ext cx="8351838" cy="2374900"/>
          </a:xfrm>
        </p:spPr>
        <p:txBody>
          <a:bodyPr>
            <a:normAutofit fontScale="90000"/>
          </a:bodyPr>
          <a:lstStyle/>
          <a:p>
            <a:r>
              <a:rPr lang="en-GB" sz="4400" dirty="0">
                <a:solidFill>
                  <a:schemeClr val="bg1"/>
                </a:solidFill>
                <a:latin typeface="Century Gothic" panose="020B0502020202020204" pitchFamily="34" charset="0"/>
              </a:rPr>
              <a:t>Protected areas governance assessment experience in Colombia: Key learnings from a territory approach</a:t>
            </a:r>
            <a:endParaRPr lang="es-E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488951" y="4620724"/>
            <a:ext cx="8259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Century Gothic" panose="020B0502020202020204" pitchFamily="34" charset="0"/>
              </a:rPr>
              <a:t>WWF</a:t>
            </a:r>
            <a:r>
              <a:rPr lang="es-CO" dirty="0">
                <a:latin typeface="Century Gothic" panose="020B0502020202020204" pitchFamily="34" charset="0"/>
              </a:rPr>
              <a:t> </a:t>
            </a:r>
            <a:r>
              <a:rPr lang="es-CO" b="1" dirty="0">
                <a:solidFill>
                  <a:schemeClr val="bg1"/>
                </a:solidFill>
                <a:latin typeface="Century Gothic" panose="020B0502020202020204" pitchFamily="34" charset="0"/>
              </a:rPr>
              <a:t>–  IUCN WCPA – Parques Nacionales Naturales Colombia</a:t>
            </a:r>
            <a:endParaRPr lang="es-CO" dirty="0">
              <a:latin typeface="Century Gothic" panose="020B0502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7448A7A-0208-45BA-998C-BE62F237A7D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5279" y="40639"/>
            <a:ext cx="1337916" cy="13914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94188" y="234343"/>
            <a:ext cx="7886700" cy="1325563"/>
          </a:xfrm>
        </p:spPr>
        <p:txBody>
          <a:bodyPr>
            <a:normAutofit/>
          </a:bodyPr>
          <a:lstStyle/>
          <a:p>
            <a:r>
              <a:rPr lang="es-ES" sz="4400" dirty="0">
                <a:solidFill>
                  <a:schemeClr val="accent4"/>
                </a:solidFill>
                <a:latin typeface="Century Gothic" panose="020B0502020202020204" pitchFamily="34" charset="0"/>
              </a:rPr>
              <a:t>Benefit </a:t>
            </a:r>
            <a:r>
              <a:rPr lang="es-ES" sz="4400" dirty="0" err="1">
                <a:solidFill>
                  <a:schemeClr val="accent4"/>
                </a:solidFill>
                <a:latin typeface="Century Gothic" panose="020B0502020202020204" pitchFamily="34" charset="0"/>
              </a:rPr>
              <a:t>valuation</a:t>
            </a:r>
            <a:endParaRPr lang="es-ES" sz="4400" dirty="0">
              <a:solidFill>
                <a:schemeClr val="accent4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11595" y="263864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7" name="Flecha derecha 6"/>
          <p:cNvSpPr/>
          <p:nvPr/>
        </p:nvSpPr>
        <p:spPr>
          <a:xfrm>
            <a:off x="2981340" y="2348462"/>
            <a:ext cx="1634837" cy="58035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CuadroTexto 7"/>
          <p:cNvSpPr txBox="1"/>
          <p:nvPr/>
        </p:nvSpPr>
        <p:spPr>
          <a:xfrm>
            <a:off x="4932218" y="2173953"/>
            <a:ext cx="260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>
                <a:latin typeface="Century Gothic" panose="020B0502020202020204" pitchFamily="34" charset="0"/>
              </a:rPr>
              <a:t>High</a:t>
            </a:r>
          </a:p>
        </p:txBody>
      </p:sp>
      <p:sp>
        <p:nvSpPr>
          <p:cNvPr id="10" name="Flecha derecha 9"/>
          <p:cNvSpPr/>
          <p:nvPr/>
        </p:nvSpPr>
        <p:spPr>
          <a:xfrm>
            <a:off x="6055402" y="4198694"/>
            <a:ext cx="1146528" cy="58035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CuadroTexto 10"/>
          <p:cNvSpPr txBox="1"/>
          <p:nvPr/>
        </p:nvSpPr>
        <p:spPr>
          <a:xfrm>
            <a:off x="7126095" y="4132718"/>
            <a:ext cx="260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 err="1">
                <a:latin typeface="Century Gothic" panose="020B0502020202020204" pitchFamily="34" charset="0"/>
              </a:rPr>
              <a:t>Mid</a:t>
            </a:r>
            <a:endParaRPr lang="es-CO" sz="3600" dirty="0">
              <a:latin typeface="Century Gothic" panose="020B0502020202020204" pitchFamily="34" charset="0"/>
            </a:endParaRPr>
          </a:p>
        </p:txBody>
      </p:sp>
      <p:sp>
        <p:nvSpPr>
          <p:cNvPr id="13" name="Flecha derecha 12"/>
          <p:cNvSpPr/>
          <p:nvPr/>
        </p:nvSpPr>
        <p:spPr>
          <a:xfrm>
            <a:off x="2852553" y="5837376"/>
            <a:ext cx="1146528" cy="58035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CuadroTexto 13"/>
          <p:cNvSpPr txBox="1"/>
          <p:nvPr/>
        </p:nvSpPr>
        <p:spPr>
          <a:xfrm>
            <a:off x="4175446" y="5875123"/>
            <a:ext cx="260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>
                <a:latin typeface="Century Gothic" panose="020B0502020202020204" pitchFamily="34" charset="0"/>
              </a:rPr>
              <a:t>Low</a:t>
            </a:r>
            <a:r>
              <a:rPr lang="es-CO" sz="3600" dirty="0"/>
              <a:t> </a:t>
            </a:r>
          </a:p>
        </p:txBody>
      </p:sp>
      <p:pic>
        <p:nvPicPr>
          <p:cNvPr id="16" name="Imagen 15" descr="Resultado de imagen para volcÃ¡n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23" y="1660450"/>
            <a:ext cx="2000885" cy="186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n 16" descr="Resultado de imagen para Armadillo dibujo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8545" y="3641774"/>
            <a:ext cx="2182692" cy="1877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270A47D-9262-493E-B75E-42A180EF8FB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302" r="78948"/>
          <a:stretch/>
        </p:blipFill>
        <p:spPr>
          <a:xfrm>
            <a:off x="539723" y="5105274"/>
            <a:ext cx="1536277" cy="163381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00A847D-E480-4E49-8931-7B4F620DDA7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7803" y="814595"/>
            <a:ext cx="1526393" cy="135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788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2101226" y="2738136"/>
            <a:ext cx="1762944" cy="248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7331" indent="-97331" algn="just">
              <a:buFont typeface="Arial" pitchFamily="34" charset="0"/>
              <a:buChar char="•"/>
              <a:defRPr/>
            </a:pPr>
            <a:endParaRPr lang="es-ES" sz="1013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13" name="Agrupar 68">
            <a:extLst>
              <a:ext uri="{FF2B5EF4-FFF2-40B4-BE49-F238E27FC236}">
                <a16:creationId xmlns:a16="http://schemas.microsoft.com/office/drawing/2014/main" id="{01042228-C457-4937-A9DE-9F52ED6A274B}"/>
              </a:ext>
            </a:extLst>
          </p:cNvPr>
          <p:cNvGrpSpPr>
            <a:grpSpLocks/>
          </p:cNvGrpSpPr>
          <p:nvPr/>
        </p:nvGrpSpPr>
        <p:grpSpPr>
          <a:xfrm>
            <a:off x="655745" y="379470"/>
            <a:ext cx="5375777" cy="1041275"/>
            <a:chOff x="0" y="0"/>
            <a:chExt cx="5027295" cy="977900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A37265C-67A0-4088-BAC3-179416C34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43510"/>
              <a:ext cx="679450" cy="650240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3D3E727A-AEA1-4E6A-9786-AB4030908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1745" y="0"/>
              <a:ext cx="940435" cy="977900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C2966C2B-4489-4841-B7B5-C0A468D8FA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39895" y="64770"/>
              <a:ext cx="787400" cy="798195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71FE0817-8843-4330-B64E-4B1361B21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73045" y="73660"/>
              <a:ext cx="698500" cy="838200"/>
            </a:xfrm>
            <a:prstGeom prst="rect">
              <a:avLst/>
            </a:prstGeom>
          </p:spPr>
        </p:pic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710" y="1534700"/>
            <a:ext cx="3068889" cy="204694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1522" y="1661895"/>
            <a:ext cx="3301757" cy="2202272"/>
          </a:xfrm>
          <a:prstGeom prst="rect">
            <a:avLst/>
          </a:prstGeom>
        </p:spPr>
      </p:pic>
      <p:pic>
        <p:nvPicPr>
          <p:cNvPr id="21" name="Imagen 20" descr="D:\VIVIANA\Documents\2018LISTA VERDE\GUANENTÁ\Fotos Guanentá\IMG_3434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" y="3777734"/>
            <a:ext cx="2818431" cy="2099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3452" y="4227700"/>
            <a:ext cx="2749415" cy="2062061"/>
          </a:xfrm>
          <a:prstGeom prst="rect">
            <a:avLst/>
          </a:prstGeom>
        </p:spPr>
      </p:pic>
      <p:pic>
        <p:nvPicPr>
          <p:cNvPr id="18" name="Picture 4" descr="Imagen relacionada">
            <a:extLst>
              <a:ext uri="{FF2B5EF4-FFF2-40B4-BE49-F238E27FC236}">
                <a16:creationId xmlns:a16="http://schemas.microsoft.com/office/drawing/2014/main" id="{F60ACCAD-55FF-410B-92D8-9263EBE68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6642" y="213338"/>
            <a:ext cx="2531192" cy="122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336D771-D62D-4CB9-9B5C-B09060D1E98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6517" y="4405540"/>
            <a:ext cx="3831441" cy="255940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16E70941-E473-41DE-9A44-71139196E81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598" y="1996476"/>
            <a:ext cx="2976579" cy="216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4431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ítulo 4">
            <a:extLst>
              <a:ext uri="{FF2B5EF4-FFF2-40B4-BE49-F238E27FC236}">
                <a16:creationId xmlns:a16="http://schemas.microsoft.com/office/drawing/2014/main" id="{7938F9A1-72A8-724A-A9C9-4297CF6C2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6398" y="1325175"/>
            <a:ext cx="4897617" cy="1014739"/>
          </a:xfrm>
        </p:spPr>
        <p:txBody>
          <a:bodyPr>
            <a:normAutofit fontScale="90000"/>
          </a:bodyPr>
          <a:lstStyle/>
          <a:p>
            <a:r>
              <a:rPr lang="es-CO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System-level</a:t>
            </a:r>
            <a:r>
              <a:rPr lang="es-CO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s-CO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Assessment</a:t>
            </a:r>
            <a:endParaRPr lang="es-CO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3FB251-BF56-4D4B-AC57-E7C671BFB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B678F0CE-4714-4CBD-9023-57C7304C781A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AC65C747-C487-8D4A-A3B9-33859F7A0E7E}"/>
              </a:ext>
            </a:extLst>
          </p:cNvPr>
          <p:cNvGrpSpPr/>
          <p:nvPr/>
        </p:nvGrpSpPr>
        <p:grpSpPr>
          <a:xfrm>
            <a:off x="73009" y="268065"/>
            <a:ext cx="3136933" cy="3898612"/>
            <a:chOff x="0" y="2018950"/>
            <a:chExt cx="3690909" cy="4820789"/>
          </a:xfrm>
        </p:grpSpPr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603C5C81-0F13-044A-A3DD-5107F37461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684" y="4455354"/>
              <a:ext cx="3628225" cy="238438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7A982CB1-9306-2A46-AA55-BCE1149CC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018950"/>
              <a:ext cx="3628225" cy="237203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aphicFrame>
        <p:nvGraphicFramePr>
          <p:cNvPr id="28" name="Diagrama 27">
            <a:extLst>
              <a:ext uri="{FF2B5EF4-FFF2-40B4-BE49-F238E27FC236}">
                <a16:creationId xmlns:a16="http://schemas.microsoft.com/office/drawing/2014/main" id="{E1BA7E34-A996-2747-B33E-22EC25567A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8980717"/>
              </p:ext>
            </p:extLst>
          </p:nvPr>
        </p:nvGraphicFramePr>
        <p:xfrm>
          <a:off x="4076398" y="2547634"/>
          <a:ext cx="4923975" cy="4106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0" name="Agrupar 68">
            <a:extLst>
              <a:ext uri="{FF2B5EF4-FFF2-40B4-BE49-F238E27FC236}">
                <a16:creationId xmlns:a16="http://schemas.microsoft.com/office/drawing/2014/main" id="{FC812390-4F36-41C6-B00D-9B71BACC51CB}"/>
              </a:ext>
            </a:extLst>
          </p:cNvPr>
          <p:cNvGrpSpPr>
            <a:grpSpLocks/>
          </p:cNvGrpSpPr>
          <p:nvPr/>
        </p:nvGrpSpPr>
        <p:grpSpPr>
          <a:xfrm>
            <a:off x="3668756" y="136034"/>
            <a:ext cx="4713244" cy="899679"/>
            <a:chOff x="0" y="0"/>
            <a:chExt cx="5027295" cy="977900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39715742-ECA5-4432-9120-327142BF4AC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43510"/>
              <a:ext cx="679450" cy="650240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3C09B018-8D34-4A10-B4BE-692E4C9FA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1745" y="0"/>
              <a:ext cx="940435" cy="977900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5D254D3E-8186-4687-B7BE-FFE9B8314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39895" y="64770"/>
              <a:ext cx="787400" cy="798195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9B7491E6-EE2D-48D3-A383-CDC6FCE4CC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73045" y="73660"/>
              <a:ext cx="698500" cy="838200"/>
            </a:xfrm>
            <a:prstGeom prst="rect">
              <a:avLst/>
            </a:prstGeom>
          </p:spPr>
        </p:pic>
      </p:grpSp>
      <p:sp>
        <p:nvSpPr>
          <p:cNvPr id="5" name="Rectángulo 4">
            <a:extLst>
              <a:ext uri="{FF2B5EF4-FFF2-40B4-BE49-F238E27FC236}">
                <a16:creationId xmlns:a16="http://schemas.microsoft.com/office/drawing/2014/main" id="{4B52E23C-355E-4861-883D-276B070F8801}"/>
              </a:ext>
            </a:extLst>
          </p:cNvPr>
          <p:cNvSpPr/>
          <p:nvPr/>
        </p:nvSpPr>
        <p:spPr>
          <a:xfrm>
            <a:off x="8382000" y="108506"/>
            <a:ext cx="710256" cy="1147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252D4C90-F898-406B-B53C-AFE366717512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63" y="4218734"/>
            <a:ext cx="2968850" cy="22266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0856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1277634" y="2507847"/>
            <a:ext cx="2350592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9779" indent="-129779" algn="just">
              <a:buFont typeface="Arial" pitchFamily="34" charset="0"/>
              <a:buChar char="•"/>
              <a:defRPr/>
            </a:pPr>
            <a:endParaRPr lang="es-ES" sz="135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13" name="Agrupar 68">
            <a:extLst>
              <a:ext uri="{FF2B5EF4-FFF2-40B4-BE49-F238E27FC236}">
                <a16:creationId xmlns:a16="http://schemas.microsoft.com/office/drawing/2014/main" id="{01042228-C457-4937-A9DE-9F52ED6A274B}"/>
              </a:ext>
            </a:extLst>
          </p:cNvPr>
          <p:cNvGrpSpPr>
            <a:grpSpLocks/>
          </p:cNvGrpSpPr>
          <p:nvPr/>
        </p:nvGrpSpPr>
        <p:grpSpPr>
          <a:xfrm>
            <a:off x="2080342" y="12042"/>
            <a:ext cx="5192259" cy="1073813"/>
            <a:chOff x="0" y="0"/>
            <a:chExt cx="5027295" cy="977900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A37265C-67A0-4088-BAC3-179416C34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43510"/>
              <a:ext cx="679450" cy="650240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3D3E727A-AEA1-4E6A-9786-AB4030908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1745" y="0"/>
              <a:ext cx="940435" cy="977900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C2966C2B-4489-4841-B7B5-C0A468D8FA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39895" y="64770"/>
              <a:ext cx="787400" cy="798195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71FE0817-8843-4330-B64E-4B1361B21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73045" y="73660"/>
              <a:ext cx="698500" cy="838200"/>
            </a:xfrm>
            <a:prstGeom prst="rect">
              <a:avLst/>
            </a:prstGeom>
          </p:spPr>
        </p:pic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F1D9E415-1410-4CDC-9376-760C60DBC3D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269" y="1600200"/>
            <a:ext cx="8552761" cy="437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223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3 Imagen" descr="6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9378" y="1464964"/>
            <a:ext cx="9144000" cy="534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84933" y="2448427"/>
            <a:ext cx="7992889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Governance assessments: lessons learned</a:t>
            </a:r>
            <a:endParaRPr lang="es-CO" sz="4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179512" y="2200796"/>
            <a:ext cx="31341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3038" indent="-173038" algn="just">
              <a:buFont typeface="Arial" pitchFamily="34" charset="0"/>
              <a:buChar char="•"/>
              <a:defRPr/>
            </a:pPr>
            <a:endParaRPr lang="es-ES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13" name="Agrupar 68">
            <a:extLst>
              <a:ext uri="{FF2B5EF4-FFF2-40B4-BE49-F238E27FC236}">
                <a16:creationId xmlns:a16="http://schemas.microsoft.com/office/drawing/2014/main" id="{01042228-C457-4937-A9DE-9F52ED6A274B}"/>
              </a:ext>
            </a:extLst>
          </p:cNvPr>
          <p:cNvGrpSpPr>
            <a:grpSpLocks/>
          </p:cNvGrpSpPr>
          <p:nvPr/>
        </p:nvGrpSpPr>
        <p:grpSpPr>
          <a:xfrm>
            <a:off x="1547664" y="245364"/>
            <a:ext cx="6264696" cy="1219600"/>
            <a:chOff x="0" y="0"/>
            <a:chExt cx="5027295" cy="977900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A37265C-67A0-4088-BAC3-179416C34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43510"/>
              <a:ext cx="679450" cy="650240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3D3E727A-AEA1-4E6A-9786-AB4030908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1745" y="0"/>
              <a:ext cx="940435" cy="977900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C2966C2B-4489-4841-B7B5-C0A468D8FA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39895" y="64770"/>
              <a:ext cx="787400" cy="798195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71FE0817-8843-4330-B64E-4B1361B21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73045" y="73660"/>
              <a:ext cx="698500" cy="838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9814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1277634" y="2507847"/>
            <a:ext cx="2350592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9779" indent="-129779" algn="just">
              <a:buFont typeface="Arial" pitchFamily="34" charset="0"/>
              <a:buChar char="•"/>
              <a:defRPr/>
            </a:pPr>
            <a:endParaRPr lang="es-ES" sz="135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13" name="Agrupar 68">
            <a:extLst>
              <a:ext uri="{FF2B5EF4-FFF2-40B4-BE49-F238E27FC236}">
                <a16:creationId xmlns:a16="http://schemas.microsoft.com/office/drawing/2014/main" id="{01042228-C457-4937-A9DE-9F52ED6A274B}"/>
              </a:ext>
            </a:extLst>
          </p:cNvPr>
          <p:cNvGrpSpPr>
            <a:grpSpLocks/>
          </p:cNvGrpSpPr>
          <p:nvPr/>
        </p:nvGrpSpPr>
        <p:grpSpPr>
          <a:xfrm>
            <a:off x="2080342" y="12042"/>
            <a:ext cx="5192259" cy="1073813"/>
            <a:chOff x="0" y="0"/>
            <a:chExt cx="5027295" cy="977900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A37265C-67A0-4088-BAC3-179416C34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43510"/>
              <a:ext cx="679450" cy="650240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3D3E727A-AEA1-4E6A-9786-AB4030908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1745" y="0"/>
              <a:ext cx="940435" cy="977900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C2966C2B-4489-4841-B7B5-C0A468D8FA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39895" y="64770"/>
              <a:ext cx="787400" cy="798195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71FE0817-8843-4330-B64E-4B1361B21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73045" y="73660"/>
              <a:ext cx="698500" cy="838200"/>
            </a:xfrm>
            <a:prstGeom prst="rect">
              <a:avLst/>
            </a:prstGeom>
          </p:spPr>
        </p:pic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2E61B745-C7EF-4560-8AE2-F71D81DAE003}"/>
              </a:ext>
            </a:extLst>
          </p:cNvPr>
          <p:cNvSpPr txBox="1"/>
          <p:nvPr/>
        </p:nvSpPr>
        <p:spPr>
          <a:xfrm>
            <a:off x="76640" y="1191362"/>
            <a:ext cx="600177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err="1">
                <a:latin typeface="Century Gothic" panose="020B0502020202020204" pitchFamily="34" charset="0"/>
              </a:rPr>
              <a:t>This</a:t>
            </a:r>
            <a:r>
              <a:rPr lang="es-CO" dirty="0">
                <a:latin typeface="Century Gothic" panose="020B0502020202020204" pitchFamily="34" charset="0"/>
              </a:rPr>
              <a:t> </a:t>
            </a:r>
            <a:r>
              <a:rPr lang="es-CO" dirty="0" err="1">
                <a:latin typeface="Century Gothic" panose="020B0502020202020204" pitchFamily="34" charset="0"/>
              </a:rPr>
              <a:t>tools</a:t>
            </a:r>
            <a:r>
              <a:rPr lang="es-CO" dirty="0">
                <a:latin typeface="Century Gothic" panose="020B0502020202020204" pitchFamily="34" charset="0"/>
              </a:rPr>
              <a:t> </a:t>
            </a:r>
            <a:r>
              <a:rPr lang="es-CO" dirty="0" err="1">
                <a:latin typeface="Century Gothic" panose="020B0502020202020204" pitchFamily="34" charset="0"/>
              </a:rPr>
              <a:t>need</a:t>
            </a:r>
            <a:r>
              <a:rPr lang="es-CO" dirty="0">
                <a:latin typeface="Century Gothic" panose="020B0502020202020204" pitchFamily="34" charset="0"/>
              </a:rPr>
              <a:t> </a:t>
            </a:r>
            <a:r>
              <a:rPr lang="es-CO" dirty="0" err="1">
                <a:latin typeface="Century Gothic" panose="020B0502020202020204" pitchFamily="34" charset="0"/>
              </a:rPr>
              <a:t>proper</a:t>
            </a:r>
            <a:r>
              <a:rPr lang="es-CO" dirty="0">
                <a:latin typeface="Century Gothic" panose="020B0502020202020204" pitchFamily="34" charset="0"/>
              </a:rPr>
              <a:t> </a:t>
            </a:r>
            <a:r>
              <a:rPr lang="es-CO" dirty="0" err="1">
                <a:latin typeface="Century Gothic" panose="020B0502020202020204" pitchFamily="34" charset="0"/>
              </a:rPr>
              <a:t>adaptation</a:t>
            </a:r>
            <a:r>
              <a:rPr lang="es-CO" dirty="0">
                <a:latin typeface="Century Gothic" panose="020B0502020202020204" pitchFamily="34" charset="0"/>
              </a:rPr>
              <a:t> </a:t>
            </a:r>
            <a:r>
              <a:rPr lang="es-CO" dirty="0" err="1">
                <a:latin typeface="Century Gothic" panose="020B0502020202020204" pitchFamily="34" charset="0"/>
              </a:rPr>
              <a:t>to</a:t>
            </a:r>
            <a:r>
              <a:rPr lang="es-CO" dirty="0">
                <a:latin typeface="Century Gothic" panose="020B0502020202020204" pitchFamily="34" charset="0"/>
              </a:rPr>
              <a:t> </a:t>
            </a:r>
            <a:r>
              <a:rPr lang="es-CO" dirty="0" err="1">
                <a:latin typeface="Century Gothic" panose="020B0502020202020204" pitchFamily="34" charset="0"/>
              </a:rPr>
              <a:t>national</a:t>
            </a:r>
            <a:r>
              <a:rPr lang="es-CO" dirty="0">
                <a:latin typeface="Century Gothic" panose="020B0502020202020204" pitchFamily="34" charset="0"/>
              </a:rPr>
              <a:t> </a:t>
            </a:r>
            <a:r>
              <a:rPr lang="es-CO" dirty="0" err="1">
                <a:latin typeface="Century Gothic" panose="020B0502020202020204" pitchFamily="34" charset="0"/>
              </a:rPr>
              <a:t>contexts</a:t>
            </a:r>
            <a:r>
              <a:rPr lang="es-CO" dirty="0">
                <a:latin typeface="Century Gothic" panose="020B0502020202020204" pitchFamily="34" charset="0"/>
              </a:rPr>
              <a:t> – lenguaje, </a:t>
            </a:r>
            <a:r>
              <a:rPr lang="es-CO" dirty="0" err="1">
                <a:latin typeface="Century Gothic" panose="020B0502020202020204" pitchFamily="34" charset="0"/>
              </a:rPr>
              <a:t>applicability</a:t>
            </a:r>
            <a:r>
              <a:rPr lang="es-CO" dirty="0">
                <a:latin typeface="Century Gothic" panose="020B0502020202020204" pitchFamily="34" charset="0"/>
              </a:rPr>
              <a:t> </a:t>
            </a:r>
            <a:r>
              <a:rPr lang="es-CO" dirty="0" err="1">
                <a:latin typeface="Century Gothic" panose="020B0502020202020204" pitchFamily="34" charset="0"/>
              </a:rPr>
              <a:t>of</a:t>
            </a:r>
            <a:r>
              <a:rPr lang="es-CO" dirty="0">
                <a:latin typeface="Century Gothic" panose="020B0502020202020204" pitchFamily="34" charset="0"/>
              </a:rPr>
              <a:t> </a:t>
            </a:r>
            <a:r>
              <a:rPr lang="es-CO" dirty="0" err="1">
                <a:latin typeface="Century Gothic" panose="020B0502020202020204" pitchFamily="34" charset="0"/>
              </a:rPr>
              <a:t>concepts</a:t>
            </a:r>
            <a:r>
              <a:rPr lang="es-CO" dirty="0">
                <a:latin typeface="Century Gothic" panose="020B0502020202020204" pitchFamily="34" charset="0"/>
              </a:rPr>
              <a:t>, </a:t>
            </a:r>
            <a:r>
              <a:rPr lang="es-CO" dirty="0" err="1">
                <a:latin typeface="Century Gothic" panose="020B0502020202020204" pitchFamily="34" charset="0"/>
              </a:rPr>
              <a:t>sensibilisation</a:t>
            </a:r>
            <a:r>
              <a:rPr lang="es-CO" dirty="0">
                <a:latin typeface="Century Gothic" panose="020B0502020202020204" pitchFamily="34" charset="0"/>
              </a:rPr>
              <a:t> </a:t>
            </a:r>
            <a:r>
              <a:rPr lang="es-CO" dirty="0" err="1">
                <a:latin typeface="Century Gothic" panose="020B0502020202020204" pitchFamily="34" charset="0"/>
              </a:rPr>
              <a:t>through</a:t>
            </a:r>
            <a:r>
              <a:rPr lang="es-CO" dirty="0">
                <a:latin typeface="Century Gothic" panose="020B0502020202020204" pitchFamily="34" charset="0"/>
              </a:rPr>
              <a:t> </a:t>
            </a:r>
            <a:r>
              <a:rPr lang="es-CO" dirty="0" err="1">
                <a:latin typeface="Century Gothic" panose="020B0502020202020204" pitchFamily="34" charset="0"/>
              </a:rPr>
              <a:t>locally-understandable</a:t>
            </a:r>
            <a:r>
              <a:rPr lang="es-CO" dirty="0">
                <a:latin typeface="Century Gothic" panose="020B0502020202020204" pitchFamily="34" charset="0"/>
              </a:rPr>
              <a:t> symbols.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err="1">
                <a:latin typeface="Century Gothic" panose="020B0502020202020204" pitchFamily="34" charset="0"/>
              </a:rPr>
              <a:t>Valution</a:t>
            </a:r>
            <a:r>
              <a:rPr lang="es-CO" dirty="0">
                <a:latin typeface="Century Gothic" panose="020B0502020202020204" pitchFamily="34" charset="0"/>
              </a:rPr>
              <a:t> vs </a:t>
            </a:r>
            <a:r>
              <a:rPr lang="es-CO" dirty="0" err="1">
                <a:latin typeface="Century Gothic" panose="020B0502020202020204" pitchFamily="34" charset="0"/>
              </a:rPr>
              <a:t>scoring</a:t>
            </a:r>
            <a:r>
              <a:rPr lang="es-CO" dirty="0">
                <a:latin typeface="Century Gothic" panose="020B0502020202020204" pitchFamily="34" charset="0"/>
              </a:rPr>
              <a:t> - </a:t>
            </a:r>
            <a:r>
              <a:rPr lang="es-CO" dirty="0" err="1">
                <a:latin typeface="Century Gothic" panose="020B0502020202020204" pitchFamily="34" charset="0"/>
              </a:rPr>
              <a:t>governance</a:t>
            </a:r>
            <a:r>
              <a:rPr lang="es-CO" dirty="0">
                <a:latin typeface="Century Gothic" panose="020B0502020202020204" pitchFamily="34" charset="0"/>
              </a:rPr>
              <a:t> </a:t>
            </a:r>
            <a:r>
              <a:rPr lang="es-CO" dirty="0" err="1">
                <a:latin typeface="Century Gothic" panose="020B0502020202020204" pitchFamily="34" charset="0"/>
              </a:rPr>
              <a:t>increased</a:t>
            </a:r>
            <a:r>
              <a:rPr lang="es-CO" dirty="0">
                <a:latin typeface="Century Gothic" panose="020B0502020202020204" pitchFamily="34" charset="0"/>
              </a:rPr>
              <a:t> </a:t>
            </a:r>
            <a:r>
              <a:rPr lang="es-CO" dirty="0" err="1">
                <a:latin typeface="Century Gothic" panose="020B0502020202020204" pitchFamily="34" charset="0"/>
              </a:rPr>
              <a:t>potential</a:t>
            </a:r>
            <a:r>
              <a:rPr lang="es-CO" dirty="0">
                <a:latin typeface="Century Gothic" panose="020B0502020202020204" pitchFamily="34" charset="0"/>
              </a:rPr>
              <a:t> </a:t>
            </a:r>
            <a:r>
              <a:rPr lang="es-CO" dirty="0" err="1">
                <a:latin typeface="Century Gothic" panose="020B0502020202020204" pitchFamily="34" charset="0"/>
              </a:rPr>
              <a:t>to</a:t>
            </a:r>
            <a:r>
              <a:rPr lang="es-CO" dirty="0">
                <a:latin typeface="Century Gothic" panose="020B0502020202020204" pitchFamily="34" charset="0"/>
              </a:rPr>
              <a:t> </a:t>
            </a:r>
            <a:r>
              <a:rPr lang="es-CO" dirty="0" err="1">
                <a:latin typeface="Century Gothic" panose="020B0502020202020204" pitchFamily="34" charset="0"/>
              </a:rPr>
              <a:t>improve</a:t>
            </a:r>
            <a:r>
              <a:rPr lang="es-CO" dirty="0">
                <a:latin typeface="Century Gothic" panose="020B0502020202020204" pitchFamily="34" charset="0"/>
              </a:rPr>
              <a:t> </a:t>
            </a:r>
            <a:r>
              <a:rPr lang="es-CO" dirty="0" err="1">
                <a:latin typeface="Century Gothic" panose="020B0502020202020204" pitchFamily="34" charset="0"/>
              </a:rPr>
              <a:t>when</a:t>
            </a:r>
            <a:r>
              <a:rPr lang="es-CO" dirty="0">
                <a:latin typeface="Century Gothic" panose="020B0502020202020204" pitchFamily="34" charset="0"/>
              </a:rPr>
              <a:t> </a:t>
            </a:r>
            <a:r>
              <a:rPr lang="es-CO" dirty="0" err="1">
                <a:latin typeface="Century Gothic" panose="020B0502020202020204" pitchFamily="34" charset="0"/>
              </a:rPr>
              <a:t>valued</a:t>
            </a:r>
            <a:r>
              <a:rPr lang="es-CO" dirty="0">
                <a:latin typeface="Century Gothic" panose="020B0502020202020204" pitchFamily="34" charset="0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err="1">
                <a:latin typeface="Century Gothic" panose="020B0502020202020204" pitchFamily="34" charset="0"/>
              </a:rPr>
              <a:t>Identification</a:t>
            </a:r>
            <a:r>
              <a:rPr lang="es-CO" dirty="0">
                <a:latin typeface="Century Gothic" panose="020B0502020202020204" pitchFamily="34" charset="0"/>
              </a:rPr>
              <a:t> </a:t>
            </a:r>
            <a:r>
              <a:rPr lang="es-CO" dirty="0" err="1">
                <a:latin typeface="Century Gothic" panose="020B0502020202020204" pitchFamily="34" charset="0"/>
              </a:rPr>
              <a:t>of</a:t>
            </a:r>
            <a:r>
              <a:rPr lang="es-CO" dirty="0">
                <a:latin typeface="Century Gothic" panose="020B0502020202020204" pitchFamily="34" charset="0"/>
              </a:rPr>
              <a:t> variables and data </a:t>
            </a:r>
            <a:r>
              <a:rPr lang="es-CO" dirty="0" err="1">
                <a:latin typeface="Century Gothic" panose="020B0502020202020204" pitchFamily="34" charset="0"/>
              </a:rPr>
              <a:t>within</a:t>
            </a:r>
            <a:r>
              <a:rPr lang="es-CO" dirty="0">
                <a:latin typeface="Century Gothic" panose="020B0502020202020204" pitchFamily="34" charset="0"/>
              </a:rPr>
              <a:t> PAME </a:t>
            </a:r>
            <a:r>
              <a:rPr lang="es-CO" dirty="0" err="1">
                <a:latin typeface="Century Gothic" panose="020B0502020202020204" pitchFamily="34" charset="0"/>
              </a:rPr>
              <a:t>tools</a:t>
            </a:r>
            <a:r>
              <a:rPr lang="es-CO" dirty="0">
                <a:latin typeface="Century Gothic" panose="020B0502020202020204" pitchFamily="34" charset="0"/>
              </a:rPr>
              <a:t> </a:t>
            </a:r>
            <a:r>
              <a:rPr lang="es-CO" dirty="0" err="1">
                <a:latin typeface="Century Gothic" panose="020B0502020202020204" pitchFamily="34" charset="0"/>
              </a:rPr>
              <a:t>eases</a:t>
            </a:r>
            <a:r>
              <a:rPr lang="es-CO" dirty="0">
                <a:latin typeface="Century Gothic" panose="020B0502020202020204" pitchFamily="34" charset="0"/>
              </a:rPr>
              <a:t> </a:t>
            </a:r>
            <a:r>
              <a:rPr lang="es-CO" dirty="0" err="1">
                <a:latin typeface="Century Gothic" panose="020B0502020202020204" pitchFamily="34" charset="0"/>
              </a:rPr>
              <a:t>the</a:t>
            </a:r>
            <a:r>
              <a:rPr lang="es-CO" dirty="0">
                <a:latin typeface="Century Gothic" panose="020B0502020202020204" pitchFamily="34" charset="0"/>
              </a:rPr>
              <a:t> </a:t>
            </a:r>
            <a:r>
              <a:rPr lang="es-CO" dirty="0" err="1">
                <a:latin typeface="Century Gothic" panose="020B0502020202020204" pitchFamily="34" charset="0"/>
              </a:rPr>
              <a:t>process</a:t>
            </a:r>
            <a:endParaRPr lang="es-CO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err="1">
                <a:latin typeface="Century Gothic" panose="020B0502020202020204" pitchFamily="34" charset="0"/>
              </a:rPr>
              <a:t>Inclusion</a:t>
            </a:r>
            <a:r>
              <a:rPr lang="es-CO" dirty="0">
                <a:latin typeface="Century Gothic" panose="020B0502020202020204" pitchFamily="34" charset="0"/>
              </a:rPr>
              <a:t> </a:t>
            </a:r>
            <a:r>
              <a:rPr lang="es-CO" dirty="0" err="1">
                <a:latin typeface="Century Gothic" panose="020B0502020202020204" pitchFamily="34" charset="0"/>
              </a:rPr>
              <a:t>of</a:t>
            </a:r>
            <a:r>
              <a:rPr lang="es-CO" dirty="0">
                <a:latin typeface="Century Gothic" panose="020B0502020202020204" pitchFamily="34" charset="0"/>
              </a:rPr>
              <a:t> variables /</a:t>
            </a:r>
            <a:r>
              <a:rPr lang="es-CO" dirty="0" err="1">
                <a:latin typeface="Century Gothic" panose="020B0502020202020204" pitchFamily="34" charset="0"/>
              </a:rPr>
              <a:t>questions</a:t>
            </a:r>
            <a:r>
              <a:rPr lang="es-CO" dirty="0">
                <a:latin typeface="Century Gothic" panose="020B0502020202020204" pitchFamily="34" charset="0"/>
              </a:rPr>
              <a:t> </a:t>
            </a:r>
            <a:r>
              <a:rPr lang="es-CO" dirty="0" err="1">
                <a:latin typeface="Century Gothic" panose="020B0502020202020204" pitchFamily="34" charset="0"/>
              </a:rPr>
              <a:t>related</a:t>
            </a:r>
            <a:r>
              <a:rPr lang="es-CO" dirty="0">
                <a:latin typeface="Century Gothic" panose="020B0502020202020204" pitchFamily="34" charset="0"/>
              </a:rPr>
              <a:t> </a:t>
            </a:r>
            <a:r>
              <a:rPr lang="es-CO" dirty="0" err="1">
                <a:latin typeface="Century Gothic" panose="020B0502020202020204" pitchFamily="34" charset="0"/>
              </a:rPr>
              <a:t>to</a:t>
            </a:r>
            <a:r>
              <a:rPr lang="es-CO" dirty="0">
                <a:latin typeface="Century Gothic" panose="020B0502020202020204" pitchFamily="34" charset="0"/>
              </a:rPr>
              <a:t> </a:t>
            </a:r>
            <a:r>
              <a:rPr lang="es-CO" dirty="0" err="1">
                <a:latin typeface="Century Gothic" panose="020B0502020202020204" pitchFamily="34" charset="0"/>
              </a:rPr>
              <a:t>governance</a:t>
            </a:r>
            <a:r>
              <a:rPr lang="es-CO" dirty="0">
                <a:latin typeface="Century Gothic" panose="020B0502020202020204" pitchFamily="34" charset="0"/>
              </a:rPr>
              <a:t> and </a:t>
            </a:r>
            <a:r>
              <a:rPr lang="es-CO" dirty="0" err="1">
                <a:latin typeface="Century Gothic" panose="020B0502020202020204" pitchFamily="34" charset="0"/>
              </a:rPr>
              <a:t>equity</a:t>
            </a:r>
            <a:r>
              <a:rPr lang="es-CO" dirty="0">
                <a:latin typeface="Century Gothic" panose="020B0502020202020204" pitchFamily="34" charset="0"/>
              </a:rPr>
              <a:t> </a:t>
            </a:r>
            <a:r>
              <a:rPr lang="es-CO" dirty="0" err="1">
                <a:latin typeface="Century Gothic" panose="020B0502020202020204" pitchFamily="34" charset="0"/>
              </a:rPr>
              <a:t>into</a:t>
            </a:r>
            <a:r>
              <a:rPr lang="es-CO" dirty="0">
                <a:latin typeface="Century Gothic" panose="020B0502020202020204" pitchFamily="34" charset="0"/>
              </a:rPr>
              <a:t> PAME </a:t>
            </a:r>
            <a:r>
              <a:rPr lang="es-CO" dirty="0" err="1">
                <a:latin typeface="Century Gothic" panose="020B0502020202020204" pitchFamily="34" charset="0"/>
              </a:rPr>
              <a:t>tools</a:t>
            </a:r>
            <a:endParaRPr lang="es-CO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latin typeface="Century Gothic" panose="020B0502020202020204" pitchFamily="34" charset="0"/>
              </a:rPr>
              <a:t>PA </a:t>
            </a:r>
            <a:r>
              <a:rPr lang="es-CO" dirty="0" err="1">
                <a:latin typeface="Century Gothic" panose="020B0502020202020204" pitchFamily="34" charset="0"/>
              </a:rPr>
              <a:t>governance</a:t>
            </a:r>
            <a:r>
              <a:rPr lang="es-CO" dirty="0">
                <a:latin typeface="Century Gothic" panose="020B0502020202020204" pitchFamily="34" charset="0"/>
              </a:rPr>
              <a:t> </a:t>
            </a:r>
            <a:r>
              <a:rPr lang="es-CO" dirty="0" err="1">
                <a:latin typeface="Century Gothic" panose="020B0502020202020204" pitchFamily="34" charset="0"/>
              </a:rPr>
              <a:t>is</a:t>
            </a:r>
            <a:r>
              <a:rPr lang="es-CO" dirty="0">
                <a:latin typeface="Century Gothic" panose="020B0502020202020204" pitchFamily="34" charset="0"/>
              </a:rPr>
              <a:t> complete </a:t>
            </a:r>
            <a:r>
              <a:rPr lang="es-CO" dirty="0" err="1">
                <a:latin typeface="Century Gothic" panose="020B0502020202020204" pitchFamily="34" charset="0"/>
              </a:rPr>
              <a:t>when</a:t>
            </a:r>
            <a:r>
              <a:rPr lang="es-CO" dirty="0">
                <a:latin typeface="Century Gothic" panose="020B0502020202020204" pitchFamily="34" charset="0"/>
              </a:rPr>
              <a:t> </a:t>
            </a:r>
            <a:r>
              <a:rPr lang="es-CO" dirty="0" err="1">
                <a:latin typeface="Century Gothic" panose="020B0502020202020204" pitchFamily="34" charset="0"/>
              </a:rPr>
              <a:t>thinking</a:t>
            </a:r>
            <a:r>
              <a:rPr lang="es-CO" dirty="0">
                <a:latin typeface="Century Gothic" panose="020B0502020202020204" pitchFamily="34" charset="0"/>
              </a:rPr>
              <a:t> </a:t>
            </a:r>
            <a:r>
              <a:rPr lang="es-CO" dirty="0" err="1">
                <a:latin typeface="Century Gothic" panose="020B0502020202020204" pitchFamily="34" charset="0"/>
              </a:rPr>
              <a:t>about</a:t>
            </a:r>
            <a:r>
              <a:rPr lang="es-CO" dirty="0">
                <a:latin typeface="Century Gothic" panose="020B0502020202020204" pitchFamily="34" charset="0"/>
              </a:rPr>
              <a:t> </a:t>
            </a:r>
            <a:r>
              <a:rPr lang="es-CO" dirty="0" err="1">
                <a:latin typeface="Century Gothic" panose="020B0502020202020204" pitchFamily="34" charset="0"/>
              </a:rPr>
              <a:t>the</a:t>
            </a:r>
            <a:r>
              <a:rPr lang="es-CO" dirty="0">
                <a:latin typeface="Century Gothic" panose="020B0502020202020204" pitchFamily="34" charset="0"/>
              </a:rPr>
              <a:t> </a:t>
            </a:r>
            <a:r>
              <a:rPr lang="es-CO" dirty="0" err="1">
                <a:latin typeface="Century Gothic" panose="020B0502020202020204" pitchFamily="34" charset="0"/>
              </a:rPr>
              <a:t>territory</a:t>
            </a:r>
            <a:r>
              <a:rPr lang="es-CO" dirty="0">
                <a:latin typeface="Century Gothic" panose="020B0502020202020204" pitchFamily="34" charset="0"/>
              </a:rPr>
              <a:t> – Territorial </a:t>
            </a:r>
            <a:r>
              <a:rPr lang="es-CO" dirty="0" err="1">
                <a:latin typeface="Century Gothic" panose="020B0502020202020204" pitchFamily="34" charset="0"/>
              </a:rPr>
              <a:t>governance</a:t>
            </a:r>
            <a:r>
              <a:rPr lang="es-CO" dirty="0">
                <a:latin typeface="Century Gothic" panose="020B0502020202020204" pitchFamily="34" charset="0"/>
              </a:rPr>
              <a:t> </a:t>
            </a:r>
            <a:r>
              <a:rPr lang="es-CO" dirty="0" err="1">
                <a:latin typeface="Century Gothic" panose="020B0502020202020204" pitchFamily="34" charset="0"/>
              </a:rPr>
              <a:t>for</a:t>
            </a:r>
            <a:r>
              <a:rPr lang="es-CO" dirty="0">
                <a:latin typeface="Century Gothic" panose="020B0502020202020204" pitchFamily="34" charset="0"/>
              </a:rPr>
              <a:t> </a:t>
            </a:r>
            <a:r>
              <a:rPr lang="es-CO" dirty="0" err="1">
                <a:latin typeface="Century Gothic" panose="020B0502020202020204" pitchFamily="34" charset="0"/>
              </a:rPr>
              <a:t>PAs</a:t>
            </a:r>
            <a:endParaRPr lang="es-CO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err="1">
                <a:latin typeface="Century Gothic" panose="020B0502020202020204" pitchFamily="34" charset="0"/>
              </a:rPr>
              <a:t>Improvement</a:t>
            </a:r>
            <a:r>
              <a:rPr lang="es-CO" dirty="0">
                <a:latin typeface="Century Gothic" panose="020B0502020202020204" pitchFamily="34" charset="0"/>
              </a:rPr>
              <a:t> </a:t>
            </a:r>
            <a:r>
              <a:rPr lang="es-CO" dirty="0" err="1">
                <a:latin typeface="Century Gothic" panose="020B0502020202020204" pitchFamily="34" charset="0"/>
              </a:rPr>
              <a:t>route</a:t>
            </a:r>
            <a:r>
              <a:rPr lang="es-CO" dirty="0">
                <a:latin typeface="Century Gothic" panose="020B0502020202020204" pitchFamily="34" charset="0"/>
              </a:rPr>
              <a:t> </a:t>
            </a:r>
            <a:r>
              <a:rPr lang="es-CO" dirty="0" err="1">
                <a:latin typeface="Century Gothic" panose="020B0502020202020204" pitchFamily="34" charset="0"/>
              </a:rPr>
              <a:t>maps</a:t>
            </a:r>
            <a:r>
              <a:rPr lang="es-CO" dirty="0">
                <a:latin typeface="Century Gothic" panose="020B0502020202020204" pitchFamily="34" charset="0"/>
              </a:rPr>
              <a:t> are a </a:t>
            </a:r>
            <a:r>
              <a:rPr lang="es-CO" dirty="0" err="1">
                <a:latin typeface="Century Gothic" panose="020B0502020202020204" pitchFamily="34" charset="0"/>
              </a:rPr>
              <a:t>means</a:t>
            </a:r>
            <a:r>
              <a:rPr lang="es-CO" dirty="0">
                <a:latin typeface="Century Gothic" panose="020B0502020202020204" pitchFamily="34" charset="0"/>
              </a:rPr>
              <a:t> </a:t>
            </a:r>
            <a:r>
              <a:rPr lang="es-CO" dirty="0" err="1">
                <a:latin typeface="Century Gothic" panose="020B0502020202020204" pitchFamily="34" charset="0"/>
              </a:rPr>
              <a:t>to</a:t>
            </a:r>
            <a:r>
              <a:rPr lang="es-CO" dirty="0">
                <a:latin typeface="Century Gothic" panose="020B0502020202020204" pitchFamily="34" charset="0"/>
              </a:rPr>
              <a:t> </a:t>
            </a:r>
            <a:r>
              <a:rPr lang="es-CO" dirty="0" err="1">
                <a:latin typeface="Century Gothic" panose="020B0502020202020204" pitchFamily="34" charset="0"/>
              </a:rPr>
              <a:t>greater</a:t>
            </a:r>
            <a:r>
              <a:rPr lang="es-CO" dirty="0">
                <a:latin typeface="Century Gothic" panose="020B0502020202020204" pitchFamily="34" charset="0"/>
              </a:rPr>
              <a:t> </a:t>
            </a:r>
            <a:r>
              <a:rPr lang="es-CO" dirty="0" err="1">
                <a:latin typeface="Century Gothic" panose="020B0502020202020204" pitchFamily="34" charset="0"/>
              </a:rPr>
              <a:t>integration</a:t>
            </a:r>
            <a:r>
              <a:rPr lang="es-CO" dirty="0">
                <a:latin typeface="Century Gothic" panose="020B0502020202020204" pitchFamily="34" charset="0"/>
              </a:rPr>
              <a:t> </a:t>
            </a:r>
            <a:r>
              <a:rPr lang="es-CO" dirty="0" err="1">
                <a:latin typeface="Century Gothic" panose="020B0502020202020204" pitchFamily="34" charset="0"/>
              </a:rPr>
              <a:t>objectives</a:t>
            </a:r>
            <a:r>
              <a:rPr lang="es-CO" dirty="0">
                <a:latin typeface="Century Gothic" panose="020B0502020202020204" pitchFamily="34" charset="0"/>
              </a:rPr>
              <a:t>, </a:t>
            </a:r>
            <a:r>
              <a:rPr lang="es-CO" dirty="0" err="1">
                <a:latin typeface="Century Gothic" panose="020B0502020202020204" pitchFamily="34" charset="0"/>
              </a:rPr>
              <a:t>from</a:t>
            </a:r>
            <a:r>
              <a:rPr lang="es-CO" dirty="0">
                <a:latin typeface="Century Gothic" panose="020B0502020202020204" pitchFamily="34" charset="0"/>
              </a:rPr>
              <a:t> </a:t>
            </a:r>
            <a:r>
              <a:rPr lang="es-CO" dirty="0" err="1">
                <a:latin typeface="Century Gothic" panose="020B0502020202020204" pitchFamily="34" charset="0"/>
              </a:rPr>
              <a:t>ecological</a:t>
            </a:r>
            <a:r>
              <a:rPr lang="es-CO" dirty="0">
                <a:latin typeface="Century Gothic" panose="020B0502020202020204" pitchFamily="34" charset="0"/>
              </a:rPr>
              <a:t>, cultural and social </a:t>
            </a:r>
            <a:r>
              <a:rPr lang="es-CO" dirty="0" err="1">
                <a:latin typeface="Century Gothic" panose="020B0502020202020204" pitchFamily="34" charset="0"/>
              </a:rPr>
              <a:t>angles</a:t>
            </a:r>
            <a:r>
              <a:rPr lang="es-CO" dirty="0">
                <a:latin typeface="Century Gothic" panose="020B050202020202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/>
          </a:p>
        </p:txBody>
      </p:sp>
      <p:pic>
        <p:nvPicPr>
          <p:cNvPr id="8209" name="Imagen 8208">
            <a:extLst>
              <a:ext uri="{FF2B5EF4-FFF2-40B4-BE49-F238E27FC236}">
                <a16:creationId xmlns:a16="http://schemas.microsoft.com/office/drawing/2014/main" id="{E2C37AFA-7308-4FDF-ACA6-0B276C7FE4D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8397" y="1191362"/>
            <a:ext cx="2922780" cy="1954696"/>
          </a:xfrm>
          <a:prstGeom prst="rect">
            <a:avLst/>
          </a:prstGeom>
        </p:spPr>
      </p:pic>
      <p:pic>
        <p:nvPicPr>
          <p:cNvPr id="8199" name="Imagen 8198">
            <a:extLst>
              <a:ext uri="{FF2B5EF4-FFF2-40B4-BE49-F238E27FC236}">
                <a16:creationId xmlns:a16="http://schemas.microsoft.com/office/drawing/2014/main" id="{6202A745-9214-498F-9F3A-554DB4A8D6E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2215" y="3200357"/>
            <a:ext cx="2855145" cy="365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3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C3C29422-CDDE-49A2-A07F-D57C7DBC55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11" y="-126228"/>
            <a:ext cx="4308438" cy="3082340"/>
          </a:xfrm>
          <a:prstGeom prst="rect">
            <a:avLst/>
          </a:prstGeom>
        </p:spPr>
      </p:pic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1309907" y="2445283"/>
            <a:ext cx="2350592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9779" indent="-129779" algn="just">
              <a:buFont typeface="Arial" pitchFamily="34" charset="0"/>
              <a:buChar char="•"/>
              <a:defRPr/>
            </a:pPr>
            <a:endParaRPr lang="es-ES" sz="135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22" name="Imagen 21" descr="D:\VIVIANA\Documents\2018LISTA VERDE\Fotos Guanentá\LLUN9780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2931" y="4995568"/>
            <a:ext cx="4253802" cy="2367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612" y="4011897"/>
            <a:ext cx="4909696" cy="274942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2689" y="-126228"/>
            <a:ext cx="4784043" cy="269341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36451EC-5B6A-4BD3-A7F4-B6A859EF1B0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6695" y="2622590"/>
            <a:ext cx="3790492" cy="284286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C07DD04-5075-4EE6-9086-38F3DA76653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2" y="2203330"/>
            <a:ext cx="4234256" cy="218135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F2341C34-E9B8-4AFE-BA88-0DFD7420D7B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2839" y="1444122"/>
            <a:ext cx="3873081" cy="2302404"/>
          </a:xfrm>
          <a:prstGeom prst="rect">
            <a:avLst/>
          </a:prstGeom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id="{47D73870-A8D7-4021-A1FC-8F44E3004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8" y="3896327"/>
            <a:ext cx="593187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Thank you – Gracias!</a:t>
            </a:r>
            <a:endParaRPr lang="es-CO" sz="44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59490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in Presentac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973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 descr="Resultado de imagen para iucn green list protected areas standard pillars">
            <a:extLst>
              <a:ext uri="{FF2B5EF4-FFF2-40B4-BE49-F238E27FC236}">
                <a16:creationId xmlns:a16="http://schemas.microsoft.com/office/drawing/2014/main" id="{8B62FE14-AE16-4055-8E32-D0891E23E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084" y="1047694"/>
            <a:ext cx="4065344" cy="314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18C59E27-7FB1-4F7C-B381-BA0588E91560}"/>
              </a:ext>
            </a:extLst>
          </p:cNvPr>
          <p:cNvSpPr txBox="1"/>
          <p:nvPr/>
        </p:nvSpPr>
        <p:spPr>
          <a:xfrm>
            <a:off x="207145" y="165012"/>
            <a:ext cx="39273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GL </a:t>
            </a:r>
            <a:r>
              <a:rPr lang="es-CO" sz="32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Pilot</a:t>
            </a:r>
            <a:r>
              <a:rPr lang="es-CO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s-CO" sz="32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phase</a:t>
            </a:r>
            <a:r>
              <a:rPr lang="es-CO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: 2011- 2014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F1FB433-501E-4058-A601-04AE4CB87213}"/>
              </a:ext>
            </a:extLst>
          </p:cNvPr>
          <p:cNvSpPr txBox="1"/>
          <p:nvPr/>
        </p:nvSpPr>
        <p:spPr>
          <a:xfrm>
            <a:off x="69128" y="5654917"/>
            <a:ext cx="3975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Succesfull</a:t>
            </a:r>
            <a:r>
              <a:rPr lang="en-CA" dirty="0">
                <a:solidFill>
                  <a:schemeClr val="accent1"/>
                </a:solidFill>
                <a:latin typeface="Century Gothic" panose="020B0502020202020204" pitchFamily="34" charset="0"/>
              </a:rPr>
              <a:t> accreditation of 3 Pas: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Gorgona</a:t>
            </a:r>
            <a:r>
              <a:rPr lang="en-CA" dirty="0">
                <a:solidFill>
                  <a:schemeClr val="accent1"/>
                </a:solidFill>
                <a:latin typeface="Century Gothic" panose="020B0502020202020204" pitchFamily="34" charset="0"/>
              </a:rPr>
              <a:t> National Park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Tatamá</a:t>
            </a:r>
            <a:r>
              <a:rPr lang="en-CA" dirty="0">
                <a:solidFill>
                  <a:schemeClr val="accent1"/>
                </a:solidFill>
                <a:latin typeface="Century Gothic" panose="020B0502020202020204" pitchFamily="34" charset="0"/>
              </a:rPr>
              <a:t> National Park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accent1"/>
                </a:solidFill>
                <a:latin typeface="Century Gothic" panose="020B0502020202020204" pitchFamily="34" charset="0"/>
              </a:rPr>
              <a:t>Galeras Sanctuary</a:t>
            </a:r>
          </a:p>
        </p:txBody>
      </p:sp>
      <p:pic>
        <p:nvPicPr>
          <p:cNvPr id="20" name="Picture 6" descr="Resultado de imagen para iucn green list 1.1.">
            <a:extLst>
              <a:ext uri="{FF2B5EF4-FFF2-40B4-BE49-F238E27FC236}">
                <a16:creationId xmlns:a16="http://schemas.microsoft.com/office/drawing/2014/main" id="{7DB20B0F-BAF2-4FEF-83F1-60430908F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9529" y="1144295"/>
            <a:ext cx="3565685" cy="364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sultado de imagen para lista verde colombia">
            <a:extLst>
              <a:ext uri="{FF2B5EF4-FFF2-40B4-BE49-F238E27FC236}">
                <a16:creationId xmlns:a16="http://schemas.microsoft.com/office/drawing/2014/main" id="{1A8BBCDF-ABF4-4A0E-9A8E-1F73CBFED1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0"/>
          <a:stretch/>
        </p:blipFill>
        <p:spPr bwMode="auto">
          <a:xfrm>
            <a:off x="1687113" y="4705836"/>
            <a:ext cx="782072" cy="94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jeju world conservation congress">
            <a:extLst>
              <a:ext uri="{FF2B5EF4-FFF2-40B4-BE49-F238E27FC236}">
                <a16:creationId xmlns:a16="http://schemas.microsoft.com/office/drawing/2014/main" id="{007CDE8F-F37F-49D1-A279-00658D3EB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9" y="4039968"/>
            <a:ext cx="1471704" cy="86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2FE47CEE-DA82-49E2-9BFB-F83A7021920C}"/>
              </a:ext>
            </a:extLst>
          </p:cNvPr>
          <p:cNvSpPr txBox="1"/>
          <p:nvPr/>
        </p:nvSpPr>
        <p:spPr>
          <a:xfrm>
            <a:off x="4539616" y="4485466"/>
            <a:ext cx="45352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accent1"/>
                </a:solidFill>
                <a:latin typeface="Century Gothic" panose="020B0502020202020204" pitchFamily="34" charset="0"/>
              </a:rPr>
              <a:t>Pre-selection of 5 new PAs + sustain original 3: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Chingaza</a:t>
            </a:r>
            <a:r>
              <a:rPr lang="en-CA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National Park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Malpelo</a:t>
            </a:r>
            <a:r>
              <a:rPr lang="en-CA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Sanctuary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Guanentá</a:t>
            </a:r>
            <a:r>
              <a:rPr lang="en-CA" dirty="0">
                <a:solidFill>
                  <a:schemeClr val="accent1"/>
                </a:solidFill>
                <a:latin typeface="Century Gothic" panose="020B0502020202020204" pitchFamily="34" charset="0"/>
              </a:rPr>
              <a:t> Alto Río </a:t>
            </a:r>
            <a:r>
              <a:rPr lang="en-CA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Fonce</a:t>
            </a:r>
            <a:r>
              <a:rPr lang="en-CA" dirty="0">
                <a:solidFill>
                  <a:schemeClr val="accent1"/>
                </a:solidFill>
                <a:latin typeface="Century Gothic" panose="020B0502020202020204" pitchFamily="34" charset="0"/>
              </a:rPr>
              <a:t> Sanctuary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accent1"/>
                </a:solidFill>
                <a:latin typeface="Century Gothic" panose="020B0502020202020204" pitchFamily="34" charset="0"/>
              </a:rPr>
              <a:t>Los </a:t>
            </a:r>
            <a:r>
              <a:rPr lang="en-CA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Katíos</a:t>
            </a:r>
            <a:r>
              <a:rPr lang="en-CA" dirty="0">
                <a:solidFill>
                  <a:schemeClr val="accent1"/>
                </a:solidFill>
                <a:latin typeface="Century Gothic" panose="020B0502020202020204" pitchFamily="34" charset="0"/>
              </a:rPr>
              <a:t> National Park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Cahuinarí</a:t>
            </a:r>
            <a:r>
              <a:rPr lang="en-CA" dirty="0">
                <a:solidFill>
                  <a:schemeClr val="accent1"/>
                </a:solidFill>
                <a:latin typeface="Century Gothic" panose="020B0502020202020204" pitchFamily="34" charset="0"/>
              </a:rPr>
              <a:t> National Park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82BD7F9-6681-40D2-9BED-4A16FE584C4F}"/>
              </a:ext>
            </a:extLst>
          </p:cNvPr>
          <p:cNvSpPr txBox="1"/>
          <p:nvPr/>
        </p:nvSpPr>
        <p:spPr>
          <a:xfrm>
            <a:off x="4934573" y="182597"/>
            <a:ext cx="40022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GL </a:t>
            </a:r>
            <a:r>
              <a:rPr lang="es-CO" sz="32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implementation</a:t>
            </a:r>
            <a:r>
              <a:rPr lang="es-CO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s-CO" sz="32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phase</a:t>
            </a:r>
            <a:r>
              <a:rPr lang="es-CO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: 2015-2019</a:t>
            </a:r>
          </a:p>
        </p:txBody>
      </p:sp>
      <p:pic>
        <p:nvPicPr>
          <p:cNvPr id="3" name="Picture 4" descr="Resultado de imagen para unesco world heritage logo">
            <a:extLst>
              <a:ext uri="{FF2B5EF4-FFF2-40B4-BE49-F238E27FC236}">
                <a16:creationId xmlns:a16="http://schemas.microsoft.com/office/drawing/2014/main" id="{395829DD-6428-40D9-89C3-F32C21939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0605" y="5298829"/>
            <a:ext cx="391428" cy="39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Resultado de imagen para unesco world heritage logo">
            <a:extLst>
              <a:ext uri="{FF2B5EF4-FFF2-40B4-BE49-F238E27FC236}">
                <a16:creationId xmlns:a16="http://schemas.microsoft.com/office/drawing/2014/main" id="{30624257-1838-4AA9-B90B-9C8020143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7113" y="5848695"/>
            <a:ext cx="381472" cy="38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7DE854C8-9BF0-411C-A462-0652959B44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81275" y="4273061"/>
            <a:ext cx="1710609" cy="67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25 Conector recto de flecha">
            <a:extLst>
              <a:ext uri="{FF2B5EF4-FFF2-40B4-BE49-F238E27FC236}">
                <a16:creationId xmlns:a16="http://schemas.microsoft.com/office/drawing/2014/main" id="{EACD2E0E-81F7-40A6-B5B2-0A742C1EE112}"/>
              </a:ext>
            </a:extLst>
          </p:cNvPr>
          <p:cNvCxnSpPr>
            <a:cxnSpLocks/>
          </p:cNvCxnSpPr>
          <p:nvPr/>
        </p:nvCxnSpPr>
        <p:spPr bwMode="auto">
          <a:xfrm>
            <a:off x="1132684" y="4965298"/>
            <a:ext cx="397178" cy="333531"/>
          </a:xfrm>
          <a:prstGeom prst="straightConnector1">
            <a:avLst/>
          </a:pr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25 Conector recto de flecha">
            <a:extLst>
              <a:ext uri="{FF2B5EF4-FFF2-40B4-BE49-F238E27FC236}">
                <a16:creationId xmlns:a16="http://schemas.microsoft.com/office/drawing/2014/main" id="{920F947C-68B3-402B-8D2F-575DD61898B6}"/>
              </a:ext>
            </a:extLst>
          </p:cNvPr>
          <p:cNvCxnSpPr>
            <a:cxnSpLocks/>
          </p:cNvCxnSpPr>
          <p:nvPr/>
        </p:nvCxnSpPr>
        <p:spPr bwMode="auto">
          <a:xfrm flipV="1">
            <a:off x="2616917" y="4965299"/>
            <a:ext cx="408311" cy="286639"/>
          </a:xfrm>
          <a:prstGeom prst="straightConnector1">
            <a:avLst/>
          </a:pr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12472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3 Imagen" descr="6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9378" y="1464964"/>
            <a:ext cx="9144000" cy="534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84933" y="2448427"/>
            <a:ext cx="7992889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Governance assessments: methodological approach, site &amp; national levels</a:t>
            </a:r>
            <a:endParaRPr lang="es-CO" sz="4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179512" y="2200796"/>
            <a:ext cx="31341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3038" indent="-173038" algn="just">
              <a:buFont typeface="Arial" pitchFamily="34" charset="0"/>
              <a:buChar char="•"/>
              <a:defRPr/>
            </a:pPr>
            <a:endParaRPr lang="es-ES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13" name="Agrupar 68">
            <a:extLst>
              <a:ext uri="{FF2B5EF4-FFF2-40B4-BE49-F238E27FC236}">
                <a16:creationId xmlns:a16="http://schemas.microsoft.com/office/drawing/2014/main" id="{01042228-C457-4937-A9DE-9F52ED6A274B}"/>
              </a:ext>
            </a:extLst>
          </p:cNvPr>
          <p:cNvGrpSpPr>
            <a:grpSpLocks/>
          </p:cNvGrpSpPr>
          <p:nvPr/>
        </p:nvGrpSpPr>
        <p:grpSpPr>
          <a:xfrm>
            <a:off x="1547664" y="245364"/>
            <a:ext cx="6264696" cy="1219600"/>
            <a:chOff x="0" y="0"/>
            <a:chExt cx="5027295" cy="977900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A37265C-67A0-4088-BAC3-179416C34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43510"/>
              <a:ext cx="679450" cy="650240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3D3E727A-AEA1-4E6A-9786-AB4030908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1745" y="0"/>
              <a:ext cx="940435" cy="977900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C2966C2B-4489-4841-B7B5-C0A468D8FA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39895" y="64770"/>
              <a:ext cx="787400" cy="798195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71FE0817-8843-4330-B64E-4B1361B21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73045" y="73660"/>
              <a:ext cx="698500" cy="838200"/>
            </a:xfrm>
            <a:prstGeom prst="rect">
              <a:avLst/>
            </a:prstGeom>
          </p:spPr>
        </p:pic>
      </p:grpSp>
      <p:pic>
        <p:nvPicPr>
          <p:cNvPr id="10" name="Picture 4" descr="La imagen puede contener: planta, exterior y naturaleza">
            <a:extLst>
              <a:ext uri="{FF2B5EF4-FFF2-40B4-BE49-F238E27FC236}">
                <a16:creationId xmlns:a16="http://schemas.microsoft.com/office/drawing/2014/main" id="{7468990B-15A3-40B2-81C2-97B3B144F9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79" y="4958862"/>
            <a:ext cx="2571384" cy="185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C18DDC3-5C71-43AD-A0B0-F8291C4448A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763" y="4940632"/>
            <a:ext cx="2272600" cy="185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758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469234" y="1591962"/>
            <a:ext cx="40423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1st </a:t>
            </a:r>
            <a:r>
              <a:rPr lang="es-CO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moment</a:t>
            </a:r>
            <a:r>
              <a:rPr lang="es-CO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: </a:t>
            </a:r>
            <a:r>
              <a:rPr lang="en-US" b="1" dirty="0">
                <a:solidFill>
                  <a:srgbClr val="000000"/>
                </a:solidFill>
                <a:latin typeface="Century Gothic" panose="020B0502020202020204" pitchFamily="34" charset="0"/>
              </a:rPr>
              <a:t>PA Governance concepts and PA context 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– setting a common ground on where we are and what governance means for the group, out of a conceptual framework.</a:t>
            </a:r>
          </a:p>
        </p:txBody>
      </p:sp>
      <p:grpSp>
        <p:nvGrpSpPr>
          <p:cNvPr id="28" name="Agrupar 68">
            <a:extLst>
              <a:ext uri="{FF2B5EF4-FFF2-40B4-BE49-F238E27FC236}">
                <a16:creationId xmlns:a16="http://schemas.microsoft.com/office/drawing/2014/main" id="{D3F5825E-F1DB-4C82-9239-6546980EDA04}"/>
              </a:ext>
            </a:extLst>
          </p:cNvPr>
          <p:cNvGrpSpPr>
            <a:grpSpLocks/>
          </p:cNvGrpSpPr>
          <p:nvPr/>
        </p:nvGrpSpPr>
        <p:grpSpPr>
          <a:xfrm>
            <a:off x="322384" y="79451"/>
            <a:ext cx="6565525" cy="1309122"/>
            <a:chOff x="0" y="0"/>
            <a:chExt cx="5027295" cy="977900"/>
          </a:xfrm>
        </p:grpSpPr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C1E77164-4121-44D3-8261-705243884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43510"/>
              <a:ext cx="679450" cy="650240"/>
            </a:xfrm>
            <a:prstGeom prst="rect">
              <a:avLst/>
            </a:prstGeom>
          </p:spPr>
        </p:pic>
        <p:pic>
          <p:nvPicPr>
            <p:cNvPr id="36" name="Imagen 35">
              <a:extLst>
                <a:ext uri="{FF2B5EF4-FFF2-40B4-BE49-F238E27FC236}">
                  <a16:creationId xmlns:a16="http://schemas.microsoft.com/office/drawing/2014/main" id="{881E392F-DFAB-45A3-A20D-96145B69B4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1745" y="0"/>
              <a:ext cx="940435" cy="977900"/>
            </a:xfrm>
            <a:prstGeom prst="rect">
              <a:avLst/>
            </a:prstGeom>
          </p:spPr>
        </p:pic>
        <p:pic>
          <p:nvPicPr>
            <p:cNvPr id="38" name="Imagen 37">
              <a:extLst>
                <a:ext uri="{FF2B5EF4-FFF2-40B4-BE49-F238E27FC236}">
                  <a16:creationId xmlns:a16="http://schemas.microsoft.com/office/drawing/2014/main" id="{1E15B018-C057-4A0B-8944-07373161B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39895" y="64770"/>
              <a:ext cx="787400" cy="798195"/>
            </a:xfrm>
            <a:prstGeom prst="rect">
              <a:avLst/>
            </a:prstGeom>
          </p:spPr>
        </p:pic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1020776A-7A7E-49E9-BB66-FF74A30E1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73045" y="73660"/>
              <a:ext cx="698500" cy="838200"/>
            </a:xfrm>
            <a:prstGeom prst="rect">
              <a:avLst/>
            </a:prstGeom>
          </p:spPr>
        </p:pic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939A230B-E62A-4455-8F6A-01BC425C234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37"/>
          <a:stretch/>
        </p:blipFill>
        <p:spPr>
          <a:xfrm>
            <a:off x="4572000" y="1591962"/>
            <a:ext cx="4381759" cy="2065779"/>
          </a:xfrm>
          <a:prstGeom prst="rect">
            <a:avLst/>
          </a:prstGeom>
        </p:spPr>
      </p:pic>
      <p:pic>
        <p:nvPicPr>
          <p:cNvPr id="41" name="Picture 4">
            <a:extLst>
              <a:ext uri="{FF2B5EF4-FFF2-40B4-BE49-F238E27FC236}">
                <a16:creationId xmlns:a16="http://schemas.microsoft.com/office/drawing/2014/main" id="{5001A8E1-B9C7-43EF-985D-BFCDB52B0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4260" y="3791619"/>
            <a:ext cx="1835922" cy="26101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42" name="Picture 6" descr="Resultado de imagen para naciones unidas logo">
            <a:extLst>
              <a:ext uri="{FF2B5EF4-FFF2-40B4-BE49-F238E27FC236}">
                <a16:creationId xmlns:a16="http://schemas.microsoft.com/office/drawing/2014/main" id="{F28CBB10-A43C-4E62-AF82-29EF44A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354" y="5362872"/>
            <a:ext cx="152657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CuadroTexto 42">
            <a:extLst>
              <a:ext uri="{FF2B5EF4-FFF2-40B4-BE49-F238E27FC236}">
                <a16:creationId xmlns:a16="http://schemas.microsoft.com/office/drawing/2014/main" id="{33E698CF-86D5-4AEC-AD3A-2BDF9DF4622A}"/>
              </a:ext>
            </a:extLst>
          </p:cNvPr>
          <p:cNvSpPr txBox="1"/>
          <p:nvPr/>
        </p:nvSpPr>
        <p:spPr>
          <a:xfrm>
            <a:off x="5442065" y="3861130"/>
            <a:ext cx="35788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dirty="0" err="1">
                <a:latin typeface="Century Gothic" panose="020B0502020202020204" pitchFamily="34" charset="0"/>
              </a:rPr>
              <a:t>What</a:t>
            </a:r>
            <a:r>
              <a:rPr lang="es-CO" dirty="0">
                <a:latin typeface="Century Gothic" panose="020B0502020202020204" pitchFamily="34" charset="0"/>
              </a:rPr>
              <a:t> </a:t>
            </a:r>
            <a:r>
              <a:rPr lang="es-CO" dirty="0" err="1">
                <a:latin typeface="Century Gothic" panose="020B0502020202020204" pitchFamily="34" charset="0"/>
              </a:rPr>
              <a:t>is</a:t>
            </a:r>
            <a:r>
              <a:rPr lang="es-CO" dirty="0">
                <a:latin typeface="Century Gothic" panose="020B0502020202020204" pitchFamily="34" charset="0"/>
              </a:rPr>
              <a:t> </a:t>
            </a:r>
            <a:r>
              <a:rPr lang="es-CO" dirty="0" err="1">
                <a:latin typeface="Century Gothic" panose="020B0502020202020204" pitchFamily="34" charset="0"/>
              </a:rPr>
              <a:t>governance</a:t>
            </a:r>
            <a:r>
              <a:rPr lang="es-CO" dirty="0">
                <a:latin typeface="Century Gothic" panose="020B0502020202020204" pitchFamily="34" charset="0"/>
              </a:rPr>
              <a:t>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dirty="0" err="1">
                <a:latin typeface="Century Gothic" panose="020B0502020202020204" pitchFamily="34" charset="0"/>
              </a:rPr>
              <a:t>Differences</a:t>
            </a:r>
            <a:r>
              <a:rPr lang="es-CO" dirty="0">
                <a:latin typeface="Century Gothic" panose="020B0502020202020204" pitchFamily="34" charset="0"/>
              </a:rPr>
              <a:t> </a:t>
            </a:r>
            <a:r>
              <a:rPr lang="es-CO" dirty="0" err="1">
                <a:latin typeface="Century Gothic" panose="020B0502020202020204" pitchFamily="34" charset="0"/>
              </a:rPr>
              <a:t>with</a:t>
            </a:r>
            <a:r>
              <a:rPr lang="es-CO" dirty="0">
                <a:latin typeface="Century Gothic" panose="020B0502020202020204" pitchFamily="34" charset="0"/>
              </a:rPr>
              <a:t> </a:t>
            </a:r>
            <a:r>
              <a:rPr lang="es-CO" dirty="0" err="1">
                <a:latin typeface="Century Gothic" panose="020B0502020202020204" pitchFamily="34" charset="0"/>
              </a:rPr>
              <a:t>management</a:t>
            </a:r>
            <a:endParaRPr lang="es-CO" dirty="0"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dirty="0" err="1">
                <a:latin typeface="Century Gothic" panose="020B0502020202020204" pitchFamily="34" charset="0"/>
              </a:rPr>
              <a:t>Differences</a:t>
            </a:r>
            <a:r>
              <a:rPr lang="es-CO" dirty="0">
                <a:latin typeface="Century Gothic" panose="020B0502020202020204" pitchFamily="34" charset="0"/>
              </a:rPr>
              <a:t> </a:t>
            </a:r>
            <a:r>
              <a:rPr lang="es-CO" dirty="0" err="1">
                <a:latin typeface="Century Gothic" panose="020B0502020202020204" pitchFamily="34" charset="0"/>
              </a:rPr>
              <a:t>with</a:t>
            </a:r>
            <a:r>
              <a:rPr lang="es-CO" dirty="0">
                <a:latin typeface="Century Gothic" panose="020B0502020202020204" pitchFamily="34" charset="0"/>
              </a:rPr>
              <a:t> </a:t>
            </a:r>
            <a:r>
              <a:rPr lang="es-CO" dirty="0" err="1">
                <a:latin typeface="Century Gothic" panose="020B0502020202020204" pitchFamily="34" charset="0"/>
              </a:rPr>
              <a:t>other</a:t>
            </a:r>
            <a:r>
              <a:rPr lang="es-CO" dirty="0">
                <a:latin typeface="Century Gothic" panose="020B0502020202020204" pitchFamily="34" charset="0"/>
              </a:rPr>
              <a:t> </a:t>
            </a:r>
            <a:r>
              <a:rPr lang="es-CO" dirty="0" err="1">
                <a:latin typeface="Century Gothic" panose="020B0502020202020204" pitchFamily="34" charset="0"/>
              </a:rPr>
              <a:t>concepts</a:t>
            </a:r>
            <a:r>
              <a:rPr lang="es-CO" dirty="0">
                <a:latin typeface="Century Gothic" panose="020B0502020202020204" pitchFamily="34" charset="0"/>
              </a:rPr>
              <a:t> </a:t>
            </a:r>
            <a:r>
              <a:rPr lang="es-CO" dirty="0" err="1">
                <a:latin typeface="Century Gothic" panose="020B0502020202020204" pitchFamily="34" charset="0"/>
              </a:rPr>
              <a:t>e.g</a:t>
            </a:r>
            <a:r>
              <a:rPr lang="es-CO" dirty="0">
                <a:latin typeface="Century Gothic" panose="020B0502020202020204" pitchFamily="34" charset="0"/>
              </a:rPr>
              <a:t>. </a:t>
            </a:r>
            <a:r>
              <a:rPr lang="es-CO" dirty="0" err="1">
                <a:latin typeface="Century Gothic" panose="020B0502020202020204" pitchFamily="34" charset="0"/>
              </a:rPr>
              <a:t>participation</a:t>
            </a:r>
            <a:r>
              <a:rPr lang="es-CO" dirty="0">
                <a:latin typeface="Century Gothic" panose="020B0502020202020204" pitchFamily="34" charset="0"/>
              </a:rPr>
              <a:t>, </a:t>
            </a:r>
            <a:r>
              <a:rPr lang="es-CO" dirty="0" err="1">
                <a:latin typeface="Century Gothic" panose="020B0502020202020204" pitchFamily="34" charset="0"/>
              </a:rPr>
              <a:t>governability</a:t>
            </a:r>
            <a:endParaRPr lang="es-CO" dirty="0"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dirty="0">
                <a:latin typeface="Century Gothic" panose="020B0502020202020204" pitchFamily="34" charset="0"/>
              </a:rPr>
              <a:t>PA </a:t>
            </a:r>
            <a:r>
              <a:rPr lang="es-CO" dirty="0" err="1">
                <a:latin typeface="Century Gothic" panose="020B0502020202020204" pitchFamily="34" charset="0"/>
              </a:rPr>
              <a:t>governance</a:t>
            </a:r>
            <a:r>
              <a:rPr lang="es-CO" dirty="0">
                <a:latin typeface="Century Gothic" panose="020B0502020202020204" pitchFamily="34" charset="0"/>
              </a:rPr>
              <a:t>: </a:t>
            </a:r>
            <a:r>
              <a:rPr lang="es-CO" dirty="0" err="1">
                <a:latin typeface="Century Gothic" panose="020B0502020202020204" pitchFamily="34" charset="0"/>
              </a:rPr>
              <a:t>diversity</a:t>
            </a:r>
            <a:r>
              <a:rPr lang="es-CO" dirty="0">
                <a:latin typeface="Century Gothic" panose="020B0502020202020204" pitchFamily="34" charset="0"/>
              </a:rPr>
              <a:t> and </a:t>
            </a:r>
            <a:r>
              <a:rPr lang="es-CO" dirty="0" err="1">
                <a:latin typeface="Century Gothic" panose="020B0502020202020204" pitchFamily="34" charset="0"/>
              </a:rPr>
              <a:t>quality</a:t>
            </a:r>
            <a:endParaRPr lang="es-CO" dirty="0"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dirty="0" err="1">
                <a:latin typeface="Century Gothic" panose="020B0502020202020204" pitchFamily="34" charset="0"/>
              </a:rPr>
              <a:t>Governance</a:t>
            </a:r>
            <a:r>
              <a:rPr lang="es-CO" dirty="0">
                <a:latin typeface="Century Gothic" panose="020B0502020202020204" pitchFamily="34" charset="0"/>
              </a:rPr>
              <a:t> in </a:t>
            </a:r>
            <a:r>
              <a:rPr lang="es-CO" dirty="0" err="1">
                <a:latin typeface="Century Gothic" panose="020B0502020202020204" pitchFamily="34" charset="0"/>
              </a:rPr>
              <a:t>the</a:t>
            </a:r>
            <a:r>
              <a:rPr lang="es-CO" dirty="0">
                <a:latin typeface="Century Gothic" panose="020B0502020202020204" pitchFamily="34" charset="0"/>
              </a:rPr>
              <a:t> </a:t>
            </a:r>
            <a:r>
              <a:rPr lang="es-CO" dirty="0" err="1">
                <a:latin typeface="Century Gothic" panose="020B0502020202020204" pitchFamily="34" charset="0"/>
              </a:rPr>
              <a:t>PoWPA</a:t>
            </a:r>
            <a:r>
              <a:rPr lang="es-CO" dirty="0">
                <a:latin typeface="Century Gothic" panose="020B0502020202020204" pitchFamily="34" charset="0"/>
              </a:rPr>
              <a:t> &amp; </a:t>
            </a:r>
            <a:r>
              <a:rPr lang="es-CO" dirty="0" err="1">
                <a:latin typeface="Century Gothic" panose="020B0502020202020204" pitchFamily="34" charset="0"/>
              </a:rPr>
              <a:t>the</a:t>
            </a:r>
            <a:r>
              <a:rPr lang="es-CO" dirty="0">
                <a:latin typeface="Century Gothic" panose="020B0502020202020204" pitchFamily="34" charset="0"/>
              </a:rPr>
              <a:t> GL</a:t>
            </a:r>
          </a:p>
        </p:txBody>
      </p:sp>
      <p:pic>
        <p:nvPicPr>
          <p:cNvPr id="3074" name="Picture 2" descr="Resultado de imagen para natural resource governance institute">
            <a:extLst>
              <a:ext uri="{FF2B5EF4-FFF2-40B4-BE49-F238E27FC236}">
                <a16:creationId xmlns:a16="http://schemas.microsoft.com/office/drawing/2014/main" id="{10B336B1-EC8E-4CFE-BD20-DC311CED3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4639" y="4336743"/>
            <a:ext cx="2097738" cy="82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Imagen relacionada">
            <a:extLst>
              <a:ext uri="{FF2B5EF4-FFF2-40B4-BE49-F238E27FC236}">
                <a16:creationId xmlns:a16="http://schemas.microsoft.com/office/drawing/2014/main" id="{7A096B3F-93B9-4582-8200-E047E4676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7910" y="79451"/>
            <a:ext cx="2482049" cy="119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673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upo 47"/>
          <p:cNvGrpSpPr/>
          <p:nvPr/>
        </p:nvGrpSpPr>
        <p:grpSpPr>
          <a:xfrm>
            <a:off x="204481" y="2441691"/>
            <a:ext cx="8642606" cy="2971471"/>
            <a:chOff x="372712" y="1528397"/>
            <a:chExt cx="11296414" cy="3759200"/>
          </a:xfrm>
        </p:grpSpPr>
        <p:sp>
          <p:nvSpPr>
            <p:cNvPr id="4" name="Doble onda 3"/>
            <p:cNvSpPr/>
            <p:nvPr/>
          </p:nvSpPr>
          <p:spPr>
            <a:xfrm>
              <a:off x="372712" y="1528397"/>
              <a:ext cx="11296414" cy="3759200"/>
            </a:xfrm>
            <a:prstGeom prst="doubleWave">
              <a:avLst>
                <a:gd name="adj1" fmla="val 2073"/>
                <a:gd name="adj2" fmla="val 298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O" sz="1350" dirty="0"/>
            </a:p>
          </p:txBody>
        </p:sp>
        <p:cxnSp>
          <p:nvCxnSpPr>
            <p:cNvPr id="6" name="Conector recto de flecha 5"/>
            <p:cNvCxnSpPr/>
            <p:nvPr/>
          </p:nvCxnSpPr>
          <p:spPr>
            <a:xfrm>
              <a:off x="3216924" y="2985571"/>
              <a:ext cx="6015659" cy="0"/>
            </a:xfrm>
            <a:prstGeom prst="straightConnector1">
              <a:avLst/>
            </a:prstGeom>
            <a:ln w="38100" cmpd="sng">
              <a:prstDash val="lgDash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ángulo redondeado 8"/>
            <p:cNvSpPr/>
            <p:nvPr/>
          </p:nvSpPr>
          <p:spPr>
            <a:xfrm>
              <a:off x="971745" y="1806768"/>
              <a:ext cx="2173211" cy="1046989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050" b="1" dirty="0" err="1">
                  <a:solidFill>
                    <a:schemeClr val="tx1"/>
                  </a:solidFill>
                  <a:latin typeface="Century Gothic" panose="020B0502020202020204" pitchFamily="34" charset="0"/>
                  <a:cs typeface="Adobe Naskh Medium" panose="01010101010101010101" pitchFamily="50" charset="-78"/>
                </a:rPr>
                <a:t>Relevant</a:t>
              </a:r>
              <a:r>
                <a:rPr lang="es-CO" sz="1050" b="1" dirty="0">
                  <a:solidFill>
                    <a:schemeClr val="tx1"/>
                  </a:solidFill>
                  <a:latin typeface="Century Gothic" panose="020B0502020202020204" pitchFamily="34" charset="0"/>
                  <a:cs typeface="Adobe Naskh Medium" panose="01010101010101010101" pitchFamily="50" charset="-78"/>
                </a:rPr>
                <a:t> </a:t>
              </a:r>
              <a:r>
                <a:rPr lang="es-CO" sz="1050" b="1" dirty="0" err="1">
                  <a:solidFill>
                    <a:schemeClr val="tx1"/>
                  </a:solidFill>
                  <a:latin typeface="Century Gothic" panose="020B0502020202020204" pitchFamily="34" charset="0"/>
                  <a:cs typeface="Adobe Naskh Medium" panose="01010101010101010101" pitchFamily="50" charset="-78"/>
                </a:rPr>
                <a:t>context</a:t>
              </a:r>
              <a:r>
                <a:rPr lang="es-CO" sz="1050" b="1" dirty="0">
                  <a:solidFill>
                    <a:schemeClr val="tx1"/>
                  </a:solidFill>
                  <a:latin typeface="Century Gothic" panose="020B0502020202020204" pitchFamily="34" charset="0"/>
                  <a:cs typeface="Adobe Naskh Medium" panose="01010101010101010101" pitchFamily="50" charset="-78"/>
                </a:rPr>
                <a:t> </a:t>
              </a:r>
              <a:r>
                <a:rPr lang="es-CO" sz="1050" b="1" dirty="0" err="1">
                  <a:solidFill>
                    <a:schemeClr val="tx1"/>
                  </a:solidFill>
                  <a:latin typeface="Century Gothic" panose="020B0502020202020204" pitchFamily="34" charset="0"/>
                  <a:cs typeface="Adobe Naskh Medium" panose="01010101010101010101" pitchFamily="50" charset="-78"/>
                </a:rPr>
                <a:t>facts</a:t>
              </a:r>
              <a:r>
                <a:rPr lang="es-CO" sz="1050" b="1" dirty="0">
                  <a:solidFill>
                    <a:schemeClr val="tx1"/>
                  </a:solidFill>
                  <a:latin typeface="Century Gothic" panose="020B0502020202020204" pitchFamily="34" charset="0"/>
                  <a:cs typeface="Adobe Naskh Medium" panose="01010101010101010101" pitchFamily="50" charset="-78"/>
                </a:rPr>
                <a:t>(</a:t>
              </a:r>
              <a:r>
                <a:rPr lang="es-CO" sz="1050" b="1" dirty="0" err="1">
                  <a:solidFill>
                    <a:schemeClr val="tx1"/>
                  </a:solidFill>
                  <a:latin typeface="Century Gothic" panose="020B0502020202020204" pitchFamily="34" charset="0"/>
                  <a:cs typeface="Adobe Naskh Medium" panose="01010101010101010101" pitchFamily="50" charset="-78"/>
                </a:rPr>
                <a:t>political</a:t>
              </a:r>
              <a:r>
                <a:rPr lang="es-CO" sz="1050" b="1" dirty="0">
                  <a:solidFill>
                    <a:schemeClr val="tx1"/>
                  </a:solidFill>
                  <a:latin typeface="Century Gothic" panose="020B0502020202020204" pitchFamily="34" charset="0"/>
                  <a:cs typeface="Adobe Naskh Medium" panose="01010101010101010101" pitchFamily="50" charset="-78"/>
                </a:rPr>
                <a:t>, </a:t>
              </a:r>
              <a:r>
                <a:rPr lang="es-CO" sz="1050" b="1" dirty="0" err="1">
                  <a:solidFill>
                    <a:schemeClr val="tx1"/>
                  </a:solidFill>
                  <a:latin typeface="Century Gothic" panose="020B0502020202020204" pitchFamily="34" charset="0"/>
                  <a:cs typeface="Adobe Naskh Medium" panose="01010101010101010101" pitchFamily="50" charset="-78"/>
                </a:rPr>
                <a:t>economic</a:t>
              </a:r>
              <a:r>
                <a:rPr lang="es-CO" sz="1050" b="1" dirty="0">
                  <a:solidFill>
                    <a:schemeClr val="tx1"/>
                  </a:solidFill>
                  <a:latin typeface="Century Gothic" panose="020B0502020202020204" pitchFamily="34" charset="0"/>
                  <a:cs typeface="Adobe Naskh Medium" panose="01010101010101010101" pitchFamily="50" charset="-78"/>
                </a:rPr>
                <a:t>, social and </a:t>
              </a:r>
              <a:r>
                <a:rPr lang="es-CO" sz="1050" b="1" dirty="0" err="1">
                  <a:solidFill>
                    <a:schemeClr val="tx1"/>
                  </a:solidFill>
                  <a:latin typeface="Century Gothic" panose="020B0502020202020204" pitchFamily="34" charset="0"/>
                  <a:cs typeface="Adobe Naskh Medium" panose="01010101010101010101" pitchFamily="50" charset="-78"/>
                </a:rPr>
                <a:t>environmental</a:t>
              </a:r>
              <a:r>
                <a:rPr lang="es-CO" sz="1050" b="1" dirty="0">
                  <a:solidFill>
                    <a:schemeClr val="tx1"/>
                  </a:solidFill>
                  <a:latin typeface="Century Gothic" panose="020B0502020202020204" pitchFamily="34" charset="0"/>
                  <a:cs typeface="Adobe Naskh Medium" panose="01010101010101010101" pitchFamily="50" charset="-78"/>
                </a:rPr>
                <a:t>)</a:t>
              </a:r>
            </a:p>
          </p:txBody>
        </p:sp>
        <p:sp>
          <p:nvSpPr>
            <p:cNvPr id="11" name="Rectángulo redondeado 10"/>
            <p:cNvSpPr/>
            <p:nvPr/>
          </p:nvSpPr>
          <p:spPr>
            <a:xfrm>
              <a:off x="971745" y="3936750"/>
              <a:ext cx="1970375" cy="103757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050" b="1" dirty="0" err="1">
                  <a:solidFill>
                    <a:schemeClr val="tx1"/>
                  </a:solidFill>
                  <a:latin typeface="Century Gothic" panose="020B0502020202020204" pitchFamily="34" charset="0"/>
                  <a:cs typeface="Adobe Naskh Medium" panose="01010101010101010101" pitchFamily="50" charset="-78"/>
                </a:rPr>
                <a:t>Milestones</a:t>
              </a:r>
              <a:r>
                <a:rPr lang="es-CO" sz="1050" b="1" dirty="0">
                  <a:solidFill>
                    <a:schemeClr val="tx1"/>
                  </a:solidFill>
                  <a:latin typeface="Century Gothic" panose="020B0502020202020204" pitchFamily="34" charset="0"/>
                  <a:cs typeface="Adobe Naskh Medium" panose="01010101010101010101" pitchFamily="50" charset="-78"/>
                </a:rPr>
                <a:t> in </a:t>
              </a:r>
              <a:r>
                <a:rPr lang="es-CO" sz="1050" b="1" dirty="0" err="1">
                  <a:solidFill>
                    <a:schemeClr val="tx1"/>
                  </a:solidFill>
                  <a:latin typeface="Century Gothic" panose="020B0502020202020204" pitchFamily="34" charset="0"/>
                  <a:cs typeface="Adobe Naskh Medium" panose="01010101010101010101" pitchFamily="50" charset="-78"/>
                </a:rPr>
                <a:t>the</a:t>
              </a:r>
              <a:r>
                <a:rPr lang="es-CO" sz="1050" b="1" dirty="0">
                  <a:solidFill>
                    <a:schemeClr val="tx1"/>
                  </a:solidFill>
                  <a:latin typeface="Century Gothic" panose="020B0502020202020204" pitchFamily="34" charset="0"/>
                  <a:cs typeface="Adobe Naskh Medium" panose="01010101010101010101" pitchFamily="50" charset="-78"/>
                </a:rPr>
                <a:t> </a:t>
              </a:r>
              <a:r>
                <a:rPr lang="es-CO" sz="1050" b="1" dirty="0" err="1">
                  <a:solidFill>
                    <a:schemeClr val="tx1"/>
                  </a:solidFill>
                  <a:latin typeface="Century Gothic" panose="020B0502020202020204" pitchFamily="34" charset="0"/>
                  <a:cs typeface="Adobe Naskh Medium" panose="01010101010101010101" pitchFamily="50" charset="-78"/>
                </a:rPr>
                <a:t>relation</a:t>
              </a:r>
              <a:r>
                <a:rPr lang="es-CO" sz="1050" b="1" dirty="0">
                  <a:solidFill>
                    <a:schemeClr val="tx1"/>
                  </a:solidFill>
                  <a:latin typeface="Century Gothic" panose="020B0502020202020204" pitchFamily="34" charset="0"/>
                  <a:cs typeface="Adobe Naskh Medium" panose="01010101010101010101" pitchFamily="50" charset="-78"/>
                </a:rPr>
                <a:t> </a:t>
              </a:r>
              <a:r>
                <a:rPr lang="es-CO" sz="1050" b="1" dirty="0" err="1">
                  <a:solidFill>
                    <a:schemeClr val="tx1"/>
                  </a:solidFill>
                  <a:latin typeface="Century Gothic" panose="020B0502020202020204" pitchFamily="34" charset="0"/>
                  <a:cs typeface="Adobe Naskh Medium" panose="01010101010101010101" pitchFamily="50" charset="-78"/>
                </a:rPr>
                <a:t>construction</a:t>
              </a:r>
              <a:r>
                <a:rPr lang="es-CO" sz="1050" b="1" dirty="0">
                  <a:solidFill>
                    <a:schemeClr val="tx1"/>
                  </a:solidFill>
                  <a:latin typeface="Century Gothic" panose="020B0502020202020204" pitchFamily="34" charset="0"/>
                  <a:cs typeface="Adobe Naskh Medium" panose="01010101010101010101" pitchFamily="50" charset="-78"/>
                </a:rPr>
                <a:t> </a:t>
              </a:r>
              <a:r>
                <a:rPr lang="es-CO" sz="1050" b="1" dirty="0" err="1">
                  <a:solidFill>
                    <a:schemeClr val="tx1"/>
                  </a:solidFill>
                  <a:latin typeface="Century Gothic" panose="020B0502020202020204" pitchFamily="34" charset="0"/>
                  <a:cs typeface="Adobe Naskh Medium" panose="01010101010101010101" pitchFamily="50" charset="-78"/>
                </a:rPr>
                <a:t>process</a:t>
              </a:r>
              <a:endParaRPr lang="es-CO" sz="1050" b="1" dirty="0">
                <a:solidFill>
                  <a:schemeClr val="tx1"/>
                </a:solidFill>
                <a:latin typeface="Century Gothic" panose="020B0502020202020204" pitchFamily="34" charset="0"/>
                <a:cs typeface="Adobe Naskh Medium" panose="01010101010101010101" pitchFamily="50" charset="-78"/>
              </a:endParaRPr>
            </a:p>
          </p:txBody>
        </p:sp>
        <p:sp>
          <p:nvSpPr>
            <p:cNvPr id="12" name="Conector fuera de página 11"/>
            <p:cNvSpPr/>
            <p:nvPr/>
          </p:nvSpPr>
          <p:spPr>
            <a:xfrm>
              <a:off x="3349554" y="1806767"/>
              <a:ext cx="440675" cy="1167787"/>
            </a:xfrm>
            <a:prstGeom prst="flowChartOffpageConnecto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O" sz="1350" dirty="0"/>
            </a:p>
          </p:txBody>
        </p:sp>
        <p:sp>
          <p:nvSpPr>
            <p:cNvPr id="13" name="Conector fuera de página 12"/>
            <p:cNvSpPr/>
            <p:nvPr/>
          </p:nvSpPr>
          <p:spPr>
            <a:xfrm>
              <a:off x="8791908" y="1835206"/>
              <a:ext cx="440675" cy="1129172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350" dirty="0"/>
            </a:p>
          </p:txBody>
        </p:sp>
        <p:sp>
          <p:nvSpPr>
            <p:cNvPr id="14" name="Conector fuera de página 13"/>
            <p:cNvSpPr/>
            <p:nvPr/>
          </p:nvSpPr>
          <p:spPr>
            <a:xfrm>
              <a:off x="7522912" y="1778288"/>
              <a:ext cx="440675" cy="1148480"/>
            </a:xfrm>
            <a:prstGeom prst="flowChartOffpage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O" sz="1350" dirty="0"/>
            </a:p>
          </p:txBody>
        </p:sp>
        <p:sp>
          <p:nvSpPr>
            <p:cNvPr id="15" name="Conector fuera de página 14"/>
            <p:cNvSpPr/>
            <p:nvPr/>
          </p:nvSpPr>
          <p:spPr>
            <a:xfrm>
              <a:off x="4935069" y="1806767"/>
              <a:ext cx="440675" cy="1167788"/>
            </a:xfrm>
            <a:prstGeom prst="flowChartOffpageConnector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vert270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CO" sz="600" b="1" dirty="0"/>
                <a:t>PA </a:t>
              </a:r>
              <a:r>
                <a:rPr lang="es-CO" sz="600" b="1" dirty="0" err="1"/>
                <a:t>declaration</a:t>
              </a:r>
              <a:endParaRPr lang="es-CO" sz="600" b="1" dirty="0"/>
            </a:p>
          </p:txBody>
        </p:sp>
        <p:sp>
          <p:nvSpPr>
            <p:cNvPr id="16" name="Conector fuera de página 15"/>
            <p:cNvSpPr/>
            <p:nvPr/>
          </p:nvSpPr>
          <p:spPr>
            <a:xfrm>
              <a:off x="5987673" y="1806767"/>
              <a:ext cx="486580" cy="1178804"/>
            </a:xfrm>
            <a:prstGeom prst="flowChartOffpageConnector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endParaRPr lang="es-CO" sz="600" b="1" dirty="0"/>
            </a:p>
          </p:txBody>
        </p:sp>
        <p:sp>
          <p:nvSpPr>
            <p:cNvPr id="18" name="Elipse 17"/>
            <p:cNvSpPr/>
            <p:nvPr/>
          </p:nvSpPr>
          <p:spPr>
            <a:xfrm>
              <a:off x="4631265" y="4278691"/>
              <a:ext cx="1045619" cy="773641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CO" sz="1000" b="1" dirty="0" err="1"/>
                <a:t>Conflicts</a:t>
              </a:r>
              <a:endParaRPr lang="es-CO" sz="1000" b="1" dirty="0"/>
            </a:p>
          </p:txBody>
        </p:sp>
        <p:cxnSp>
          <p:nvCxnSpPr>
            <p:cNvPr id="20" name="Conector recto de flecha 19"/>
            <p:cNvCxnSpPr>
              <a:cxnSpLocks/>
              <a:stCxn id="18" idx="0"/>
            </p:cNvCxnSpPr>
            <p:nvPr/>
          </p:nvCxnSpPr>
          <p:spPr>
            <a:xfrm flipH="1" flipV="1">
              <a:off x="5141391" y="3053970"/>
              <a:ext cx="12684" cy="122472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Elipse 20"/>
            <p:cNvSpPr/>
            <p:nvPr/>
          </p:nvSpPr>
          <p:spPr>
            <a:xfrm>
              <a:off x="7025549" y="3407997"/>
              <a:ext cx="1435403" cy="848299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CO" sz="600" b="1" dirty="0" err="1"/>
                <a:t>Alternative</a:t>
              </a:r>
              <a:r>
                <a:rPr lang="es-CO" sz="600" b="1" dirty="0"/>
                <a:t> </a:t>
              </a:r>
              <a:r>
                <a:rPr lang="es-CO" sz="600" b="1" dirty="0" err="1"/>
                <a:t>production</a:t>
              </a:r>
              <a:r>
                <a:rPr lang="es-CO" sz="600" b="1" dirty="0"/>
                <a:t> </a:t>
              </a:r>
              <a:r>
                <a:rPr lang="es-CO" sz="600" b="1" dirty="0" err="1"/>
                <a:t>projects</a:t>
              </a:r>
              <a:endParaRPr lang="es-CO" sz="600" b="1" dirty="0"/>
            </a:p>
          </p:txBody>
        </p:sp>
        <p:sp>
          <p:nvSpPr>
            <p:cNvPr id="22" name="Elipse 21"/>
            <p:cNvSpPr/>
            <p:nvPr/>
          </p:nvSpPr>
          <p:spPr>
            <a:xfrm>
              <a:off x="8350568" y="4203494"/>
              <a:ext cx="829935" cy="58751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CO" sz="600" b="1" dirty="0" err="1">
                  <a:solidFill>
                    <a:schemeClr val="dk1"/>
                  </a:solidFill>
                </a:rPr>
                <a:t>Political</a:t>
              </a:r>
              <a:r>
                <a:rPr lang="es-CO" sz="600" b="1" dirty="0">
                  <a:solidFill>
                    <a:schemeClr val="dk1"/>
                  </a:solidFill>
                </a:rPr>
                <a:t> </a:t>
              </a:r>
              <a:r>
                <a:rPr lang="es-CO" sz="600" b="1" dirty="0" err="1">
                  <a:solidFill>
                    <a:schemeClr val="dk1"/>
                  </a:solidFill>
                </a:rPr>
                <a:t>agreements</a:t>
              </a:r>
              <a:endParaRPr lang="es-CO" sz="600" b="1" dirty="0">
                <a:solidFill>
                  <a:schemeClr val="dk1"/>
                </a:solidFill>
              </a:endParaRPr>
            </a:p>
          </p:txBody>
        </p:sp>
        <p:sp>
          <p:nvSpPr>
            <p:cNvPr id="23" name="Elipse 22"/>
            <p:cNvSpPr/>
            <p:nvPr/>
          </p:nvSpPr>
          <p:spPr>
            <a:xfrm>
              <a:off x="5783381" y="4030636"/>
              <a:ext cx="1135669" cy="848299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CO" sz="600" b="1" dirty="0" err="1"/>
                <a:t>Participatory</a:t>
              </a:r>
              <a:r>
                <a:rPr lang="es-CO" sz="600" b="1" dirty="0"/>
                <a:t> </a:t>
              </a:r>
              <a:r>
                <a:rPr lang="es-CO" sz="600" b="1" dirty="0" err="1"/>
                <a:t>Manaement</a:t>
              </a:r>
              <a:r>
                <a:rPr lang="es-CO" sz="600" b="1" dirty="0"/>
                <a:t> plan s </a:t>
              </a:r>
              <a:r>
                <a:rPr lang="es-CO" sz="600" b="1" dirty="0" err="1"/>
                <a:t>or</a:t>
              </a:r>
              <a:r>
                <a:rPr lang="es-CO" sz="600" b="1" dirty="0"/>
                <a:t> </a:t>
              </a:r>
              <a:r>
                <a:rPr lang="es-CO" sz="600" b="1" dirty="0" err="1"/>
                <a:t>strategies</a:t>
              </a:r>
              <a:endParaRPr lang="es-CO" sz="600" b="1" dirty="0"/>
            </a:p>
          </p:txBody>
        </p:sp>
        <p:cxnSp>
          <p:nvCxnSpPr>
            <p:cNvPr id="25" name="Conector angular 24"/>
            <p:cNvCxnSpPr>
              <a:stCxn id="21" idx="1"/>
            </p:cNvCxnSpPr>
            <p:nvPr/>
          </p:nvCxnSpPr>
          <p:spPr>
            <a:xfrm rot="16200000" flipV="1">
              <a:off x="6857326" y="3153795"/>
              <a:ext cx="546656" cy="210210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angular 26"/>
            <p:cNvCxnSpPr>
              <a:stCxn id="21" idx="7"/>
            </p:cNvCxnSpPr>
            <p:nvPr/>
          </p:nvCxnSpPr>
          <p:spPr>
            <a:xfrm rot="5400000" flipH="1" flipV="1">
              <a:off x="8155076" y="3119854"/>
              <a:ext cx="508041" cy="316709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de flecha 28"/>
            <p:cNvCxnSpPr>
              <a:stCxn id="22" idx="0"/>
            </p:cNvCxnSpPr>
            <p:nvPr/>
          </p:nvCxnSpPr>
          <p:spPr>
            <a:xfrm flipH="1" flipV="1">
              <a:off x="8765535" y="3053967"/>
              <a:ext cx="1" cy="11495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cto de flecha 30"/>
            <p:cNvCxnSpPr>
              <a:stCxn id="23" idx="0"/>
            </p:cNvCxnSpPr>
            <p:nvPr/>
          </p:nvCxnSpPr>
          <p:spPr>
            <a:xfrm flipH="1" flipV="1">
              <a:off x="6320912" y="3053968"/>
              <a:ext cx="30304" cy="97666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ángulo redondeado 33"/>
            <p:cNvSpPr/>
            <p:nvPr/>
          </p:nvSpPr>
          <p:spPr>
            <a:xfrm>
              <a:off x="971747" y="3024188"/>
              <a:ext cx="1999552" cy="800727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sz="1050" b="1" dirty="0" err="1">
                  <a:solidFill>
                    <a:schemeClr val="tx1"/>
                  </a:solidFill>
                  <a:latin typeface="Century Gothic" panose="020B0502020202020204" pitchFamily="34" charset="0"/>
                  <a:cs typeface="Adobe Naskh Medium" panose="01010101010101010101" pitchFamily="50" charset="-78"/>
                </a:rPr>
                <a:t>Situations</a:t>
              </a:r>
              <a:r>
                <a:rPr lang="es-CO" sz="1050" b="1" dirty="0">
                  <a:solidFill>
                    <a:schemeClr val="tx1"/>
                  </a:solidFill>
                  <a:latin typeface="Century Gothic" panose="020B0502020202020204" pitchFamily="34" charset="0"/>
                  <a:cs typeface="Adobe Naskh Medium" panose="01010101010101010101" pitchFamily="50" charset="-78"/>
                </a:rPr>
                <a:t> </a:t>
              </a:r>
              <a:r>
                <a:rPr lang="es-CO" sz="1050" b="1" dirty="0" err="1">
                  <a:solidFill>
                    <a:schemeClr val="tx1"/>
                  </a:solidFill>
                  <a:latin typeface="Century Gothic" panose="020B0502020202020204" pitchFamily="34" charset="0"/>
                  <a:cs typeface="Adobe Naskh Medium" panose="01010101010101010101" pitchFamily="50" charset="-78"/>
                </a:rPr>
                <a:t>triggering</a:t>
              </a:r>
              <a:r>
                <a:rPr lang="es-CO" sz="1050" b="1" dirty="0">
                  <a:solidFill>
                    <a:schemeClr val="tx1"/>
                  </a:solidFill>
                  <a:latin typeface="Century Gothic" panose="020B0502020202020204" pitchFamily="34" charset="0"/>
                  <a:cs typeface="Adobe Naskh Medium" panose="01010101010101010101" pitchFamily="50" charset="-78"/>
                </a:rPr>
                <a:t> dialogue</a:t>
              </a:r>
            </a:p>
          </p:txBody>
        </p:sp>
        <p:sp>
          <p:nvSpPr>
            <p:cNvPr id="35" name="Elipse 34"/>
            <p:cNvSpPr/>
            <p:nvPr/>
          </p:nvSpPr>
          <p:spPr>
            <a:xfrm>
              <a:off x="2971298" y="3670604"/>
              <a:ext cx="2054588" cy="8483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CO" sz="1000" b="1" dirty="0"/>
                <a:t>Use </a:t>
              </a:r>
              <a:r>
                <a:rPr lang="es-CO" sz="1000" b="1" dirty="0" err="1"/>
                <a:t>agreements</a:t>
              </a:r>
              <a:endParaRPr lang="es-CO" sz="1000" b="1" dirty="0"/>
            </a:p>
          </p:txBody>
        </p:sp>
        <p:cxnSp>
          <p:nvCxnSpPr>
            <p:cNvPr id="37" name="Conector recto de flecha 36"/>
            <p:cNvCxnSpPr>
              <a:cxnSpLocks/>
              <a:stCxn id="35" idx="1"/>
            </p:cNvCxnSpPr>
            <p:nvPr/>
          </p:nvCxnSpPr>
          <p:spPr>
            <a:xfrm flipV="1">
              <a:off x="3272185" y="3053970"/>
              <a:ext cx="51685" cy="7408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CuadroTexto 44"/>
            <p:cNvSpPr txBox="1"/>
            <p:nvPr/>
          </p:nvSpPr>
          <p:spPr>
            <a:xfrm>
              <a:off x="9509611" y="1835206"/>
              <a:ext cx="1782677" cy="319950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s-CO"/>
              </a:defPPr>
              <a:lvl1pPr algn="ctr">
                <a:defRPr sz="1400" b="1">
                  <a:latin typeface="Bradley Hand ITC" panose="03070402050302030203" pitchFamily="66" charset="0"/>
                  <a:cs typeface="Adobe Naskh Medium" panose="01010101010101010101" pitchFamily="50" charset="-78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es-CO" sz="1050" dirty="0" err="1">
                  <a:latin typeface="Century Gothic" panose="020B0502020202020204" pitchFamily="34" charset="0"/>
                </a:rPr>
                <a:t>Learnings</a:t>
              </a:r>
              <a:endParaRPr lang="es-CO" sz="1050" dirty="0">
                <a:latin typeface="Century Gothic" panose="020B0502020202020204" pitchFamily="34" charset="0"/>
              </a:endParaRPr>
            </a:p>
            <a:p>
              <a:pPr algn="l"/>
              <a:endParaRPr lang="es-CO" sz="1050" dirty="0">
                <a:latin typeface="Century Gothic" panose="020B0502020202020204" pitchFamily="34" charset="0"/>
              </a:endParaRPr>
            </a:p>
            <a:p>
              <a:pPr algn="l"/>
              <a:endParaRPr lang="es-CO" sz="1050" dirty="0">
                <a:latin typeface="Century Gothic" panose="020B0502020202020204" pitchFamily="34" charset="0"/>
              </a:endParaRPr>
            </a:p>
            <a:p>
              <a:pPr algn="l"/>
              <a:endParaRPr lang="es-CO" sz="1050" dirty="0">
                <a:latin typeface="Century Gothic" panose="020B0502020202020204" pitchFamily="34" charset="0"/>
              </a:endParaRPr>
            </a:p>
            <a:p>
              <a:pPr algn="l"/>
              <a:endParaRPr lang="es-CO" sz="1050" dirty="0">
                <a:latin typeface="Century Gothic" panose="020B0502020202020204" pitchFamily="34" charset="0"/>
              </a:endParaRPr>
            </a:p>
            <a:p>
              <a:pPr algn="l"/>
              <a:endParaRPr lang="es-CO" sz="1050" dirty="0">
                <a:latin typeface="Century Gothic" panose="020B0502020202020204" pitchFamily="34" charset="0"/>
              </a:endParaRPr>
            </a:p>
            <a:p>
              <a:pPr algn="l"/>
              <a:r>
                <a:rPr lang="es-CO" sz="1050" dirty="0" err="1">
                  <a:latin typeface="Century Gothic" panose="020B0502020202020204" pitchFamily="34" charset="0"/>
                </a:rPr>
                <a:t>Changes</a:t>
              </a:r>
              <a:r>
                <a:rPr lang="es-CO" sz="1050" dirty="0">
                  <a:latin typeface="Century Gothic" panose="020B0502020202020204" pitchFamily="34" charset="0"/>
                </a:rPr>
                <a:t> in </a:t>
              </a:r>
              <a:r>
                <a:rPr lang="es-CO" sz="1050" dirty="0" err="1">
                  <a:latin typeface="Century Gothic" panose="020B0502020202020204" pitchFamily="34" charset="0"/>
                </a:rPr>
                <a:t>management</a:t>
              </a:r>
              <a:endParaRPr lang="es-CO" sz="1050" dirty="0">
                <a:latin typeface="Century Gothic" panose="020B0502020202020204" pitchFamily="34" charset="0"/>
              </a:endParaRPr>
            </a:p>
            <a:p>
              <a:pPr algn="l"/>
              <a:endParaRPr lang="es-CO" sz="1050" dirty="0"/>
            </a:p>
            <a:p>
              <a:pPr algn="l"/>
              <a:endParaRPr lang="es-CO" sz="1050" dirty="0"/>
            </a:p>
            <a:p>
              <a:pPr algn="l"/>
              <a:endParaRPr lang="es-CO" sz="1050" dirty="0"/>
            </a:p>
            <a:p>
              <a:pPr algn="l"/>
              <a:endParaRPr lang="es-CO" sz="1050" dirty="0"/>
            </a:p>
          </p:txBody>
        </p:sp>
      </p:grpSp>
      <p:grpSp>
        <p:nvGrpSpPr>
          <p:cNvPr id="28" name="Agrupar 68">
            <a:extLst>
              <a:ext uri="{FF2B5EF4-FFF2-40B4-BE49-F238E27FC236}">
                <a16:creationId xmlns:a16="http://schemas.microsoft.com/office/drawing/2014/main" id="{D3F5825E-F1DB-4C82-9239-6546980EDA04}"/>
              </a:ext>
            </a:extLst>
          </p:cNvPr>
          <p:cNvGrpSpPr>
            <a:grpSpLocks/>
          </p:cNvGrpSpPr>
          <p:nvPr/>
        </p:nvGrpSpPr>
        <p:grpSpPr>
          <a:xfrm>
            <a:off x="587686" y="149444"/>
            <a:ext cx="5191791" cy="1059968"/>
            <a:chOff x="0" y="0"/>
            <a:chExt cx="5027295" cy="977900"/>
          </a:xfrm>
        </p:grpSpPr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C1E77164-4121-44D3-8261-705243884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43510"/>
              <a:ext cx="679450" cy="650240"/>
            </a:xfrm>
            <a:prstGeom prst="rect">
              <a:avLst/>
            </a:prstGeom>
          </p:spPr>
        </p:pic>
        <p:pic>
          <p:nvPicPr>
            <p:cNvPr id="36" name="Imagen 35">
              <a:extLst>
                <a:ext uri="{FF2B5EF4-FFF2-40B4-BE49-F238E27FC236}">
                  <a16:creationId xmlns:a16="http://schemas.microsoft.com/office/drawing/2014/main" id="{881E392F-DFAB-45A3-A20D-96145B69B4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1745" y="0"/>
              <a:ext cx="940435" cy="977900"/>
            </a:xfrm>
            <a:prstGeom prst="rect">
              <a:avLst/>
            </a:prstGeom>
          </p:spPr>
        </p:pic>
        <p:pic>
          <p:nvPicPr>
            <p:cNvPr id="38" name="Imagen 37">
              <a:extLst>
                <a:ext uri="{FF2B5EF4-FFF2-40B4-BE49-F238E27FC236}">
                  <a16:creationId xmlns:a16="http://schemas.microsoft.com/office/drawing/2014/main" id="{1E15B018-C057-4A0B-8944-07373161B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39895" y="64770"/>
              <a:ext cx="787400" cy="798195"/>
            </a:xfrm>
            <a:prstGeom prst="rect">
              <a:avLst/>
            </a:prstGeom>
          </p:spPr>
        </p:pic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1020776A-7A7E-49E9-BB66-FF74A30E1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73045" y="73660"/>
              <a:ext cx="698500" cy="838200"/>
            </a:xfrm>
            <a:prstGeom prst="rect">
              <a:avLst/>
            </a:prstGeom>
          </p:spPr>
        </p:pic>
      </p:grpSp>
      <p:sp>
        <p:nvSpPr>
          <p:cNvPr id="40" name="CuadroTexto 39">
            <a:extLst>
              <a:ext uri="{FF2B5EF4-FFF2-40B4-BE49-F238E27FC236}">
                <a16:creationId xmlns:a16="http://schemas.microsoft.com/office/drawing/2014/main" id="{6FB666F5-9590-4074-9EA8-57C1A49DD1A8}"/>
              </a:ext>
            </a:extLst>
          </p:cNvPr>
          <p:cNvSpPr txBox="1"/>
          <p:nvPr/>
        </p:nvSpPr>
        <p:spPr>
          <a:xfrm>
            <a:off x="296914" y="1405454"/>
            <a:ext cx="8712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2nd </a:t>
            </a:r>
            <a:r>
              <a:rPr lang="es-CO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moment</a:t>
            </a:r>
            <a:r>
              <a:rPr lang="es-CO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: </a:t>
            </a:r>
            <a:r>
              <a:rPr lang="es-CO" b="1" dirty="0">
                <a:latin typeface="Century Gothic" panose="020B0502020202020204" pitchFamily="34" charset="0"/>
              </a:rPr>
              <a:t>Timeline </a:t>
            </a:r>
            <a:r>
              <a:rPr lang="es-CO" b="1" dirty="0" err="1">
                <a:latin typeface="Century Gothic" panose="020B0502020202020204" pitchFamily="34" charset="0"/>
              </a:rPr>
              <a:t>of</a:t>
            </a:r>
            <a:r>
              <a:rPr lang="es-CO" b="1" dirty="0">
                <a:latin typeface="Century Gothic" panose="020B0502020202020204" pitchFamily="34" charset="0"/>
              </a:rPr>
              <a:t> </a:t>
            </a:r>
            <a:r>
              <a:rPr lang="es-CO" b="1" dirty="0" err="1">
                <a:latin typeface="Century Gothic" panose="020B0502020202020204" pitchFamily="34" charset="0"/>
              </a:rPr>
              <a:t>interactions</a:t>
            </a:r>
            <a:r>
              <a:rPr lang="es-CO" b="1" dirty="0">
                <a:latin typeface="Century Gothic" panose="020B0502020202020204" pitchFamily="34" charset="0"/>
              </a:rPr>
              <a:t> – </a:t>
            </a:r>
            <a:r>
              <a:rPr lang="es-CO" dirty="0" err="1">
                <a:latin typeface="Century Gothic" panose="020B0502020202020204" pitchFamily="34" charset="0"/>
              </a:rPr>
              <a:t>aimed</a:t>
            </a:r>
            <a:r>
              <a:rPr lang="es-CO" dirty="0">
                <a:latin typeface="Century Gothic" panose="020B0502020202020204" pitchFamily="34" charset="0"/>
              </a:rPr>
              <a:t> at </a:t>
            </a:r>
            <a:r>
              <a:rPr lang="es-CO" dirty="0" err="1">
                <a:latin typeface="Century Gothic" panose="020B0502020202020204" pitchFamily="34" charset="0"/>
              </a:rPr>
              <a:t>identifying</a:t>
            </a:r>
            <a:r>
              <a:rPr lang="es-CO" dirty="0">
                <a:latin typeface="Century Gothic" panose="020B0502020202020204" pitchFamily="34" charset="0"/>
              </a:rPr>
              <a:t> </a:t>
            </a:r>
            <a:r>
              <a:rPr lang="es-CO" dirty="0" err="1">
                <a:latin typeface="Century Gothic" panose="020B0502020202020204" pitchFamily="34" charset="0"/>
              </a:rPr>
              <a:t>how</a:t>
            </a:r>
            <a:r>
              <a:rPr lang="es-CO" dirty="0">
                <a:latin typeface="Century Gothic" panose="020B0502020202020204" pitchFamily="34" charset="0"/>
              </a:rPr>
              <a:t> </a:t>
            </a:r>
            <a:r>
              <a:rPr lang="es-CO" dirty="0" err="1">
                <a:latin typeface="Century Gothic" panose="020B0502020202020204" pitchFamily="34" charset="0"/>
              </a:rPr>
              <a:t>relations</a:t>
            </a:r>
            <a:r>
              <a:rPr lang="es-CO" dirty="0">
                <a:latin typeface="Century Gothic" panose="020B0502020202020204" pitchFamily="34" charset="0"/>
              </a:rPr>
              <a:t> </a:t>
            </a:r>
            <a:r>
              <a:rPr lang="es-CO" dirty="0" err="1">
                <a:latin typeface="Century Gothic" panose="020B0502020202020204" pitchFamily="34" charset="0"/>
              </a:rPr>
              <a:t>between</a:t>
            </a:r>
            <a:r>
              <a:rPr lang="es-CO" dirty="0">
                <a:latin typeface="Century Gothic" panose="020B0502020202020204" pitchFamily="34" charset="0"/>
              </a:rPr>
              <a:t> </a:t>
            </a:r>
            <a:r>
              <a:rPr lang="es-CO" dirty="0" err="1">
                <a:latin typeface="Century Gothic" panose="020B0502020202020204" pitchFamily="34" charset="0"/>
              </a:rPr>
              <a:t>actors</a:t>
            </a:r>
            <a:r>
              <a:rPr lang="es-CO" dirty="0">
                <a:latin typeface="Century Gothic" panose="020B0502020202020204" pitchFamily="34" charset="0"/>
              </a:rPr>
              <a:t> (</a:t>
            </a:r>
            <a:r>
              <a:rPr lang="es-CO" dirty="0" err="1">
                <a:latin typeface="Century Gothic" panose="020B0502020202020204" pitchFamily="34" charset="0"/>
              </a:rPr>
              <a:t>park</a:t>
            </a:r>
            <a:r>
              <a:rPr lang="es-CO" dirty="0">
                <a:latin typeface="Century Gothic" panose="020B0502020202020204" pitchFamily="34" charset="0"/>
              </a:rPr>
              <a:t> </a:t>
            </a:r>
            <a:r>
              <a:rPr lang="es-CO" dirty="0" err="1">
                <a:latin typeface="Century Gothic" panose="020B0502020202020204" pitchFamily="34" charset="0"/>
              </a:rPr>
              <a:t>management</a:t>
            </a:r>
            <a:r>
              <a:rPr lang="es-CO" dirty="0">
                <a:latin typeface="Century Gothic" panose="020B0502020202020204" pitchFamily="34" charset="0"/>
              </a:rPr>
              <a:t>, </a:t>
            </a:r>
            <a:r>
              <a:rPr lang="es-CO" dirty="0" err="1">
                <a:latin typeface="Century Gothic" panose="020B0502020202020204" pitchFamily="34" charset="0"/>
              </a:rPr>
              <a:t>stakeholders</a:t>
            </a:r>
            <a:r>
              <a:rPr lang="es-CO" dirty="0">
                <a:latin typeface="Century Gothic" panose="020B0502020202020204" pitchFamily="34" charset="0"/>
              </a:rPr>
              <a:t>, </a:t>
            </a:r>
            <a:r>
              <a:rPr lang="es-CO" dirty="0" err="1">
                <a:latin typeface="Century Gothic" panose="020B0502020202020204" pitchFamily="34" charset="0"/>
              </a:rPr>
              <a:t>rightsholders</a:t>
            </a:r>
            <a:r>
              <a:rPr lang="es-CO" dirty="0">
                <a:latin typeface="Century Gothic" panose="020B0502020202020204" pitchFamily="34" charset="0"/>
              </a:rPr>
              <a:t>) </a:t>
            </a:r>
            <a:r>
              <a:rPr lang="es-CO" dirty="0" err="1">
                <a:latin typeface="Century Gothic" panose="020B0502020202020204" pitchFamily="34" charset="0"/>
              </a:rPr>
              <a:t>have</a:t>
            </a:r>
            <a:r>
              <a:rPr lang="es-CO" dirty="0">
                <a:latin typeface="Century Gothic" panose="020B0502020202020204" pitchFamily="34" charset="0"/>
              </a:rPr>
              <a:t> </a:t>
            </a:r>
            <a:r>
              <a:rPr lang="es-CO" dirty="0" err="1">
                <a:latin typeface="Century Gothic" panose="020B0502020202020204" pitchFamily="34" charset="0"/>
              </a:rPr>
              <a:t>evolved</a:t>
            </a:r>
            <a:r>
              <a:rPr lang="es-CO" dirty="0">
                <a:latin typeface="Century Gothic" panose="020B0502020202020204" pitchFamily="34" charset="0"/>
              </a:rPr>
              <a:t> + </a:t>
            </a:r>
            <a:r>
              <a:rPr lang="es-CO" dirty="0" err="1">
                <a:latin typeface="Century Gothic" panose="020B0502020202020204" pitchFamily="34" charset="0"/>
              </a:rPr>
              <a:t>placing</a:t>
            </a:r>
            <a:r>
              <a:rPr lang="es-CO" dirty="0">
                <a:latin typeface="Century Gothic" panose="020B0502020202020204" pitchFamily="34" charset="0"/>
              </a:rPr>
              <a:t> </a:t>
            </a:r>
            <a:r>
              <a:rPr lang="es-CO" dirty="0" err="1">
                <a:latin typeface="Century Gothic" panose="020B0502020202020204" pitchFamily="34" charset="0"/>
              </a:rPr>
              <a:t>all</a:t>
            </a:r>
            <a:r>
              <a:rPr lang="es-CO" dirty="0">
                <a:latin typeface="Century Gothic" panose="020B0502020202020204" pitchFamily="34" charset="0"/>
              </a:rPr>
              <a:t> </a:t>
            </a:r>
            <a:r>
              <a:rPr lang="es-CO" dirty="0" err="1">
                <a:latin typeface="Century Gothic" panose="020B0502020202020204" pitchFamily="34" charset="0"/>
              </a:rPr>
              <a:t>actors</a:t>
            </a:r>
            <a:r>
              <a:rPr lang="es-CO" dirty="0">
                <a:latin typeface="Century Gothic" panose="020B0502020202020204" pitchFamily="34" charset="0"/>
              </a:rPr>
              <a:t> at </a:t>
            </a:r>
            <a:r>
              <a:rPr lang="es-CO" dirty="0" err="1">
                <a:latin typeface="Century Gothic" panose="020B0502020202020204" pitchFamily="34" charset="0"/>
              </a:rPr>
              <a:t>the</a:t>
            </a:r>
            <a:r>
              <a:rPr lang="es-CO" dirty="0">
                <a:latin typeface="Century Gothic" panose="020B0502020202020204" pitchFamily="34" charset="0"/>
              </a:rPr>
              <a:t> </a:t>
            </a:r>
            <a:r>
              <a:rPr lang="es-CO" dirty="0" err="1">
                <a:latin typeface="Century Gothic" panose="020B0502020202020204" pitchFamily="34" charset="0"/>
              </a:rPr>
              <a:t>same</a:t>
            </a:r>
            <a:r>
              <a:rPr lang="es-CO" dirty="0">
                <a:latin typeface="Century Gothic" panose="020B0502020202020204" pitchFamily="34" charset="0"/>
              </a:rPr>
              <a:t> </a:t>
            </a:r>
            <a:r>
              <a:rPr lang="es-CO" dirty="0" err="1">
                <a:latin typeface="Century Gothic" panose="020B0502020202020204" pitchFamily="34" charset="0"/>
              </a:rPr>
              <a:t>level</a:t>
            </a:r>
            <a:r>
              <a:rPr lang="es-CO" dirty="0">
                <a:latin typeface="Century Gothic" panose="020B0502020202020204" pitchFamily="34" charset="0"/>
              </a:rPr>
              <a:t> </a:t>
            </a:r>
            <a:r>
              <a:rPr lang="es-CO" dirty="0" err="1">
                <a:latin typeface="Century Gothic" panose="020B0502020202020204" pitchFamily="34" charset="0"/>
              </a:rPr>
              <a:t>of</a:t>
            </a:r>
            <a:r>
              <a:rPr lang="es-CO" dirty="0">
                <a:latin typeface="Century Gothic" panose="020B0502020202020204" pitchFamily="34" charset="0"/>
              </a:rPr>
              <a:t> </a:t>
            </a:r>
            <a:r>
              <a:rPr lang="es-CO" dirty="0" err="1">
                <a:latin typeface="Century Gothic" panose="020B0502020202020204" pitchFamily="34" charset="0"/>
              </a:rPr>
              <a:t>participation</a:t>
            </a:r>
            <a:endParaRPr lang="es-CO" dirty="0">
              <a:latin typeface="Century Gothic" panose="020B0502020202020204" pitchFamily="34" charset="0"/>
            </a:endParaRPr>
          </a:p>
          <a:p>
            <a:endParaRPr lang="es-CO" b="1" dirty="0"/>
          </a:p>
          <a:p>
            <a:endParaRPr lang="es-CO" b="1" dirty="0"/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EC890FC1-2C07-423B-8FFD-5ABFED58DE28}"/>
              </a:ext>
            </a:extLst>
          </p:cNvPr>
          <p:cNvSpPr txBox="1"/>
          <p:nvPr/>
        </p:nvSpPr>
        <p:spPr>
          <a:xfrm>
            <a:off x="457332" y="5642905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3rd </a:t>
            </a:r>
            <a:r>
              <a:rPr lang="es-CO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moment</a:t>
            </a:r>
            <a:r>
              <a:rPr lang="es-CO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: </a:t>
            </a:r>
            <a:r>
              <a:rPr lang="es-CO" b="1" dirty="0" err="1">
                <a:latin typeface="Century Gothic" panose="020B0502020202020204" pitchFamily="34" charset="0"/>
              </a:rPr>
              <a:t>Reflecting</a:t>
            </a:r>
            <a:r>
              <a:rPr lang="es-CO" b="1" dirty="0">
                <a:latin typeface="Century Gothic" panose="020B0502020202020204" pitchFamily="34" charset="0"/>
              </a:rPr>
              <a:t> </a:t>
            </a:r>
            <a:r>
              <a:rPr lang="es-CO" b="1" dirty="0" err="1">
                <a:latin typeface="Century Gothic" panose="020B0502020202020204" pitchFamily="34" charset="0"/>
              </a:rPr>
              <a:t>on</a:t>
            </a:r>
            <a:r>
              <a:rPr lang="es-CO" b="1" dirty="0">
                <a:latin typeface="Century Gothic" panose="020B0502020202020204" pitchFamily="34" charset="0"/>
              </a:rPr>
              <a:t> </a:t>
            </a:r>
            <a:r>
              <a:rPr lang="es-CO" b="1" dirty="0" err="1">
                <a:latin typeface="Century Gothic" panose="020B0502020202020204" pitchFamily="34" charset="0"/>
              </a:rPr>
              <a:t>the</a:t>
            </a:r>
            <a:r>
              <a:rPr lang="es-CO" b="1" dirty="0">
                <a:latin typeface="Century Gothic" panose="020B0502020202020204" pitchFamily="34" charset="0"/>
              </a:rPr>
              <a:t> timeline – </a:t>
            </a:r>
            <a:r>
              <a:rPr lang="es-CO" dirty="0" err="1">
                <a:latin typeface="Century Gothic" panose="020B0502020202020204" pitchFamily="34" charset="0"/>
              </a:rPr>
              <a:t>analysing</a:t>
            </a:r>
            <a:r>
              <a:rPr lang="es-CO" dirty="0">
                <a:latin typeface="Century Gothic" panose="020B0502020202020204" pitchFamily="34" charset="0"/>
              </a:rPr>
              <a:t> </a:t>
            </a:r>
            <a:r>
              <a:rPr lang="es-CO" dirty="0" err="1">
                <a:latin typeface="Century Gothic" panose="020B0502020202020204" pitchFamily="34" charset="0"/>
              </a:rPr>
              <a:t>milestones</a:t>
            </a:r>
            <a:r>
              <a:rPr lang="es-CO" dirty="0">
                <a:latin typeface="Century Gothic" panose="020B0502020202020204" pitchFamily="34" charset="0"/>
              </a:rPr>
              <a:t>, </a:t>
            </a:r>
            <a:r>
              <a:rPr lang="es-CO" dirty="0" err="1">
                <a:latin typeface="Century Gothic" panose="020B0502020202020204" pitchFamily="34" charset="0"/>
              </a:rPr>
              <a:t>changes</a:t>
            </a:r>
            <a:r>
              <a:rPr lang="es-CO" dirty="0">
                <a:latin typeface="Century Gothic" panose="020B0502020202020204" pitchFamily="34" charset="0"/>
              </a:rPr>
              <a:t> in </a:t>
            </a:r>
            <a:r>
              <a:rPr lang="es-CO" dirty="0" err="1">
                <a:latin typeface="Century Gothic" panose="020B0502020202020204" pitchFamily="34" charset="0"/>
              </a:rPr>
              <a:t>the</a:t>
            </a:r>
            <a:r>
              <a:rPr lang="es-CO" dirty="0">
                <a:latin typeface="Century Gothic" panose="020B0502020202020204" pitchFamily="34" charset="0"/>
              </a:rPr>
              <a:t> </a:t>
            </a:r>
            <a:r>
              <a:rPr lang="es-CO" dirty="0" err="1">
                <a:latin typeface="Century Gothic" panose="020B0502020202020204" pitchFamily="34" charset="0"/>
              </a:rPr>
              <a:t>territory</a:t>
            </a:r>
            <a:r>
              <a:rPr lang="es-CO" dirty="0">
                <a:latin typeface="Century Gothic" panose="020B0502020202020204" pitchFamily="34" charset="0"/>
              </a:rPr>
              <a:t>, PA </a:t>
            </a:r>
            <a:r>
              <a:rPr lang="es-CO" dirty="0" err="1">
                <a:latin typeface="Century Gothic" panose="020B0502020202020204" pitchFamily="34" charset="0"/>
              </a:rPr>
              <a:t>declaration</a:t>
            </a:r>
            <a:r>
              <a:rPr lang="es-CO" dirty="0">
                <a:latin typeface="Century Gothic" panose="020B0502020202020204" pitchFamily="34" charset="0"/>
              </a:rPr>
              <a:t> </a:t>
            </a:r>
            <a:r>
              <a:rPr lang="es-CO" dirty="0" err="1">
                <a:latin typeface="Century Gothic" panose="020B0502020202020204" pitchFamily="34" charset="0"/>
              </a:rPr>
              <a:t>process</a:t>
            </a:r>
            <a:r>
              <a:rPr lang="es-CO" dirty="0">
                <a:latin typeface="Century Gothic" panose="020B0502020202020204" pitchFamily="34" charset="0"/>
              </a:rPr>
              <a:t>, </a:t>
            </a:r>
            <a:r>
              <a:rPr lang="es-CO" dirty="0" err="1">
                <a:latin typeface="Century Gothic" panose="020B0502020202020204" pitchFamily="34" charset="0"/>
              </a:rPr>
              <a:t>opportunities</a:t>
            </a:r>
            <a:r>
              <a:rPr lang="es-CO" dirty="0">
                <a:latin typeface="Century Gothic" panose="020B0502020202020204" pitchFamily="34" charset="0"/>
              </a:rPr>
              <a:t> </a:t>
            </a:r>
            <a:r>
              <a:rPr lang="es-CO" dirty="0" err="1">
                <a:latin typeface="Century Gothic" panose="020B0502020202020204" pitchFamily="34" charset="0"/>
              </a:rPr>
              <a:t>taken</a:t>
            </a:r>
            <a:r>
              <a:rPr lang="es-CO" dirty="0">
                <a:latin typeface="Century Gothic" panose="020B0502020202020204" pitchFamily="34" charset="0"/>
              </a:rPr>
              <a:t>, </a:t>
            </a:r>
            <a:r>
              <a:rPr lang="es-CO" dirty="0" err="1">
                <a:latin typeface="Century Gothic" panose="020B0502020202020204" pitchFamily="34" charset="0"/>
              </a:rPr>
              <a:t>engagement</a:t>
            </a:r>
            <a:r>
              <a:rPr lang="es-CO" dirty="0">
                <a:latin typeface="Century Gothic" panose="020B0502020202020204" pitchFamily="34" charset="0"/>
              </a:rPr>
              <a:t> </a:t>
            </a:r>
            <a:r>
              <a:rPr lang="es-CO" dirty="0" err="1">
                <a:latin typeface="Century Gothic" panose="020B0502020202020204" pitchFamily="34" charset="0"/>
              </a:rPr>
              <a:t>of</a:t>
            </a:r>
            <a:r>
              <a:rPr lang="es-CO" dirty="0">
                <a:latin typeface="Century Gothic" panose="020B0502020202020204" pitchFamily="34" charset="0"/>
              </a:rPr>
              <a:t> </a:t>
            </a:r>
            <a:r>
              <a:rPr lang="es-CO" dirty="0" err="1">
                <a:latin typeface="Century Gothic" panose="020B0502020202020204" pitchFamily="34" charset="0"/>
              </a:rPr>
              <a:t>actors</a:t>
            </a:r>
            <a:r>
              <a:rPr lang="es-CO" dirty="0">
                <a:latin typeface="Century Gothic" panose="020B0502020202020204" pitchFamily="34" charset="0"/>
              </a:rPr>
              <a:t> in decisión-</a:t>
            </a:r>
            <a:r>
              <a:rPr lang="es-CO" dirty="0" err="1">
                <a:latin typeface="Century Gothic" panose="020B0502020202020204" pitchFamily="34" charset="0"/>
              </a:rPr>
              <a:t>making</a:t>
            </a:r>
            <a:r>
              <a:rPr lang="es-CO" dirty="0">
                <a:latin typeface="Century Gothic" panose="020B0502020202020204" pitchFamily="34" charset="0"/>
              </a:rPr>
              <a:t>, etc.</a:t>
            </a:r>
          </a:p>
        </p:txBody>
      </p:sp>
      <p:pic>
        <p:nvPicPr>
          <p:cNvPr id="47" name="Picture 4" descr="Imagen relacionada">
            <a:extLst>
              <a:ext uri="{FF2B5EF4-FFF2-40B4-BE49-F238E27FC236}">
                <a16:creationId xmlns:a16="http://schemas.microsoft.com/office/drawing/2014/main" id="{34A4F9B5-E0FA-4896-8216-ACE07A883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2292" y="19803"/>
            <a:ext cx="2531192" cy="122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7DC78AC-DA46-44F1-8014-7325D8D0450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5457" y="2624931"/>
            <a:ext cx="4796312" cy="151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9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341845" y="1307469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4th </a:t>
            </a:r>
            <a:r>
              <a:rPr lang="es-CO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moment</a:t>
            </a:r>
            <a:r>
              <a:rPr lang="es-CO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: </a:t>
            </a:r>
            <a:r>
              <a:rPr lang="es-CO" b="1" dirty="0" err="1">
                <a:latin typeface="Century Gothic" panose="020B0502020202020204" pitchFamily="34" charset="0"/>
              </a:rPr>
              <a:t>Valuing</a:t>
            </a:r>
            <a:r>
              <a:rPr lang="es-CO" b="1" dirty="0">
                <a:latin typeface="Century Gothic" panose="020B0502020202020204" pitchFamily="34" charset="0"/>
              </a:rPr>
              <a:t> “</a:t>
            </a:r>
            <a:r>
              <a:rPr lang="es-CO" b="1" dirty="0" err="1">
                <a:latin typeface="Century Gothic" panose="020B0502020202020204" pitchFamily="34" charset="0"/>
              </a:rPr>
              <a:t>the</a:t>
            </a:r>
            <a:r>
              <a:rPr lang="es-CO" b="1" dirty="0">
                <a:latin typeface="Century Gothic" panose="020B0502020202020204" pitchFamily="34" charset="0"/>
              </a:rPr>
              <a:t> </a:t>
            </a:r>
            <a:r>
              <a:rPr lang="es-CO" b="1" dirty="0" err="1">
                <a:latin typeface="Century Gothic" panose="020B0502020202020204" pitchFamily="34" charset="0"/>
              </a:rPr>
              <a:t>road</a:t>
            </a:r>
            <a:r>
              <a:rPr lang="es-CO" b="1" dirty="0">
                <a:latin typeface="Century Gothic" panose="020B0502020202020204" pitchFamily="34" charset="0"/>
              </a:rPr>
              <a:t> </a:t>
            </a:r>
            <a:r>
              <a:rPr lang="es-CO" b="1" dirty="0" err="1">
                <a:latin typeface="Century Gothic" panose="020B0502020202020204" pitchFamily="34" charset="0"/>
              </a:rPr>
              <a:t>travelled</a:t>
            </a:r>
            <a:r>
              <a:rPr lang="es-CO" b="1" dirty="0">
                <a:latin typeface="Century Gothic" panose="020B0502020202020204" pitchFamily="34" charset="0"/>
              </a:rPr>
              <a:t>”</a:t>
            </a:r>
          </a:p>
        </p:txBody>
      </p:sp>
      <p:grpSp>
        <p:nvGrpSpPr>
          <p:cNvPr id="40" name="Agrupar 68">
            <a:extLst>
              <a:ext uri="{FF2B5EF4-FFF2-40B4-BE49-F238E27FC236}">
                <a16:creationId xmlns:a16="http://schemas.microsoft.com/office/drawing/2014/main" id="{8AF1E1B4-583D-4160-B266-ADEFC7B0FED7}"/>
              </a:ext>
            </a:extLst>
          </p:cNvPr>
          <p:cNvGrpSpPr>
            <a:grpSpLocks/>
          </p:cNvGrpSpPr>
          <p:nvPr/>
        </p:nvGrpSpPr>
        <p:grpSpPr>
          <a:xfrm>
            <a:off x="538663" y="97571"/>
            <a:ext cx="6032122" cy="1086999"/>
            <a:chOff x="0" y="0"/>
            <a:chExt cx="5027295" cy="977900"/>
          </a:xfrm>
        </p:grpSpPr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F812ACE7-3B4B-411C-8642-3D7023C6A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43510"/>
              <a:ext cx="679450" cy="650240"/>
            </a:xfrm>
            <a:prstGeom prst="rect">
              <a:avLst/>
            </a:prstGeom>
          </p:spPr>
        </p:pic>
        <p:pic>
          <p:nvPicPr>
            <p:cNvPr id="42" name="Imagen 41">
              <a:extLst>
                <a:ext uri="{FF2B5EF4-FFF2-40B4-BE49-F238E27FC236}">
                  <a16:creationId xmlns:a16="http://schemas.microsoft.com/office/drawing/2014/main" id="{42CBBFCF-C2A1-4C3C-9098-11D0483D6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1745" y="0"/>
              <a:ext cx="940435" cy="977900"/>
            </a:xfrm>
            <a:prstGeom prst="rect">
              <a:avLst/>
            </a:prstGeom>
          </p:spPr>
        </p:pic>
        <p:pic>
          <p:nvPicPr>
            <p:cNvPr id="43" name="Imagen 42">
              <a:extLst>
                <a:ext uri="{FF2B5EF4-FFF2-40B4-BE49-F238E27FC236}">
                  <a16:creationId xmlns:a16="http://schemas.microsoft.com/office/drawing/2014/main" id="{15E54657-E426-46BA-A0E5-D25818B4D7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39895" y="64770"/>
              <a:ext cx="787400" cy="798195"/>
            </a:xfrm>
            <a:prstGeom prst="rect">
              <a:avLst/>
            </a:prstGeom>
          </p:spPr>
        </p:pic>
        <p:pic>
          <p:nvPicPr>
            <p:cNvPr id="44" name="Imagen 43">
              <a:extLst>
                <a:ext uri="{FF2B5EF4-FFF2-40B4-BE49-F238E27FC236}">
                  <a16:creationId xmlns:a16="http://schemas.microsoft.com/office/drawing/2014/main" id="{EBEE32A1-B269-4C1D-AC57-A5CA8B737B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73045" y="73660"/>
              <a:ext cx="698500" cy="838200"/>
            </a:xfrm>
            <a:prstGeom prst="rect">
              <a:avLst/>
            </a:prstGeom>
          </p:spPr>
        </p:pic>
      </p:grpSp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E4624D3B-22E1-46BF-9FFE-A1A083B87F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1445399"/>
              </p:ext>
            </p:extLst>
          </p:nvPr>
        </p:nvGraphicFramePr>
        <p:xfrm>
          <a:off x="239745" y="1694383"/>
          <a:ext cx="7870570" cy="331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Worksheet" r:id="rId7" imgW="10477630" imgH="4012138" progId="Excel.Sheet.12">
                  <p:embed/>
                </p:oleObj>
              </mc:Choice>
              <mc:Fallback>
                <p:oleObj name="Worksheet" r:id="rId7" imgW="10477630" imgH="4012138" progId="Excel.Sheet.12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C170805B-A9FB-4E38-8945-0F17BCCC92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9745" y="1694383"/>
                        <a:ext cx="7870570" cy="331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Imagen 17">
            <a:extLst>
              <a:ext uri="{FF2B5EF4-FFF2-40B4-BE49-F238E27FC236}">
                <a16:creationId xmlns:a16="http://schemas.microsoft.com/office/drawing/2014/main" id="{6D667474-4913-4258-A836-411C386F5C9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97" y="4717246"/>
            <a:ext cx="3122013" cy="218739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FFDBA0C6-2424-4536-956B-37FE04C94E2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4996" y="4705781"/>
            <a:ext cx="2869625" cy="2152219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944B9369-5702-4CA6-83C7-4C2DCFB89F99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6116" y="4717246"/>
            <a:ext cx="3118879" cy="2254190"/>
          </a:xfrm>
          <a:prstGeom prst="rect">
            <a:avLst/>
          </a:prstGeom>
        </p:spPr>
      </p:pic>
      <p:sp>
        <p:nvSpPr>
          <p:cNvPr id="21" name="Diagrama de flujo: proceso 20">
            <a:extLst>
              <a:ext uri="{FF2B5EF4-FFF2-40B4-BE49-F238E27FC236}">
                <a16:creationId xmlns:a16="http://schemas.microsoft.com/office/drawing/2014/main" id="{899B895C-5213-4722-B31F-120BAB20CF98}"/>
              </a:ext>
            </a:extLst>
          </p:cNvPr>
          <p:cNvSpPr/>
          <p:nvPr/>
        </p:nvSpPr>
        <p:spPr>
          <a:xfrm rot="16560000">
            <a:off x="4658062" y="5916080"/>
            <a:ext cx="908713" cy="37795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4" name="Picture 4" descr="Imagen relacionada">
            <a:extLst>
              <a:ext uri="{FF2B5EF4-FFF2-40B4-BE49-F238E27FC236}">
                <a16:creationId xmlns:a16="http://schemas.microsoft.com/office/drawing/2014/main" id="{EF802588-8314-47FF-A4B3-E5623FC5A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1553" y="62029"/>
            <a:ext cx="2531192" cy="122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721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445541"/>
              </p:ext>
            </p:extLst>
          </p:nvPr>
        </p:nvGraphicFramePr>
        <p:xfrm>
          <a:off x="427080" y="1427416"/>
          <a:ext cx="8289839" cy="349127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94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3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08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0950">
                  <a:extLst>
                    <a:ext uri="{9D8B030D-6E8A-4147-A177-3AD203B41FA5}">
                      <a16:colId xmlns:a16="http://schemas.microsoft.com/office/drawing/2014/main" val="2280512884"/>
                    </a:ext>
                  </a:extLst>
                </a:gridCol>
              </a:tblGrid>
              <a:tr h="539859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 GOVERNANCE PRINCIPLE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s-CO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8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12586748"/>
                  </a:ext>
                </a:extLst>
              </a:tr>
              <a:tr h="5398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noProof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Analysis</a:t>
                      </a:r>
                      <a:r>
                        <a:rPr lang="es-CO" sz="18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O" sz="18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Theme</a:t>
                      </a:r>
                      <a:endParaRPr lang="es-CO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dirty="0" err="1">
                          <a:effectLst/>
                          <a:latin typeface="Century Gothic" panose="020B0502020202020204" pitchFamily="34" charset="0"/>
                        </a:rPr>
                        <a:t>Current</a:t>
                      </a:r>
                      <a:r>
                        <a:rPr lang="es-CO" sz="18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CO" sz="1800" dirty="0" err="1">
                          <a:effectLst/>
                          <a:latin typeface="Century Gothic" panose="020B0502020202020204" pitchFamily="34" charset="0"/>
                        </a:rPr>
                        <a:t>Situation</a:t>
                      </a:r>
                      <a:r>
                        <a:rPr lang="es-CO" sz="18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CO" sz="1800" dirty="0" err="1">
                          <a:effectLst/>
                          <a:latin typeface="Century Gothic" panose="020B0502020202020204" pitchFamily="34" charset="0"/>
                        </a:rPr>
                        <a:t>Description</a:t>
                      </a:r>
                      <a:endParaRPr lang="es-CO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err="1">
                          <a:latin typeface="Century Gothic" panose="020B0502020202020204" pitchFamily="34" charset="0"/>
                        </a:rPr>
                        <a:t>Valuation</a:t>
                      </a:r>
                      <a:r>
                        <a:rPr lang="es-CO" sz="1800" dirty="0">
                          <a:latin typeface="Century Gothic" panose="020B0502020202020204" pitchFamily="34" charset="0"/>
                        </a:rPr>
                        <a:t> (</a:t>
                      </a:r>
                      <a:r>
                        <a:rPr lang="es-CO" sz="1800" dirty="0" err="1">
                          <a:latin typeface="Century Gothic" panose="020B0502020202020204" pitchFamily="34" charset="0"/>
                        </a:rPr>
                        <a:t>based</a:t>
                      </a:r>
                      <a:r>
                        <a:rPr lang="es-CO" sz="18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CO" sz="1800" dirty="0" err="1">
                          <a:latin typeface="Century Gothic" panose="020B0502020202020204" pitchFamily="34" charset="0"/>
                        </a:rPr>
                        <a:t>on</a:t>
                      </a:r>
                      <a:r>
                        <a:rPr lang="es-CO" sz="18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CO" sz="1800" dirty="0" err="1">
                          <a:latin typeface="Century Gothic" panose="020B0502020202020204" pitchFamily="34" charset="0"/>
                        </a:rPr>
                        <a:t>governmeter</a:t>
                      </a:r>
                      <a:r>
                        <a:rPr lang="es-CO" sz="1800" dirty="0">
                          <a:latin typeface="Century Gothic" panose="020B0502020202020204" pitchFamily="34" charset="0"/>
                        </a:rPr>
                        <a:t>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dirty="0" err="1">
                          <a:latin typeface="Century Gothic" panose="020B0502020202020204" pitchFamily="34" charset="0"/>
                        </a:rPr>
                        <a:t>Improvement</a:t>
                      </a:r>
                      <a:r>
                        <a:rPr lang="es-CO" sz="18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CO" sz="1800" dirty="0" err="1">
                          <a:latin typeface="Century Gothic" panose="020B0502020202020204" pitchFamily="34" charset="0"/>
                        </a:rPr>
                        <a:t>Action</a:t>
                      </a:r>
                      <a:r>
                        <a:rPr lang="es-CO" sz="1800" dirty="0">
                          <a:latin typeface="Century Gothic" panose="020B0502020202020204" pitchFamily="34" charset="0"/>
                        </a:rPr>
                        <a:t>/Key Actor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748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2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endParaRPr lang="es-CO" sz="900" dirty="0"/>
                    </a:p>
                  </a:txBody>
                  <a:tcPr marL="68580" marR="68580" marT="34290" marB="34290"/>
                </a:tc>
                <a:tc rowSpan="2">
                  <a:txBody>
                    <a:bodyPr/>
                    <a:lstStyle/>
                    <a:p>
                      <a:endParaRPr lang="es-CO" sz="1000" dirty="0"/>
                    </a:p>
                  </a:txBody>
                  <a:tcPr marL="68580" marR="68580" marT="34290" marB="34290"/>
                </a:tc>
                <a:tc rowSpan="2">
                  <a:txBody>
                    <a:bodyPr/>
                    <a:lstStyle/>
                    <a:p>
                      <a:endParaRPr lang="es-CO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389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1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endParaRPr lang="es-CO" sz="900" dirty="0"/>
                    </a:p>
                  </a:txBody>
                  <a:tcPr marL="68580" marR="68580" marT="34290" marB="34290"/>
                </a:tc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" name="Agrupar 68">
            <a:extLst>
              <a:ext uri="{FF2B5EF4-FFF2-40B4-BE49-F238E27FC236}">
                <a16:creationId xmlns:a16="http://schemas.microsoft.com/office/drawing/2014/main" id="{7F3E9216-4CA8-475B-87E9-E76103AD2694}"/>
              </a:ext>
            </a:extLst>
          </p:cNvPr>
          <p:cNvGrpSpPr>
            <a:grpSpLocks/>
          </p:cNvGrpSpPr>
          <p:nvPr/>
        </p:nvGrpSpPr>
        <p:grpSpPr>
          <a:xfrm>
            <a:off x="246185" y="62934"/>
            <a:ext cx="6512169" cy="1163051"/>
            <a:chOff x="0" y="0"/>
            <a:chExt cx="5027295" cy="977900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ABF86C44-86E6-4A0B-BA8C-75CB4699A5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43510"/>
              <a:ext cx="679450" cy="650240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05FF2FE9-74C9-415B-B8EB-54807DD3D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1745" y="0"/>
              <a:ext cx="940435" cy="977900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26E6AAA4-F323-450B-8867-8C665BCBF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39895" y="64770"/>
              <a:ext cx="787400" cy="798195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7B690BB7-1938-48C0-9803-206230BC9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73045" y="73660"/>
              <a:ext cx="698500" cy="838200"/>
            </a:xfrm>
            <a:prstGeom prst="rect">
              <a:avLst/>
            </a:prstGeom>
          </p:spPr>
        </p:pic>
      </p:grpSp>
      <p:sp>
        <p:nvSpPr>
          <p:cNvPr id="3" name="Globo: flecha hacia arriba 2">
            <a:extLst>
              <a:ext uri="{FF2B5EF4-FFF2-40B4-BE49-F238E27FC236}">
                <a16:creationId xmlns:a16="http://schemas.microsoft.com/office/drawing/2014/main" id="{4A8B9751-772F-4B0B-A809-1C02B28F0AFB}"/>
              </a:ext>
            </a:extLst>
          </p:cNvPr>
          <p:cNvSpPr/>
          <p:nvPr/>
        </p:nvSpPr>
        <p:spPr>
          <a:xfrm>
            <a:off x="334108" y="5151456"/>
            <a:ext cx="2297722" cy="1247283"/>
          </a:xfrm>
          <a:prstGeom prst="up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err="1"/>
              <a:t>Whenever</a:t>
            </a:r>
            <a:r>
              <a:rPr lang="es-CO" dirty="0"/>
              <a:t> </a:t>
            </a:r>
            <a:r>
              <a:rPr lang="es-CO" dirty="0" err="1"/>
              <a:t>adequate</a:t>
            </a:r>
            <a:r>
              <a:rPr lang="es-CO" dirty="0"/>
              <a:t>, </a:t>
            </a:r>
            <a:r>
              <a:rPr lang="es-CO" dirty="0" err="1"/>
              <a:t>these</a:t>
            </a:r>
            <a:r>
              <a:rPr lang="es-CO" dirty="0"/>
              <a:t> </a:t>
            </a:r>
            <a:r>
              <a:rPr lang="es-CO" dirty="0" err="1"/>
              <a:t>reflect</a:t>
            </a:r>
            <a:r>
              <a:rPr lang="es-CO" dirty="0"/>
              <a:t> GL </a:t>
            </a:r>
            <a:r>
              <a:rPr lang="es-CO" dirty="0" err="1"/>
              <a:t>indicators</a:t>
            </a:r>
            <a:r>
              <a:rPr lang="es-CO" dirty="0"/>
              <a:t>!</a:t>
            </a:r>
          </a:p>
        </p:txBody>
      </p:sp>
      <p:pic>
        <p:nvPicPr>
          <p:cNvPr id="10" name="Picture 2" descr="Resultado de imagen para iucn green list 1.1.">
            <a:extLst>
              <a:ext uri="{FF2B5EF4-FFF2-40B4-BE49-F238E27FC236}">
                <a16:creationId xmlns:a16="http://schemas.microsoft.com/office/drawing/2014/main" id="{BCDE59AC-9E41-4193-BD3B-8FB35E4B8E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02" r="-1"/>
          <a:stretch/>
        </p:blipFill>
        <p:spPr bwMode="auto">
          <a:xfrm>
            <a:off x="3222473" y="3053010"/>
            <a:ext cx="5587419" cy="380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47C5979B-672A-4B0A-A96F-C5046C19C4D4}"/>
              </a:ext>
            </a:extLst>
          </p:cNvPr>
          <p:cNvSpPr/>
          <p:nvPr/>
        </p:nvSpPr>
        <p:spPr>
          <a:xfrm>
            <a:off x="474098" y="2913184"/>
            <a:ext cx="1635369" cy="10316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sz="1100" dirty="0" err="1">
                <a:latin typeface="Century Gothic" panose="020B0502020202020204" pitchFamily="34" charset="0"/>
              </a:rPr>
              <a:t>Planning</a:t>
            </a:r>
            <a:r>
              <a:rPr lang="es-CO" sz="1100" dirty="0">
                <a:latin typeface="Century Gothic" panose="020B0502020202020204" pitchFamily="34" charset="0"/>
              </a:rPr>
              <a:t> and </a:t>
            </a:r>
            <a:r>
              <a:rPr lang="es-CO" sz="1100" dirty="0" err="1">
                <a:latin typeface="Century Gothic" panose="020B0502020202020204" pitchFamily="34" charset="0"/>
              </a:rPr>
              <a:t>management</a:t>
            </a:r>
            <a:r>
              <a:rPr lang="es-CO" sz="1100" dirty="0">
                <a:latin typeface="Century Gothic" panose="020B0502020202020204" pitchFamily="34" charset="0"/>
              </a:rPr>
              <a:t> </a:t>
            </a:r>
            <a:r>
              <a:rPr lang="es-CO" sz="1100" dirty="0" err="1">
                <a:latin typeface="Century Gothic" panose="020B0502020202020204" pitchFamily="34" charset="0"/>
              </a:rPr>
              <a:t>instruments</a:t>
            </a:r>
            <a:r>
              <a:rPr lang="es-CO" sz="1100" dirty="0">
                <a:latin typeface="Century Gothic" panose="020B0502020202020204" pitchFamily="34" charset="0"/>
              </a:rPr>
              <a:t> </a:t>
            </a:r>
            <a:r>
              <a:rPr lang="es-CO" sz="1100" dirty="0" err="1">
                <a:latin typeface="Century Gothic" panose="020B0502020202020204" pitchFamily="34" charset="0"/>
              </a:rPr>
              <a:t>consider</a:t>
            </a:r>
            <a:r>
              <a:rPr lang="es-CO" sz="1100" dirty="0">
                <a:latin typeface="Century Gothic" panose="020B0502020202020204" pitchFamily="34" charset="0"/>
              </a:rPr>
              <a:t> </a:t>
            </a:r>
            <a:r>
              <a:rPr lang="es-CO" sz="1100" dirty="0" err="1">
                <a:latin typeface="Century Gothic" panose="020B0502020202020204" pitchFamily="34" charset="0"/>
              </a:rPr>
              <a:t>rights</a:t>
            </a:r>
            <a:r>
              <a:rPr lang="es-CO" sz="1100" dirty="0">
                <a:latin typeface="Century Gothic" panose="020B0502020202020204" pitchFamily="34" charset="0"/>
              </a:rPr>
              <a:t>, roles and </a:t>
            </a:r>
            <a:r>
              <a:rPr lang="es-CO" sz="1100" dirty="0" err="1">
                <a:latin typeface="Century Gothic" panose="020B0502020202020204" pitchFamily="34" charset="0"/>
              </a:rPr>
              <a:t>responsibilities</a:t>
            </a:r>
            <a:r>
              <a:rPr lang="es-CO" sz="1100" dirty="0">
                <a:latin typeface="Century Gothic" panose="020B0502020202020204" pitchFamily="34" charset="0"/>
              </a:rPr>
              <a:t> </a:t>
            </a:r>
            <a:r>
              <a:rPr lang="es-CO" sz="1100" dirty="0" err="1">
                <a:latin typeface="Century Gothic" panose="020B0502020202020204" pitchFamily="34" charset="0"/>
              </a:rPr>
              <a:t>of</a:t>
            </a:r>
            <a:r>
              <a:rPr lang="es-CO" sz="1100" dirty="0">
                <a:latin typeface="Century Gothic" panose="020B0502020202020204" pitchFamily="34" charset="0"/>
              </a:rPr>
              <a:t> </a:t>
            </a:r>
            <a:r>
              <a:rPr lang="es-CO" sz="1100" dirty="0" err="1">
                <a:latin typeface="Century Gothic" panose="020B0502020202020204" pitchFamily="34" charset="0"/>
              </a:rPr>
              <a:t>stakeholders</a:t>
            </a:r>
            <a:endParaRPr lang="es-CO" sz="1100" dirty="0">
              <a:latin typeface="Century Gothic" panose="020B0502020202020204" pitchFamily="34" charset="0"/>
            </a:endParaRPr>
          </a:p>
        </p:txBody>
      </p:sp>
      <p:pic>
        <p:nvPicPr>
          <p:cNvPr id="12" name="Picture 4" descr="Imagen relacionada">
            <a:extLst>
              <a:ext uri="{FF2B5EF4-FFF2-40B4-BE49-F238E27FC236}">
                <a16:creationId xmlns:a16="http://schemas.microsoft.com/office/drawing/2014/main" id="{64B118F8-B488-45F4-B624-99C9EF42F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8354" y="44402"/>
            <a:ext cx="2531192" cy="122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02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326136" y="1275501"/>
            <a:ext cx="590891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5th moment: </a:t>
            </a:r>
            <a:r>
              <a:rPr lang="en-AU" b="1" dirty="0">
                <a:latin typeface="Century Gothic" panose="020B0502020202020204" pitchFamily="34" charset="0"/>
              </a:rPr>
              <a:t>Governance improvement route map</a:t>
            </a:r>
          </a:p>
          <a:p>
            <a:endParaRPr lang="en-AU" b="1" dirty="0">
              <a:latin typeface="Century Gothic" panose="020B0502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dirty="0">
                <a:latin typeface="Century Gothic" panose="020B0502020202020204" pitchFamily="34" charset="0"/>
              </a:rPr>
              <a:t>Spider graph of governance state of art, based on valuation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dirty="0">
                <a:latin typeface="Century Gothic" panose="020B0502020202020204" pitchFamily="34" charset="0"/>
              </a:rPr>
              <a:t>Prioritization of actions per principle – identification of potential actors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dirty="0">
                <a:latin typeface="Century Gothic" panose="020B0502020202020204" pitchFamily="34" charset="0"/>
              </a:rPr>
              <a:t>Voluntary, not legally binding, points a possible way forward!</a:t>
            </a:r>
          </a:p>
          <a:p>
            <a:endParaRPr lang="es-CO" sz="1350" b="1" dirty="0"/>
          </a:p>
          <a:p>
            <a:endParaRPr lang="es-CO" sz="1350" b="1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s-CO" sz="1350" b="1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s-CO" sz="1350" b="1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8F51836-B664-4568-8761-7FFBFFFA91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711924"/>
              </p:ext>
            </p:extLst>
          </p:nvPr>
        </p:nvGraphicFramePr>
        <p:xfrm>
          <a:off x="781509" y="3758394"/>
          <a:ext cx="6264695" cy="28794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28617">
                  <a:extLst>
                    <a:ext uri="{9D8B030D-6E8A-4147-A177-3AD203B41FA5}">
                      <a16:colId xmlns:a16="http://schemas.microsoft.com/office/drawing/2014/main" val="97061824"/>
                    </a:ext>
                  </a:extLst>
                </a:gridCol>
                <a:gridCol w="2018039">
                  <a:extLst>
                    <a:ext uri="{9D8B030D-6E8A-4147-A177-3AD203B41FA5}">
                      <a16:colId xmlns:a16="http://schemas.microsoft.com/office/drawing/2014/main" val="3439078162"/>
                    </a:ext>
                  </a:extLst>
                </a:gridCol>
                <a:gridCol w="2018039">
                  <a:extLst>
                    <a:ext uri="{9D8B030D-6E8A-4147-A177-3AD203B41FA5}">
                      <a16:colId xmlns:a16="http://schemas.microsoft.com/office/drawing/2014/main" val="3737810850"/>
                    </a:ext>
                  </a:extLst>
                </a:gridCol>
              </a:tblGrid>
              <a:tr h="43891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  <a:latin typeface="Century Gothic" panose="020B0502020202020204" pitchFamily="34" charset="0"/>
                        </a:rPr>
                        <a:t>Good </a:t>
                      </a:r>
                      <a:r>
                        <a:rPr lang="es-CO" sz="1400" b="1" u="none" strike="noStrike" dirty="0" err="1">
                          <a:effectLst/>
                          <a:latin typeface="Century Gothic" panose="020B0502020202020204" pitchFamily="34" charset="0"/>
                        </a:rPr>
                        <a:t>Governance</a:t>
                      </a:r>
                      <a:r>
                        <a:rPr lang="es-CO" sz="1400" b="1" u="none" strike="noStrike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CO" sz="1400" b="1" u="none" strike="noStrike" dirty="0" err="1">
                          <a:effectLst/>
                          <a:latin typeface="Century Gothic" panose="020B0502020202020204" pitchFamily="34" charset="0"/>
                        </a:rPr>
                        <a:t>Principle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 err="1">
                          <a:effectLst/>
                          <a:latin typeface="Century Gothic" panose="020B0502020202020204" pitchFamily="34" charset="0"/>
                        </a:rPr>
                        <a:t>Improvement</a:t>
                      </a:r>
                      <a:r>
                        <a:rPr lang="es-CO" sz="1400" b="1" u="none" strike="noStrike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CO" sz="1400" b="1" u="none" strike="noStrike" dirty="0" err="1">
                          <a:effectLst/>
                          <a:latin typeface="Century Gothic" panose="020B0502020202020204" pitchFamily="34" charset="0"/>
                        </a:rPr>
                        <a:t>strategic</a:t>
                      </a:r>
                      <a:r>
                        <a:rPr lang="es-CO" sz="1400" b="1" u="none" strike="noStrike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CO" sz="1400" b="1" u="none" strike="noStrike" dirty="0" err="1">
                          <a:effectLst/>
                          <a:latin typeface="Century Gothic" panose="020B0502020202020204" pitchFamily="34" charset="0"/>
                        </a:rPr>
                        <a:t>action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  <a:latin typeface="Century Gothic" panose="020B0502020202020204" pitchFamily="34" charset="0"/>
                        </a:rPr>
                        <a:t>Key actor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94" marR="1694" marT="1694" marB="0" anchor="ctr"/>
                </a:tc>
                <a:extLst>
                  <a:ext uri="{0D108BD9-81ED-4DB2-BD59-A6C34878D82A}">
                    <a16:rowId xmlns:a16="http://schemas.microsoft.com/office/drawing/2014/main" val="2159825725"/>
                  </a:ext>
                </a:extLst>
              </a:tr>
              <a:tr h="23685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err="1">
                          <a:effectLst/>
                          <a:latin typeface="Century Gothic" panose="020B0502020202020204" pitchFamily="34" charset="0"/>
                        </a:rPr>
                        <a:t>Legitimacy</a:t>
                      </a:r>
                      <a:r>
                        <a:rPr lang="es-CO" sz="1400" u="none" strike="noStrike" dirty="0">
                          <a:effectLst/>
                          <a:latin typeface="Century Gothic" panose="020B0502020202020204" pitchFamily="34" charset="0"/>
                        </a:rPr>
                        <a:t> &amp; </a:t>
                      </a:r>
                      <a:r>
                        <a:rPr lang="es-CO" sz="1400" u="none" strike="noStrike" dirty="0" err="1">
                          <a:effectLst/>
                          <a:latin typeface="Century Gothic" panose="020B0502020202020204" pitchFamily="34" charset="0"/>
                        </a:rPr>
                        <a:t>Voice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94" marR="1694" marT="1694" marB="0" anchor="ctr"/>
                </a:tc>
                <a:extLst>
                  <a:ext uri="{0D108BD9-81ED-4DB2-BD59-A6C34878D82A}">
                    <a16:rowId xmlns:a16="http://schemas.microsoft.com/office/drawing/2014/main" val="562520748"/>
                  </a:ext>
                </a:extLst>
              </a:tr>
              <a:tr h="22032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94" marR="1694" marT="1694" marB="0" anchor="ctr"/>
                </a:tc>
                <a:extLst>
                  <a:ext uri="{0D108BD9-81ED-4DB2-BD59-A6C34878D82A}">
                    <a16:rowId xmlns:a16="http://schemas.microsoft.com/office/drawing/2014/main" val="2599631141"/>
                  </a:ext>
                </a:extLst>
              </a:tr>
              <a:tr h="2203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err="1">
                          <a:effectLst/>
                          <a:latin typeface="Century Gothic" panose="020B0502020202020204" pitchFamily="34" charset="0"/>
                        </a:rPr>
                        <a:t>Direction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94" marR="1694" marT="1694" marB="0" anchor="ctr"/>
                </a:tc>
                <a:extLst>
                  <a:ext uri="{0D108BD9-81ED-4DB2-BD59-A6C34878D82A}">
                    <a16:rowId xmlns:a16="http://schemas.microsoft.com/office/drawing/2014/main" val="4220585670"/>
                  </a:ext>
                </a:extLst>
              </a:tr>
              <a:tr h="22032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94" marR="1694" marT="1694" marB="0" anchor="ctr"/>
                </a:tc>
                <a:extLst>
                  <a:ext uri="{0D108BD9-81ED-4DB2-BD59-A6C34878D82A}">
                    <a16:rowId xmlns:a16="http://schemas.microsoft.com/office/drawing/2014/main" val="1208495650"/>
                  </a:ext>
                </a:extLst>
              </a:tr>
              <a:tr h="2203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Performance</a:t>
                      </a: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94" marR="1694" marT="1694" marB="0" anchor="ctr"/>
                </a:tc>
                <a:extLst>
                  <a:ext uri="{0D108BD9-81ED-4DB2-BD59-A6C34878D82A}">
                    <a16:rowId xmlns:a16="http://schemas.microsoft.com/office/drawing/2014/main" val="195763348"/>
                  </a:ext>
                </a:extLst>
              </a:tr>
              <a:tr h="22032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94" marR="1694" marT="1694" marB="0" anchor="ctr"/>
                </a:tc>
                <a:extLst>
                  <a:ext uri="{0D108BD9-81ED-4DB2-BD59-A6C34878D82A}">
                    <a16:rowId xmlns:a16="http://schemas.microsoft.com/office/drawing/2014/main" val="4067619202"/>
                  </a:ext>
                </a:extLst>
              </a:tr>
              <a:tr h="2203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err="1">
                          <a:effectLst/>
                          <a:latin typeface="Century Gothic" panose="020B0502020202020204" pitchFamily="34" charset="0"/>
                        </a:rPr>
                        <a:t>Accountability</a:t>
                      </a:r>
                      <a:r>
                        <a:rPr lang="es-CO" sz="1400" u="none" strike="noStrike" dirty="0">
                          <a:effectLst/>
                          <a:latin typeface="Century Gothic" panose="020B0502020202020204" pitchFamily="34" charset="0"/>
                        </a:rPr>
                        <a:t> &amp; </a:t>
                      </a:r>
                      <a:r>
                        <a:rPr lang="es-CO" sz="1400" u="none" strike="noStrike" dirty="0" err="1">
                          <a:effectLst/>
                          <a:latin typeface="Century Gothic" panose="020B0502020202020204" pitchFamily="34" charset="0"/>
                        </a:rPr>
                        <a:t>Transparency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94" marR="1694" marT="1694" marB="0" anchor="ctr"/>
                </a:tc>
                <a:extLst>
                  <a:ext uri="{0D108BD9-81ED-4DB2-BD59-A6C34878D82A}">
                    <a16:rowId xmlns:a16="http://schemas.microsoft.com/office/drawing/2014/main" val="1168253146"/>
                  </a:ext>
                </a:extLst>
              </a:tr>
              <a:tr h="22032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94" marR="1694" marT="1694" marB="0" anchor="ctr"/>
                </a:tc>
                <a:extLst>
                  <a:ext uri="{0D108BD9-81ED-4DB2-BD59-A6C34878D82A}">
                    <a16:rowId xmlns:a16="http://schemas.microsoft.com/office/drawing/2014/main" val="3734863564"/>
                  </a:ext>
                </a:extLst>
              </a:tr>
              <a:tr h="22032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err="1">
                          <a:effectLst/>
                          <a:latin typeface="Century Gothic" panose="020B0502020202020204" pitchFamily="34" charset="0"/>
                        </a:rPr>
                        <a:t>Fairness</a:t>
                      </a:r>
                      <a:r>
                        <a:rPr lang="es-CO" sz="1400" u="none" strike="noStrike" dirty="0">
                          <a:effectLst/>
                          <a:latin typeface="Century Gothic" panose="020B0502020202020204" pitchFamily="34" charset="0"/>
                        </a:rPr>
                        <a:t> &amp; </a:t>
                      </a:r>
                      <a:r>
                        <a:rPr lang="es-CO" sz="1400" u="none" strike="noStrike" dirty="0" err="1">
                          <a:effectLst/>
                          <a:latin typeface="Century Gothic" panose="020B0502020202020204" pitchFamily="34" charset="0"/>
                        </a:rPr>
                        <a:t>Rights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94" marR="1694" marT="1694" marB="0" anchor="ctr"/>
                </a:tc>
                <a:extLst>
                  <a:ext uri="{0D108BD9-81ED-4DB2-BD59-A6C34878D82A}">
                    <a16:rowId xmlns:a16="http://schemas.microsoft.com/office/drawing/2014/main" val="2645161199"/>
                  </a:ext>
                </a:extLst>
              </a:tr>
              <a:tr h="22032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694" marR="1694" marT="1694" marB="0" anchor="ctr"/>
                </a:tc>
                <a:extLst>
                  <a:ext uri="{0D108BD9-81ED-4DB2-BD59-A6C34878D82A}">
                    <a16:rowId xmlns:a16="http://schemas.microsoft.com/office/drawing/2014/main" val="1500850999"/>
                  </a:ext>
                </a:extLst>
              </a:tr>
              <a:tr h="22076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94" marR="1694" marT="1694" marB="0" anchor="ctr"/>
                </a:tc>
                <a:extLst>
                  <a:ext uri="{0D108BD9-81ED-4DB2-BD59-A6C34878D82A}">
                    <a16:rowId xmlns:a16="http://schemas.microsoft.com/office/drawing/2014/main" val="4157201482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CFF75D46-4D82-452C-AA5E-CE0E9F91023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7437" y="1438876"/>
            <a:ext cx="2682359" cy="1695549"/>
          </a:xfrm>
          <a:prstGeom prst="rect">
            <a:avLst/>
          </a:prstGeom>
        </p:spPr>
      </p:pic>
      <p:sp>
        <p:nvSpPr>
          <p:cNvPr id="11" name="Estrella de 5 puntas 2">
            <a:extLst>
              <a:ext uri="{FF2B5EF4-FFF2-40B4-BE49-F238E27FC236}">
                <a16:creationId xmlns:a16="http://schemas.microsoft.com/office/drawing/2014/main" id="{10A6F371-0E8A-4CD7-BD11-2D228E0A9A0A}"/>
              </a:ext>
            </a:extLst>
          </p:cNvPr>
          <p:cNvSpPr/>
          <p:nvPr/>
        </p:nvSpPr>
        <p:spPr>
          <a:xfrm rot="1677891">
            <a:off x="7246845" y="2008064"/>
            <a:ext cx="801161" cy="551600"/>
          </a:xfrm>
          <a:prstGeom prst="star5">
            <a:avLst>
              <a:gd name="adj" fmla="val 37499"/>
              <a:gd name="hf" fmla="val 105146"/>
              <a:gd name="vf" fmla="val 110557"/>
            </a:avLst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1350" dirty="0"/>
          </a:p>
        </p:txBody>
      </p:sp>
      <p:grpSp>
        <p:nvGrpSpPr>
          <p:cNvPr id="6" name="Agrupar 68">
            <a:extLst>
              <a:ext uri="{FF2B5EF4-FFF2-40B4-BE49-F238E27FC236}">
                <a16:creationId xmlns:a16="http://schemas.microsoft.com/office/drawing/2014/main" id="{91921C8C-C1B6-4E26-B6F0-D60AB5D79C05}"/>
              </a:ext>
            </a:extLst>
          </p:cNvPr>
          <p:cNvGrpSpPr>
            <a:grpSpLocks/>
          </p:cNvGrpSpPr>
          <p:nvPr/>
        </p:nvGrpSpPr>
        <p:grpSpPr>
          <a:xfrm>
            <a:off x="441224" y="126092"/>
            <a:ext cx="5678742" cy="1057940"/>
            <a:chOff x="0" y="0"/>
            <a:chExt cx="5027295" cy="977900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23045F4B-937A-4A64-91CE-C73683C857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43510"/>
              <a:ext cx="679450" cy="650240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0068AB31-5FB1-40F2-93E4-D5D9A47E9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1745" y="0"/>
              <a:ext cx="940435" cy="977900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77385042-4FEB-48FB-AD5D-072F12973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39895" y="64770"/>
              <a:ext cx="787400" cy="798195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616DDC96-2F24-48EF-86DB-C43A2AB49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73045" y="73660"/>
              <a:ext cx="698500" cy="838200"/>
            </a:xfrm>
            <a:prstGeom prst="rect">
              <a:avLst/>
            </a:prstGeom>
          </p:spPr>
        </p:pic>
      </p:grpSp>
      <p:pic>
        <p:nvPicPr>
          <p:cNvPr id="13" name="Picture 4" descr="Imagen relacionada">
            <a:extLst>
              <a:ext uri="{FF2B5EF4-FFF2-40B4-BE49-F238E27FC236}">
                <a16:creationId xmlns:a16="http://schemas.microsoft.com/office/drawing/2014/main" id="{57DD312D-FF52-4A04-8AF3-0C6926013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3020" y="44016"/>
            <a:ext cx="2531192" cy="122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718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2101226" y="2738136"/>
            <a:ext cx="1762944" cy="248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7331" indent="-97331" algn="just">
              <a:buFont typeface="Arial" pitchFamily="34" charset="0"/>
              <a:buChar char="•"/>
              <a:defRPr/>
            </a:pPr>
            <a:endParaRPr lang="es-ES" sz="1013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13" name="Agrupar 68">
            <a:extLst>
              <a:ext uri="{FF2B5EF4-FFF2-40B4-BE49-F238E27FC236}">
                <a16:creationId xmlns:a16="http://schemas.microsoft.com/office/drawing/2014/main" id="{01042228-C457-4937-A9DE-9F52ED6A274B}"/>
              </a:ext>
            </a:extLst>
          </p:cNvPr>
          <p:cNvGrpSpPr>
            <a:grpSpLocks/>
          </p:cNvGrpSpPr>
          <p:nvPr/>
        </p:nvGrpSpPr>
        <p:grpSpPr>
          <a:xfrm>
            <a:off x="746172" y="82192"/>
            <a:ext cx="5021582" cy="903275"/>
            <a:chOff x="0" y="0"/>
            <a:chExt cx="5027295" cy="977900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A37265C-67A0-4088-BAC3-179416C34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43510"/>
              <a:ext cx="679450" cy="650240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3D3E727A-AEA1-4E6A-9786-AB4030908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1745" y="0"/>
              <a:ext cx="940435" cy="977900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C2966C2B-4489-4841-B7B5-C0A468D8FA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39895" y="64770"/>
              <a:ext cx="787400" cy="798195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71FE0817-8843-4330-B64E-4B1361B21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73045" y="73660"/>
              <a:ext cx="698500" cy="838200"/>
            </a:xfrm>
            <a:prstGeom prst="rect">
              <a:avLst/>
            </a:prstGeom>
          </p:spPr>
        </p:pic>
      </p:grpSp>
      <p:pic>
        <p:nvPicPr>
          <p:cNvPr id="18" name="Picture 4" descr="Imagen relacionada">
            <a:extLst>
              <a:ext uri="{FF2B5EF4-FFF2-40B4-BE49-F238E27FC236}">
                <a16:creationId xmlns:a16="http://schemas.microsoft.com/office/drawing/2014/main" id="{D44E3E3C-0343-4A4F-A862-ECD3FE4D5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6882" y="114474"/>
            <a:ext cx="1810946" cy="87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5BEC8C1-444B-4677-B292-D8E82192F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445" y="1340366"/>
            <a:ext cx="6507342" cy="399670"/>
          </a:xfrm>
        </p:spPr>
        <p:txBody>
          <a:bodyPr>
            <a:noAutofit/>
          </a:bodyPr>
          <a:lstStyle/>
          <a:p>
            <a:pPr algn="ctr"/>
            <a:r>
              <a:rPr lang="es-CO" sz="24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Protected</a:t>
            </a:r>
            <a:r>
              <a:rPr lang="es-CO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s-CO" sz="24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Areas</a:t>
            </a:r>
            <a:r>
              <a:rPr lang="es-CO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s-CO" sz="24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Percieved</a:t>
            </a:r>
            <a:r>
              <a:rPr lang="es-CO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s-CO" sz="24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Benefits</a:t>
            </a:r>
            <a:r>
              <a:rPr lang="es-CO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s-CO" sz="24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Analysis</a:t>
            </a:r>
            <a:r>
              <a:rPr lang="es-CO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**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A8D61A58-99C2-4555-91A0-B19110026BE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785" y="1898150"/>
            <a:ext cx="6939121" cy="371040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21AAD367-49B2-4639-AAC0-925E9523690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3209" y="4441046"/>
            <a:ext cx="2832418" cy="2124312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8D12538B-5817-4D6D-AAAC-9F1D7EAF36F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564" y="4993860"/>
            <a:ext cx="2796414" cy="165529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2C737B9F-FC67-4568-A2FB-F138E4DD98FC}"/>
              </a:ext>
            </a:extLst>
          </p:cNvPr>
          <p:cNvSpPr/>
          <p:nvPr/>
        </p:nvSpPr>
        <p:spPr>
          <a:xfrm>
            <a:off x="1934308" y="2760613"/>
            <a:ext cx="1096107" cy="1045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Where</a:t>
            </a:r>
            <a:r>
              <a:rPr lang="es-CO" sz="1400" dirty="0">
                <a:solidFill>
                  <a:schemeClr val="accent1"/>
                </a:solidFill>
                <a:latin typeface="Century Gothic" panose="020B0502020202020204" pitchFamily="34" charset="0"/>
              </a:rPr>
              <a:t> am I </a:t>
            </a:r>
            <a:r>
              <a:rPr lang="es-CO" sz="14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within</a:t>
            </a:r>
            <a:r>
              <a:rPr lang="es-CO" sz="1400" dirty="0">
                <a:solidFill>
                  <a:schemeClr val="accent1"/>
                </a:solidFill>
                <a:latin typeface="Century Gothic" panose="020B0502020202020204" pitchFamily="34" charset="0"/>
              </a:rPr>
              <a:t> in </a:t>
            </a:r>
            <a:r>
              <a:rPr lang="es-CO" sz="14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the</a:t>
            </a:r>
            <a:r>
              <a:rPr lang="es-CO" sz="14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s-CO" sz="14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territory</a:t>
            </a:r>
            <a:endParaRPr lang="es-CO" sz="14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CC031D29-93B4-4259-B24A-9B7F2D8EC449}"/>
              </a:ext>
            </a:extLst>
          </p:cNvPr>
          <p:cNvSpPr/>
          <p:nvPr/>
        </p:nvSpPr>
        <p:spPr>
          <a:xfrm>
            <a:off x="3558780" y="2754120"/>
            <a:ext cx="886433" cy="1072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What</a:t>
            </a:r>
            <a:r>
              <a:rPr lang="es-CO" sz="12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s-CO" sz="12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benefits</a:t>
            </a:r>
            <a:r>
              <a:rPr lang="es-CO" sz="1200" dirty="0">
                <a:solidFill>
                  <a:schemeClr val="accent1"/>
                </a:solidFill>
                <a:latin typeface="Century Gothic" panose="020B0502020202020204" pitchFamily="34" charset="0"/>
              </a:rPr>
              <a:t> are </a:t>
            </a:r>
            <a:r>
              <a:rPr lang="es-CO" sz="12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delivered</a:t>
            </a:r>
            <a:endParaRPr lang="es-CO" sz="1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71F72C04-E654-4563-AA10-FDAF86D853EA}"/>
              </a:ext>
            </a:extLst>
          </p:cNvPr>
          <p:cNvSpPr/>
          <p:nvPr/>
        </p:nvSpPr>
        <p:spPr>
          <a:xfrm>
            <a:off x="4783015" y="2686125"/>
            <a:ext cx="1119751" cy="1189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Where</a:t>
            </a:r>
            <a:r>
              <a:rPr lang="es-CO" sz="1200" dirty="0">
                <a:solidFill>
                  <a:schemeClr val="accent1"/>
                </a:solidFill>
                <a:latin typeface="Century Gothic" panose="020B0502020202020204" pitchFamily="34" charset="0"/>
              </a:rPr>
              <a:t> are </a:t>
            </a:r>
            <a:r>
              <a:rPr lang="es-CO" sz="12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those</a:t>
            </a:r>
            <a:r>
              <a:rPr lang="es-CO" sz="12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s-CO" sz="12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benefits</a:t>
            </a:r>
            <a:r>
              <a:rPr lang="es-CO" sz="12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s-CO" sz="12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deliverd</a:t>
            </a:r>
            <a:endParaRPr lang="es-CO" sz="1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F2AFDC2F-3E8F-42F6-A6BA-C60CDF078B68}"/>
              </a:ext>
            </a:extLst>
          </p:cNvPr>
          <p:cNvSpPr/>
          <p:nvPr/>
        </p:nvSpPr>
        <p:spPr>
          <a:xfrm>
            <a:off x="6251919" y="2686124"/>
            <a:ext cx="968339" cy="1189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>
                <a:solidFill>
                  <a:schemeClr val="accent1"/>
                </a:solidFill>
                <a:latin typeface="Century Gothic" panose="020B0502020202020204" pitchFamily="34" charset="0"/>
              </a:rPr>
              <a:t>Who </a:t>
            </a:r>
            <a:r>
              <a:rPr lang="es-CO" sz="12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much</a:t>
            </a:r>
            <a:r>
              <a:rPr lang="es-CO" sz="1200" dirty="0">
                <a:solidFill>
                  <a:schemeClr val="accent1"/>
                </a:solidFill>
                <a:latin typeface="Century Gothic" panose="020B0502020202020204" pitchFamily="34" charset="0"/>
              </a:rPr>
              <a:t> do </a:t>
            </a:r>
            <a:r>
              <a:rPr lang="es-CO" sz="12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those</a:t>
            </a:r>
            <a:r>
              <a:rPr lang="es-CO" sz="12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s-CO" sz="12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benefits</a:t>
            </a:r>
            <a:r>
              <a:rPr lang="es-CO" sz="12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s-CO" sz="12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value</a:t>
            </a:r>
            <a:endParaRPr lang="es-CO" sz="1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59CD4278-5772-4947-89BB-82F6A7043F04}"/>
              </a:ext>
            </a:extLst>
          </p:cNvPr>
          <p:cNvSpPr txBox="1">
            <a:spLocks/>
          </p:cNvSpPr>
          <p:nvPr/>
        </p:nvSpPr>
        <p:spPr>
          <a:xfrm>
            <a:off x="-87924" y="6565358"/>
            <a:ext cx="2561493" cy="336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1000" dirty="0">
                <a:solidFill>
                  <a:schemeClr val="accent1"/>
                </a:solidFill>
                <a:latin typeface="Century Gothic" panose="020B0502020202020204" pitchFamily="34" charset="0"/>
              </a:rPr>
              <a:t>**</a:t>
            </a:r>
            <a:r>
              <a:rPr lang="es-CO" sz="10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Adapted</a:t>
            </a:r>
            <a:r>
              <a:rPr lang="es-CO" sz="1000" dirty="0">
                <a:solidFill>
                  <a:schemeClr val="accent1"/>
                </a:solidFill>
                <a:latin typeface="Century Gothic" panose="020B0502020202020204" pitchFamily="34" charset="0"/>
              </a:rPr>
              <a:t>/</a:t>
            </a:r>
            <a:r>
              <a:rPr lang="es-CO" sz="10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developed</a:t>
            </a:r>
            <a:r>
              <a:rPr lang="es-CO" sz="10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s-CO" sz="10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from</a:t>
            </a:r>
            <a:r>
              <a:rPr lang="es-CO" sz="1000" dirty="0">
                <a:solidFill>
                  <a:schemeClr val="accent1"/>
                </a:solidFill>
                <a:latin typeface="Century Gothic" panose="020B0502020202020204" pitchFamily="34" charset="0"/>
              </a:rPr>
              <a:t> PA-BAT</a:t>
            </a:r>
          </a:p>
        </p:txBody>
      </p:sp>
    </p:spTree>
    <p:extLst>
      <p:ext uri="{BB962C8B-B14F-4D97-AF65-F5344CB8AC3E}">
        <p14:creationId xmlns:p14="http://schemas.microsoft.com/office/powerpoint/2010/main" val="245843991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</TotalTime>
  <Words>548</Words>
  <Application>Microsoft Office PowerPoint</Application>
  <PresentationFormat>On-screen Show (4:3)</PresentationFormat>
  <Paragraphs>134</Paragraphs>
  <Slides>17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Adobe Naskh Medium</vt:lpstr>
      <vt:lpstr>Arial</vt:lpstr>
      <vt:lpstr>Arial Narrow</vt:lpstr>
      <vt:lpstr>Bradley Hand ITC</vt:lpstr>
      <vt:lpstr>Calibri</vt:lpstr>
      <vt:lpstr>Calibri Light</vt:lpstr>
      <vt:lpstr>Century Gothic</vt:lpstr>
      <vt:lpstr>Times New Roman</vt:lpstr>
      <vt:lpstr>Tema de Office</vt:lpstr>
      <vt:lpstr>Worksheet</vt:lpstr>
      <vt:lpstr>Protected areas governance assessment experience in Colombia: Key learnings from a territory approach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Protected Areas Percieved Benefits Analysis**</vt:lpstr>
      <vt:lpstr>Benefit valuation</vt:lpstr>
      <vt:lpstr>PowerPoint Presentation</vt:lpstr>
      <vt:lpstr>System-level Assessment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Paula</dc:creator>
  <cp:lastModifiedBy>BUCIOACA Roxana</cp:lastModifiedBy>
  <cp:revision>53</cp:revision>
  <dcterms:created xsi:type="dcterms:W3CDTF">2018-06-25T13:24:53Z</dcterms:created>
  <dcterms:modified xsi:type="dcterms:W3CDTF">2019-06-29T16:30:21Z</dcterms:modified>
</cp:coreProperties>
</file>