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7" r:id="rId2"/>
    <p:sldId id="601" r:id="rId3"/>
    <p:sldId id="623" r:id="rId4"/>
    <p:sldId id="624" r:id="rId5"/>
    <p:sldId id="625" r:id="rId6"/>
    <p:sldId id="628" r:id="rId7"/>
    <p:sldId id="629" r:id="rId8"/>
    <p:sldId id="630" r:id="rId9"/>
  </p:sldIdLst>
  <p:sldSz cx="12192000" cy="6858000"/>
  <p:notesSz cx="685800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99" autoAdjust="0"/>
    <p:restoredTop sz="87406" autoAdjust="0"/>
  </p:normalViewPr>
  <p:slideViewPr>
    <p:cSldViewPr>
      <p:cViewPr varScale="1">
        <p:scale>
          <a:sx n="75" d="100"/>
          <a:sy n="75" d="100"/>
        </p:scale>
        <p:origin x="1397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14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47451-F449-42E4-ACFB-48C96B2B6505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771B0-7790-47C4-8FFA-4E150AED0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272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5EA43-913B-436F-B4B5-35FDB35B798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56904-2A14-4E05-8146-B5CE540F7D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49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55C835-77DC-4B1B-B4EE-2D830116DFFF}" type="slidenum">
              <a:rPr lang="en-IE" smtClean="0"/>
              <a:pPr/>
              <a:t>1</a:t>
            </a:fld>
            <a:endParaRPr lang="en-IE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39775"/>
            <a:ext cx="6581775" cy="3703638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113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6904-2A14-4E05-8146-B5CE540F7D0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274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113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6904-2A14-4E05-8146-B5CE540F7D0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9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113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6904-2A14-4E05-8146-B5CE540F7D0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94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113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6904-2A14-4E05-8146-B5CE540F7D0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54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113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6904-2A14-4E05-8146-B5CE540F7D0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84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113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6904-2A14-4E05-8146-B5CE540F7D0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072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113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6904-2A14-4E05-8146-B5CE540F7D0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496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FB8C-7B88-46C8-B506-9E2F72CF4F2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0295-1972-4FFA-8ECB-C5851AA8F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39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FB8C-7B88-46C8-B506-9E2F72CF4F2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0295-1972-4FFA-8ECB-C5851AA8F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6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FB8C-7B88-46C8-B506-9E2F72CF4F2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0295-1972-4FFA-8ECB-C5851AA8F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183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WF Green: Title  Slide with picture">
    <p:bg>
      <p:bgPr>
        <a:solidFill>
          <a:schemeClr val="bg1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/>
          </p:cNvSpPr>
          <p:nvPr>
            <p:ph type="pic" sz="quarter" idx="15"/>
          </p:nvPr>
        </p:nvSpPr>
        <p:spPr>
          <a:xfrm>
            <a:off x="1092499" y="197037"/>
            <a:ext cx="10972800" cy="6505200"/>
          </a:xfrm>
          <a:prstGeom prst="rect">
            <a:avLst/>
          </a:prstGeom>
          <a:noFill/>
        </p:spPr>
        <p:txBody>
          <a:bodyPr/>
          <a:lstStyle>
            <a:lvl1pPr>
              <a:defRPr sz="1400">
                <a:solidFill>
                  <a:srgbClr val="F3FFFF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IE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80EF31-8C1B-4164-842B-2A1CD66FF22B}" type="datetime5">
              <a:rPr lang="en-IE" smtClean="0"/>
              <a:pPr/>
              <a:t>27-Jun-19</a:t>
            </a:fld>
            <a:r>
              <a:rPr lang="en-IE" dirty="0"/>
              <a:t> / </a:t>
            </a:r>
            <a:fld id="{DA18218B-80D4-4990-93EE-27FCEE243EFE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E"/>
              <a:t>Presentation to Company name</a:t>
            </a:r>
            <a:endParaRPr lang="en-IE" dirty="0"/>
          </a:p>
        </p:txBody>
      </p:sp>
      <p:sp>
        <p:nvSpPr>
          <p:cNvPr id="23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6792021" y="1880136"/>
            <a:ext cx="4214400" cy="1468800"/>
          </a:xfrm>
          <a:prstGeom prst="rect">
            <a:avLst/>
          </a:prstGeom>
          <a:solidFill>
            <a:srgbClr val="2D591F">
              <a:alpha val="40784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defTabSz="457200">
              <a:lnSpc>
                <a:spcPct val="90000"/>
              </a:lnSpc>
              <a:defRPr>
                <a:solidFill>
                  <a:srgbClr val="F3FFFF"/>
                </a:solidFill>
              </a:defRPr>
            </a:lvl1pPr>
          </a:lstStyle>
          <a:p>
            <a:pPr defTabSz="457200">
              <a:lnSpc>
                <a:spcPct val="90000"/>
              </a:lnSpc>
            </a:pPr>
            <a:r>
              <a:rPr lang="en-GB" sz="3200" dirty="0">
                <a:solidFill>
                  <a:srgbClr val="F3F2E9"/>
                </a:solidFill>
              </a:rPr>
              <a:t>Presentation title can           go here</a:t>
            </a:r>
            <a:endParaRPr lang="en-US" sz="3200" dirty="0">
              <a:solidFill>
                <a:srgbClr val="F3F2E9"/>
              </a:solidFill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6792021" y="3348936"/>
            <a:ext cx="4214400" cy="1000125"/>
          </a:xfrm>
          <a:prstGeom prst="rect">
            <a:avLst/>
          </a:prstGeom>
          <a:solidFill>
            <a:srgbClr val="2D591F">
              <a:alpha val="40784"/>
            </a:srgb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defTabSz="457200"/>
            <a:r>
              <a:rPr lang="en-IE" sz="1600" b="1" dirty="0">
                <a:solidFill>
                  <a:schemeClr val="bg1"/>
                </a:solidFill>
              </a:rPr>
              <a:t>Name             Office/Department</a:t>
            </a:r>
            <a:r>
              <a:rPr lang="en-GB" sz="1600" dirty="0">
                <a:solidFill>
                  <a:schemeClr val="bg1"/>
                </a:solidFill>
              </a:rPr>
              <a:t>                 </a:t>
            </a:r>
            <a:r>
              <a:rPr lang="en-GB" sz="1600" dirty="0" err="1">
                <a:solidFill>
                  <a:schemeClr val="bg1"/>
                </a:solidFill>
              </a:rPr>
              <a:t>dd</a:t>
            </a:r>
            <a:r>
              <a:rPr lang="en-GB" sz="1600" dirty="0">
                <a:solidFill>
                  <a:schemeClr val="bg1"/>
                </a:solidFill>
              </a:rPr>
              <a:t> mm </a:t>
            </a:r>
            <a:r>
              <a:rPr lang="en-GB" sz="1600" dirty="0" err="1">
                <a:solidFill>
                  <a:schemeClr val="bg1"/>
                </a:solidFill>
              </a:rPr>
              <a:t>yyyy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7" hasCustomPrompt="1"/>
          </p:nvPr>
        </p:nvSpPr>
        <p:spPr>
          <a:xfrm>
            <a:off x="6790445" y="4348330"/>
            <a:ext cx="4214400" cy="1000125"/>
          </a:xfrm>
          <a:prstGeom prst="rect">
            <a:avLst/>
          </a:prstGeom>
          <a:solidFill>
            <a:srgbClr val="2D591F">
              <a:alpha val="40784"/>
            </a:srgb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en-US" sz="1600" b="1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sz="1200"/>
            </a:lvl2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3F2E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Additional information can run underneath if necessary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6960000" y="3348000"/>
            <a:ext cx="3905277" cy="0"/>
          </a:xfrm>
          <a:prstGeom prst="rect">
            <a:avLst/>
          </a:prstGeom>
          <a:ln w="12700">
            <a:solidFill>
              <a:srgbClr val="F3F2E9"/>
            </a:solidFill>
          </a:ln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IE" dirty="0"/>
              <a:t>  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9" hasCustomPrompt="1"/>
          </p:nvPr>
        </p:nvSpPr>
        <p:spPr>
          <a:xfrm>
            <a:off x="6960000" y="4356000"/>
            <a:ext cx="3905277" cy="0"/>
          </a:xfrm>
          <a:prstGeom prst="rect">
            <a:avLst/>
          </a:prstGeom>
          <a:ln w="12700">
            <a:solidFill>
              <a:srgbClr val="F3F2E9"/>
            </a:solidFill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IE" dirty="0"/>
              <a:t>   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6792021" y="1654032"/>
            <a:ext cx="2323200" cy="262800"/>
          </a:xfrm>
          <a:prstGeom prst="rect">
            <a:avLst/>
          </a:prstGeom>
          <a:solidFill>
            <a:srgbClr val="2D591F">
              <a:alpha val="40784"/>
            </a:srgbClr>
          </a:solidFill>
          <a:ln w="12700">
            <a:solidFill>
              <a:srgbClr val="FFFFFF">
                <a:alpha val="40784"/>
              </a:srgbClr>
            </a:solidFill>
          </a:ln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F3FFFF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>
                <a:solidFill>
                  <a:srgbClr val="F3F2E9"/>
                </a:solidFill>
              </a:rPr>
              <a:t>Topic can go here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21" hasCustomPrompt="1"/>
          </p:nvPr>
        </p:nvSpPr>
        <p:spPr>
          <a:xfrm>
            <a:off x="6960000" y="1891868"/>
            <a:ext cx="3905277" cy="0"/>
          </a:xfrm>
          <a:prstGeom prst="rect">
            <a:avLst/>
          </a:prstGeom>
          <a:ln w="12700">
            <a:solidFill>
              <a:srgbClr val="F3F2E9"/>
            </a:solidFill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I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35085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FB8C-7B88-46C8-B506-9E2F72CF4F2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0295-1972-4FFA-8ECB-C5851AA8F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80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FB8C-7B88-46C8-B506-9E2F72CF4F2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0295-1972-4FFA-8ECB-C5851AA8F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66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FB8C-7B88-46C8-B506-9E2F72CF4F2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0295-1972-4FFA-8ECB-C5851AA8F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48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FB8C-7B88-46C8-B506-9E2F72CF4F2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0295-1972-4FFA-8ECB-C5851AA8F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02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FB8C-7B88-46C8-B506-9E2F72CF4F2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0295-1972-4FFA-8ECB-C5851AA8F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19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FB8C-7B88-46C8-B506-9E2F72CF4F2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0295-1972-4FFA-8ECB-C5851AA8F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66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FB8C-7B88-46C8-B506-9E2F72CF4F2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0295-1972-4FFA-8ECB-C5851AA8F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03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FB8C-7B88-46C8-B506-9E2F72CF4F2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0295-1972-4FFA-8ECB-C5851AA8F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00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9FB8C-7B88-46C8-B506-9E2F72CF4F2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50295-1972-4FFA-8ECB-C5851AA8F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41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sonPJ@gmail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peciesmonitoring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BFC586F-5006-412E-928A-99D3C80B41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34037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915150" y="404664"/>
            <a:ext cx="3645346" cy="5256587"/>
          </a:xfrm>
          <a:prstGeom prst="rect">
            <a:avLst/>
          </a:prstGeom>
          <a:solidFill>
            <a:srgbClr val="2D591F">
              <a:alpha val="40784"/>
            </a:srgb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9221" name="Title 1"/>
          <p:cNvSpPr txBox="1">
            <a:spLocks/>
          </p:cNvSpPr>
          <p:nvPr/>
        </p:nvSpPr>
        <p:spPr bwMode="auto">
          <a:xfrm>
            <a:off x="6888091" y="1700811"/>
            <a:ext cx="3645346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GB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Monitoring Biodiversity in Protected and </a:t>
            </a:r>
          </a:p>
          <a:p>
            <a:r>
              <a:rPr lang="en-GB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Conserved Areas </a:t>
            </a:r>
          </a:p>
          <a:p>
            <a:pPr defTabSz="457200">
              <a:lnSpc>
                <a:spcPct val="90000"/>
              </a:lnSpc>
            </a:pPr>
            <a:endParaRPr lang="en-US" sz="2200" b="1" dirty="0">
              <a:solidFill>
                <a:srgbClr val="F3F2E9"/>
              </a:solidFill>
              <a:latin typeface="Georgia" pitchFamily="18" charset="0"/>
            </a:endParaRPr>
          </a:p>
        </p:txBody>
      </p:sp>
      <p:sp>
        <p:nvSpPr>
          <p:cNvPr id="9222" name="Subtitle 2"/>
          <p:cNvSpPr txBox="1">
            <a:spLocks/>
          </p:cNvSpPr>
          <p:nvPr/>
        </p:nvSpPr>
        <p:spPr bwMode="auto">
          <a:xfrm>
            <a:off x="6888088" y="4168055"/>
            <a:ext cx="315595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endParaRPr lang="en-IE" sz="1600" b="1" dirty="0">
              <a:solidFill>
                <a:schemeClr val="bg1"/>
              </a:solidFill>
              <a:latin typeface="Georgia" pitchFamily="18" charset="0"/>
            </a:endParaRPr>
          </a:p>
          <a:p>
            <a:pPr defTabSz="457200"/>
            <a:r>
              <a:rPr lang="en-IE" sz="2000" b="1" dirty="0">
                <a:solidFill>
                  <a:schemeClr val="bg1"/>
                </a:solidFill>
                <a:latin typeface="Georgia" pitchFamily="18" charset="0"/>
              </a:rPr>
              <a:t>Results of workshop facilitated by </a:t>
            </a:r>
          </a:p>
          <a:p>
            <a:pPr defTabSz="457200"/>
            <a:r>
              <a:rPr lang="en-IE" sz="2000" b="1" dirty="0">
                <a:solidFill>
                  <a:schemeClr val="bg1"/>
                </a:solidFill>
                <a:latin typeface="Georgia" pitchFamily="18" charset="0"/>
              </a:rPr>
              <a:t>PJ Stephenson</a:t>
            </a:r>
          </a:p>
          <a:p>
            <a:pPr defTabSz="457200"/>
            <a:endParaRPr lang="en-IE" sz="1400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915150" y="4003477"/>
            <a:ext cx="2921000" cy="1587"/>
          </a:xfrm>
          <a:prstGeom prst="line">
            <a:avLst/>
          </a:prstGeom>
          <a:ln w="6350">
            <a:solidFill>
              <a:srgbClr val="F3F2E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15150" y="836712"/>
            <a:ext cx="3155950" cy="1588"/>
          </a:xfrm>
          <a:prstGeom prst="line">
            <a:avLst/>
          </a:prstGeom>
          <a:ln w="12700">
            <a:solidFill>
              <a:srgbClr val="F3F2E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0836810" y="6677054"/>
            <a:ext cx="1019830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>
              <a:tabLst>
                <a:tab pos="180975" algn="l"/>
                <a:tab pos="539750" algn="l"/>
                <a:tab pos="900113" algn="l"/>
                <a:tab pos="1260475" algn="l"/>
                <a:tab pos="1620838" algn="l"/>
                <a:tab pos="1981200" algn="l"/>
              </a:tabLst>
            </a:pPr>
            <a:r>
              <a:rPr lang="en-GB" sz="800" dirty="0">
                <a:solidFill>
                  <a:srgbClr val="F3F2E9"/>
                </a:solidFill>
                <a:latin typeface="Georgia" panose="02040502050405020303" pitchFamily="18" charset="0"/>
                <a:cs typeface="Arial" pitchFamily="34" charset="0"/>
              </a:rPr>
              <a:t> </a:t>
            </a:r>
            <a:r>
              <a:rPr lang="en-US" sz="800" dirty="0">
                <a:solidFill>
                  <a:srgbClr val="F3F2E9"/>
                </a:solidFill>
                <a:latin typeface="Georgia" panose="02040502050405020303" pitchFamily="18" charset="0"/>
                <a:cs typeface="Arial" pitchFamily="34" charset="0"/>
              </a:rPr>
              <a:t>© PJ Stephenson</a:t>
            </a:r>
            <a:endParaRPr lang="en-GB" sz="800" dirty="0">
              <a:solidFill>
                <a:srgbClr val="F3F2E9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9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694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Examples of Challenges Identified: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81353" y="224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71464" y="1268760"/>
            <a:ext cx="100091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Capacity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Monitoring often only happens when projects are present and is therefore timebound, unsustainable and lacks continuity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Too much reliance on external/expatriate expertise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No culture of monitoring and data use for decision-making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Monitoring schemes are sometimes too ambitious and try to do too much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Funding and capacity are inadequate and short-term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Monitoring is often seen as extra work - not part of the management norm</a:t>
            </a:r>
          </a:p>
          <a:p>
            <a:r>
              <a:rPr lang="en-GB" sz="2400" b="1" dirty="0"/>
              <a:t> </a:t>
            </a:r>
            <a:endParaRPr lang="en-GB" sz="2400" dirty="0"/>
          </a:p>
          <a:p>
            <a:r>
              <a:rPr lang="en-GB" sz="2400" b="1" dirty="0"/>
              <a:t>Indicator selection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Lack of appropriate, measurable thresholds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Unclear how much time is needed to collect data for different indicators</a:t>
            </a:r>
          </a:p>
          <a:p>
            <a:r>
              <a:rPr lang="en-GB" sz="2000" dirty="0"/>
              <a:t> </a:t>
            </a:r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1025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694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Examples of Challenges Identified: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81353" y="224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91444" y="980728"/>
            <a:ext cx="102611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Data collection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Multiple, disparate, unharmonized and non-comparable methods for data collection within and between countries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Lots of plans and protocols that are not 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Monitoring not integrated across taxa, land/seascapes etc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Hard for managers to choose appropriate tools and methods (or even know what is available)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Monitoring often not participatory or collaborative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Lack of baselines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Effort biased towards certain species. </a:t>
            </a:r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9140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694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Examples of Challenges Identified: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81353" y="224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9416" y="908720"/>
            <a:ext cx="102251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Data storage and analysis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Data collected are not properly assessed or analysed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Researchers do not always share their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No integration between data portals.</a:t>
            </a:r>
          </a:p>
          <a:p>
            <a:r>
              <a:rPr lang="en-GB" sz="2400" b="1" dirty="0"/>
              <a:t> </a:t>
            </a:r>
            <a:endParaRPr lang="en-GB" sz="2400" dirty="0"/>
          </a:p>
          <a:p>
            <a:r>
              <a:rPr lang="en-GB" sz="2400" b="1" dirty="0"/>
              <a:t>Data presentation and reporting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Unwillingness to share data for various reasons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Assumptions made that PA management effectiveness equates to biodiversity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No systematic capture and sharing of lessons.</a:t>
            </a:r>
          </a:p>
          <a:p>
            <a:endParaRPr lang="en-GB" sz="2400" b="1" dirty="0"/>
          </a:p>
          <a:p>
            <a:r>
              <a:rPr lang="en-GB" sz="2400" b="1" dirty="0"/>
              <a:t>Data use in decision-making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Poor communication between data collectors and managers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Focus on management outcomes rather than conservation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Analyses not well synthesized for decision-makers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No process in place for data to inform decisions.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2985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694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Examples of Potential Opportunities and Solutions: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81353" y="224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9528" y="980728"/>
            <a:ext cx="107250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Prioritize</a:t>
            </a:r>
            <a:r>
              <a:rPr lang="en-GB" sz="2400" dirty="0"/>
              <a:t> monitoring needs</a:t>
            </a:r>
          </a:p>
          <a:p>
            <a:endParaRPr lang="en-GB" sz="1600" dirty="0"/>
          </a:p>
          <a:p>
            <a:r>
              <a:rPr lang="en-GB" sz="2400" dirty="0"/>
              <a:t>Keep in mind the need to develop systems that: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Are easy to maintain and sustainable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Are simple and effective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Can be implemented by park managers and allow analyses at the site level.</a:t>
            </a:r>
          </a:p>
          <a:p>
            <a:endParaRPr lang="en-GB" sz="1600" b="1" dirty="0"/>
          </a:p>
          <a:p>
            <a:r>
              <a:rPr lang="en-GB" sz="2400" b="1" dirty="0"/>
              <a:t>Build on what is there: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Build on existing initiatives, tools and data portals </a:t>
            </a:r>
            <a:r>
              <a:rPr lang="en-GB" dirty="0"/>
              <a:t>(e.g. regional BIOPAMA observatories and resource hubs; Coral Reef Monitoring Network; IUCN Commissions tackling issues around monitoring; State of Protected and Conserved Areas Reports; GBIF BID project, etc etc)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Map existing tools and identify those most relevant for monitoring Green List criteria </a:t>
            </a:r>
            <a:r>
              <a:rPr lang="en-GB" dirty="0"/>
              <a:t>(in relation to thresholds, indicators, data collection, data storage and analysis, identifying partners and building capacity).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Break silos by developing platforms and tools to link different systems.</a:t>
            </a:r>
          </a:p>
          <a:p>
            <a:r>
              <a:rPr lang="en-GB" b="1" dirty="0"/>
              <a:t> </a:t>
            </a:r>
            <a:endParaRPr lang="en-GB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5218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694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Examples of Potential Opportunities and Solutions: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81353" y="224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9528" y="980728"/>
            <a:ext cx="10725064" cy="8732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Define systems and ways of operating: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Identify the questions that need answering with monitoring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Streamline and simplify monitoring processes, indicators and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Develop integrated PA monitoring  systems across species, ecosystems and land/seascapes with local adaptations that take account of PA goals and species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Adopt an ecosystem approach and think ecologically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Develop and implement relevant partnerships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Build on projects and institutionalize monitoring (data collection, analysis, sharing) by incorporating it into the roles of national governments and relevant departments as well as PA staff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Make better use of law enforcement staff for data collection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Ensure all research data are fed back to government departments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Identify local agencies able to collect and share data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Develop citizen science initiatives where they are appropriate and effective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000" dirty="0"/>
              <a:t> </a:t>
            </a:r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45151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694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Examples of Potential Opportunities and Solutions: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81353" y="224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71464" y="1268760"/>
            <a:ext cx="1000911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 </a:t>
            </a:r>
          </a:p>
          <a:p>
            <a:endParaRPr lang="en-GB" sz="2000" b="1" dirty="0"/>
          </a:p>
          <a:p>
            <a:endParaRPr lang="en-GB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DDAC6F-2900-462D-B52B-2265B3D61C50}"/>
              </a:ext>
            </a:extLst>
          </p:cNvPr>
          <p:cNvSpPr/>
          <p:nvPr/>
        </p:nvSpPr>
        <p:spPr>
          <a:xfrm>
            <a:off x="765816" y="852359"/>
            <a:ext cx="10513168" cy="5113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Key guidelines and support needed for capacity building: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Develop standardized methods for monitoring species and habitats in PAs of different sizes in different biomes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Collect and share all relevant papers and guidelines relating to monitoring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Provide links to monitoring tools from the IUCN Red List website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Develop a decision-support system to help people choose between the different tools and methods available 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Produce and share case studies and good examples of successful monitoring 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Provide guidance for developing data management plans at different levels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Develop templates for monitoring assessments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(defining options for monitoring  and what they each take in terms of capacity needed, time, cost, what you get out of it, etc).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25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694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Examples of Potential Opportunities and Solutions: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81353" y="224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71464" y="1268760"/>
            <a:ext cx="1000911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 </a:t>
            </a:r>
          </a:p>
          <a:p>
            <a:endParaRPr lang="en-GB" sz="2000" b="1" dirty="0"/>
          </a:p>
          <a:p>
            <a:endParaRPr lang="en-GB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DDAC6F-2900-462D-B52B-2265B3D61C50}"/>
              </a:ext>
            </a:extLst>
          </p:cNvPr>
          <p:cNvSpPr/>
          <p:nvPr/>
        </p:nvSpPr>
        <p:spPr>
          <a:xfrm>
            <a:off x="765816" y="852359"/>
            <a:ext cx="10513168" cy="5607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Next steps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Assess priority actions identified by participants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Share draft report for further input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Develop guidelines, tools and case studies for monitoring biodiversity.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StephensonPJ@gmail.com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u="sng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www.speciesmonitoring.org</a:t>
            </a:r>
            <a:endParaRPr lang="en-GB" sz="2400" dirty="0">
              <a:solidFill>
                <a:srgbClr val="00B05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97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641</Words>
  <Application>Microsoft Office PowerPoint</Application>
  <PresentationFormat>Widescreen</PresentationFormat>
  <Paragraphs>123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Stephenson</dc:creator>
  <cp:lastModifiedBy>PJ Stephenson</cp:lastModifiedBy>
  <cp:revision>328</cp:revision>
  <cp:lastPrinted>2016-10-29T15:43:10Z</cp:lastPrinted>
  <dcterms:created xsi:type="dcterms:W3CDTF">2016-08-31T01:19:49Z</dcterms:created>
  <dcterms:modified xsi:type="dcterms:W3CDTF">2019-06-27T10:58:57Z</dcterms:modified>
</cp:coreProperties>
</file>