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omments/comment1.xml" ContentType="application/vnd.openxmlformats-officedocument.presentationml.comment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6" r:id="rId2"/>
    <p:sldId id="394" r:id="rId3"/>
    <p:sldId id="400" r:id="rId4"/>
    <p:sldId id="377" r:id="rId5"/>
    <p:sldId id="379" r:id="rId6"/>
    <p:sldId id="395" r:id="rId7"/>
    <p:sldId id="381" r:id="rId8"/>
    <p:sldId id="382" r:id="rId9"/>
    <p:sldId id="419" r:id="rId10"/>
    <p:sldId id="405" r:id="rId11"/>
    <p:sldId id="413" r:id="rId12"/>
    <p:sldId id="392" r:id="rId13"/>
    <p:sldId id="390" r:id="rId14"/>
    <p:sldId id="420" r:id="rId15"/>
    <p:sldId id="408" r:id="rId16"/>
    <p:sldId id="416" r:id="rId17"/>
    <p:sldId id="415" r:id="rId18"/>
    <p:sldId id="410" r:id="rId19"/>
    <p:sldId id="399" r:id="rId20"/>
    <p:sldId id="412" r:id="rId21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olo ROGGERI" initials="PR" lastIdx="13" clrIdx="6">
    <p:extLst/>
  </p:cmAuthor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  <p:cmAuthor id="5" name="Carlo Paolini" initials="CP" lastIdx="14" clrIdx="4"/>
  <p:cmAuthor id="6" name="Steve PEEDELL" initials="SP" lastIdx="1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F4A"/>
    <a:srgbClr val="95A5A6"/>
    <a:srgbClr val="614544"/>
    <a:srgbClr val="093B37"/>
    <a:srgbClr val="90C14E"/>
    <a:srgbClr val="41AD53"/>
    <a:srgbClr val="679D97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6723" autoAdjust="0"/>
  </p:normalViewPr>
  <p:slideViewPr>
    <p:cSldViewPr snapToGrid="0" snapToObjects="1">
      <p:cViewPr varScale="1">
        <p:scale>
          <a:sx n="69" d="100"/>
          <a:sy n="69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2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19-06-23T00:35:41.757" idx="10">
    <p:pos x="7692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DOPA input to the Aichi Target 11 and 12 country profiles and how they were used in regional CBD workshops to support countries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93B37"/>
                </a:solidFill>
              </a:rPr>
              <a:t>Led by the Joint Research Centre, the in-house science service of the European Commission</a:t>
            </a:r>
          </a:p>
          <a:p>
            <a:endParaRPr lang="en-US" sz="1200" b="1" dirty="0">
              <a:solidFill>
                <a:srgbClr val="093B37"/>
              </a:solidFill>
            </a:endParaRPr>
          </a:p>
          <a:p>
            <a:r>
              <a:rPr lang="en-US" sz="1200" b="1" dirty="0">
                <a:solidFill>
                  <a:srgbClr val="093B37"/>
                </a:solidFill>
              </a:rPr>
              <a:t>Applying world-class information systems technology to the challenges of protected areas assessment, monitoring and management</a:t>
            </a:r>
          </a:p>
          <a:p>
            <a:endParaRPr lang="en-US" sz="1200" b="1" dirty="0">
              <a:solidFill>
                <a:srgbClr val="093B37"/>
              </a:solidFill>
            </a:endParaRPr>
          </a:p>
          <a:p>
            <a:r>
              <a:rPr lang="en-US" sz="1200" b="1" dirty="0">
                <a:solidFill>
                  <a:srgbClr val="093B37"/>
                </a:solidFill>
              </a:rPr>
              <a:t>Working in partnership with IUCN and leading agencies and institutions across the ACP region</a:t>
            </a:r>
          </a:p>
          <a:p>
            <a:endParaRPr lang="en-US" sz="1200" b="1" dirty="0">
              <a:solidFill>
                <a:srgbClr val="093B37"/>
              </a:solidFill>
            </a:endParaRPr>
          </a:p>
          <a:p>
            <a:r>
              <a:rPr lang="en-US" sz="1200" b="1" dirty="0">
                <a:solidFill>
                  <a:srgbClr val="093B37"/>
                </a:solidFill>
              </a:rPr>
              <a:t>Linking to key policy objectives and targets for biodiversity and development, from international conventions to local site management</a:t>
            </a:r>
          </a:p>
          <a:p>
            <a:endParaRPr lang="en-US" sz="1200" b="1" dirty="0">
              <a:solidFill>
                <a:srgbClr val="093B37"/>
              </a:solidFill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804A-85CA-C14C-A757-D8CE986E68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Improving understanding on biodiversity and protected areas through narratives---starting from ecological (biodiversity) data to manage also ME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4C359-F21C-5144-9CEB-BDBE2444546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3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Visualisation</a:t>
            </a:r>
            <a:r>
              <a:rPr lang="en-US" dirty="0"/>
              <a:t> of the Protected Area</a:t>
            </a:r>
            <a:r>
              <a:rPr lang="en-US" baseline="0" dirty="0"/>
              <a:t> Management Effectiveness (PAME) assessments. Engaged with WCMC to ensure access to the PAME data and metadata. IMETs have been included in GD-PAME</a:t>
            </a:r>
          </a:p>
          <a:p>
            <a:r>
              <a:rPr lang="en-US" baseline="0" dirty="0"/>
              <a:t>Module supports ROs and promote people contribution  and sharing data. It will host data and info that come from regional ME reviews.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JRC Knowledge management makes accessible crucial data and information (i.e.ME lessons learnt from regions) to inform better policy makers and for getting "ad hoc" actions for biodiversity conservation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C804A-85CA-C14C-A757-D8CE986E68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5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 setup a key achievement of Year 1, forms basis for</a:t>
            </a:r>
            <a:r>
              <a:rPr lang="en-US" baseline="0" dirty="0"/>
              <a:t> effective data management and analysis</a:t>
            </a:r>
            <a:endParaRPr lang="en-US" dirty="0"/>
          </a:p>
          <a:p>
            <a:r>
              <a:rPr lang="en-US" dirty="0"/>
              <a:t>Statistical analysis, upscaling-  Burundi</a:t>
            </a:r>
            <a:r>
              <a:rPr lang="en-US" baseline="0" dirty="0"/>
              <a:t> example</a:t>
            </a:r>
            <a:endParaRPr lang="en-US" dirty="0"/>
          </a:p>
          <a:p>
            <a:r>
              <a:rPr lang="en-US" dirty="0" err="1"/>
              <a:t>Visualisation</a:t>
            </a:r>
            <a:r>
              <a:rPr lang="en-US" dirty="0"/>
              <a:t> and tracking of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C804A-85CA-C14C-A757-D8CE986E68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3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8" y="3095710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361191"/>
            <a:ext cx="12207240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641" y="5779806"/>
            <a:ext cx="3276600" cy="66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8" y="621037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787746"/>
            <a:ext cx="3084870" cy="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006663"/>
            <a:ext cx="6172200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439642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50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 Standaard" charset="0"/>
              <a:ea typeface="+mn-ea"/>
              <a:cs typeface="+mn-cs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01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7240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24" y="2670304"/>
            <a:ext cx="5556991" cy="1250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4100" y="4858125"/>
            <a:ext cx="4999567" cy="1078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583118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Biodiversity</a:t>
            </a:r>
            <a:r>
              <a:rPr lang="en-US" sz="1000" baseline="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and Protected Areas Management </a:t>
            </a:r>
            <a:r>
              <a:rPr lang="en-US" sz="1000" baseline="0" dirty="0" err="1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Programme</a:t>
            </a:r>
            <a:r>
              <a:rPr lang="en-US" sz="1000" baseline="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(BIOPAMA) is a</a:t>
            </a:r>
            <a:r>
              <a:rPr lang="en-US" sz="1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 initiative of the ACP Group of States financed by the European Union's 11</a:t>
            </a:r>
            <a:r>
              <a:rPr lang="en-US" sz="1000" baseline="30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</a:t>
            </a:r>
            <a:r>
              <a:rPr lang="en-US" sz="1000" dirty="0" smtClean="0">
                <a:solidFill>
                  <a:srgbClr val="71A6A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EDF.</a:t>
            </a:r>
            <a:endParaRPr lang="en-US" sz="1000" dirty="0">
              <a:solidFill>
                <a:srgbClr val="71A6A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  <p:sp>
        <p:nvSpPr>
          <p:cNvPr id="21" name="Triangle 20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2"/>
            <a:ext cx="7429501" cy="198804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49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29.06.2019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457"/>
            <a:ext cx="5181600" cy="35482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457"/>
            <a:ext cx="5181600" cy="3548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29.06.2019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57269"/>
            <a:ext cx="5157787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69"/>
            <a:ext cx="5183188" cy="292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29.06.2019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0676890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29.06.2019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" y="3810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75874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6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0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0" y="5781609"/>
            <a:ext cx="12207240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0" y="6085489"/>
            <a:ext cx="2100072" cy="4724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70392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9642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0676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0" y="508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riangle 11"/>
          <p:cNvSpPr/>
          <p:nvPr userDrawn="1"/>
        </p:nvSpPr>
        <p:spPr>
          <a:xfrm rot="5400000">
            <a:off x="460351" y="1611813"/>
            <a:ext cx="299087" cy="25783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92"/>
          <a:stretch/>
        </p:blipFill>
        <p:spPr>
          <a:xfrm>
            <a:off x="-5256" y="1038061"/>
            <a:ext cx="1839309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90C14E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79D97"/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9.xml"/><Relationship Id="rId7" Type="http://schemas.openxmlformats.org/officeDocument/2006/relationships/hyperlink" Target="http://rris.biopama.org/storymaps/Caribbean-Marine-Protected-Areas" TargetMode="Externa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6.xml"/><Relationship Id="rId7" Type="http://schemas.openxmlformats.org/officeDocument/2006/relationships/image" Target="../media/image17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8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image" Target="../media/image8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comments" Target="../comments/comment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image" Target="../media/image10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0.xml"/><Relationship Id="rId7" Type="http://schemas.openxmlformats.org/officeDocument/2006/relationships/hyperlink" Target="https://dopa-explorer.jrc.ec.europa.eu/" TargetMode="Externa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8E6E046B-A592-4406-94F5-342F251C25B7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17213"/>
          <a:stretch>
            <a:fillRect/>
          </a:stretch>
        </p:blipFill>
        <p:spPr>
          <a:xfrm>
            <a:off x="0" y="0"/>
            <a:ext cx="12192000" cy="536119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50A2CEB-6660-4344-ACF5-D2248DE155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196" y="3784321"/>
            <a:ext cx="7738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Joint Research Centre and the power of data to support decision making on protected and conserved areas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FFA16AC-2C1B-4DBD-8E7D-2D80780EE17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22439" y="5521535"/>
            <a:ext cx="48270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6"/>
                </a:solidFill>
              </a:rPr>
              <a:t>Gran Paradiso National Park, </a:t>
            </a:r>
            <a:r>
              <a:rPr lang="en-US" sz="1200" b="1" dirty="0" err="1">
                <a:solidFill>
                  <a:schemeClr val="accent6"/>
                </a:solidFill>
              </a:rPr>
              <a:t>Cogne</a:t>
            </a:r>
            <a:r>
              <a:rPr lang="en-US" sz="1200" b="1" dirty="0">
                <a:solidFill>
                  <a:schemeClr val="accent6"/>
                </a:solidFill>
              </a:rPr>
              <a:t>, </a:t>
            </a:r>
            <a:r>
              <a:rPr lang="en-US" sz="1200" b="1" dirty="0" err="1">
                <a:solidFill>
                  <a:schemeClr val="accent6"/>
                </a:solidFill>
              </a:rPr>
              <a:t>Aosta</a:t>
            </a:r>
            <a:r>
              <a:rPr lang="en-US" sz="1200" b="1" dirty="0">
                <a:solidFill>
                  <a:schemeClr val="accent6"/>
                </a:solidFill>
              </a:rPr>
              <a:t>, Italy 24</a:t>
            </a:r>
            <a:r>
              <a:rPr lang="en-US" sz="1200" b="1" baseline="30000" dirty="0">
                <a:solidFill>
                  <a:schemeClr val="accent6"/>
                </a:solidFill>
              </a:rPr>
              <a:t>th</a:t>
            </a:r>
            <a:r>
              <a:rPr lang="en-US" sz="1200" b="1" dirty="0">
                <a:solidFill>
                  <a:schemeClr val="accent6"/>
                </a:solidFill>
              </a:rPr>
              <a:t> to 28</a:t>
            </a:r>
            <a:r>
              <a:rPr lang="en-US" sz="1200" b="1" baseline="30000" dirty="0">
                <a:solidFill>
                  <a:schemeClr val="accent6"/>
                </a:solidFill>
              </a:rPr>
              <a:t>th</a:t>
            </a:r>
            <a:r>
              <a:rPr lang="en-US" sz="1200" b="1" dirty="0">
                <a:solidFill>
                  <a:schemeClr val="accent6"/>
                </a:solidFill>
              </a:rPr>
              <a:t> June, 2019</a:t>
            </a:r>
          </a:p>
        </p:txBody>
      </p:sp>
    </p:spTree>
    <p:extLst>
      <p:ext uri="{BB962C8B-B14F-4D97-AF65-F5344CB8AC3E}">
        <p14:creationId xmlns:p14="http://schemas.microsoft.com/office/powerpoint/2010/main" val="253737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381250" y="1542143"/>
            <a:ext cx="7429501" cy="37737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Focus on the Biodiversity and Protected Areas Management </a:t>
            </a:r>
            <a:r>
              <a:rPr lang="en-US" b="1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(BIOPAMA) </a:t>
            </a:r>
            <a:r>
              <a:rPr lang="en-GB" b="1" dirty="0">
                <a:solidFill>
                  <a:schemeClr val="accent6"/>
                </a:solidFill>
              </a:rPr>
              <a:t/>
            </a:r>
            <a:br>
              <a:rPr lang="en-GB" b="1" dirty="0">
                <a:solidFill>
                  <a:schemeClr val="accent6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70037"/>
            <a:ext cx="11554691" cy="1030218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dirty="0" smtClean="0"/>
              <a:t>BIOPAMA: from BIOPAMA 1 to BIOPAMA 2…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047"/>
            <a:ext cx="10515600" cy="4671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Reinvigorating concepts and importance of Governance and Management</a:t>
            </a:r>
          </a:p>
          <a:p>
            <a:pPr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available data, tools, standards and practices to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analyze and support fair and effective PAs, from diagnosis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pPr>
              <a:lnSpc>
                <a:spcPct val="100000"/>
              </a:lnSpc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Recognizing the importance of structured datasets and the need for new assessments to “feed” the Regional Observatories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Reassertion of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central role for the 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Observatories and for the interaction with the users 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effectiveness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reviews: 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Caribbean, 2018 – E&amp;SA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Pacific, 2019; </a:t>
            </a:r>
            <a:r>
              <a:rPr lang="en-GB" alt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W&amp;CA, strong </a:t>
            </a:r>
            <a:r>
              <a:rPr lang="en-GB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IMET </a:t>
            </a:r>
            <a:r>
              <a:rPr lang="en-GB" alt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2016</a:t>
            </a:r>
            <a:endParaRPr lang="en-GB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ownership and capacity building </a:t>
            </a:r>
            <a:r>
              <a:rPr lang="en-GB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example of </a:t>
            </a:r>
            <a:r>
              <a:rPr lang="en-GB" alt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C&amp;WA)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13B0EE4-D84E-4C17-A1AC-D9B63055AF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75560" y="6287302"/>
            <a:ext cx="8455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charset="0"/>
                <a:cs typeface="Verdana" charset="0"/>
                <a:hlinkClick r:id="rId7"/>
              </a:rPr>
              <a:t>http://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charset="0"/>
                <a:cs typeface="Verdana" charset="0"/>
                <a:hlinkClick r:id="rId7"/>
              </a:rPr>
              <a:t>rris.biopama.org/storymaps/Caribbean-Marine-Protected-Areas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charset="0"/>
              <a:cs typeface="Verdan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196" cy="597481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DDB38E-4427-41E6-9792-AD7A2C28365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374433" y="5415552"/>
            <a:ext cx="677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Improving understanding through </a:t>
            </a:r>
            <a:r>
              <a:rPr lang="en-GB" b="1" dirty="0" smtClean="0">
                <a:solidFill>
                  <a:schemeClr val="accent6"/>
                </a:solidFill>
              </a:rPr>
              <a:t>data, narratives </a:t>
            </a:r>
            <a:r>
              <a:rPr lang="en-GB" b="1" dirty="0">
                <a:solidFill>
                  <a:schemeClr val="accent6"/>
                </a:solidFill>
              </a:rPr>
              <a:t>and </a:t>
            </a:r>
            <a:r>
              <a:rPr lang="en-GB" b="1" dirty="0" smtClean="0">
                <a:solidFill>
                  <a:schemeClr val="accent6"/>
                </a:solidFill>
              </a:rPr>
              <a:t>visualisation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A2186B-6A24-490F-A9F6-F21B40D744D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3647" y="302199"/>
            <a:ext cx="10515600" cy="56296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</a:rPr>
              <a:t>BIOPAMA: PAME and PAGE module</a:t>
            </a:r>
            <a:endParaRPr lang="en-GB" sz="2400" b="1" dirty="0">
              <a:latin typeface="+mn-lt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B2E394C-61D2-42B9-94A1-EE6E8826131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75855" y="1094509"/>
            <a:ext cx="3664144" cy="452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tx2"/>
                </a:solidFill>
                <a:latin typeface="+mn-lt"/>
              </a:rPr>
              <a:t>The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PAME/PAGE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module </a:t>
            </a:r>
            <a:r>
              <a:rPr lang="en-GB" sz="1800" b="1" dirty="0" smtClean="0">
                <a:solidFill>
                  <a:schemeClr val="accent1"/>
                </a:solidFill>
                <a:latin typeface="+mn-lt"/>
              </a:rPr>
              <a:t>(work in progress, in collaboration with WCMC)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aims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to support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PAs and National Agencies in improving governance and management to better achieve conservation outcomes. It sustains effective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engagement and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partnership </a:t>
            </a:r>
            <a:r>
              <a:rPr lang="en-GB" sz="1800" b="1" dirty="0">
                <a:solidFill>
                  <a:schemeClr val="tx2"/>
                </a:solidFill>
                <a:latin typeface="+mn-lt"/>
              </a:rPr>
              <a:t>with </a:t>
            </a:r>
            <a:r>
              <a:rPr lang="en-GB" sz="1800" b="1" dirty="0" smtClean="0">
                <a:solidFill>
                  <a:schemeClr val="tx2"/>
                </a:solidFill>
                <a:latin typeface="+mn-lt"/>
              </a:rPr>
              <a:t>key stakeholders.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93F893A-D690-4FC4-8E12-D336F8F7C3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99" y="1300757"/>
            <a:ext cx="7406768" cy="44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6855" y="1368792"/>
            <a:ext cx="3698958" cy="56296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  <a:cs typeface="Verdana"/>
              </a:rPr>
              <a:t> 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2FC5F7B-8C60-432B-8747-67DCDC01AD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57" y="811274"/>
            <a:ext cx="7574157" cy="515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id="{EBA2186B-6A24-490F-A9F6-F21B40D744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3646" y="193964"/>
            <a:ext cx="11243553" cy="56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 sz="2400" b="1" dirty="0" smtClean="0">
                <a:latin typeface="+mn-lt"/>
              </a:rPr>
              <a:t>The Integrated Management Effectiveness Tool (IMET): engaging with users</a:t>
            </a:r>
            <a:endParaRPr lang="en-GB" sz="2400" b="1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37" y="2810992"/>
            <a:ext cx="3494985" cy="26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9449752" y="1793437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9385458" y="1857730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10508553" y="3737532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11070236" y="3814707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11383327" y="3641288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11640502" y="3906938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11034236" y="3522225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10683605" y="3824814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10825540" y="3832707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10941940" y="3778707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11058340" y="4043026"/>
            <a:ext cx="36000" cy="36000"/>
          </a:xfrm>
          <a:prstGeom prst="ellipse">
            <a:avLst/>
          </a:prstGeom>
          <a:solidFill>
            <a:srgbClr val="FF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035" y="3891044"/>
            <a:ext cx="1836000" cy="2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867775" y="39025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Bolivia</a:t>
            </a:r>
            <a:endParaRPr lang="en-GB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811275"/>
            <a:ext cx="4440175" cy="498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4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381250" y="2144568"/>
            <a:ext cx="7429501" cy="25688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 central role for the users and for the BIOPAMA Regional Observatories </a:t>
            </a:r>
            <a:r>
              <a:rPr lang="en-GB" b="1" dirty="0">
                <a:solidFill>
                  <a:schemeClr val="accent6"/>
                </a:solidFill>
              </a:rPr>
              <a:t/>
            </a:r>
            <a:br>
              <a:rPr lang="en-GB" b="1" dirty="0">
                <a:solidFill>
                  <a:schemeClr val="accent6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63" y="372124"/>
            <a:ext cx="10486646" cy="56296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BIOPAMA: a  central </a:t>
            </a:r>
            <a:r>
              <a:rPr lang="en-GB" sz="2800" b="1" dirty="0"/>
              <a:t>role for the </a:t>
            </a:r>
            <a:r>
              <a:rPr lang="en-GB" sz="2800" b="1" dirty="0" smtClean="0"/>
              <a:t>users and for the Regional </a:t>
            </a:r>
            <a:r>
              <a:rPr lang="en-GB" sz="2800" b="1" dirty="0"/>
              <a:t>Observatories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199" y="265661"/>
            <a:ext cx="7305676" cy="746529"/>
          </a:xfrm>
        </p:spPr>
        <p:txBody>
          <a:bodyPr/>
          <a:lstStyle/>
          <a:p>
            <a:r>
              <a:rPr lang="en-GB" sz="2400" b="1" dirty="0" smtClean="0">
                <a:latin typeface="+mn-lt"/>
              </a:rPr>
              <a:t> </a:t>
            </a:r>
            <a:endParaRPr lang="en-US" sz="2400" b="1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1463" y="1285876"/>
            <a:ext cx="9988930" cy="46999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44546A"/>
              </a:solidFill>
              <a:latin typeface="Calibri Body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44546A"/>
                </a:solidFill>
                <a:latin typeface="Calibri Body"/>
              </a:rPr>
              <a:t>To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establish and maintain </a:t>
            </a:r>
            <a:r>
              <a:rPr lang="en-US" sz="2800" dirty="0">
                <a:solidFill>
                  <a:srgbClr val="44546A"/>
                </a:solidFill>
                <a:latin typeface="Calibri Body"/>
              </a:rPr>
              <a:t>a gateway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to </a:t>
            </a:r>
            <a:r>
              <a:rPr lang="en-US" sz="2800" dirty="0">
                <a:solidFill>
                  <a:srgbClr val="44546A"/>
                </a:solidFill>
                <a:latin typeface="Calibri Body"/>
              </a:rPr>
              <a:t>data and tools for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managers and policy-makers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44546A"/>
              </a:solidFill>
              <a:latin typeface="Calibri Body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To provide </a:t>
            </a:r>
            <a:r>
              <a:rPr lang="en-US" sz="2800" dirty="0">
                <a:solidFill>
                  <a:srgbClr val="44546A"/>
                </a:solidFill>
                <a:latin typeface="Calibri Body"/>
              </a:rPr>
              <a:t>an update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for </a:t>
            </a:r>
            <a:r>
              <a:rPr lang="en-US" sz="2800" dirty="0">
                <a:solidFill>
                  <a:srgbClr val="44546A"/>
                </a:solidFill>
                <a:latin typeface="Calibri Body"/>
              </a:rPr>
              <a:t>the regional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actors and partners </a:t>
            </a:r>
            <a:r>
              <a:rPr lang="en-US" sz="2800" dirty="0">
                <a:solidFill>
                  <a:srgbClr val="44546A"/>
                </a:solidFill>
                <a:latin typeface="Calibri Body"/>
              </a:rPr>
              <a:t>towards capacity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building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44546A"/>
              </a:solidFill>
              <a:latin typeface="Calibri Body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44546A"/>
                </a:solidFill>
                <a:latin typeface="Calibri Body"/>
              </a:rPr>
              <a:t>To support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decision-makers </a:t>
            </a:r>
            <a:r>
              <a:rPr lang="en-US" sz="2800" dirty="0">
                <a:solidFill>
                  <a:srgbClr val="44546A"/>
                </a:solidFill>
                <a:latin typeface="Calibri Body"/>
              </a:rPr>
              <a:t>for more effective protected area management and biodiversity conservation in the </a:t>
            </a:r>
            <a:r>
              <a:rPr lang="en-US" sz="2800" dirty="0" smtClean="0">
                <a:solidFill>
                  <a:srgbClr val="44546A"/>
                </a:solidFill>
                <a:latin typeface="Calibri Body"/>
              </a:rPr>
              <a:t>ACP regions, through analytical products and Decision Support Systems (DSS)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solidFill>
                <a:srgbClr val="44546A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10842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1" y="1470392"/>
            <a:ext cx="45719" cy="56296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199" y="508394"/>
            <a:ext cx="10023765" cy="365125"/>
          </a:xfrm>
        </p:spPr>
        <p:txBody>
          <a:bodyPr/>
          <a:lstStyle/>
          <a:p>
            <a:r>
              <a:rPr lang="en-US" sz="2400" b="1" dirty="0" smtClean="0"/>
              <a:t>BIOPAMA: a central role for the users and for the Regional </a:t>
            </a:r>
            <a:r>
              <a:rPr lang="en-US" sz="2400" b="1" dirty="0"/>
              <a:t>Observatories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324471" y="1881096"/>
            <a:ext cx="3578197" cy="4161443"/>
            <a:chOff x="2903511" y="2517333"/>
            <a:chExt cx="3578197" cy="4161443"/>
          </a:xfrm>
        </p:grpSpPr>
        <p:sp>
          <p:nvSpPr>
            <p:cNvPr id="6" name="Forme libre 5"/>
            <p:cNvSpPr/>
            <p:nvPr/>
          </p:nvSpPr>
          <p:spPr>
            <a:xfrm>
              <a:off x="3773525" y="2517333"/>
              <a:ext cx="1658597" cy="1351510"/>
            </a:xfrm>
            <a:custGeom>
              <a:avLst/>
              <a:gdLst>
                <a:gd name="connsiteX0" fmla="*/ 457545 w 1001470"/>
                <a:gd name="connsiteY0" fmla="*/ 65 h 971645"/>
                <a:gd name="connsiteX1" fmla="*/ 848070 w 1001470"/>
                <a:gd name="connsiteY1" fmla="*/ 142940 h 971645"/>
                <a:gd name="connsiteX2" fmla="*/ 1000470 w 1001470"/>
                <a:gd name="connsiteY2" fmla="*/ 466790 h 971645"/>
                <a:gd name="connsiteX3" fmla="*/ 895695 w 1001470"/>
                <a:gd name="connsiteY3" fmla="*/ 828740 h 971645"/>
                <a:gd name="connsiteX4" fmla="*/ 562320 w 1001470"/>
                <a:gd name="connsiteY4" fmla="*/ 971615 h 971645"/>
                <a:gd name="connsiteX5" fmla="*/ 133695 w 1001470"/>
                <a:gd name="connsiteY5" fmla="*/ 819215 h 971645"/>
                <a:gd name="connsiteX6" fmla="*/ 345 w 1001470"/>
                <a:gd name="connsiteY6" fmla="*/ 514415 h 971645"/>
                <a:gd name="connsiteX7" fmla="*/ 162270 w 1001470"/>
                <a:gd name="connsiteY7" fmla="*/ 161990 h 971645"/>
                <a:gd name="connsiteX8" fmla="*/ 638520 w 1001470"/>
                <a:gd name="connsiteY8" fmla="*/ 9590 h 971645"/>
                <a:gd name="connsiteX9" fmla="*/ 619470 w 1001470"/>
                <a:gd name="connsiteY9" fmla="*/ 28640 h 97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470" h="971645">
                  <a:moveTo>
                    <a:pt x="457545" y="65"/>
                  </a:moveTo>
                  <a:cubicBezTo>
                    <a:pt x="607564" y="32609"/>
                    <a:pt x="757583" y="65153"/>
                    <a:pt x="848070" y="142940"/>
                  </a:cubicBezTo>
                  <a:cubicBezTo>
                    <a:pt x="938557" y="220727"/>
                    <a:pt x="992533" y="352490"/>
                    <a:pt x="1000470" y="466790"/>
                  </a:cubicBezTo>
                  <a:cubicBezTo>
                    <a:pt x="1008407" y="581090"/>
                    <a:pt x="968720" y="744603"/>
                    <a:pt x="895695" y="828740"/>
                  </a:cubicBezTo>
                  <a:cubicBezTo>
                    <a:pt x="822670" y="912878"/>
                    <a:pt x="689320" y="973202"/>
                    <a:pt x="562320" y="971615"/>
                  </a:cubicBezTo>
                  <a:cubicBezTo>
                    <a:pt x="435320" y="970028"/>
                    <a:pt x="227357" y="895415"/>
                    <a:pt x="133695" y="819215"/>
                  </a:cubicBezTo>
                  <a:cubicBezTo>
                    <a:pt x="40032" y="743015"/>
                    <a:pt x="-4417" y="623952"/>
                    <a:pt x="345" y="514415"/>
                  </a:cubicBezTo>
                  <a:cubicBezTo>
                    <a:pt x="5107" y="404878"/>
                    <a:pt x="55907" y="246128"/>
                    <a:pt x="162270" y="161990"/>
                  </a:cubicBezTo>
                  <a:cubicBezTo>
                    <a:pt x="268632" y="77853"/>
                    <a:pt x="562320" y="31815"/>
                    <a:pt x="638520" y="9590"/>
                  </a:cubicBezTo>
                  <a:cubicBezTo>
                    <a:pt x="714720" y="-12635"/>
                    <a:pt x="667095" y="8002"/>
                    <a:pt x="619470" y="28640"/>
                  </a:cubicBez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1400" dirty="0">
                  <a:solidFill>
                    <a:srgbClr val="FF0000"/>
                  </a:solidFill>
                  <a:latin typeface="Segoe Script"/>
                  <a:ea typeface="Calibri"/>
                  <a:cs typeface="Times New Roman"/>
                </a:rPr>
                <a:t>Collection &amp; </a:t>
              </a:r>
              <a:r>
                <a:rPr lang="en-GB" sz="1400" dirty="0" smtClean="0">
                  <a:solidFill>
                    <a:srgbClr val="FF0000"/>
                  </a:solidFill>
                  <a:latin typeface="Segoe Script"/>
                  <a:ea typeface="Calibri"/>
                  <a:cs typeface="Times New Roman"/>
                </a:rPr>
                <a:t>Validation</a:t>
              </a:r>
              <a:endParaRPr lang="fr-F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794342" y="5183924"/>
              <a:ext cx="1616962" cy="1494852"/>
            </a:xfrm>
            <a:custGeom>
              <a:avLst/>
              <a:gdLst>
                <a:gd name="connsiteX0" fmla="*/ 573459 w 1240262"/>
                <a:gd name="connsiteY0" fmla="*/ 13412 h 1075971"/>
                <a:gd name="connsiteX1" fmla="*/ 201984 w 1240262"/>
                <a:gd name="connsiteY1" fmla="*/ 194387 h 1075971"/>
                <a:gd name="connsiteX2" fmla="*/ 1959 w 1240262"/>
                <a:gd name="connsiteY2" fmla="*/ 565862 h 1075971"/>
                <a:gd name="connsiteX3" fmla="*/ 316284 w 1240262"/>
                <a:gd name="connsiteY3" fmla="*/ 984962 h 1075971"/>
                <a:gd name="connsiteX4" fmla="*/ 630609 w 1240262"/>
                <a:gd name="connsiteY4" fmla="*/ 1070687 h 1075971"/>
                <a:gd name="connsiteX5" fmla="*/ 1002084 w 1240262"/>
                <a:gd name="connsiteY5" fmla="*/ 889712 h 1075971"/>
                <a:gd name="connsiteX6" fmla="*/ 1240209 w 1240262"/>
                <a:gd name="connsiteY6" fmla="*/ 518237 h 1075971"/>
                <a:gd name="connsiteX7" fmla="*/ 983034 w 1240262"/>
                <a:gd name="connsiteY7" fmla="*/ 156287 h 1075971"/>
                <a:gd name="connsiteX8" fmla="*/ 402009 w 1240262"/>
                <a:gd name="connsiteY8" fmla="*/ 3887 h 1075971"/>
                <a:gd name="connsiteX9" fmla="*/ 440109 w 1240262"/>
                <a:gd name="connsiteY9" fmla="*/ 41987 h 1075971"/>
                <a:gd name="connsiteX10" fmla="*/ 440109 w 1240262"/>
                <a:gd name="connsiteY10" fmla="*/ 41987 h 1075971"/>
                <a:gd name="connsiteX11" fmla="*/ 440109 w 1240262"/>
                <a:gd name="connsiteY11" fmla="*/ 41987 h 1075971"/>
                <a:gd name="connsiteX0" fmla="*/ 571547 w 1238350"/>
                <a:gd name="connsiteY0" fmla="*/ 13412 h 1081510"/>
                <a:gd name="connsiteX1" fmla="*/ 200072 w 1238350"/>
                <a:gd name="connsiteY1" fmla="*/ 194387 h 1081510"/>
                <a:gd name="connsiteX2" fmla="*/ 47 w 1238350"/>
                <a:gd name="connsiteY2" fmla="*/ 565862 h 1081510"/>
                <a:gd name="connsiteX3" fmla="*/ 186270 w 1238350"/>
                <a:gd name="connsiteY3" fmla="*/ 1006845 h 1081510"/>
                <a:gd name="connsiteX4" fmla="*/ 628697 w 1238350"/>
                <a:gd name="connsiteY4" fmla="*/ 1070687 h 1081510"/>
                <a:gd name="connsiteX5" fmla="*/ 1000172 w 1238350"/>
                <a:gd name="connsiteY5" fmla="*/ 889712 h 1081510"/>
                <a:gd name="connsiteX6" fmla="*/ 1238297 w 1238350"/>
                <a:gd name="connsiteY6" fmla="*/ 518237 h 1081510"/>
                <a:gd name="connsiteX7" fmla="*/ 981122 w 1238350"/>
                <a:gd name="connsiteY7" fmla="*/ 156287 h 1081510"/>
                <a:gd name="connsiteX8" fmla="*/ 400097 w 1238350"/>
                <a:gd name="connsiteY8" fmla="*/ 3887 h 1081510"/>
                <a:gd name="connsiteX9" fmla="*/ 438197 w 1238350"/>
                <a:gd name="connsiteY9" fmla="*/ 41987 h 1081510"/>
                <a:gd name="connsiteX10" fmla="*/ 438197 w 1238350"/>
                <a:gd name="connsiteY10" fmla="*/ 41987 h 1081510"/>
                <a:gd name="connsiteX11" fmla="*/ 438197 w 1238350"/>
                <a:gd name="connsiteY11" fmla="*/ 41987 h 1081510"/>
                <a:gd name="connsiteX0" fmla="*/ 571547 w 1238420"/>
                <a:gd name="connsiteY0" fmla="*/ 13412 h 1074610"/>
                <a:gd name="connsiteX1" fmla="*/ 200072 w 1238420"/>
                <a:gd name="connsiteY1" fmla="*/ 194387 h 1074610"/>
                <a:gd name="connsiteX2" fmla="*/ 47 w 1238420"/>
                <a:gd name="connsiteY2" fmla="*/ 565862 h 1074610"/>
                <a:gd name="connsiteX3" fmla="*/ 186270 w 1238420"/>
                <a:gd name="connsiteY3" fmla="*/ 1006845 h 1074610"/>
                <a:gd name="connsiteX4" fmla="*/ 628697 w 1238420"/>
                <a:gd name="connsiteY4" fmla="*/ 1070687 h 1074610"/>
                <a:gd name="connsiteX5" fmla="*/ 1009498 w 1238420"/>
                <a:gd name="connsiteY5" fmla="*/ 982880 h 1074610"/>
                <a:gd name="connsiteX6" fmla="*/ 1238297 w 1238420"/>
                <a:gd name="connsiteY6" fmla="*/ 518237 h 1074610"/>
                <a:gd name="connsiteX7" fmla="*/ 981122 w 1238420"/>
                <a:gd name="connsiteY7" fmla="*/ 156287 h 1074610"/>
                <a:gd name="connsiteX8" fmla="*/ 400097 w 1238420"/>
                <a:gd name="connsiteY8" fmla="*/ 3887 h 1074610"/>
                <a:gd name="connsiteX9" fmla="*/ 438197 w 1238420"/>
                <a:gd name="connsiteY9" fmla="*/ 41987 h 1074610"/>
                <a:gd name="connsiteX10" fmla="*/ 438197 w 1238420"/>
                <a:gd name="connsiteY10" fmla="*/ 41987 h 1074610"/>
                <a:gd name="connsiteX11" fmla="*/ 438197 w 1238420"/>
                <a:gd name="connsiteY11" fmla="*/ 41987 h 1074610"/>
                <a:gd name="connsiteX0" fmla="*/ 571542 w 1238426"/>
                <a:gd name="connsiteY0" fmla="*/ 13412 h 1176393"/>
                <a:gd name="connsiteX1" fmla="*/ 200067 w 1238426"/>
                <a:gd name="connsiteY1" fmla="*/ 194387 h 1176393"/>
                <a:gd name="connsiteX2" fmla="*/ 42 w 1238426"/>
                <a:gd name="connsiteY2" fmla="*/ 565862 h 1176393"/>
                <a:gd name="connsiteX3" fmla="*/ 186265 w 1238426"/>
                <a:gd name="connsiteY3" fmla="*/ 1006845 h 1176393"/>
                <a:gd name="connsiteX4" fmla="*/ 562617 w 1238426"/>
                <a:gd name="connsiteY4" fmla="*/ 1176234 h 1176393"/>
                <a:gd name="connsiteX5" fmla="*/ 1009493 w 1238426"/>
                <a:gd name="connsiteY5" fmla="*/ 982880 h 1176393"/>
                <a:gd name="connsiteX6" fmla="*/ 1238292 w 1238426"/>
                <a:gd name="connsiteY6" fmla="*/ 518237 h 1176393"/>
                <a:gd name="connsiteX7" fmla="*/ 981117 w 1238426"/>
                <a:gd name="connsiteY7" fmla="*/ 156287 h 1176393"/>
                <a:gd name="connsiteX8" fmla="*/ 400092 w 1238426"/>
                <a:gd name="connsiteY8" fmla="*/ 3887 h 1176393"/>
                <a:gd name="connsiteX9" fmla="*/ 438192 w 1238426"/>
                <a:gd name="connsiteY9" fmla="*/ 41987 h 1176393"/>
                <a:gd name="connsiteX10" fmla="*/ 438192 w 1238426"/>
                <a:gd name="connsiteY10" fmla="*/ 41987 h 1176393"/>
                <a:gd name="connsiteX11" fmla="*/ 438192 w 1238426"/>
                <a:gd name="connsiteY11" fmla="*/ 41987 h 117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426" h="1176393">
                  <a:moveTo>
                    <a:pt x="571542" y="13412"/>
                  </a:moveTo>
                  <a:cubicBezTo>
                    <a:pt x="433429" y="57862"/>
                    <a:pt x="295317" y="102312"/>
                    <a:pt x="200067" y="194387"/>
                  </a:cubicBezTo>
                  <a:cubicBezTo>
                    <a:pt x="104817" y="286462"/>
                    <a:pt x="2342" y="430452"/>
                    <a:pt x="42" y="565862"/>
                  </a:cubicBezTo>
                  <a:cubicBezTo>
                    <a:pt x="-2258" y="701272"/>
                    <a:pt x="92503" y="905116"/>
                    <a:pt x="186265" y="1006845"/>
                  </a:cubicBezTo>
                  <a:cubicBezTo>
                    <a:pt x="280028" y="1108574"/>
                    <a:pt x="425412" y="1180228"/>
                    <a:pt x="562617" y="1176234"/>
                  </a:cubicBezTo>
                  <a:cubicBezTo>
                    <a:pt x="699822" y="1172240"/>
                    <a:pt x="896881" y="1092546"/>
                    <a:pt x="1009493" y="982880"/>
                  </a:cubicBezTo>
                  <a:cubicBezTo>
                    <a:pt x="1122105" y="873214"/>
                    <a:pt x="1243021" y="656002"/>
                    <a:pt x="1238292" y="518237"/>
                  </a:cubicBezTo>
                  <a:cubicBezTo>
                    <a:pt x="1233563" y="380472"/>
                    <a:pt x="1120817" y="242012"/>
                    <a:pt x="981117" y="156287"/>
                  </a:cubicBezTo>
                  <a:cubicBezTo>
                    <a:pt x="841417" y="70562"/>
                    <a:pt x="490580" y="22937"/>
                    <a:pt x="400092" y="3887"/>
                  </a:cubicBezTo>
                  <a:cubicBezTo>
                    <a:pt x="309604" y="-15163"/>
                    <a:pt x="438192" y="41987"/>
                    <a:pt x="438192" y="41987"/>
                  </a:cubicBezTo>
                  <a:lnTo>
                    <a:pt x="438192" y="41987"/>
                  </a:lnTo>
                  <a:lnTo>
                    <a:pt x="438192" y="41987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1400" dirty="0" smtClean="0">
                  <a:solidFill>
                    <a:srgbClr val="FF0000"/>
                  </a:solidFill>
                  <a:latin typeface="Segoe Script"/>
                  <a:ea typeface="Calibri"/>
                  <a:cs typeface="Times New Roman"/>
                </a:rPr>
                <a:t>Securing &amp; Analysis</a:t>
              </a:r>
              <a:endParaRPr lang="fr-F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 rot="16438143">
              <a:off x="4797841" y="4110673"/>
              <a:ext cx="2702899" cy="664834"/>
            </a:xfrm>
            <a:custGeom>
              <a:avLst/>
              <a:gdLst>
                <a:gd name="connsiteX0" fmla="*/ 0 w 2147073"/>
                <a:gd name="connsiteY0" fmla="*/ 19293 h 472268"/>
                <a:gd name="connsiteX1" fmla="*/ 438150 w 2147073"/>
                <a:gd name="connsiteY1" fmla="*/ 371718 h 472268"/>
                <a:gd name="connsiteX2" fmla="*/ 1200150 w 2147073"/>
                <a:gd name="connsiteY2" fmla="*/ 466968 h 472268"/>
                <a:gd name="connsiteX3" fmla="*/ 1857375 w 2147073"/>
                <a:gd name="connsiteY3" fmla="*/ 247893 h 472268"/>
                <a:gd name="connsiteX4" fmla="*/ 2143125 w 2147073"/>
                <a:gd name="connsiteY4" fmla="*/ 243 h 472268"/>
                <a:gd name="connsiteX5" fmla="*/ 2019300 w 2147073"/>
                <a:gd name="connsiteY5" fmla="*/ 200268 h 472268"/>
                <a:gd name="connsiteX6" fmla="*/ 1952625 w 2147073"/>
                <a:gd name="connsiteY6" fmla="*/ 114543 h 472268"/>
                <a:gd name="connsiteX7" fmla="*/ 2133600 w 2147073"/>
                <a:gd name="connsiteY7" fmla="*/ 19293 h 472268"/>
                <a:gd name="connsiteX8" fmla="*/ 2133600 w 2147073"/>
                <a:gd name="connsiteY8" fmla="*/ 19293 h 4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7073" h="472268">
                  <a:moveTo>
                    <a:pt x="0" y="19293"/>
                  </a:moveTo>
                  <a:cubicBezTo>
                    <a:pt x="119062" y="158199"/>
                    <a:pt x="238125" y="297106"/>
                    <a:pt x="438150" y="371718"/>
                  </a:cubicBezTo>
                  <a:cubicBezTo>
                    <a:pt x="638175" y="446330"/>
                    <a:pt x="963613" y="487606"/>
                    <a:pt x="1200150" y="466968"/>
                  </a:cubicBezTo>
                  <a:cubicBezTo>
                    <a:pt x="1436688" y="446331"/>
                    <a:pt x="1700213" y="325681"/>
                    <a:pt x="1857375" y="247893"/>
                  </a:cubicBezTo>
                  <a:cubicBezTo>
                    <a:pt x="2014538" y="170106"/>
                    <a:pt x="2116138" y="8180"/>
                    <a:pt x="2143125" y="243"/>
                  </a:cubicBezTo>
                  <a:cubicBezTo>
                    <a:pt x="2170112" y="-7694"/>
                    <a:pt x="2051050" y="181218"/>
                    <a:pt x="2019300" y="200268"/>
                  </a:cubicBezTo>
                  <a:cubicBezTo>
                    <a:pt x="1987550" y="219318"/>
                    <a:pt x="1933575" y="144706"/>
                    <a:pt x="1952625" y="114543"/>
                  </a:cubicBezTo>
                  <a:cubicBezTo>
                    <a:pt x="1971675" y="84381"/>
                    <a:pt x="2133600" y="19293"/>
                    <a:pt x="2133600" y="19293"/>
                  </a:cubicBezTo>
                  <a:lnTo>
                    <a:pt x="2133600" y="19293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1400" dirty="0">
                  <a:solidFill>
                    <a:prstClr val="black"/>
                  </a:solidFill>
                  <a:latin typeface="Segoe Script"/>
                  <a:ea typeface="Calibri"/>
                  <a:cs typeface="Times New Roman"/>
                </a:rPr>
                <a:t>Share</a:t>
              </a:r>
              <a:endParaRPr lang="fr-F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9" name="Forme libre 8"/>
            <p:cNvSpPr/>
            <p:nvPr/>
          </p:nvSpPr>
          <p:spPr>
            <a:xfrm rot="20571289" flipH="1">
              <a:off x="2903511" y="3143497"/>
              <a:ext cx="861144" cy="2488982"/>
            </a:xfrm>
            <a:custGeom>
              <a:avLst/>
              <a:gdLst>
                <a:gd name="connsiteX0" fmla="*/ 0 w 801455"/>
                <a:gd name="connsiteY0" fmla="*/ 0 h 1317868"/>
                <a:gd name="connsiteX1" fmla="*/ 476250 w 801455"/>
                <a:gd name="connsiteY1" fmla="*/ 219075 h 1317868"/>
                <a:gd name="connsiteX2" fmla="*/ 704850 w 801455"/>
                <a:gd name="connsiteY2" fmla="*/ 495300 h 1317868"/>
                <a:gd name="connsiteX3" fmla="*/ 800100 w 801455"/>
                <a:gd name="connsiteY3" fmla="*/ 895350 h 1317868"/>
                <a:gd name="connsiteX4" fmla="*/ 657225 w 801455"/>
                <a:gd name="connsiteY4" fmla="*/ 1314450 h 1317868"/>
                <a:gd name="connsiteX5" fmla="*/ 695325 w 801455"/>
                <a:gd name="connsiteY5" fmla="*/ 1095375 h 1317868"/>
                <a:gd name="connsiteX6" fmla="*/ 733425 w 801455"/>
                <a:gd name="connsiteY6" fmla="*/ 1123950 h 1317868"/>
                <a:gd name="connsiteX7" fmla="*/ 800100 w 801455"/>
                <a:gd name="connsiteY7" fmla="*/ 1133475 h 1317868"/>
                <a:gd name="connsiteX8" fmla="*/ 666750 w 801455"/>
                <a:gd name="connsiteY8" fmla="*/ 1295400 h 1317868"/>
                <a:gd name="connsiteX9" fmla="*/ 666750 w 801455"/>
                <a:gd name="connsiteY9" fmla="*/ 1295400 h 1317868"/>
                <a:gd name="connsiteX0" fmla="*/ 0 w 946526"/>
                <a:gd name="connsiteY0" fmla="*/ 0 h 1318092"/>
                <a:gd name="connsiteX1" fmla="*/ 476250 w 946526"/>
                <a:gd name="connsiteY1" fmla="*/ 219075 h 1318092"/>
                <a:gd name="connsiteX2" fmla="*/ 704850 w 946526"/>
                <a:gd name="connsiteY2" fmla="*/ 495300 h 1318092"/>
                <a:gd name="connsiteX3" fmla="*/ 946259 w 946526"/>
                <a:gd name="connsiteY3" fmla="*/ 888035 h 1318092"/>
                <a:gd name="connsiteX4" fmla="*/ 657225 w 946526"/>
                <a:gd name="connsiteY4" fmla="*/ 1314450 h 1318092"/>
                <a:gd name="connsiteX5" fmla="*/ 695325 w 946526"/>
                <a:gd name="connsiteY5" fmla="*/ 1095375 h 1318092"/>
                <a:gd name="connsiteX6" fmla="*/ 733425 w 946526"/>
                <a:gd name="connsiteY6" fmla="*/ 1123950 h 1318092"/>
                <a:gd name="connsiteX7" fmla="*/ 800100 w 946526"/>
                <a:gd name="connsiteY7" fmla="*/ 1133475 h 1318092"/>
                <a:gd name="connsiteX8" fmla="*/ 666750 w 946526"/>
                <a:gd name="connsiteY8" fmla="*/ 1295400 h 1318092"/>
                <a:gd name="connsiteX9" fmla="*/ 666750 w 946526"/>
                <a:gd name="connsiteY9" fmla="*/ 1295400 h 1318092"/>
                <a:gd name="connsiteX0" fmla="*/ 0 w 952574"/>
                <a:gd name="connsiteY0" fmla="*/ 0 h 1318092"/>
                <a:gd name="connsiteX1" fmla="*/ 476250 w 952574"/>
                <a:gd name="connsiteY1" fmla="*/ 219075 h 1318092"/>
                <a:gd name="connsiteX2" fmla="*/ 825805 w 952574"/>
                <a:gd name="connsiteY2" fmla="*/ 461558 h 1318092"/>
                <a:gd name="connsiteX3" fmla="*/ 946259 w 952574"/>
                <a:gd name="connsiteY3" fmla="*/ 888035 h 1318092"/>
                <a:gd name="connsiteX4" fmla="*/ 657225 w 952574"/>
                <a:gd name="connsiteY4" fmla="*/ 1314450 h 1318092"/>
                <a:gd name="connsiteX5" fmla="*/ 695325 w 952574"/>
                <a:gd name="connsiteY5" fmla="*/ 1095375 h 1318092"/>
                <a:gd name="connsiteX6" fmla="*/ 733425 w 952574"/>
                <a:gd name="connsiteY6" fmla="*/ 1123950 h 1318092"/>
                <a:gd name="connsiteX7" fmla="*/ 800100 w 952574"/>
                <a:gd name="connsiteY7" fmla="*/ 1133475 h 1318092"/>
                <a:gd name="connsiteX8" fmla="*/ 666750 w 952574"/>
                <a:gd name="connsiteY8" fmla="*/ 1295400 h 1318092"/>
                <a:gd name="connsiteX9" fmla="*/ 666750 w 952574"/>
                <a:gd name="connsiteY9" fmla="*/ 1295400 h 1318092"/>
                <a:gd name="connsiteX0" fmla="*/ 0 w 952574"/>
                <a:gd name="connsiteY0" fmla="*/ 0 h 1318092"/>
                <a:gd name="connsiteX1" fmla="*/ 476250 w 952574"/>
                <a:gd name="connsiteY1" fmla="*/ 219075 h 1318092"/>
                <a:gd name="connsiteX2" fmla="*/ 825805 w 952574"/>
                <a:gd name="connsiteY2" fmla="*/ 461558 h 1318092"/>
                <a:gd name="connsiteX3" fmla="*/ 946259 w 952574"/>
                <a:gd name="connsiteY3" fmla="*/ 888035 h 1318092"/>
                <a:gd name="connsiteX4" fmla="*/ 657225 w 952574"/>
                <a:gd name="connsiteY4" fmla="*/ 1314450 h 1318092"/>
                <a:gd name="connsiteX5" fmla="*/ 695325 w 952574"/>
                <a:gd name="connsiteY5" fmla="*/ 1095375 h 1318092"/>
                <a:gd name="connsiteX6" fmla="*/ 733425 w 952574"/>
                <a:gd name="connsiteY6" fmla="*/ 1123950 h 1318092"/>
                <a:gd name="connsiteX7" fmla="*/ 891199 w 952574"/>
                <a:gd name="connsiteY7" fmla="*/ 1132871 h 1318092"/>
                <a:gd name="connsiteX8" fmla="*/ 666750 w 952574"/>
                <a:gd name="connsiteY8" fmla="*/ 1295400 h 1318092"/>
                <a:gd name="connsiteX9" fmla="*/ 666750 w 952574"/>
                <a:gd name="connsiteY9" fmla="*/ 1295400 h 1318092"/>
                <a:gd name="connsiteX0" fmla="*/ 0 w 952574"/>
                <a:gd name="connsiteY0" fmla="*/ 0 h 1318077"/>
                <a:gd name="connsiteX1" fmla="*/ 476250 w 952574"/>
                <a:gd name="connsiteY1" fmla="*/ 219075 h 1318077"/>
                <a:gd name="connsiteX2" fmla="*/ 825805 w 952574"/>
                <a:gd name="connsiteY2" fmla="*/ 461558 h 1318077"/>
                <a:gd name="connsiteX3" fmla="*/ 946259 w 952574"/>
                <a:gd name="connsiteY3" fmla="*/ 888035 h 1318077"/>
                <a:gd name="connsiteX4" fmla="*/ 657225 w 952574"/>
                <a:gd name="connsiteY4" fmla="*/ 1314450 h 1318077"/>
                <a:gd name="connsiteX5" fmla="*/ 695325 w 952574"/>
                <a:gd name="connsiteY5" fmla="*/ 1095375 h 1318077"/>
                <a:gd name="connsiteX6" fmla="*/ 762500 w 952574"/>
                <a:gd name="connsiteY6" fmla="*/ 1130406 h 1318077"/>
                <a:gd name="connsiteX7" fmla="*/ 891199 w 952574"/>
                <a:gd name="connsiteY7" fmla="*/ 1132871 h 1318077"/>
                <a:gd name="connsiteX8" fmla="*/ 666750 w 952574"/>
                <a:gd name="connsiteY8" fmla="*/ 1295400 h 1318077"/>
                <a:gd name="connsiteX9" fmla="*/ 666750 w 952574"/>
                <a:gd name="connsiteY9" fmla="*/ 1295400 h 1318077"/>
                <a:gd name="connsiteX0" fmla="*/ 0 w 952574"/>
                <a:gd name="connsiteY0" fmla="*/ 0 h 1319120"/>
                <a:gd name="connsiteX1" fmla="*/ 476250 w 952574"/>
                <a:gd name="connsiteY1" fmla="*/ 219075 h 1319120"/>
                <a:gd name="connsiteX2" fmla="*/ 825805 w 952574"/>
                <a:gd name="connsiteY2" fmla="*/ 461558 h 1319120"/>
                <a:gd name="connsiteX3" fmla="*/ 946259 w 952574"/>
                <a:gd name="connsiteY3" fmla="*/ 888035 h 1319120"/>
                <a:gd name="connsiteX4" fmla="*/ 657225 w 952574"/>
                <a:gd name="connsiteY4" fmla="*/ 1314450 h 1319120"/>
                <a:gd name="connsiteX5" fmla="*/ 754712 w 952574"/>
                <a:gd name="connsiteY5" fmla="*/ 1116136 h 1319120"/>
                <a:gd name="connsiteX6" fmla="*/ 762500 w 952574"/>
                <a:gd name="connsiteY6" fmla="*/ 1130406 h 1319120"/>
                <a:gd name="connsiteX7" fmla="*/ 891199 w 952574"/>
                <a:gd name="connsiteY7" fmla="*/ 1132871 h 1319120"/>
                <a:gd name="connsiteX8" fmla="*/ 666750 w 952574"/>
                <a:gd name="connsiteY8" fmla="*/ 1295400 h 1319120"/>
                <a:gd name="connsiteX9" fmla="*/ 666750 w 952574"/>
                <a:gd name="connsiteY9" fmla="*/ 1295400 h 131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74" h="1319120">
                  <a:moveTo>
                    <a:pt x="0" y="0"/>
                  </a:moveTo>
                  <a:cubicBezTo>
                    <a:pt x="179387" y="68262"/>
                    <a:pt x="338616" y="142149"/>
                    <a:pt x="476250" y="219075"/>
                  </a:cubicBezTo>
                  <a:cubicBezTo>
                    <a:pt x="613884" y="296001"/>
                    <a:pt x="747470" y="350065"/>
                    <a:pt x="825805" y="461558"/>
                  </a:cubicBezTo>
                  <a:cubicBezTo>
                    <a:pt x="904140" y="573051"/>
                    <a:pt x="974356" y="745886"/>
                    <a:pt x="946259" y="888035"/>
                  </a:cubicBezTo>
                  <a:cubicBezTo>
                    <a:pt x="918162" y="1030184"/>
                    <a:pt x="689149" y="1276433"/>
                    <a:pt x="657225" y="1314450"/>
                  </a:cubicBezTo>
                  <a:cubicBezTo>
                    <a:pt x="625301" y="1352467"/>
                    <a:pt x="737166" y="1146810"/>
                    <a:pt x="754712" y="1116136"/>
                  </a:cubicBezTo>
                  <a:cubicBezTo>
                    <a:pt x="772258" y="1085462"/>
                    <a:pt x="739752" y="1127617"/>
                    <a:pt x="762500" y="1130406"/>
                  </a:cubicBezTo>
                  <a:cubicBezTo>
                    <a:pt x="785248" y="1133195"/>
                    <a:pt x="907157" y="1105372"/>
                    <a:pt x="891199" y="1132871"/>
                  </a:cubicBezTo>
                  <a:cubicBezTo>
                    <a:pt x="875241" y="1160370"/>
                    <a:pt x="666750" y="1295400"/>
                    <a:pt x="666750" y="1295400"/>
                  </a:cubicBezTo>
                  <a:lnTo>
                    <a:pt x="666750" y="1295400"/>
                  </a:lnTo>
                </a:path>
              </a:pathLst>
            </a:cu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1400" dirty="0" smtClean="0">
                  <a:solidFill>
                    <a:prstClr val="black"/>
                  </a:solidFill>
                  <a:latin typeface="Segoe Script"/>
                  <a:ea typeface="Calibri"/>
                  <a:cs typeface="Times New Roman"/>
                </a:rPr>
                <a:t>Share</a:t>
              </a:r>
              <a:endParaRPr lang="fr-FR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972818">
              <a:off x="3143081" y="3571269"/>
              <a:ext cx="3125272" cy="1758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2800" b="1" dirty="0">
                  <a:solidFill>
                    <a:srgbClr val="000000"/>
                  </a:solidFill>
                  <a:latin typeface="Segoe Script"/>
                  <a:ea typeface="Calibri"/>
                  <a:cs typeface="Times New Roman"/>
                </a:rPr>
                <a:t>Information flow</a:t>
              </a:r>
              <a:endParaRPr lang="fr-FR" sz="110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740151" y="2122079"/>
            <a:ext cx="3578557" cy="3384376"/>
            <a:chOff x="4809729" y="2257559"/>
            <a:chExt cx="3578557" cy="2826887"/>
          </a:xfrm>
        </p:grpSpPr>
        <p:sp>
          <p:nvSpPr>
            <p:cNvPr id="12" name="Forme libre 11"/>
            <p:cNvSpPr/>
            <p:nvPr/>
          </p:nvSpPr>
          <p:spPr>
            <a:xfrm>
              <a:off x="6444070" y="2257559"/>
              <a:ext cx="1944216" cy="2826887"/>
            </a:xfrm>
            <a:custGeom>
              <a:avLst/>
              <a:gdLst>
                <a:gd name="connsiteX0" fmla="*/ 632268 w 1214999"/>
                <a:gd name="connsiteY0" fmla="*/ 10763 h 2020703"/>
                <a:gd name="connsiteX1" fmla="*/ 1204698 w 1214999"/>
                <a:gd name="connsiteY1" fmla="*/ 256089 h 2020703"/>
                <a:gd name="connsiteX2" fmla="*/ 1011410 w 1214999"/>
                <a:gd name="connsiteY2" fmla="*/ 471680 h 2020703"/>
                <a:gd name="connsiteX3" fmla="*/ 1152659 w 1214999"/>
                <a:gd name="connsiteY3" fmla="*/ 650099 h 2020703"/>
                <a:gd name="connsiteX4" fmla="*/ 1033712 w 1214999"/>
                <a:gd name="connsiteY4" fmla="*/ 969767 h 2020703"/>
                <a:gd name="connsiteX5" fmla="*/ 1018844 w 1214999"/>
                <a:gd name="connsiteY5" fmla="*/ 1348909 h 2020703"/>
                <a:gd name="connsiteX6" fmla="*/ 1174961 w 1214999"/>
                <a:gd name="connsiteY6" fmla="*/ 1742919 h 2020703"/>
                <a:gd name="connsiteX7" fmla="*/ 974239 w 1214999"/>
                <a:gd name="connsiteY7" fmla="*/ 1913904 h 2020703"/>
                <a:gd name="connsiteX8" fmla="*/ 617400 w 1214999"/>
                <a:gd name="connsiteY8" fmla="*/ 1951075 h 2020703"/>
                <a:gd name="connsiteX9" fmla="*/ 89576 w 1214999"/>
                <a:gd name="connsiteY9" fmla="*/ 2010548 h 2020703"/>
                <a:gd name="connsiteX10" fmla="*/ 580229 w 1214999"/>
                <a:gd name="connsiteY10" fmla="*/ 1720616 h 2020703"/>
                <a:gd name="connsiteX11" fmla="*/ 238259 w 1214999"/>
                <a:gd name="connsiteY11" fmla="*/ 1467855 h 2020703"/>
                <a:gd name="connsiteX12" fmla="*/ 67273 w 1214999"/>
                <a:gd name="connsiteY12" fmla="*/ 858255 h 2020703"/>
                <a:gd name="connsiteX13" fmla="*/ 282864 w 1214999"/>
                <a:gd name="connsiteY13" fmla="*/ 523719 h 2020703"/>
                <a:gd name="connsiteX14" fmla="*/ 7800 w 1214999"/>
                <a:gd name="connsiteY14" fmla="*/ 92538 h 2020703"/>
                <a:gd name="connsiteX15" fmla="*/ 632268 w 1214999"/>
                <a:gd name="connsiteY15" fmla="*/ 10763 h 2020703"/>
                <a:gd name="connsiteX0" fmla="*/ 754359 w 1337090"/>
                <a:gd name="connsiteY0" fmla="*/ 10763 h 2025438"/>
                <a:gd name="connsiteX1" fmla="*/ 1326789 w 1337090"/>
                <a:gd name="connsiteY1" fmla="*/ 256089 h 2025438"/>
                <a:gd name="connsiteX2" fmla="*/ 1133501 w 1337090"/>
                <a:gd name="connsiteY2" fmla="*/ 471680 h 2025438"/>
                <a:gd name="connsiteX3" fmla="*/ 1274750 w 1337090"/>
                <a:gd name="connsiteY3" fmla="*/ 650099 h 2025438"/>
                <a:gd name="connsiteX4" fmla="*/ 1155803 w 1337090"/>
                <a:gd name="connsiteY4" fmla="*/ 969767 h 2025438"/>
                <a:gd name="connsiteX5" fmla="*/ 1140935 w 1337090"/>
                <a:gd name="connsiteY5" fmla="*/ 1348909 h 2025438"/>
                <a:gd name="connsiteX6" fmla="*/ 1297052 w 1337090"/>
                <a:gd name="connsiteY6" fmla="*/ 1742919 h 2025438"/>
                <a:gd name="connsiteX7" fmla="*/ 1096330 w 1337090"/>
                <a:gd name="connsiteY7" fmla="*/ 1913904 h 2025438"/>
                <a:gd name="connsiteX8" fmla="*/ 739491 w 1337090"/>
                <a:gd name="connsiteY8" fmla="*/ 1951075 h 2025438"/>
                <a:gd name="connsiteX9" fmla="*/ 211667 w 1337090"/>
                <a:gd name="connsiteY9" fmla="*/ 2010548 h 2025438"/>
                <a:gd name="connsiteX10" fmla="*/ 3511 w 1337090"/>
                <a:gd name="connsiteY10" fmla="*/ 1646275 h 2025438"/>
                <a:gd name="connsiteX11" fmla="*/ 360350 w 1337090"/>
                <a:gd name="connsiteY11" fmla="*/ 1467855 h 2025438"/>
                <a:gd name="connsiteX12" fmla="*/ 189364 w 1337090"/>
                <a:gd name="connsiteY12" fmla="*/ 858255 h 2025438"/>
                <a:gd name="connsiteX13" fmla="*/ 404955 w 1337090"/>
                <a:gd name="connsiteY13" fmla="*/ 523719 h 2025438"/>
                <a:gd name="connsiteX14" fmla="*/ 129891 w 1337090"/>
                <a:gd name="connsiteY14" fmla="*/ 92538 h 2025438"/>
                <a:gd name="connsiteX15" fmla="*/ 754359 w 1337090"/>
                <a:gd name="connsiteY15" fmla="*/ 10763 h 2025438"/>
                <a:gd name="connsiteX0" fmla="*/ 754359 w 1337090"/>
                <a:gd name="connsiteY0" fmla="*/ 10763 h 2025438"/>
                <a:gd name="connsiteX1" fmla="*/ 1326789 w 1337090"/>
                <a:gd name="connsiteY1" fmla="*/ 256089 h 2025438"/>
                <a:gd name="connsiteX2" fmla="*/ 1133501 w 1337090"/>
                <a:gd name="connsiteY2" fmla="*/ 471680 h 2025438"/>
                <a:gd name="connsiteX3" fmla="*/ 1274750 w 1337090"/>
                <a:gd name="connsiteY3" fmla="*/ 650099 h 2025438"/>
                <a:gd name="connsiteX4" fmla="*/ 940213 w 1337090"/>
                <a:gd name="connsiteY4" fmla="*/ 940031 h 2025438"/>
                <a:gd name="connsiteX5" fmla="*/ 1140935 w 1337090"/>
                <a:gd name="connsiteY5" fmla="*/ 1348909 h 2025438"/>
                <a:gd name="connsiteX6" fmla="*/ 1297052 w 1337090"/>
                <a:gd name="connsiteY6" fmla="*/ 1742919 h 2025438"/>
                <a:gd name="connsiteX7" fmla="*/ 1096330 w 1337090"/>
                <a:gd name="connsiteY7" fmla="*/ 1913904 h 2025438"/>
                <a:gd name="connsiteX8" fmla="*/ 739491 w 1337090"/>
                <a:gd name="connsiteY8" fmla="*/ 1951075 h 2025438"/>
                <a:gd name="connsiteX9" fmla="*/ 211667 w 1337090"/>
                <a:gd name="connsiteY9" fmla="*/ 2010548 h 2025438"/>
                <a:gd name="connsiteX10" fmla="*/ 3511 w 1337090"/>
                <a:gd name="connsiteY10" fmla="*/ 1646275 h 2025438"/>
                <a:gd name="connsiteX11" fmla="*/ 360350 w 1337090"/>
                <a:gd name="connsiteY11" fmla="*/ 1467855 h 2025438"/>
                <a:gd name="connsiteX12" fmla="*/ 189364 w 1337090"/>
                <a:gd name="connsiteY12" fmla="*/ 858255 h 2025438"/>
                <a:gd name="connsiteX13" fmla="*/ 404955 w 1337090"/>
                <a:gd name="connsiteY13" fmla="*/ 523719 h 2025438"/>
                <a:gd name="connsiteX14" fmla="*/ 129891 w 1337090"/>
                <a:gd name="connsiteY14" fmla="*/ 92538 h 2025438"/>
                <a:gd name="connsiteX15" fmla="*/ 754359 w 1337090"/>
                <a:gd name="connsiteY15" fmla="*/ 10763 h 2025438"/>
                <a:gd name="connsiteX0" fmla="*/ 900044 w 1482775"/>
                <a:gd name="connsiteY0" fmla="*/ 10579 h 2025254"/>
                <a:gd name="connsiteX1" fmla="*/ 1472474 w 1482775"/>
                <a:gd name="connsiteY1" fmla="*/ 255905 h 2025254"/>
                <a:gd name="connsiteX2" fmla="*/ 1279186 w 1482775"/>
                <a:gd name="connsiteY2" fmla="*/ 471496 h 2025254"/>
                <a:gd name="connsiteX3" fmla="*/ 1420435 w 1482775"/>
                <a:gd name="connsiteY3" fmla="*/ 649915 h 2025254"/>
                <a:gd name="connsiteX4" fmla="*/ 1085898 w 1482775"/>
                <a:gd name="connsiteY4" fmla="*/ 939847 h 2025254"/>
                <a:gd name="connsiteX5" fmla="*/ 1286620 w 1482775"/>
                <a:gd name="connsiteY5" fmla="*/ 1348725 h 2025254"/>
                <a:gd name="connsiteX6" fmla="*/ 1442737 w 1482775"/>
                <a:gd name="connsiteY6" fmla="*/ 1742735 h 2025254"/>
                <a:gd name="connsiteX7" fmla="*/ 1242015 w 1482775"/>
                <a:gd name="connsiteY7" fmla="*/ 1913720 h 2025254"/>
                <a:gd name="connsiteX8" fmla="*/ 885176 w 1482775"/>
                <a:gd name="connsiteY8" fmla="*/ 1950891 h 2025254"/>
                <a:gd name="connsiteX9" fmla="*/ 357352 w 1482775"/>
                <a:gd name="connsiteY9" fmla="*/ 2010364 h 2025254"/>
                <a:gd name="connsiteX10" fmla="*/ 149196 w 1482775"/>
                <a:gd name="connsiteY10" fmla="*/ 1646091 h 2025254"/>
                <a:gd name="connsiteX11" fmla="*/ 506035 w 1482775"/>
                <a:gd name="connsiteY11" fmla="*/ 1467671 h 2025254"/>
                <a:gd name="connsiteX12" fmla="*/ 335049 w 1482775"/>
                <a:gd name="connsiteY12" fmla="*/ 858071 h 2025254"/>
                <a:gd name="connsiteX13" fmla="*/ 513 w 1482775"/>
                <a:gd name="connsiteY13" fmla="*/ 516100 h 2025254"/>
                <a:gd name="connsiteX14" fmla="*/ 275576 w 1482775"/>
                <a:gd name="connsiteY14" fmla="*/ 92354 h 2025254"/>
                <a:gd name="connsiteX15" fmla="*/ 900044 w 1482775"/>
                <a:gd name="connsiteY15" fmla="*/ 10579 h 2025254"/>
                <a:gd name="connsiteX0" fmla="*/ 900044 w 1586684"/>
                <a:gd name="connsiteY0" fmla="*/ 10579 h 2025254"/>
                <a:gd name="connsiteX1" fmla="*/ 1472474 w 1586684"/>
                <a:gd name="connsiteY1" fmla="*/ 255905 h 2025254"/>
                <a:gd name="connsiteX2" fmla="*/ 1583986 w 1586684"/>
                <a:gd name="connsiteY2" fmla="*/ 620179 h 2025254"/>
                <a:gd name="connsiteX3" fmla="*/ 1420435 w 1586684"/>
                <a:gd name="connsiteY3" fmla="*/ 649915 h 2025254"/>
                <a:gd name="connsiteX4" fmla="*/ 1085898 w 1586684"/>
                <a:gd name="connsiteY4" fmla="*/ 939847 h 2025254"/>
                <a:gd name="connsiteX5" fmla="*/ 1286620 w 1586684"/>
                <a:gd name="connsiteY5" fmla="*/ 1348725 h 2025254"/>
                <a:gd name="connsiteX6" fmla="*/ 1442737 w 1586684"/>
                <a:gd name="connsiteY6" fmla="*/ 1742735 h 2025254"/>
                <a:gd name="connsiteX7" fmla="*/ 1242015 w 1586684"/>
                <a:gd name="connsiteY7" fmla="*/ 1913720 h 2025254"/>
                <a:gd name="connsiteX8" fmla="*/ 885176 w 1586684"/>
                <a:gd name="connsiteY8" fmla="*/ 1950891 h 2025254"/>
                <a:gd name="connsiteX9" fmla="*/ 357352 w 1586684"/>
                <a:gd name="connsiteY9" fmla="*/ 2010364 h 2025254"/>
                <a:gd name="connsiteX10" fmla="*/ 149196 w 1586684"/>
                <a:gd name="connsiteY10" fmla="*/ 1646091 h 2025254"/>
                <a:gd name="connsiteX11" fmla="*/ 506035 w 1586684"/>
                <a:gd name="connsiteY11" fmla="*/ 1467671 h 2025254"/>
                <a:gd name="connsiteX12" fmla="*/ 335049 w 1586684"/>
                <a:gd name="connsiteY12" fmla="*/ 858071 h 2025254"/>
                <a:gd name="connsiteX13" fmla="*/ 513 w 1586684"/>
                <a:gd name="connsiteY13" fmla="*/ 516100 h 2025254"/>
                <a:gd name="connsiteX14" fmla="*/ 275576 w 1586684"/>
                <a:gd name="connsiteY14" fmla="*/ 92354 h 2025254"/>
                <a:gd name="connsiteX15" fmla="*/ 900044 w 1586684"/>
                <a:gd name="connsiteY15" fmla="*/ 10579 h 2025254"/>
                <a:gd name="connsiteX0" fmla="*/ 900044 w 1586684"/>
                <a:gd name="connsiteY0" fmla="*/ 10579 h 2025254"/>
                <a:gd name="connsiteX1" fmla="*/ 1472474 w 1586684"/>
                <a:gd name="connsiteY1" fmla="*/ 255905 h 2025254"/>
                <a:gd name="connsiteX2" fmla="*/ 1583986 w 1586684"/>
                <a:gd name="connsiteY2" fmla="*/ 620179 h 2025254"/>
                <a:gd name="connsiteX3" fmla="*/ 1420435 w 1586684"/>
                <a:gd name="connsiteY3" fmla="*/ 649915 h 2025254"/>
                <a:gd name="connsiteX4" fmla="*/ 1442737 w 1586684"/>
                <a:gd name="connsiteY4" fmla="*/ 1036491 h 2025254"/>
                <a:gd name="connsiteX5" fmla="*/ 1286620 w 1586684"/>
                <a:gd name="connsiteY5" fmla="*/ 1348725 h 2025254"/>
                <a:gd name="connsiteX6" fmla="*/ 1442737 w 1586684"/>
                <a:gd name="connsiteY6" fmla="*/ 1742735 h 2025254"/>
                <a:gd name="connsiteX7" fmla="*/ 1242015 w 1586684"/>
                <a:gd name="connsiteY7" fmla="*/ 1913720 h 2025254"/>
                <a:gd name="connsiteX8" fmla="*/ 885176 w 1586684"/>
                <a:gd name="connsiteY8" fmla="*/ 1950891 h 2025254"/>
                <a:gd name="connsiteX9" fmla="*/ 357352 w 1586684"/>
                <a:gd name="connsiteY9" fmla="*/ 2010364 h 2025254"/>
                <a:gd name="connsiteX10" fmla="*/ 149196 w 1586684"/>
                <a:gd name="connsiteY10" fmla="*/ 1646091 h 2025254"/>
                <a:gd name="connsiteX11" fmla="*/ 506035 w 1586684"/>
                <a:gd name="connsiteY11" fmla="*/ 1467671 h 2025254"/>
                <a:gd name="connsiteX12" fmla="*/ 335049 w 1586684"/>
                <a:gd name="connsiteY12" fmla="*/ 858071 h 2025254"/>
                <a:gd name="connsiteX13" fmla="*/ 513 w 1586684"/>
                <a:gd name="connsiteY13" fmla="*/ 516100 h 2025254"/>
                <a:gd name="connsiteX14" fmla="*/ 275576 w 1586684"/>
                <a:gd name="connsiteY14" fmla="*/ 92354 h 2025254"/>
                <a:gd name="connsiteX15" fmla="*/ 900044 w 1586684"/>
                <a:gd name="connsiteY15" fmla="*/ 10579 h 2025254"/>
                <a:gd name="connsiteX0" fmla="*/ 885169 w 1586895"/>
                <a:gd name="connsiteY0" fmla="*/ 34246 h 1974580"/>
                <a:gd name="connsiteX1" fmla="*/ 1472467 w 1586895"/>
                <a:gd name="connsiteY1" fmla="*/ 205231 h 1974580"/>
                <a:gd name="connsiteX2" fmla="*/ 1583979 w 1586895"/>
                <a:gd name="connsiteY2" fmla="*/ 569505 h 1974580"/>
                <a:gd name="connsiteX3" fmla="*/ 1420428 w 1586895"/>
                <a:gd name="connsiteY3" fmla="*/ 599241 h 1974580"/>
                <a:gd name="connsiteX4" fmla="*/ 1442730 w 1586895"/>
                <a:gd name="connsiteY4" fmla="*/ 985817 h 1974580"/>
                <a:gd name="connsiteX5" fmla="*/ 1286613 w 1586895"/>
                <a:gd name="connsiteY5" fmla="*/ 1298051 h 1974580"/>
                <a:gd name="connsiteX6" fmla="*/ 1442730 w 1586895"/>
                <a:gd name="connsiteY6" fmla="*/ 1692061 h 1974580"/>
                <a:gd name="connsiteX7" fmla="*/ 1242008 w 1586895"/>
                <a:gd name="connsiteY7" fmla="*/ 1863046 h 1974580"/>
                <a:gd name="connsiteX8" fmla="*/ 885169 w 1586895"/>
                <a:gd name="connsiteY8" fmla="*/ 1900217 h 1974580"/>
                <a:gd name="connsiteX9" fmla="*/ 357345 w 1586895"/>
                <a:gd name="connsiteY9" fmla="*/ 1959690 h 1974580"/>
                <a:gd name="connsiteX10" fmla="*/ 149189 w 1586895"/>
                <a:gd name="connsiteY10" fmla="*/ 1595417 h 1974580"/>
                <a:gd name="connsiteX11" fmla="*/ 506028 w 1586895"/>
                <a:gd name="connsiteY11" fmla="*/ 1416997 h 1974580"/>
                <a:gd name="connsiteX12" fmla="*/ 335042 w 1586895"/>
                <a:gd name="connsiteY12" fmla="*/ 807397 h 1974580"/>
                <a:gd name="connsiteX13" fmla="*/ 506 w 1586895"/>
                <a:gd name="connsiteY13" fmla="*/ 465426 h 1974580"/>
                <a:gd name="connsiteX14" fmla="*/ 275569 w 1586895"/>
                <a:gd name="connsiteY14" fmla="*/ 41680 h 1974580"/>
                <a:gd name="connsiteX15" fmla="*/ 885169 w 1586895"/>
                <a:gd name="connsiteY15" fmla="*/ 34246 h 1974580"/>
                <a:gd name="connsiteX0" fmla="*/ 885169 w 1586895"/>
                <a:gd name="connsiteY0" fmla="*/ 34246 h 1974580"/>
                <a:gd name="connsiteX1" fmla="*/ 1472467 w 1586895"/>
                <a:gd name="connsiteY1" fmla="*/ 205231 h 1974580"/>
                <a:gd name="connsiteX2" fmla="*/ 1583979 w 1586895"/>
                <a:gd name="connsiteY2" fmla="*/ 569505 h 1974580"/>
                <a:gd name="connsiteX3" fmla="*/ 1420428 w 1586895"/>
                <a:gd name="connsiteY3" fmla="*/ 599241 h 1974580"/>
                <a:gd name="connsiteX4" fmla="*/ 1442730 w 1586895"/>
                <a:gd name="connsiteY4" fmla="*/ 985817 h 1974580"/>
                <a:gd name="connsiteX5" fmla="*/ 1286613 w 1586895"/>
                <a:gd name="connsiteY5" fmla="*/ 1298051 h 1974580"/>
                <a:gd name="connsiteX6" fmla="*/ 1442730 w 1586895"/>
                <a:gd name="connsiteY6" fmla="*/ 1692061 h 1974580"/>
                <a:gd name="connsiteX7" fmla="*/ 1242008 w 1586895"/>
                <a:gd name="connsiteY7" fmla="*/ 1863046 h 1974580"/>
                <a:gd name="connsiteX8" fmla="*/ 885169 w 1586895"/>
                <a:gd name="connsiteY8" fmla="*/ 1900217 h 1974580"/>
                <a:gd name="connsiteX9" fmla="*/ 357345 w 1586895"/>
                <a:gd name="connsiteY9" fmla="*/ 1959690 h 1974580"/>
                <a:gd name="connsiteX10" fmla="*/ 149189 w 1586895"/>
                <a:gd name="connsiteY10" fmla="*/ 1595417 h 1974580"/>
                <a:gd name="connsiteX11" fmla="*/ 15374 w 1586895"/>
                <a:gd name="connsiteY11" fmla="*/ 1335221 h 1974580"/>
                <a:gd name="connsiteX12" fmla="*/ 335042 w 1586895"/>
                <a:gd name="connsiteY12" fmla="*/ 807397 h 1974580"/>
                <a:gd name="connsiteX13" fmla="*/ 506 w 1586895"/>
                <a:gd name="connsiteY13" fmla="*/ 465426 h 1974580"/>
                <a:gd name="connsiteX14" fmla="*/ 275569 w 1586895"/>
                <a:gd name="connsiteY14" fmla="*/ 41680 h 1974580"/>
                <a:gd name="connsiteX15" fmla="*/ 885169 w 1586895"/>
                <a:gd name="connsiteY15" fmla="*/ 34246 h 1974580"/>
                <a:gd name="connsiteX0" fmla="*/ 885169 w 1584038"/>
                <a:gd name="connsiteY0" fmla="*/ 34246 h 1974580"/>
                <a:gd name="connsiteX1" fmla="*/ 1472467 w 1584038"/>
                <a:gd name="connsiteY1" fmla="*/ 205231 h 1974580"/>
                <a:gd name="connsiteX2" fmla="*/ 1583979 w 1584038"/>
                <a:gd name="connsiteY2" fmla="*/ 569505 h 1974580"/>
                <a:gd name="connsiteX3" fmla="*/ 1487336 w 1584038"/>
                <a:gd name="connsiteY3" fmla="*/ 688451 h 1974580"/>
                <a:gd name="connsiteX4" fmla="*/ 1442730 w 1584038"/>
                <a:gd name="connsiteY4" fmla="*/ 985817 h 1974580"/>
                <a:gd name="connsiteX5" fmla="*/ 1286613 w 1584038"/>
                <a:gd name="connsiteY5" fmla="*/ 1298051 h 1974580"/>
                <a:gd name="connsiteX6" fmla="*/ 1442730 w 1584038"/>
                <a:gd name="connsiteY6" fmla="*/ 1692061 h 1974580"/>
                <a:gd name="connsiteX7" fmla="*/ 1242008 w 1584038"/>
                <a:gd name="connsiteY7" fmla="*/ 1863046 h 1974580"/>
                <a:gd name="connsiteX8" fmla="*/ 885169 w 1584038"/>
                <a:gd name="connsiteY8" fmla="*/ 1900217 h 1974580"/>
                <a:gd name="connsiteX9" fmla="*/ 357345 w 1584038"/>
                <a:gd name="connsiteY9" fmla="*/ 1959690 h 1974580"/>
                <a:gd name="connsiteX10" fmla="*/ 149189 w 1584038"/>
                <a:gd name="connsiteY10" fmla="*/ 1595417 h 1974580"/>
                <a:gd name="connsiteX11" fmla="*/ 15374 w 1584038"/>
                <a:gd name="connsiteY11" fmla="*/ 1335221 h 1974580"/>
                <a:gd name="connsiteX12" fmla="*/ 335042 w 1584038"/>
                <a:gd name="connsiteY12" fmla="*/ 807397 h 1974580"/>
                <a:gd name="connsiteX13" fmla="*/ 506 w 1584038"/>
                <a:gd name="connsiteY13" fmla="*/ 465426 h 1974580"/>
                <a:gd name="connsiteX14" fmla="*/ 275569 w 1584038"/>
                <a:gd name="connsiteY14" fmla="*/ 41680 h 1974580"/>
                <a:gd name="connsiteX15" fmla="*/ 885169 w 1584038"/>
                <a:gd name="connsiteY15" fmla="*/ 34246 h 1974580"/>
                <a:gd name="connsiteX0" fmla="*/ 885169 w 1584038"/>
                <a:gd name="connsiteY0" fmla="*/ 34246 h 1974580"/>
                <a:gd name="connsiteX1" fmla="*/ 1472467 w 1584038"/>
                <a:gd name="connsiteY1" fmla="*/ 205231 h 1974580"/>
                <a:gd name="connsiteX2" fmla="*/ 1583979 w 1584038"/>
                <a:gd name="connsiteY2" fmla="*/ 569505 h 1974580"/>
                <a:gd name="connsiteX3" fmla="*/ 1487336 w 1584038"/>
                <a:gd name="connsiteY3" fmla="*/ 688451 h 1974580"/>
                <a:gd name="connsiteX4" fmla="*/ 1442730 w 1584038"/>
                <a:gd name="connsiteY4" fmla="*/ 985817 h 1974580"/>
                <a:gd name="connsiteX5" fmla="*/ 1286613 w 1584038"/>
                <a:gd name="connsiteY5" fmla="*/ 1298051 h 1974580"/>
                <a:gd name="connsiteX6" fmla="*/ 1442730 w 1584038"/>
                <a:gd name="connsiteY6" fmla="*/ 1692061 h 1974580"/>
                <a:gd name="connsiteX7" fmla="*/ 1242008 w 1584038"/>
                <a:gd name="connsiteY7" fmla="*/ 1863046 h 1974580"/>
                <a:gd name="connsiteX8" fmla="*/ 885169 w 1584038"/>
                <a:gd name="connsiteY8" fmla="*/ 1900217 h 1974580"/>
                <a:gd name="connsiteX9" fmla="*/ 357345 w 1584038"/>
                <a:gd name="connsiteY9" fmla="*/ 1959690 h 1974580"/>
                <a:gd name="connsiteX10" fmla="*/ 149189 w 1584038"/>
                <a:gd name="connsiteY10" fmla="*/ 1595417 h 1974580"/>
                <a:gd name="connsiteX11" fmla="*/ 15374 w 1584038"/>
                <a:gd name="connsiteY11" fmla="*/ 1335221 h 1974580"/>
                <a:gd name="connsiteX12" fmla="*/ 171491 w 1584038"/>
                <a:gd name="connsiteY12" fmla="*/ 807397 h 1974580"/>
                <a:gd name="connsiteX13" fmla="*/ 506 w 1584038"/>
                <a:gd name="connsiteY13" fmla="*/ 465426 h 1974580"/>
                <a:gd name="connsiteX14" fmla="*/ 275569 w 1584038"/>
                <a:gd name="connsiteY14" fmla="*/ 41680 h 1974580"/>
                <a:gd name="connsiteX15" fmla="*/ 885169 w 1584038"/>
                <a:gd name="connsiteY15" fmla="*/ 34246 h 197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4038" h="1974580">
                  <a:moveTo>
                    <a:pt x="885169" y="34246"/>
                  </a:moveTo>
                  <a:cubicBezTo>
                    <a:pt x="1084652" y="61504"/>
                    <a:pt x="1355999" y="116021"/>
                    <a:pt x="1472467" y="205231"/>
                  </a:cubicBezTo>
                  <a:cubicBezTo>
                    <a:pt x="1588935" y="294441"/>
                    <a:pt x="1581501" y="488968"/>
                    <a:pt x="1583979" y="569505"/>
                  </a:cubicBezTo>
                  <a:cubicBezTo>
                    <a:pt x="1586457" y="650042"/>
                    <a:pt x="1510878" y="619066"/>
                    <a:pt x="1487336" y="688451"/>
                  </a:cubicBezTo>
                  <a:cubicBezTo>
                    <a:pt x="1463794" y="757836"/>
                    <a:pt x="1476184" y="884217"/>
                    <a:pt x="1442730" y="985817"/>
                  </a:cubicBezTo>
                  <a:cubicBezTo>
                    <a:pt x="1409276" y="1087417"/>
                    <a:pt x="1286613" y="1180344"/>
                    <a:pt x="1286613" y="1298051"/>
                  </a:cubicBezTo>
                  <a:cubicBezTo>
                    <a:pt x="1286613" y="1415758"/>
                    <a:pt x="1450164" y="1597895"/>
                    <a:pt x="1442730" y="1692061"/>
                  </a:cubicBezTo>
                  <a:cubicBezTo>
                    <a:pt x="1435296" y="1786227"/>
                    <a:pt x="1334935" y="1828353"/>
                    <a:pt x="1242008" y="1863046"/>
                  </a:cubicBezTo>
                  <a:cubicBezTo>
                    <a:pt x="1149081" y="1897739"/>
                    <a:pt x="885169" y="1900217"/>
                    <a:pt x="885169" y="1900217"/>
                  </a:cubicBezTo>
                  <a:cubicBezTo>
                    <a:pt x="737725" y="1916324"/>
                    <a:pt x="480008" y="2010490"/>
                    <a:pt x="357345" y="1959690"/>
                  </a:cubicBezTo>
                  <a:cubicBezTo>
                    <a:pt x="234682" y="1908890"/>
                    <a:pt x="206184" y="1699495"/>
                    <a:pt x="149189" y="1595417"/>
                  </a:cubicBezTo>
                  <a:cubicBezTo>
                    <a:pt x="92194" y="1491339"/>
                    <a:pt x="11657" y="1466558"/>
                    <a:pt x="15374" y="1335221"/>
                  </a:cubicBezTo>
                  <a:cubicBezTo>
                    <a:pt x="19091" y="1203884"/>
                    <a:pt x="173969" y="952363"/>
                    <a:pt x="171491" y="807397"/>
                  </a:cubicBezTo>
                  <a:cubicBezTo>
                    <a:pt x="169013" y="662431"/>
                    <a:pt x="10418" y="593045"/>
                    <a:pt x="506" y="465426"/>
                  </a:cubicBezTo>
                  <a:cubicBezTo>
                    <a:pt x="-9406" y="337807"/>
                    <a:pt x="128125" y="113543"/>
                    <a:pt x="275569" y="41680"/>
                  </a:cubicBezTo>
                  <a:cubicBezTo>
                    <a:pt x="423013" y="-30183"/>
                    <a:pt x="685686" y="6988"/>
                    <a:pt x="885169" y="34246"/>
                  </a:cubicBezTo>
                  <a:close/>
                </a:path>
              </a:pathLst>
            </a:custGeom>
            <a:pattFill prst="pct90">
              <a:fgClr>
                <a:srgbClr val="92D05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>
                <a:lnSpc>
                  <a:spcPct val="115000"/>
                </a:lnSpc>
              </a:pPr>
              <a:r>
                <a:rPr lang="en-GB" sz="1400" dirty="0" smtClean="0">
                  <a:solidFill>
                    <a:srgbClr val="FF0000"/>
                  </a:solidFill>
                  <a:latin typeface="Segoe Script"/>
                  <a:ea typeface="Calibri"/>
                  <a:cs typeface="Times New Roman"/>
                </a:rPr>
                <a:t>Protected area</a:t>
              </a:r>
            </a:p>
            <a:p>
              <a:pPr marL="285750" indent="-285750" algn="ctr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FF0000"/>
                  </a:solidFill>
                  <a:latin typeface="Segoe Script"/>
                  <a:ea typeface="Calibri"/>
                  <a:cs typeface="Times New Roman"/>
                </a:rPr>
                <a:t>Information provider</a:t>
              </a:r>
            </a:p>
            <a:p>
              <a:pPr marL="285750" indent="-285750" algn="ctr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GB" sz="1400" dirty="0" smtClean="0">
                  <a:solidFill>
                    <a:srgbClr val="FF0000"/>
                  </a:solidFill>
                  <a:latin typeface="Segoe Script"/>
                  <a:ea typeface="Calibri"/>
                  <a:cs typeface="Times New Roman"/>
                </a:rPr>
                <a:t>Consumption on planning, monitoring and effectiveness</a:t>
              </a:r>
              <a:endParaRPr lang="fr-FR" sz="14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4921227" y="4074119"/>
              <a:ext cx="1607359" cy="167529"/>
            </a:xfrm>
            <a:custGeom>
              <a:avLst/>
              <a:gdLst>
                <a:gd name="connsiteX0" fmla="*/ 0 w 1607359"/>
                <a:gd name="connsiteY0" fmla="*/ 104908 h 112342"/>
                <a:gd name="connsiteX1" fmla="*/ 840058 w 1607359"/>
                <a:gd name="connsiteY1" fmla="*/ 38001 h 112342"/>
                <a:gd name="connsiteX2" fmla="*/ 1576039 w 1607359"/>
                <a:gd name="connsiteY2" fmla="*/ 60303 h 112342"/>
                <a:gd name="connsiteX3" fmla="*/ 1390185 w 1607359"/>
                <a:gd name="connsiteY3" fmla="*/ 830 h 112342"/>
                <a:gd name="connsiteX4" fmla="*/ 1419922 w 1607359"/>
                <a:gd name="connsiteY4" fmla="*/ 112342 h 112342"/>
                <a:gd name="connsiteX5" fmla="*/ 1590907 w 1607359"/>
                <a:gd name="connsiteY5" fmla="*/ 60303 h 112342"/>
                <a:gd name="connsiteX6" fmla="*/ 1590907 w 1607359"/>
                <a:gd name="connsiteY6" fmla="*/ 52869 h 112342"/>
                <a:gd name="connsiteX0" fmla="*/ 0 w 1607359"/>
                <a:gd name="connsiteY0" fmla="*/ 105116 h 123138"/>
                <a:gd name="connsiteX1" fmla="*/ 840058 w 1607359"/>
                <a:gd name="connsiteY1" fmla="*/ 122434 h 123138"/>
                <a:gd name="connsiteX2" fmla="*/ 1576039 w 1607359"/>
                <a:gd name="connsiteY2" fmla="*/ 60511 h 123138"/>
                <a:gd name="connsiteX3" fmla="*/ 1390185 w 1607359"/>
                <a:gd name="connsiteY3" fmla="*/ 1038 h 123138"/>
                <a:gd name="connsiteX4" fmla="*/ 1419922 w 1607359"/>
                <a:gd name="connsiteY4" fmla="*/ 112550 h 123138"/>
                <a:gd name="connsiteX5" fmla="*/ 1590907 w 1607359"/>
                <a:gd name="connsiteY5" fmla="*/ 60511 h 123138"/>
                <a:gd name="connsiteX6" fmla="*/ 1590907 w 1607359"/>
                <a:gd name="connsiteY6" fmla="*/ 53077 h 123138"/>
                <a:gd name="connsiteX0" fmla="*/ 0 w 1607359"/>
                <a:gd name="connsiteY0" fmla="*/ 68252 h 86274"/>
                <a:gd name="connsiteX1" fmla="*/ 840058 w 1607359"/>
                <a:gd name="connsiteY1" fmla="*/ 85570 h 86274"/>
                <a:gd name="connsiteX2" fmla="*/ 1576039 w 1607359"/>
                <a:gd name="connsiteY2" fmla="*/ 23647 h 86274"/>
                <a:gd name="connsiteX3" fmla="*/ 1382751 w 1607359"/>
                <a:gd name="connsiteY3" fmla="*/ 2458 h 86274"/>
                <a:gd name="connsiteX4" fmla="*/ 1419922 w 1607359"/>
                <a:gd name="connsiteY4" fmla="*/ 75686 h 86274"/>
                <a:gd name="connsiteX5" fmla="*/ 1590907 w 1607359"/>
                <a:gd name="connsiteY5" fmla="*/ 23647 h 86274"/>
                <a:gd name="connsiteX6" fmla="*/ 1590907 w 1607359"/>
                <a:gd name="connsiteY6" fmla="*/ 16213 h 8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359" h="86274">
                  <a:moveTo>
                    <a:pt x="0" y="68252"/>
                  </a:moveTo>
                  <a:cubicBezTo>
                    <a:pt x="288692" y="38515"/>
                    <a:pt x="577385" y="93004"/>
                    <a:pt x="840058" y="85570"/>
                  </a:cubicBezTo>
                  <a:cubicBezTo>
                    <a:pt x="1102731" y="78136"/>
                    <a:pt x="1485590" y="37499"/>
                    <a:pt x="1576039" y="23647"/>
                  </a:cubicBezTo>
                  <a:cubicBezTo>
                    <a:pt x="1666488" y="9795"/>
                    <a:pt x="1408770" y="-6215"/>
                    <a:pt x="1382751" y="2458"/>
                  </a:cubicBezTo>
                  <a:cubicBezTo>
                    <a:pt x="1356732" y="11131"/>
                    <a:pt x="1385229" y="72154"/>
                    <a:pt x="1419922" y="75686"/>
                  </a:cubicBezTo>
                  <a:cubicBezTo>
                    <a:pt x="1454615" y="79218"/>
                    <a:pt x="1533912" y="40993"/>
                    <a:pt x="1590907" y="23647"/>
                  </a:cubicBezTo>
                  <a:cubicBezTo>
                    <a:pt x="1619404" y="13735"/>
                    <a:pt x="1605155" y="14974"/>
                    <a:pt x="1590907" y="162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egoe Script"/>
                  <a:ea typeface="Calibri"/>
                  <a:cs typeface="Times New Roman"/>
                </a:rPr>
                <a:t>Act</a:t>
              </a:r>
              <a:endParaRPr lang="en-GB" sz="1400" dirty="0">
                <a:solidFill>
                  <a:prstClr val="black"/>
                </a:solidFill>
                <a:latin typeface="Segoe Script"/>
                <a:ea typeface="Calibri"/>
                <a:cs typeface="Times New Roman"/>
              </a:endParaRP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4809729" y="2511753"/>
              <a:ext cx="1687715" cy="253749"/>
            </a:xfrm>
            <a:custGeom>
              <a:avLst/>
              <a:gdLst>
                <a:gd name="connsiteX0" fmla="*/ 1687715 w 1687715"/>
                <a:gd name="connsiteY0" fmla="*/ 253749 h 253749"/>
                <a:gd name="connsiteX1" fmla="*/ 1174759 w 1687715"/>
                <a:gd name="connsiteY1" fmla="*/ 142237 h 253749"/>
                <a:gd name="connsiteX2" fmla="*/ 743578 w 1687715"/>
                <a:gd name="connsiteY2" fmla="*/ 38159 h 253749"/>
                <a:gd name="connsiteX3" fmla="*/ 327266 w 1687715"/>
                <a:gd name="connsiteY3" fmla="*/ 45593 h 253749"/>
                <a:gd name="connsiteX4" fmla="*/ 164 w 1687715"/>
                <a:gd name="connsiteY4" fmla="*/ 112501 h 253749"/>
                <a:gd name="connsiteX5" fmla="*/ 282661 w 1687715"/>
                <a:gd name="connsiteY5" fmla="*/ 988 h 253749"/>
                <a:gd name="connsiteX6" fmla="*/ 260359 w 1687715"/>
                <a:gd name="connsiteY6" fmla="*/ 60462 h 253749"/>
                <a:gd name="connsiteX7" fmla="*/ 297530 w 1687715"/>
                <a:gd name="connsiteY7" fmla="*/ 105067 h 253749"/>
                <a:gd name="connsiteX8" fmla="*/ 15032 w 1687715"/>
                <a:gd name="connsiteY8" fmla="*/ 119935 h 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715" h="253749">
                  <a:moveTo>
                    <a:pt x="1687715" y="253749"/>
                  </a:moveTo>
                  <a:lnTo>
                    <a:pt x="1174759" y="142237"/>
                  </a:lnTo>
                  <a:cubicBezTo>
                    <a:pt x="1017403" y="106305"/>
                    <a:pt x="884827" y="54266"/>
                    <a:pt x="743578" y="38159"/>
                  </a:cubicBezTo>
                  <a:cubicBezTo>
                    <a:pt x="602329" y="22052"/>
                    <a:pt x="451168" y="33203"/>
                    <a:pt x="327266" y="45593"/>
                  </a:cubicBezTo>
                  <a:cubicBezTo>
                    <a:pt x="203364" y="57983"/>
                    <a:pt x="7598" y="119935"/>
                    <a:pt x="164" y="112501"/>
                  </a:cubicBezTo>
                  <a:cubicBezTo>
                    <a:pt x="-7270" y="105067"/>
                    <a:pt x="239295" y="9661"/>
                    <a:pt x="282661" y="988"/>
                  </a:cubicBezTo>
                  <a:cubicBezTo>
                    <a:pt x="326027" y="-7685"/>
                    <a:pt x="257881" y="43116"/>
                    <a:pt x="260359" y="60462"/>
                  </a:cubicBezTo>
                  <a:cubicBezTo>
                    <a:pt x="262837" y="77808"/>
                    <a:pt x="338418" y="95155"/>
                    <a:pt x="297530" y="105067"/>
                  </a:cubicBezTo>
                  <a:cubicBezTo>
                    <a:pt x="256642" y="114979"/>
                    <a:pt x="135837" y="117457"/>
                    <a:pt x="15032" y="11993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400" dirty="0" smtClean="0">
                  <a:solidFill>
                    <a:prstClr val="black"/>
                  </a:solidFill>
                  <a:latin typeface="Segoe Script"/>
                  <a:ea typeface="Calibri"/>
                  <a:cs typeface="Times New Roman"/>
                </a:rPr>
                <a:t>Self-assessment + other information</a:t>
              </a:r>
            </a:p>
            <a:p>
              <a:pPr algn="ctr"/>
              <a:endParaRPr lang="fr-FR" dirty="0"/>
            </a:p>
          </p:txBody>
        </p:sp>
      </p:grpSp>
      <p:sp>
        <p:nvSpPr>
          <p:cNvPr id="15" name="Forme libre 14"/>
          <p:cNvSpPr/>
          <p:nvPr/>
        </p:nvSpPr>
        <p:spPr>
          <a:xfrm>
            <a:off x="1442616" y="1579219"/>
            <a:ext cx="1190774" cy="4341541"/>
          </a:xfrm>
          <a:custGeom>
            <a:avLst/>
            <a:gdLst>
              <a:gd name="connsiteX0" fmla="*/ 469662 w 1190774"/>
              <a:gd name="connsiteY0" fmla="*/ 74341 h 4341541"/>
              <a:gd name="connsiteX1" fmla="*/ 566305 w 1190774"/>
              <a:gd name="connsiteY1" fmla="*/ 81776 h 4341541"/>
              <a:gd name="connsiteX2" fmla="*/ 596042 w 1190774"/>
              <a:gd name="connsiteY2" fmla="*/ 89210 h 4341541"/>
              <a:gd name="connsiteX3" fmla="*/ 655515 w 1190774"/>
              <a:gd name="connsiteY3" fmla="*/ 96644 h 4341541"/>
              <a:gd name="connsiteX4" fmla="*/ 759593 w 1190774"/>
              <a:gd name="connsiteY4" fmla="*/ 111512 h 4341541"/>
              <a:gd name="connsiteX5" fmla="*/ 789330 w 1190774"/>
              <a:gd name="connsiteY5" fmla="*/ 118946 h 4341541"/>
              <a:gd name="connsiteX6" fmla="*/ 885974 w 1190774"/>
              <a:gd name="connsiteY6" fmla="*/ 133815 h 4341541"/>
              <a:gd name="connsiteX7" fmla="*/ 923144 w 1190774"/>
              <a:gd name="connsiteY7" fmla="*/ 178419 h 4341541"/>
              <a:gd name="connsiteX8" fmla="*/ 945447 w 1190774"/>
              <a:gd name="connsiteY8" fmla="*/ 200722 h 4341541"/>
              <a:gd name="connsiteX9" fmla="*/ 960315 w 1190774"/>
              <a:gd name="connsiteY9" fmla="*/ 223024 h 4341541"/>
              <a:gd name="connsiteX10" fmla="*/ 982618 w 1190774"/>
              <a:gd name="connsiteY10" fmla="*/ 245327 h 4341541"/>
              <a:gd name="connsiteX11" fmla="*/ 1019788 w 1190774"/>
              <a:gd name="connsiteY11" fmla="*/ 297366 h 4341541"/>
              <a:gd name="connsiteX12" fmla="*/ 1027222 w 1190774"/>
              <a:gd name="connsiteY12" fmla="*/ 319668 h 4341541"/>
              <a:gd name="connsiteX13" fmla="*/ 1042091 w 1190774"/>
              <a:gd name="connsiteY13" fmla="*/ 349405 h 4341541"/>
              <a:gd name="connsiteX14" fmla="*/ 1049525 w 1190774"/>
              <a:gd name="connsiteY14" fmla="*/ 371707 h 4341541"/>
              <a:gd name="connsiteX15" fmla="*/ 1064393 w 1190774"/>
              <a:gd name="connsiteY15" fmla="*/ 401444 h 4341541"/>
              <a:gd name="connsiteX16" fmla="*/ 1094130 w 1190774"/>
              <a:gd name="connsiteY16" fmla="*/ 512956 h 4341541"/>
              <a:gd name="connsiteX17" fmla="*/ 1101564 w 1190774"/>
              <a:gd name="connsiteY17" fmla="*/ 535258 h 4341541"/>
              <a:gd name="connsiteX18" fmla="*/ 1116432 w 1190774"/>
              <a:gd name="connsiteY18" fmla="*/ 661639 h 4341541"/>
              <a:gd name="connsiteX19" fmla="*/ 1123866 w 1190774"/>
              <a:gd name="connsiteY19" fmla="*/ 721112 h 4341541"/>
              <a:gd name="connsiteX20" fmla="*/ 1131301 w 1190774"/>
              <a:gd name="connsiteY20" fmla="*/ 788019 h 4341541"/>
              <a:gd name="connsiteX21" fmla="*/ 1138735 w 1190774"/>
              <a:gd name="connsiteY21" fmla="*/ 810322 h 4341541"/>
              <a:gd name="connsiteX22" fmla="*/ 1146169 w 1190774"/>
              <a:gd name="connsiteY22" fmla="*/ 847493 h 4341541"/>
              <a:gd name="connsiteX23" fmla="*/ 1153603 w 1190774"/>
              <a:gd name="connsiteY23" fmla="*/ 944137 h 4341541"/>
              <a:gd name="connsiteX24" fmla="*/ 1168471 w 1190774"/>
              <a:gd name="connsiteY24" fmla="*/ 1025912 h 4341541"/>
              <a:gd name="connsiteX25" fmla="*/ 1183340 w 1190774"/>
              <a:gd name="connsiteY25" fmla="*/ 1152293 h 4341541"/>
              <a:gd name="connsiteX26" fmla="*/ 1190774 w 1190774"/>
              <a:gd name="connsiteY26" fmla="*/ 1174595 h 4341541"/>
              <a:gd name="connsiteX27" fmla="*/ 1183340 w 1190774"/>
              <a:gd name="connsiteY27" fmla="*/ 2505307 h 4341541"/>
              <a:gd name="connsiteX28" fmla="*/ 1175905 w 1190774"/>
              <a:gd name="connsiteY28" fmla="*/ 2535044 h 4341541"/>
              <a:gd name="connsiteX29" fmla="*/ 1168471 w 1190774"/>
              <a:gd name="connsiteY29" fmla="*/ 2646556 h 4341541"/>
              <a:gd name="connsiteX30" fmla="*/ 1161037 w 1190774"/>
              <a:gd name="connsiteY30" fmla="*/ 2743200 h 4341541"/>
              <a:gd name="connsiteX31" fmla="*/ 1146169 w 1190774"/>
              <a:gd name="connsiteY31" fmla="*/ 2995961 h 4341541"/>
              <a:gd name="connsiteX32" fmla="*/ 1131301 w 1190774"/>
              <a:gd name="connsiteY32" fmla="*/ 3367668 h 4341541"/>
              <a:gd name="connsiteX33" fmla="*/ 1123866 w 1190774"/>
              <a:gd name="connsiteY33" fmla="*/ 3954966 h 4341541"/>
              <a:gd name="connsiteX34" fmla="*/ 1108998 w 1190774"/>
              <a:gd name="connsiteY34" fmla="*/ 4029307 h 4341541"/>
              <a:gd name="connsiteX35" fmla="*/ 1094130 w 1190774"/>
              <a:gd name="connsiteY35" fmla="*/ 4103649 h 4341541"/>
              <a:gd name="connsiteX36" fmla="*/ 1086696 w 1190774"/>
              <a:gd name="connsiteY36" fmla="*/ 4155688 h 4341541"/>
              <a:gd name="connsiteX37" fmla="*/ 1079262 w 1190774"/>
              <a:gd name="connsiteY37" fmla="*/ 4177990 h 4341541"/>
              <a:gd name="connsiteX38" fmla="*/ 1071827 w 1190774"/>
              <a:gd name="connsiteY38" fmla="*/ 4222595 h 4341541"/>
              <a:gd name="connsiteX39" fmla="*/ 1049525 w 1190774"/>
              <a:gd name="connsiteY39" fmla="*/ 4267200 h 4341541"/>
              <a:gd name="connsiteX40" fmla="*/ 1027222 w 1190774"/>
              <a:gd name="connsiteY40" fmla="*/ 4282068 h 4341541"/>
              <a:gd name="connsiteX41" fmla="*/ 1012354 w 1190774"/>
              <a:gd name="connsiteY41" fmla="*/ 4296937 h 4341541"/>
              <a:gd name="connsiteX42" fmla="*/ 967749 w 1190774"/>
              <a:gd name="connsiteY42" fmla="*/ 4304371 h 4341541"/>
              <a:gd name="connsiteX43" fmla="*/ 707554 w 1190774"/>
              <a:gd name="connsiteY43" fmla="*/ 4311805 h 4341541"/>
              <a:gd name="connsiteX44" fmla="*/ 588608 w 1190774"/>
              <a:gd name="connsiteY44" fmla="*/ 4326673 h 4341541"/>
              <a:gd name="connsiteX45" fmla="*/ 566305 w 1190774"/>
              <a:gd name="connsiteY45" fmla="*/ 4334107 h 4341541"/>
              <a:gd name="connsiteX46" fmla="*/ 514266 w 1190774"/>
              <a:gd name="connsiteY46" fmla="*/ 4341541 h 4341541"/>
              <a:gd name="connsiteX47" fmla="*/ 298676 w 1190774"/>
              <a:gd name="connsiteY47" fmla="*/ 4334107 h 4341541"/>
              <a:gd name="connsiteX48" fmla="*/ 246637 w 1190774"/>
              <a:gd name="connsiteY48" fmla="*/ 4319239 h 4341541"/>
              <a:gd name="connsiteX49" fmla="*/ 216901 w 1190774"/>
              <a:gd name="connsiteY49" fmla="*/ 4311805 h 4341541"/>
              <a:gd name="connsiteX50" fmla="*/ 164862 w 1190774"/>
              <a:gd name="connsiteY50" fmla="*/ 4282068 h 4341541"/>
              <a:gd name="connsiteX51" fmla="*/ 149993 w 1190774"/>
              <a:gd name="connsiteY51" fmla="*/ 4267200 h 4341541"/>
              <a:gd name="connsiteX52" fmla="*/ 105388 w 1190774"/>
              <a:gd name="connsiteY52" fmla="*/ 4230029 h 4341541"/>
              <a:gd name="connsiteX53" fmla="*/ 83086 w 1190774"/>
              <a:gd name="connsiteY53" fmla="*/ 4200293 h 4341541"/>
              <a:gd name="connsiteX54" fmla="*/ 53349 w 1190774"/>
              <a:gd name="connsiteY54" fmla="*/ 4155688 h 4341541"/>
              <a:gd name="connsiteX55" fmla="*/ 16179 w 1190774"/>
              <a:gd name="connsiteY55" fmla="*/ 4111083 h 4341541"/>
              <a:gd name="connsiteX56" fmla="*/ 16179 w 1190774"/>
              <a:gd name="connsiteY56" fmla="*/ 3880624 h 4341541"/>
              <a:gd name="connsiteX57" fmla="*/ 23613 w 1190774"/>
              <a:gd name="connsiteY57" fmla="*/ 3858322 h 4341541"/>
              <a:gd name="connsiteX58" fmla="*/ 38481 w 1190774"/>
              <a:gd name="connsiteY58" fmla="*/ 3828585 h 4341541"/>
              <a:gd name="connsiteX59" fmla="*/ 53349 w 1190774"/>
              <a:gd name="connsiteY59" fmla="*/ 3739376 h 4341541"/>
              <a:gd name="connsiteX60" fmla="*/ 60783 w 1190774"/>
              <a:gd name="connsiteY60" fmla="*/ 3679902 h 4341541"/>
              <a:gd name="connsiteX61" fmla="*/ 75652 w 1190774"/>
              <a:gd name="connsiteY61" fmla="*/ 3635298 h 4341541"/>
              <a:gd name="connsiteX62" fmla="*/ 83086 w 1190774"/>
              <a:gd name="connsiteY62" fmla="*/ 3404839 h 4341541"/>
              <a:gd name="connsiteX63" fmla="*/ 90520 w 1190774"/>
              <a:gd name="connsiteY63" fmla="*/ 3352800 h 4341541"/>
              <a:gd name="connsiteX64" fmla="*/ 97954 w 1190774"/>
              <a:gd name="connsiteY64" fmla="*/ 2408663 h 4341541"/>
              <a:gd name="connsiteX65" fmla="*/ 105388 w 1190774"/>
              <a:gd name="connsiteY65" fmla="*/ 2319454 h 4341541"/>
              <a:gd name="connsiteX66" fmla="*/ 120257 w 1190774"/>
              <a:gd name="connsiteY66" fmla="*/ 2126166 h 4341541"/>
              <a:gd name="connsiteX67" fmla="*/ 135125 w 1190774"/>
              <a:gd name="connsiteY67" fmla="*/ 2036956 h 4341541"/>
              <a:gd name="connsiteX68" fmla="*/ 157427 w 1190774"/>
              <a:gd name="connsiteY68" fmla="*/ 1858537 h 4341541"/>
              <a:gd name="connsiteX69" fmla="*/ 164862 w 1190774"/>
              <a:gd name="connsiteY69" fmla="*/ 1836234 h 4341541"/>
              <a:gd name="connsiteX70" fmla="*/ 179730 w 1190774"/>
              <a:gd name="connsiteY70" fmla="*/ 1702419 h 4341541"/>
              <a:gd name="connsiteX71" fmla="*/ 194598 w 1190774"/>
              <a:gd name="connsiteY71" fmla="*/ 1613210 h 4341541"/>
              <a:gd name="connsiteX72" fmla="*/ 202032 w 1190774"/>
              <a:gd name="connsiteY72" fmla="*/ 1531434 h 4341541"/>
              <a:gd name="connsiteX73" fmla="*/ 216901 w 1190774"/>
              <a:gd name="connsiteY73" fmla="*/ 1457093 h 4341541"/>
              <a:gd name="connsiteX74" fmla="*/ 231769 w 1190774"/>
              <a:gd name="connsiteY74" fmla="*/ 1345580 h 4341541"/>
              <a:gd name="connsiteX75" fmla="*/ 254071 w 1190774"/>
              <a:gd name="connsiteY75" fmla="*/ 1256371 h 4341541"/>
              <a:gd name="connsiteX76" fmla="*/ 261505 w 1190774"/>
              <a:gd name="connsiteY76" fmla="*/ 1174595 h 4341541"/>
              <a:gd name="connsiteX77" fmla="*/ 268940 w 1190774"/>
              <a:gd name="connsiteY77" fmla="*/ 1152293 h 4341541"/>
              <a:gd name="connsiteX78" fmla="*/ 276374 w 1190774"/>
              <a:gd name="connsiteY78" fmla="*/ 1085385 h 4341541"/>
              <a:gd name="connsiteX79" fmla="*/ 306110 w 1190774"/>
              <a:gd name="connsiteY79" fmla="*/ 899532 h 4341541"/>
              <a:gd name="connsiteX80" fmla="*/ 313544 w 1190774"/>
              <a:gd name="connsiteY80" fmla="*/ 810322 h 4341541"/>
              <a:gd name="connsiteX81" fmla="*/ 320979 w 1190774"/>
              <a:gd name="connsiteY81" fmla="*/ 788019 h 4341541"/>
              <a:gd name="connsiteX82" fmla="*/ 335847 w 1190774"/>
              <a:gd name="connsiteY82" fmla="*/ 542693 h 4341541"/>
              <a:gd name="connsiteX83" fmla="*/ 343281 w 1190774"/>
              <a:gd name="connsiteY83" fmla="*/ 245327 h 4341541"/>
              <a:gd name="connsiteX84" fmla="*/ 350715 w 1190774"/>
              <a:gd name="connsiteY84" fmla="*/ 215590 h 4341541"/>
              <a:gd name="connsiteX85" fmla="*/ 395320 w 1190774"/>
              <a:gd name="connsiteY85" fmla="*/ 170985 h 4341541"/>
              <a:gd name="connsiteX86" fmla="*/ 439925 w 1190774"/>
              <a:gd name="connsiteY86" fmla="*/ 141249 h 4341541"/>
              <a:gd name="connsiteX87" fmla="*/ 477096 w 1190774"/>
              <a:gd name="connsiteY87" fmla="*/ 111512 h 4341541"/>
              <a:gd name="connsiteX88" fmla="*/ 558871 w 1190774"/>
              <a:gd name="connsiteY88" fmla="*/ 74341 h 4341541"/>
              <a:gd name="connsiteX89" fmla="*/ 588608 w 1190774"/>
              <a:gd name="connsiteY89" fmla="*/ 59473 h 4341541"/>
              <a:gd name="connsiteX90" fmla="*/ 625779 w 1190774"/>
              <a:gd name="connsiteY90" fmla="*/ 52039 h 4341541"/>
              <a:gd name="connsiteX91" fmla="*/ 714988 w 1190774"/>
              <a:gd name="connsiteY91" fmla="*/ 22302 h 4341541"/>
              <a:gd name="connsiteX92" fmla="*/ 737291 w 1190774"/>
              <a:gd name="connsiteY92" fmla="*/ 7434 h 4341541"/>
              <a:gd name="connsiteX93" fmla="*/ 767027 w 1190774"/>
              <a:gd name="connsiteY93" fmla="*/ 0 h 434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190774" h="4341541">
                <a:moveTo>
                  <a:pt x="469662" y="74341"/>
                </a:moveTo>
                <a:cubicBezTo>
                  <a:pt x="501876" y="76819"/>
                  <a:pt x="534217" y="78001"/>
                  <a:pt x="566305" y="81776"/>
                </a:cubicBezTo>
                <a:cubicBezTo>
                  <a:pt x="576452" y="82970"/>
                  <a:pt x="585964" y="87530"/>
                  <a:pt x="596042" y="89210"/>
                </a:cubicBezTo>
                <a:cubicBezTo>
                  <a:pt x="615749" y="92494"/>
                  <a:pt x="635720" y="93945"/>
                  <a:pt x="655515" y="96644"/>
                </a:cubicBezTo>
                <a:cubicBezTo>
                  <a:pt x="690239" y="101379"/>
                  <a:pt x="725025" y="105751"/>
                  <a:pt x="759593" y="111512"/>
                </a:cubicBezTo>
                <a:cubicBezTo>
                  <a:pt x="769671" y="113192"/>
                  <a:pt x="779311" y="116942"/>
                  <a:pt x="789330" y="118946"/>
                </a:cubicBezTo>
                <a:cubicBezTo>
                  <a:pt x="815105" y="124101"/>
                  <a:pt x="860995" y="130246"/>
                  <a:pt x="885974" y="133815"/>
                </a:cubicBezTo>
                <a:cubicBezTo>
                  <a:pt x="929940" y="163126"/>
                  <a:pt x="888846" y="130402"/>
                  <a:pt x="923144" y="178419"/>
                </a:cubicBezTo>
                <a:cubicBezTo>
                  <a:pt x="929255" y="186974"/>
                  <a:pt x="938716" y="192645"/>
                  <a:pt x="945447" y="200722"/>
                </a:cubicBezTo>
                <a:cubicBezTo>
                  <a:pt x="951167" y="207586"/>
                  <a:pt x="954595" y="216160"/>
                  <a:pt x="960315" y="223024"/>
                </a:cubicBezTo>
                <a:cubicBezTo>
                  <a:pt x="967046" y="231101"/>
                  <a:pt x="975776" y="237344"/>
                  <a:pt x="982618" y="245327"/>
                </a:cubicBezTo>
                <a:cubicBezTo>
                  <a:pt x="986662" y="250045"/>
                  <a:pt x="1015080" y="287950"/>
                  <a:pt x="1019788" y="297366"/>
                </a:cubicBezTo>
                <a:cubicBezTo>
                  <a:pt x="1023292" y="304375"/>
                  <a:pt x="1024135" y="312465"/>
                  <a:pt x="1027222" y="319668"/>
                </a:cubicBezTo>
                <a:cubicBezTo>
                  <a:pt x="1031588" y="329854"/>
                  <a:pt x="1037725" y="339219"/>
                  <a:pt x="1042091" y="349405"/>
                </a:cubicBezTo>
                <a:cubicBezTo>
                  <a:pt x="1045178" y="356608"/>
                  <a:pt x="1046438" y="364504"/>
                  <a:pt x="1049525" y="371707"/>
                </a:cubicBezTo>
                <a:cubicBezTo>
                  <a:pt x="1053890" y="381893"/>
                  <a:pt x="1060606" y="391029"/>
                  <a:pt x="1064393" y="401444"/>
                </a:cubicBezTo>
                <a:cubicBezTo>
                  <a:pt x="1091399" y="475709"/>
                  <a:pt x="1067498" y="433061"/>
                  <a:pt x="1094130" y="512956"/>
                </a:cubicBezTo>
                <a:lnTo>
                  <a:pt x="1101564" y="535258"/>
                </a:lnTo>
                <a:cubicBezTo>
                  <a:pt x="1120367" y="685684"/>
                  <a:pt x="1097149" y="497730"/>
                  <a:pt x="1116432" y="661639"/>
                </a:cubicBezTo>
                <a:cubicBezTo>
                  <a:pt x="1118766" y="681481"/>
                  <a:pt x="1121532" y="701270"/>
                  <a:pt x="1123866" y="721112"/>
                </a:cubicBezTo>
                <a:cubicBezTo>
                  <a:pt x="1126488" y="743398"/>
                  <a:pt x="1127612" y="765885"/>
                  <a:pt x="1131301" y="788019"/>
                </a:cubicBezTo>
                <a:cubicBezTo>
                  <a:pt x="1132589" y="795749"/>
                  <a:pt x="1136834" y="802720"/>
                  <a:pt x="1138735" y="810322"/>
                </a:cubicBezTo>
                <a:cubicBezTo>
                  <a:pt x="1141800" y="822580"/>
                  <a:pt x="1143691" y="835103"/>
                  <a:pt x="1146169" y="847493"/>
                </a:cubicBezTo>
                <a:cubicBezTo>
                  <a:pt x="1148647" y="879708"/>
                  <a:pt x="1150221" y="912005"/>
                  <a:pt x="1153603" y="944137"/>
                </a:cubicBezTo>
                <a:cubicBezTo>
                  <a:pt x="1159713" y="1002186"/>
                  <a:pt x="1160932" y="973138"/>
                  <a:pt x="1168471" y="1025912"/>
                </a:cubicBezTo>
                <a:cubicBezTo>
                  <a:pt x="1171842" y="1049513"/>
                  <a:pt x="1178703" y="1126790"/>
                  <a:pt x="1183340" y="1152293"/>
                </a:cubicBezTo>
                <a:cubicBezTo>
                  <a:pt x="1184742" y="1160003"/>
                  <a:pt x="1188296" y="1167161"/>
                  <a:pt x="1190774" y="1174595"/>
                </a:cubicBezTo>
                <a:cubicBezTo>
                  <a:pt x="1188296" y="1618166"/>
                  <a:pt x="1188188" y="2061756"/>
                  <a:pt x="1183340" y="2505307"/>
                </a:cubicBezTo>
                <a:cubicBezTo>
                  <a:pt x="1183228" y="2515524"/>
                  <a:pt x="1176975" y="2524883"/>
                  <a:pt x="1175905" y="2535044"/>
                </a:cubicBezTo>
                <a:cubicBezTo>
                  <a:pt x="1172005" y="2572092"/>
                  <a:pt x="1171125" y="2609397"/>
                  <a:pt x="1168471" y="2646556"/>
                </a:cubicBezTo>
                <a:cubicBezTo>
                  <a:pt x="1166169" y="2678784"/>
                  <a:pt x="1162829" y="2710940"/>
                  <a:pt x="1161037" y="2743200"/>
                </a:cubicBezTo>
                <a:cubicBezTo>
                  <a:pt x="1146255" y="3009284"/>
                  <a:pt x="1161723" y="2824864"/>
                  <a:pt x="1146169" y="2995961"/>
                </a:cubicBezTo>
                <a:cubicBezTo>
                  <a:pt x="1141213" y="3119863"/>
                  <a:pt x="1132871" y="3243677"/>
                  <a:pt x="1131301" y="3367668"/>
                </a:cubicBezTo>
                <a:cubicBezTo>
                  <a:pt x="1128823" y="3563434"/>
                  <a:pt x="1130462" y="3759295"/>
                  <a:pt x="1123866" y="3954966"/>
                </a:cubicBezTo>
                <a:cubicBezTo>
                  <a:pt x="1123015" y="3980223"/>
                  <a:pt x="1112572" y="4004290"/>
                  <a:pt x="1108998" y="4029307"/>
                </a:cubicBezTo>
                <a:cubicBezTo>
                  <a:pt x="1100456" y="4089104"/>
                  <a:pt x="1107105" y="4064723"/>
                  <a:pt x="1094130" y="4103649"/>
                </a:cubicBezTo>
                <a:cubicBezTo>
                  <a:pt x="1091652" y="4120995"/>
                  <a:pt x="1090132" y="4138506"/>
                  <a:pt x="1086696" y="4155688"/>
                </a:cubicBezTo>
                <a:cubicBezTo>
                  <a:pt x="1085159" y="4163372"/>
                  <a:pt x="1080962" y="4170340"/>
                  <a:pt x="1079262" y="4177990"/>
                </a:cubicBezTo>
                <a:cubicBezTo>
                  <a:pt x="1075992" y="4192704"/>
                  <a:pt x="1075097" y="4207881"/>
                  <a:pt x="1071827" y="4222595"/>
                </a:cubicBezTo>
                <a:cubicBezTo>
                  <a:pt x="1068372" y="4238143"/>
                  <a:pt x="1060983" y="4255743"/>
                  <a:pt x="1049525" y="4267200"/>
                </a:cubicBezTo>
                <a:cubicBezTo>
                  <a:pt x="1043207" y="4273518"/>
                  <a:pt x="1034199" y="4276486"/>
                  <a:pt x="1027222" y="4282068"/>
                </a:cubicBezTo>
                <a:cubicBezTo>
                  <a:pt x="1021749" y="4286447"/>
                  <a:pt x="1018917" y="4294476"/>
                  <a:pt x="1012354" y="4296937"/>
                </a:cubicBezTo>
                <a:cubicBezTo>
                  <a:pt x="998240" y="4302230"/>
                  <a:pt x="982805" y="4303637"/>
                  <a:pt x="967749" y="4304371"/>
                </a:cubicBezTo>
                <a:cubicBezTo>
                  <a:pt x="881085" y="4308598"/>
                  <a:pt x="794286" y="4309327"/>
                  <a:pt x="707554" y="4311805"/>
                </a:cubicBezTo>
                <a:cubicBezTo>
                  <a:pt x="648754" y="4331405"/>
                  <a:pt x="717169" y="4310603"/>
                  <a:pt x="588608" y="4326673"/>
                </a:cubicBezTo>
                <a:cubicBezTo>
                  <a:pt x="580832" y="4327645"/>
                  <a:pt x="573989" y="4332570"/>
                  <a:pt x="566305" y="4334107"/>
                </a:cubicBezTo>
                <a:cubicBezTo>
                  <a:pt x="549123" y="4337543"/>
                  <a:pt x="531612" y="4339063"/>
                  <a:pt x="514266" y="4341541"/>
                </a:cubicBezTo>
                <a:cubicBezTo>
                  <a:pt x="442403" y="4339063"/>
                  <a:pt x="370450" y="4338457"/>
                  <a:pt x="298676" y="4334107"/>
                </a:cubicBezTo>
                <a:cubicBezTo>
                  <a:pt x="283930" y="4333213"/>
                  <a:pt x="261304" y="4323430"/>
                  <a:pt x="246637" y="4319239"/>
                </a:cubicBezTo>
                <a:cubicBezTo>
                  <a:pt x="236813" y="4316432"/>
                  <a:pt x="226468" y="4315392"/>
                  <a:pt x="216901" y="4311805"/>
                </a:cubicBezTo>
                <a:cubicBezTo>
                  <a:pt x="202530" y="4306416"/>
                  <a:pt x="177553" y="4292221"/>
                  <a:pt x="164862" y="4282068"/>
                </a:cubicBezTo>
                <a:cubicBezTo>
                  <a:pt x="159389" y="4277689"/>
                  <a:pt x="155466" y="4271578"/>
                  <a:pt x="149993" y="4267200"/>
                </a:cubicBezTo>
                <a:cubicBezTo>
                  <a:pt x="118709" y="4242174"/>
                  <a:pt x="134284" y="4263741"/>
                  <a:pt x="105388" y="4230029"/>
                </a:cubicBezTo>
                <a:cubicBezTo>
                  <a:pt x="97325" y="4220622"/>
                  <a:pt x="90191" y="4210443"/>
                  <a:pt x="83086" y="4200293"/>
                </a:cubicBezTo>
                <a:cubicBezTo>
                  <a:pt x="72838" y="4185654"/>
                  <a:pt x="65984" y="4168324"/>
                  <a:pt x="53349" y="4155688"/>
                </a:cubicBezTo>
                <a:cubicBezTo>
                  <a:pt x="29720" y="4132058"/>
                  <a:pt x="42686" y="4146426"/>
                  <a:pt x="16179" y="4111083"/>
                </a:cubicBezTo>
                <a:cubicBezTo>
                  <a:pt x="-12625" y="4024679"/>
                  <a:pt x="3252" y="4080977"/>
                  <a:pt x="16179" y="3880624"/>
                </a:cubicBezTo>
                <a:cubicBezTo>
                  <a:pt x="16684" y="3872804"/>
                  <a:pt x="20526" y="3865525"/>
                  <a:pt x="23613" y="3858322"/>
                </a:cubicBezTo>
                <a:cubicBezTo>
                  <a:pt x="27978" y="3848136"/>
                  <a:pt x="33525" y="3838497"/>
                  <a:pt x="38481" y="3828585"/>
                </a:cubicBezTo>
                <a:cubicBezTo>
                  <a:pt x="43437" y="3798849"/>
                  <a:pt x="49610" y="3769290"/>
                  <a:pt x="53349" y="3739376"/>
                </a:cubicBezTo>
                <a:cubicBezTo>
                  <a:pt x="55827" y="3719551"/>
                  <a:pt x="56597" y="3699437"/>
                  <a:pt x="60783" y="3679902"/>
                </a:cubicBezTo>
                <a:cubicBezTo>
                  <a:pt x="64067" y="3664578"/>
                  <a:pt x="70696" y="3650166"/>
                  <a:pt x="75652" y="3635298"/>
                </a:cubicBezTo>
                <a:cubicBezTo>
                  <a:pt x="78130" y="3558478"/>
                  <a:pt x="79046" y="3481592"/>
                  <a:pt x="83086" y="3404839"/>
                </a:cubicBezTo>
                <a:cubicBezTo>
                  <a:pt x="84007" y="3387341"/>
                  <a:pt x="90259" y="3370320"/>
                  <a:pt x="90520" y="3352800"/>
                </a:cubicBezTo>
                <a:cubicBezTo>
                  <a:pt x="95217" y="3038113"/>
                  <a:pt x="93426" y="2723353"/>
                  <a:pt x="97954" y="2408663"/>
                </a:cubicBezTo>
                <a:cubicBezTo>
                  <a:pt x="98383" y="2378827"/>
                  <a:pt x="103686" y="2349245"/>
                  <a:pt x="105388" y="2319454"/>
                </a:cubicBezTo>
                <a:cubicBezTo>
                  <a:pt x="116111" y="2131794"/>
                  <a:pt x="94374" y="2203804"/>
                  <a:pt x="120257" y="2126166"/>
                </a:cubicBezTo>
                <a:cubicBezTo>
                  <a:pt x="125213" y="2096429"/>
                  <a:pt x="131386" y="2066870"/>
                  <a:pt x="135125" y="2036956"/>
                </a:cubicBezTo>
                <a:cubicBezTo>
                  <a:pt x="147496" y="1937986"/>
                  <a:pt x="138633" y="1924311"/>
                  <a:pt x="157427" y="1858537"/>
                </a:cubicBezTo>
                <a:cubicBezTo>
                  <a:pt x="159580" y="1851002"/>
                  <a:pt x="162384" y="1843668"/>
                  <a:pt x="164862" y="1836234"/>
                </a:cubicBezTo>
                <a:cubicBezTo>
                  <a:pt x="179768" y="1672260"/>
                  <a:pt x="164657" y="1823004"/>
                  <a:pt x="179730" y="1702419"/>
                </a:cubicBezTo>
                <a:cubicBezTo>
                  <a:pt x="189689" y="1622744"/>
                  <a:pt x="179488" y="1658539"/>
                  <a:pt x="194598" y="1613210"/>
                </a:cubicBezTo>
                <a:cubicBezTo>
                  <a:pt x="197076" y="1585951"/>
                  <a:pt x="198834" y="1558618"/>
                  <a:pt x="202032" y="1531434"/>
                </a:cubicBezTo>
                <a:cubicBezTo>
                  <a:pt x="206083" y="1496998"/>
                  <a:pt x="209241" y="1487728"/>
                  <a:pt x="216901" y="1457093"/>
                </a:cubicBezTo>
                <a:cubicBezTo>
                  <a:pt x="222425" y="1401848"/>
                  <a:pt x="221058" y="1391103"/>
                  <a:pt x="231769" y="1345580"/>
                </a:cubicBezTo>
                <a:cubicBezTo>
                  <a:pt x="238789" y="1315743"/>
                  <a:pt x="254071" y="1256371"/>
                  <a:pt x="254071" y="1256371"/>
                </a:cubicBezTo>
                <a:cubicBezTo>
                  <a:pt x="256549" y="1229112"/>
                  <a:pt x="257634" y="1201691"/>
                  <a:pt x="261505" y="1174595"/>
                </a:cubicBezTo>
                <a:cubicBezTo>
                  <a:pt x="262613" y="1166838"/>
                  <a:pt x="267652" y="1160023"/>
                  <a:pt x="268940" y="1152293"/>
                </a:cubicBezTo>
                <a:cubicBezTo>
                  <a:pt x="272629" y="1130158"/>
                  <a:pt x="273502" y="1107640"/>
                  <a:pt x="276374" y="1085385"/>
                </a:cubicBezTo>
                <a:cubicBezTo>
                  <a:pt x="297685" y="920218"/>
                  <a:pt x="281569" y="973156"/>
                  <a:pt x="306110" y="899532"/>
                </a:cubicBezTo>
                <a:cubicBezTo>
                  <a:pt x="308588" y="869795"/>
                  <a:pt x="309600" y="839900"/>
                  <a:pt x="313544" y="810322"/>
                </a:cubicBezTo>
                <a:cubicBezTo>
                  <a:pt x="314580" y="802554"/>
                  <a:pt x="320474" y="795839"/>
                  <a:pt x="320979" y="788019"/>
                </a:cubicBezTo>
                <a:cubicBezTo>
                  <a:pt x="338252" y="520294"/>
                  <a:pt x="313088" y="656487"/>
                  <a:pt x="335847" y="542693"/>
                </a:cubicBezTo>
                <a:cubicBezTo>
                  <a:pt x="338325" y="443571"/>
                  <a:pt x="338779" y="344378"/>
                  <a:pt x="343281" y="245327"/>
                </a:cubicBezTo>
                <a:cubicBezTo>
                  <a:pt x="343745" y="235120"/>
                  <a:pt x="344856" y="223960"/>
                  <a:pt x="350715" y="215590"/>
                </a:cubicBezTo>
                <a:cubicBezTo>
                  <a:pt x="362773" y="198364"/>
                  <a:pt x="377824" y="182648"/>
                  <a:pt x="395320" y="170985"/>
                </a:cubicBezTo>
                <a:cubicBezTo>
                  <a:pt x="410188" y="161073"/>
                  <a:pt x="425473" y="151759"/>
                  <a:pt x="439925" y="141249"/>
                </a:cubicBezTo>
                <a:cubicBezTo>
                  <a:pt x="452758" y="131916"/>
                  <a:pt x="463709" y="120031"/>
                  <a:pt x="477096" y="111512"/>
                </a:cubicBezTo>
                <a:cubicBezTo>
                  <a:pt x="508628" y="91446"/>
                  <a:pt x="526343" y="88798"/>
                  <a:pt x="558871" y="74341"/>
                </a:cubicBezTo>
                <a:cubicBezTo>
                  <a:pt x="568998" y="69840"/>
                  <a:pt x="578094" y="62977"/>
                  <a:pt x="588608" y="59473"/>
                </a:cubicBezTo>
                <a:cubicBezTo>
                  <a:pt x="600595" y="55477"/>
                  <a:pt x="613657" y="55604"/>
                  <a:pt x="625779" y="52039"/>
                </a:cubicBezTo>
                <a:cubicBezTo>
                  <a:pt x="655850" y="43194"/>
                  <a:pt x="688907" y="39688"/>
                  <a:pt x="714988" y="22302"/>
                </a:cubicBezTo>
                <a:cubicBezTo>
                  <a:pt x="722422" y="17346"/>
                  <a:pt x="729079" y="10954"/>
                  <a:pt x="737291" y="7434"/>
                </a:cubicBezTo>
                <a:cubicBezTo>
                  <a:pt x="746682" y="3409"/>
                  <a:pt x="767027" y="0"/>
                  <a:pt x="76702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Segoe Script"/>
                <a:ea typeface="Calibri"/>
                <a:cs typeface="Times New Roman"/>
              </a:rPr>
              <a:t>Other information on conservation, management and governance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1658305" y="2653072"/>
            <a:ext cx="1296000" cy="170985"/>
          </a:xfrm>
          <a:custGeom>
            <a:avLst/>
            <a:gdLst>
              <a:gd name="connsiteX0" fmla="*/ 0 w 1606251"/>
              <a:gd name="connsiteY0" fmla="*/ 22303 h 170985"/>
              <a:gd name="connsiteX1" fmla="*/ 215590 w 1606251"/>
              <a:gd name="connsiteY1" fmla="*/ 29737 h 170985"/>
              <a:gd name="connsiteX2" fmla="*/ 349405 w 1606251"/>
              <a:gd name="connsiteY2" fmla="*/ 52039 h 170985"/>
              <a:gd name="connsiteX3" fmla="*/ 446049 w 1606251"/>
              <a:gd name="connsiteY3" fmla="*/ 59473 h 170985"/>
              <a:gd name="connsiteX4" fmla="*/ 527824 w 1606251"/>
              <a:gd name="connsiteY4" fmla="*/ 74342 h 170985"/>
              <a:gd name="connsiteX5" fmla="*/ 564995 w 1606251"/>
              <a:gd name="connsiteY5" fmla="*/ 81776 h 170985"/>
              <a:gd name="connsiteX6" fmla="*/ 683941 w 1606251"/>
              <a:gd name="connsiteY6" fmla="*/ 89210 h 170985"/>
              <a:gd name="connsiteX7" fmla="*/ 713678 w 1606251"/>
              <a:gd name="connsiteY7" fmla="*/ 96644 h 170985"/>
              <a:gd name="connsiteX8" fmla="*/ 1494263 w 1606251"/>
              <a:gd name="connsiteY8" fmla="*/ 81776 h 170985"/>
              <a:gd name="connsiteX9" fmla="*/ 1479395 w 1606251"/>
              <a:gd name="connsiteY9" fmla="*/ 66907 h 170985"/>
              <a:gd name="connsiteX10" fmla="*/ 1434790 w 1606251"/>
              <a:gd name="connsiteY10" fmla="*/ 52039 h 170985"/>
              <a:gd name="connsiteX11" fmla="*/ 1382751 w 1606251"/>
              <a:gd name="connsiteY11" fmla="*/ 29737 h 170985"/>
              <a:gd name="connsiteX12" fmla="*/ 1338146 w 1606251"/>
              <a:gd name="connsiteY12" fmla="*/ 14868 h 170985"/>
              <a:gd name="connsiteX13" fmla="*/ 1315844 w 1606251"/>
              <a:gd name="connsiteY13" fmla="*/ 7434 h 170985"/>
              <a:gd name="connsiteX14" fmla="*/ 1286107 w 1606251"/>
              <a:gd name="connsiteY14" fmla="*/ 0 h 170985"/>
              <a:gd name="connsiteX15" fmla="*/ 1293541 w 1606251"/>
              <a:gd name="connsiteY15" fmla="*/ 22303 h 170985"/>
              <a:gd name="connsiteX16" fmla="*/ 1308410 w 1606251"/>
              <a:gd name="connsiteY16" fmla="*/ 44605 h 170985"/>
              <a:gd name="connsiteX17" fmla="*/ 1323278 w 1606251"/>
              <a:gd name="connsiteY17" fmla="*/ 89210 h 170985"/>
              <a:gd name="connsiteX18" fmla="*/ 1330712 w 1606251"/>
              <a:gd name="connsiteY18" fmla="*/ 111512 h 170985"/>
              <a:gd name="connsiteX19" fmla="*/ 1323278 w 1606251"/>
              <a:gd name="connsiteY19" fmla="*/ 141249 h 170985"/>
              <a:gd name="connsiteX20" fmla="*/ 1308410 w 1606251"/>
              <a:gd name="connsiteY20" fmla="*/ 163551 h 170985"/>
              <a:gd name="connsiteX21" fmla="*/ 1330712 w 1606251"/>
              <a:gd name="connsiteY21" fmla="*/ 170985 h 170985"/>
              <a:gd name="connsiteX22" fmla="*/ 1353015 w 1606251"/>
              <a:gd name="connsiteY22" fmla="*/ 163551 h 170985"/>
              <a:gd name="connsiteX23" fmla="*/ 1412488 w 1606251"/>
              <a:gd name="connsiteY23" fmla="*/ 148683 h 170985"/>
              <a:gd name="connsiteX24" fmla="*/ 1457093 w 1606251"/>
              <a:gd name="connsiteY24" fmla="*/ 133815 h 170985"/>
              <a:gd name="connsiteX25" fmla="*/ 1501698 w 1606251"/>
              <a:gd name="connsiteY25" fmla="*/ 118946 h 170985"/>
              <a:gd name="connsiteX26" fmla="*/ 1509132 w 1606251"/>
              <a:gd name="connsiteY26" fmla="*/ 111512 h 17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06251" h="170985">
                <a:moveTo>
                  <a:pt x="0" y="22303"/>
                </a:moveTo>
                <a:cubicBezTo>
                  <a:pt x="71863" y="24781"/>
                  <a:pt x="143943" y="23640"/>
                  <a:pt x="215590" y="29737"/>
                </a:cubicBezTo>
                <a:cubicBezTo>
                  <a:pt x="260647" y="33572"/>
                  <a:pt x="304318" y="48571"/>
                  <a:pt x="349405" y="52039"/>
                </a:cubicBezTo>
                <a:lnTo>
                  <a:pt x="446049" y="59473"/>
                </a:lnTo>
                <a:cubicBezTo>
                  <a:pt x="537853" y="77834"/>
                  <a:pt x="423212" y="55321"/>
                  <a:pt x="527824" y="74342"/>
                </a:cubicBezTo>
                <a:cubicBezTo>
                  <a:pt x="540256" y="76602"/>
                  <a:pt x="552416" y="80578"/>
                  <a:pt x="564995" y="81776"/>
                </a:cubicBezTo>
                <a:cubicBezTo>
                  <a:pt x="604542" y="85542"/>
                  <a:pt x="644292" y="86732"/>
                  <a:pt x="683941" y="89210"/>
                </a:cubicBezTo>
                <a:cubicBezTo>
                  <a:pt x="693853" y="91688"/>
                  <a:pt x="703461" y="96644"/>
                  <a:pt x="713678" y="96644"/>
                </a:cubicBezTo>
                <a:cubicBezTo>
                  <a:pt x="1546923" y="96644"/>
                  <a:pt x="1769814" y="173622"/>
                  <a:pt x="1494263" y="81776"/>
                </a:cubicBezTo>
                <a:cubicBezTo>
                  <a:pt x="1489307" y="76820"/>
                  <a:pt x="1485664" y="70042"/>
                  <a:pt x="1479395" y="66907"/>
                </a:cubicBezTo>
                <a:cubicBezTo>
                  <a:pt x="1465377" y="59898"/>
                  <a:pt x="1434790" y="52039"/>
                  <a:pt x="1434790" y="52039"/>
                </a:cubicBezTo>
                <a:cubicBezTo>
                  <a:pt x="1399406" y="28450"/>
                  <a:pt x="1426394" y="42830"/>
                  <a:pt x="1382751" y="29737"/>
                </a:cubicBezTo>
                <a:cubicBezTo>
                  <a:pt x="1367739" y="25233"/>
                  <a:pt x="1353014" y="19824"/>
                  <a:pt x="1338146" y="14868"/>
                </a:cubicBezTo>
                <a:cubicBezTo>
                  <a:pt x="1330712" y="12390"/>
                  <a:pt x="1323446" y="9334"/>
                  <a:pt x="1315844" y="7434"/>
                </a:cubicBezTo>
                <a:lnTo>
                  <a:pt x="1286107" y="0"/>
                </a:lnTo>
                <a:cubicBezTo>
                  <a:pt x="1288585" y="7434"/>
                  <a:pt x="1290036" y="15294"/>
                  <a:pt x="1293541" y="22303"/>
                </a:cubicBezTo>
                <a:cubicBezTo>
                  <a:pt x="1297537" y="30294"/>
                  <a:pt x="1304781" y="36440"/>
                  <a:pt x="1308410" y="44605"/>
                </a:cubicBezTo>
                <a:cubicBezTo>
                  <a:pt x="1314775" y="58927"/>
                  <a:pt x="1318322" y="74342"/>
                  <a:pt x="1323278" y="89210"/>
                </a:cubicBezTo>
                <a:lnTo>
                  <a:pt x="1330712" y="111512"/>
                </a:lnTo>
                <a:cubicBezTo>
                  <a:pt x="1328234" y="121424"/>
                  <a:pt x="1327303" y="131858"/>
                  <a:pt x="1323278" y="141249"/>
                </a:cubicBezTo>
                <a:cubicBezTo>
                  <a:pt x="1319759" y="149461"/>
                  <a:pt x="1306243" y="154883"/>
                  <a:pt x="1308410" y="163551"/>
                </a:cubicBezTo>
                <a:cubicBezTo>
                  <a:pt x="1310311" y="171153"/>
                  <a:pt x="1323278" y="168507"/>
                  <a:pt x="1330712" y="170985"/>
                </a:cubicBezTo>
                <a:cubicBezTo>
                  <a:pt x="1338146" y="168507"/>
                  <a:pt x="1345455" y="165613"/>
                  <a:pt x="1353015" y="163551"/>
                </a:cubicBezTo>
                <a:cubicBezTo>
                  <a:pt x="1372729" y="158174"/>
                  <a:pt x="1393102" y="155145"/>
                  <a:pt x="1412488" y="148683"/>
                </a:cubicBezTo>
                <a:lnTo>
                  <a:pt x="1457093" y="133815"/>
                </a:lnTo>
                <a:cubicBezTo>
                  <a:pt x="1457095" y="133814"/>
                  <a:pt x="1501697" y="118947"/>
                  <a:pt x="1501698" y="118946"/>
                </a:cubicBezTo>
                <a:lnTo>
                  <a:pt x="1509132" y="11151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715907" y="5920760"/>
            <a:ext cx="1080000" cy="158388"/>
          </a:xfrm>
          <a:custGeom>
            <a:avLst/>
            <a:gdLst>
              <a:gd name="connsiteX0" fmla="*/ 0 w 1323278"/>
              <a:gd name="connsiteY0" fmla="*/ 46875 h 158388"/>
              <a:gd name="connsiteX1" fmla="*/ 237893 w 1323278"/>
              <a:gd name="connsiteY1" fmla="*/ 54310 h 158388"/>
              <a:gd name="connsiteX2" fmla="*/ 327103 w 1323278"/>
              <a:gd name="connsiteY2" fmla="*/ 69178 h 158388"/>
              <a:gd name="connsiteX3" fmla="*/ 394010 w 1323278"/>
              <a:gd name="connsiteY3" fmla="*/ 76612 h 158388"/>
              <a:gd name="connsiteX4" fmla="*/ 1300976 w 1323278"/>
              <a:gd name="connsiteY4" fmla="*/ 69178 h 158388"/>
              <a:gd name="connsiteX5" fmla="*/ 1211766 w 1323278"/>
              <a:gd name="connsiteY5" fmla="*/ 61744 h 158388"/>
              <a:gd name="connsiteX6" fmla="*/ 1055649 w 1323278"/>
              <a:gd name="connsiteY6" fmla="*/ 39441 h 158388"/>
              <a:gd name="connsiteX7" fmla="*/ 1003610 w 1323278"/>
              <a:gd name="connsiteY7" fmla="*/ 24573 h 158388"/>
              <a:gd name="connsiteX8" fmla="*/ 973873 w 1323278"/>
              <a:gd name="connsiteY8" fmla="*/ 17139 h 158388"/>
              <a:gd name="connsiteX9" fmla="*/ 951571 w 1323278"/>
              <a:gd name="connsiteY9" fmla="*/ 2271 h 158388"/>
              <a:gd name="connsiteX10" fmla="*/ 966439 w 1323278"/>
              <a:gd name="connsiteY10" fmla="*/ 46875 h 158388"/>
              <a:gd name="connsiteX11" fmla="*/ 973873 w 1323278"/>
              <a:gd name="connsiteY11" fmla="*/ 84046 h 158388"/>
              <a:gd name="connsiteX12" fmla="*/ 966439 w 1323278"/>
              <a:gd name="connsiteY12" fmla="*/ 150954 h 158388"/>
              <a:gd name="connsiteX13" fmla="*/ 988742 w 1323278"/>
              <a:gd name="connsiteY13" fmla="*/ 158388 h 158388"/>
              <a:gd name="connsiteX14" fmla="*/ 1092820 w 1323278"/>
              <a:gd name="connsiteY14" fmla="*/ 150954 h 158388"/>
              <a:gd name="connsiteX15" fmla="*/ 1167161 w 1323278"/>
              <a:gd name="connsiteY15" fmla="*/ 128651 h 158388"/>
              <a:gd name="connsiteX16" fmla="*/ 1189464 w 1323278"/>
              <a:gd name="connsiteY16" fmla="*/ 121217 h 158388"/>
              <a:gd name="connsiteX17" fmla="*/ 1286107 w 1323278"/>
              <a:gd name="connsiteY17" fmla="*/ 106349 h 158388"/>
              <a:gd name="connsiteX18" fmla="*/ 1323278 w 1323278"/>
              <a:gd name="connsiteY18" fmla="*/ 98914 h 158388"/>
              <a:gd name="connsiteX19" fmla="*/ 1300976 w 1323278"/>
              <a:gd name="connsiteY19" fmla="*/ 84046 h 1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23278" h="158388">
                <a:moveTo>
                  <a:pt x="0" y="46875"/>
                </a:moveTo>
                <a:cubicBezTo>
                  <a:pt x="79298" y="49353"/>
                  <a:pt x="158740" y="48913"/>
                  <a:pt x="237893" y="54310"/>
                </a:cubicBezTo>
                <a:cubicBezTo>
                  <a:pt x="267970" y="56361"/>
                  <a:pt x="297141" y="65849"/>
                  <a:pt x="327103" y="69178"/>
                </a:cubicBezTo>
                <a:lnTo>
                  <a:pt x="394010" y="76612"/>
                </a:lnTo>
                <a:lnTo>
                  <a:pt x="1300976" y="69178"/>
                </a:lnTo>
                <a:cubicBezTo>
                  <a:pt x="1330811" y="68636"/>
                  <a:pt x="1241200" y="66650"/>
                  <a:pt x="1211766" y="61744"/>
                </a:cubicBezTo>
                <a:cubicBezTo>
                  <a:pt x="998573" y="26211"/>
                  <a:pt x="1499519" y="69032"/>
                  <a:pt x="1055649" y="39441"/>
                </a:cubicBezTo>
                <a:cubicBezTo>
                  <a:pt x="962684" y="16201"/>
                  <a:pt x="1078267" y="45903"/>
                  <a:pt x="1003610" y="24573"/>
                </a:cubicBezTo>
                <a:cubicBezTo>
                  <a:pt x="993786" y="21766"/>
                  <a:pt x="983785" y="19617"/>
                  <a:pt x="973873" y="17139"/>
                </a:cubicBezTo>
                <a:cubicBezTo>
                  <a:pt x="966439" y="12183"/>
                  <a:pt x="953738" y="-6397"/>
                  <a:pt x="951571" y="2271"/>
                </a:cubicBezTo>
                <a:cubicBezTo>
                  <a:pt x="947770" y="17475"/>
                  <a:pt x="963365" y="31507"/>
                  <a:pt x="966439" y="46875"/>
                </a:cubicBezTo>
                <a:lnTo>
                  <a:pt x="973873" y="84046"/>
                </a:lnTo>
                <a:cubicBezTo>
                  <a:pt x="971395" y="106349"/>
                  <a:pt x="962038" y="128950"/>
                  <a:pt x="966439" y="150954"/>
                </a:cubicBezTo>
                <a:cubicBezTo>
                  <a:pt x="967976" y="158638"/>
                  <a:pt x="980906" y="158388"/>
                  <a:pt x="988742" y="158388"/>
                </a:cubicBezTo>
                <a:cubicBezTo>
                  <a:pt x="1023523" y="158388"/>
                  <a:pt x="1058127" y="153432"/>
                  <a:pt x="1092820" y="150954"/>
                </a:cubicBezTo>
                <a:cubicBezTo>
                  <a:pt x="1198791" y="115629"/>
                  <a:pt x="1088534" y="151115"/>
                  <a:pt x="1167161" y="128651"/>
                </a:cubicBezTo>
                <a:cubicBezTo>
                  <a:pt x="1174696" y="126498"/>
                  <a:pt x="1181862" y="123118"/>
                  <a:pt x="1189464" y="121217"/>
                </a:cubicBezTo>
                <a:cubicBezTo>
                  <a:pt x="1230377" y="110989"/>
                  <a:pt x="1239154" y="113573"/>
                  <a:pt x="1286107" y="106349"/>
                </a:cubicBezTo>
                <a:cubicBezTo>
                  <a:pt x="1298596" y="104428"/>
                  <a:pt x="1310888" y="101392"/>
                  <a:pt x="1323278" y="98914"/>
                </a:cubicBezTo>
                <a:lnTo>
                  <a:pt x="1300976" y="840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2505483" y="1082591"/>
            <a:ext cx="6653561" cy="609600"/>
          </a:xfrm>
          <a:custGeom>
            <a:avLst/>
            <a:gdLst>
              <a:gd name="connsiteX0" fmla="*/ 59473 w 6653561"/>
              <a:gd name="connsiteY0" fmla="*/ 74341 h 609600"/>
              <a:gd name="connsiteX1" fmla="*/ 52039 w 6653561"/>
              <a:gd name="connsiteY1" fmla="*/ 126380 h 609600"/>
              <a:gd name="connsiteX2" fmla="*/ 44605 w 6653561"/>
              <a:gd name="connsiteY2" fmla="*/ 163551 h 609600"/>
              <a:gd name="connsiteX3" fmla="*/ 52039 w 6653561"/>
              <a:gd name="connsiteY3" fmla="*/ 267629 h 609600"/>
              <a:gd name="connsiteX4" fmla="*/ 81776 w 6653561"/>
              <a:gd name="connsiteY4" fmla="*/ 312234 h 609600"/>
              <a:gd name="connsiteX5" fmla="*/ 126380 w 6653561"/>
              <a:gd name="connsiteY5" fmla="*/ 349405 h 609600"/>
              <a:gd name="connsiteX6" fmla="*/ 193288 w 6653561"/>
              <a:gd name="connsiteY6" fmla="*/ 371707 h 609600"/>
              <a:gd name="connsiteX7" fmla="*/ 267629 w 6653561"/>
              <a:gd name="connsiteY7" fmla="*/ 394010 h 609600"/>
              <a:gd name="connsiteX8" fmla="*/ 289932 w 6653561"/>
              <a:gd name="connsiteY8" fmla="*/ 401444 h 609600"/>
              <a:gd name="connsiteX9" fmla="*/ 468351 w 6653561"/>
              <a:gd name="connsiteY9" fmla="*/ 408878 h 609600"/>
              <a:gd name="connsiteX10" fmla="*/ 706244 w 6653561"/>
              <a:gd name="connsiteY10" fmla="*/ 423746 h 609600"/>
              <a:gd name="connsiteX11" fmla="*/ 951571 w 6653561"/>
              <a:gd name="connsiteY11" fmla="*/ 438614 h 609600"/>
              <a:gd name="connsiteX12" fmla="*/ 1107688 w 6653561"/>
              <a:gd name="connsiteY12" fmla="*/ 460917 h 609600"/>
              <a:gd name="connsiteX13" fmla="*/ 1196897 w 6653561"/>
              <a:gd name="connsiteY13" fmla="*/ 475785 h 609600"/>
              <a:gd name="connsiteX14" fmla="*/ 1248937 w 6653561"/>
              <a:gd name="connsiteY14" fmla="*/ 483219 h 609600"/>
              <a:gd name="connsiteX15" fmla="*/ 1620644 w 6653561"/>
              <a:gd name="connsiteY15" fmla="*/ 490653 h 609600"/>
              <a:gd name="connsiteX16" fmla="*/ 2401229 w 6653561"/>
              <a:gd name="connsiteY16" fmla="*/ 483219 h 609600"/>
              <a:gd name="connsiteX17" fmla="*/ 2453268 w 6653561"/>
              <a:gd name="connsiteY17" fmla="*/ 475785 h 609600"/>
              <a:gd name="connsiteX18" fmla="*/ 2624254 w 6653561"/>
              <a:gd name="connsiteY18" fmla="*/ 460917 h 609600"/>
              <a:gd name="connsiteX19" fmla="*/ 5478966 w 6653561"/>
              <a:gd name="connsiteY19" fmla="*/ 468351 h 609600"/>
              <a:gd name="connsiteX20" fmla="*/ 5523571 w 6653561"/>
              <a:gd name="connsiteY20" fmla="*/ 475785 h 609600"/>
              <a:gd name="connsiteX21" fmla="*/ 5620215 w 6653561"/>
              <a:gd name="connsiteY21" fmla="*/ 490653 h 609600"/>
              <a:gd name="connsiteX22" fmla="*/ 5657385 w 6653561"/>
              <a:gd name="connsiteY22" fmla="*/ 498088 h 609600"/>
              <a:gd name="connsiteX23" fmla="*/ 5754029 w 6653561"/>
              <a:gd name="connsiteY23" fmla="*/ 512956 h 609600"/>
              <a:gd name="connsiteX24" fmla="*/ 5925015 w 6653561"/>
              <a:gd name="connsiteY24" fmla="*/ 535258 h 609600"/>
              <a:gd name="connsiteX25" fmla="*/ 6014224 w 6653561"/>
              <a:gd name="connsiteY25" fmla="*/ 550127 h 609600"/>
              <a:gd name="connsiteX26" fmla="*/ 6051395 w 6653561"/>
              <a:gd name="connsiteY26" fmla="*/ 557561 h 609600"/>
              <a:gd name="connsiteX27" fmla="*/ 6081132 w 6653561"/>
              <a:gd name="connsiteY27" fmla="*/ 564995 h 609600"/>
              <a:gd name="connsiteX28" fmla="*/ 6185210 w 6653561"/>
              <a:gd name="connsiteY28" fmla="*/ 572429 h 609600"/>
              <a:gd name="connsiteX29" fmla="*/ 6237249 w 6653561"/>
              <a:gd name="connsiteY29" fmla="*/ 579863 h 609600"/>
              <a:gd name="connsiteX30" fmla="*/ 6348761 w 6653561"/>
              <a:gd name="connsiteY30" fmla="*/ 594731 h 609600"/>
              <a:gd name="connsiteX31" fmla="*/ 6408234 w 6653561"/>
              <a:gd name="connsiteY31" fmla="*/ 602166 h 609600"/>
              <a:gd name="connsiteX32" fmla="*/ 6504878 w 6653561"/>
              <a:gd name="connsiteY32" fmla="*/ 609600 h 609600"/>
              <a:gd name="connsiteX33" fmla="*/ 6601522 w 6653561"/>
              <a:gd name="connsiteY33" fmla="*/ 602166 h 609600"/>
              <a:gd name="connsiteX34" fmla="*/ 6623824 w 6653561"/>
              <a:gd name="connsiteY34" fmla="*/ 594731 h 609600"/>
              <a:gd name="connsiteX35" fmla="*/ 6638693 w 6653561"/>
              <a:gd name="connsiteY35" fmla="*/ 542692 h 609600"/>
              <a:gd name="connsiteX36" fmla="*/ 6653561 w 6653561"/>
              <a:gd name="connsiteY36" fmla="*/ 498088 h 609600"/>
              <a:gd name="connsiteX37" fmla="*/ 6638693 w 6653561"/>
              <a:gd name="connsiteY37" fmla="*/ 364273 h 609600"/>
              <a:gd name="connsiteX38" fmla="*/ 6623824 w 6653561"/>
              <a:gd name="connsiteY38" fmla="*/ 319668 h 609600"/>
              <a:gd name="connsiteX39" fmla="*/ 6586654 w 6653561"/>
              <a:gd name="connsiteY39" fmla="*/ 260195 h 609600"/>
              <a:gd name="connsiteX40" fmla="*/ 6556917 w 6653561"/>
              <a:gd name="connsiteY40" fmla="*/ 230458 h 609600"/>
              <a:gd name="connsiteX41" fmla="*/ 6534615 w 6653561"/>
              <a:gd name="connsiteY41" fmla="*/ 208156 h 609600"/>
              <a:gd name="connsiteX42" fmla="*/ 6467707 w 6653561"/>
              <a:gd name="connsiteY42" fmla="*/ 163551 h 609600"/>
              <a:gd name="connsiteX43" fmla="*/ 6445405 w 6653561"/>
              <a:gd name="connsiteY43" fmla="*/ 148683 h 609600"/>
              <a:gd name="connsiteX44" fmla="*/ 6423102 w 6653561"/>
              <a:gd name="connsiteY44" fmla="*/ 133814 h 609600"/>
              <a:gd name="connsiteX45" fmla="*/ 6356195 w 6653561"/>
              <a:gd name="connsiteY45" fmla="*/ 104078 h 609600"/>
              <a:gd name="connsiteX46" fmla="*/ 6319024 w 6653561"/>
              <a:gd name="connsiteY46" fmla="*/ 96644 h 609600"/>
              <a:gd name="connsiteX47" fmla="*/ 6185210 w 6653561"/>
              <a:gd name="connsiteY47" fmla="*/ 81775 h 609600"/>
              <a:gd name="connsiteX48" fmla="*/ 5731727 w 6653561"/>
              <a:gd name="connsiteY48" fmla="*/ 74341 h 609600"/>
              <a:gd name="connsiteX49" fmla="*/ 5226205 w 6653561"/>
              <a:gd name="connsiteY49" fmla="*/ 66907 h 609600"/>
              <a:gd name="connsiteX50" fmla="*/ 4817327 w 6653561"/>
              <a:gd name="connsiteY50" fmla="*/ 52039 h 609600"/>
              <a:gd name="connsiteX51" fmla="*/ 2914185 w 6653561"/>
              <a:gd name="connsiteY51" fmla="*/ 44605 h 609600"/>
              <a:gd name="connsiteX52" fmla="*/ 1642946 w 6653561"/>
              <a:gd name="connsiteY52" fmla="*/ 37170 h 609600"/>
              <a:gd name="connsiteX53" fmla="*/ 1144858 w 6653561"/>
              <a:gd name="connsiteY53" fmla="*/ 22302 h 609600"/>
              <a:gd name="connsiteX54" fmla="*/ 1033346 w 6653561"/>
              <a:gd name="connsiteY54" fmla="*/ 7434 h 609600"/>
              <a:gd name="connsiteX55" fmla="*/ 988741 w 6653561"/>
              <a:gd name="connsiteY55" fmla="*/ 0 h 609600"/>
              <a:gd name="connsiteX56" fmla="*/ 275063 w 6653561"/>
              <a:gd name="connsiteY56" fmla="*/ 7434 h 609600"/>
              <a:gd name="connsiteX57" fmla="*/ 252761 w 6653561"/>
              <a:gd name="connsiteY57" fmla="*/ 14868 h 609600"/>
              <a:gd name="connsiteX58" fmla="*/ 223024 w 6653561"/>
              <a:gd name="connsiteY58" fmla="*/ 22302 h 609600"/>
              <a:gd name="connsiteX59" fmla="*/ 118946 w 6653561"/>
              <a:gd name="connsiteY59" fmla="*/ 37170 h 609600"/>
              <a:gd name="connsiteX60" fmla="*/ 66907 w 6653561"/>
              <a:gd name="connsiteY60" fmla="*/ 59473 h 609600"/>
              <a:gd name="connsiteX61" fmla="*/ 37171 w 6653561"/>
              <a:gd name="connsiteY61" fmla="*/ 89210 h 609600"/>
              <a:gd name="connsiteX62" fmla="*/ 0 w 6653561"/>
              <a:gd name="connsiteY62" fmla="*/ 111512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653561" h="609600">
                <a:moveTo>
                  <a:pt x="59473" y="74341"/>
                </a:moveTo>
                <a:cubicBezTo>
                  <a:pt x="56995" y="91687"/>
                  <a:pt x="54920" y="109096"/>
                  <a:pt x="52039" y="126380"/>
                </a:cubicBezTo>
                <a:cubicBezTo>
                  <a:pt x="49962" y="138844"/>
                  <a:pt x="44605" y="150915"/>
                  <a:pt x="44605" y="163551"/>
                </a:cubicBezTo>
                <a:cubicBezTo>
                  <a:pt x="44605" y="198332"/>
                  <a:pt x="43603" y="233886"/>
                  <a:pt x="52039" y="267629"/>
                </a:cubicBezTo>
                <a:cubicBezTo>
                  <a:pt x="56373" y="284965"/>
                  <a:pt x="69140" y="299598"/>
                  <a:pt x="81776" y="312234"/>
                </a:cubicBezTo>
                <a:cubicBezTo>
                  <a:pt x="98215" y="328673"/>
                  <a:pt x="105683" y="339056"/>
                  <a:pt x="126380" y="349405"/>
                </a:cubicBezTo>
                <a:cubicBezTo>
                  <a:pt x="160555" y="366493"/>
                  <a:pt x="160162" y="362242"/>
                  <a:pt x="193288" y="371707"/>
                </a:cubicBezTo>
                <a:cubicBezTo>
                  <a:pt x="218164" y="378815"/>
                  <a:pt x="242902" y="386401"/>
                  <a:pt x="267629" y="394010"/>
                </a:cubicBezTo>
                <a:cubicBezTo>
                  <a:pt x="275119" y="396315"/>
                  <a:pt x="282117" y="400865"/>
                  <a:pt x="289932" y="401444"/>
                </a:cubicBezTo>
                <a:cubicBezTo>
                  <a:pt x="349294" y="405841"/>
                  <a:pt x="408888" y="406175"/>
                  <a:pt x="468351" y="408878"/>
                </a:cubicBezTo>
                <a:cubicBezTo>
                  <a:pt x="693091" y="419093"/>
                  <a:pt x="539768" y="411415"/>
                  <a:pt x="706244" y="423746"/>
                </a:cubicBezTo>
                <a:cubicBezTo>
                  <a:pt x="799898" y="430683"/>
                  <a:pt x="855430" y="433273"/>
                  <a:pt x="951571" y="438614"/>
                </a:cubicBezTo>
                <a:cubicBezTo>
                  <a:pt x="1003610" y="446048"/>
                  <a:pt x="1055836" y="452275"/>
                  <a:pt x="1107688" y="460917"/>
                </a:cubicBezTo>
                <a:cubicBezTo>
                  <a:pt x="1137424" y="465873"/>
                  <a:pt x="1167053" y="471522"/>
                  <a:pt x="1196897" y="475785"/>
                </a:cubicBezTo>
                <a:cubicBezTo>
                  <a:pt x="1214244" y="478263"/>
                  <a:pt x="1231425" y="482605"/>
                  <a:pt x="1248937" y="483219"/>
                </a:cubicBezTo>
                <a:cubicBezTo>
                  <a:pt x="1372788" y="487565"/>
                  <a:pt x="1496742" y="488175"/>
                  <a:pt x="1620644" y="490653"/>
                </a:cubicBezTo>
                <a:lnTo>
                  <a:pt x="2401229" y="483219"/>
                </a:lnTo>
                <a:cubicBezTo>
                  <a:pt x="2418749" y="482906"/>
                  <a:pt x="2435833" y="477529"/>
                  <a:pt x="2453268" y="475785"/>
                </a:cubicBezTo>
                <a:cubicBezTo>
                  <a:pt x="2510194" y="470092"/>
                  <a:pt x="2624254" y="460917"/>
                  <a:pt x="2624254" y="460917"/>
                </a:cubicBezTo>
                <a:lnTo>
                  <a:pt x="5478966" y="468351"/>
                </a:lnTo>
                <a:cubicBezTo>
                  <a:pt x="5494039" y="468428"/>
                  <a:pt x="5508673" y="473493"/>
                  <a:pt x="5523571" y="475785"/>
                </a:cubicBezTo>
                <a:cubicBezTo>
                  <a:pt x="5577838" y="484134"/>
                  <a:pt x="5569246" y="481385"/>
                  <a:pt x="5620215" y="490653"/>
                </a:cubicBezTo>
                <a:cubicBezTo>
                  <a:pt x="5632647" y="492913"/>
                  <a:pt x="5644953" y="495828"/>
                  <a:pt x="5657385" y="498088"/>
                </a:cubicBezTo>
                <a:cubicBezTo>
                  <a:pt x="5716249" y="508791"/>
                  <a:pt x="5690584" y="502939"/>
                  <a:pt x="5754029" y="512956"/>
                </a:cubicBezTo>
                <a:cubicBezTo>
                  <a:pt x="5885455" y="533707"/>
                  <a:pt x="5799400" y="523839"/>
                  <a:pt x="5925015" y="535258"/>
                </a:cubicBezTo>
                <a:cubicBezTo>
                  <a:pt x="5984811" y="550207"/>
                  <a:pt x="5923733" y="536205"/>
                  <a:pt x="6014224" y="550127"/>
                </a:cubicBezTo>
                <a:cubicBezTo>
                  <a:pt x="6026713" y="552048"/>
                  <a:pt x="6039060" y="554820"/>
                  <a:pt x="6051395" y="557561"/>
                </a:cubicBezTo>
                <a:cubicBezTo>
                  <a:pt x="6061369" y="559777"/>
                  <a:pt x="6070977" y="563867"/>
                  <a:pt x="6081132" y="564995"/>
                </a:cubicBezTo>
                <a:cubicBezTo>
                  <a:pt x="6115700" y="568836"/>
                  <a:pt x="6150586" y="569132"/>
                  <a:pt x="6185210" y="572429"/>
                </a:cubicBezTo>
                <a:cubicBezTo>
                  <a:pt x="6202654" y="574090"/>
                  <a:pt x="6219903" y="577385"/>
                  <a:pt x="6237249" y="579863"/>
                </a:cubicBezTo>
                <a:cubicBezTo>
                  <a:pt x="6289680" y="597340"/>
                  <a:pt x="6244809" y="584335"/>
                  <a:pt x="6348761" y="594731"/>
                </a:cubicBezTo>
                <a:cubicBezTo>
                  <a:pt x="6368640" y="596719"/>
                  <a:pt x="6388345" y="600272"/>
                  <a:pt x="6408234" y="602166"/>
                </a:cubicBezTo>
                <a:cubicBezTo>
                  <a:pt x="6440398" y="605229"/>
                  <a:pt x="6472663" y="607122"/>
                  <a:pt x="6504878" y="609600"/>
                </a:cubicBezTo>
                <a:cubicBezTo>
                  <a:pt x="6537093" y="607122"/>
                  <a:pt x="6569462" y="606174"/>
                  <a:pt x="6601522" y="602166"/>
                </a:cubicBezTo>
                <a:cubicBezTo>
                  <a:pt x="6609298" y="601194"/>
                  <a:pt x="6618283" y="600272"/>
                  <a:pt x="6623824" y="594731"/>
                </a:cubicBezTo>
                <a:cubicBezTo>
                  <a:pt x="6627392" y="591163"/>
                  <a:pt x="6638611" y="542965"/>
                  <a:pt x="6638693" y="542692"/>
                </a:cubicBezTo>
                <a:cubicBezTo>
                  <a:pt x="6643197" y="527681"/>
                  <a:pt x="6653561" y="498088"/>
                  <a:pt x="6653561" y="498088"/>
                </a:cubicBezTo>
                <a:cubicBezTo>
                  <a:pt x="6651604" y="476564"/>
                  <a:pt x="6645476" y="393664"/>
                  <a:pt x="6638693" y="364273"/>
                </a:cubicBezTo>
                <a:cubicBezTo>
                  <a:pt x="6635169" y="349002"/>
                  <a:pt x="6631887" y="333107"/>
                  <a:pt x="6623824" y="319668"/>
                </a:cubicBezTo>
                <a:cubicBezTo>
                  <a:pt x="6621595" y="315953"/>
                  <a:pt x="6594283" y="269095"/>
                  <a:pt x="6586654" y="260195"/>
                </a:cubicBezTo>
                <a:cubicBezTo>
                  <a:pt x="6577531" y="249552"/>
                  <a:pt x="6566829" y="240370"/>
                  <a:pt x="6556917" y="230458"/>
                </a:cubicBezTo>
                <a:cubicBezTo>
                  <a:pt x="6549483" y="223024"/>
                  <a:pt x="6543363" y="213988"/>
                  <a:pt x="6534615" y="208156"/>
                </a:cubicBezTo>
                <a:lnTo>
                  <a:pt x="6467707" y="163551"/>
                </a:lnTo>
                <a:lnTo>
                  <a:pt x="6445405" y="148683"/>
                </a:lnTo>
                <a:cubicBezTo>
                  <a:pt x="6437971" y="143727"/>
                  <a:pt x="6431094" y="137810"/>
                  <a:pt x="6423102" y="133814"/>
                </a:cubicBezTo>
                <a:cubicBezTo>
                  <a:pt x="6401135" y="122831"/>
                  <a:pt x="6379927" y="111197"/>
                  <a:pt x="6356195" y="104078"/>
                </a:cubicBezTo>
                <a:cubicBezTo>
                  <a:pt x="6344092" y="100447"/>
                  <a:pt x="6331359" y="99385"/>
                  <a:pt x="6319024" y="96644"/>
                </a:cubicBezTo>
                <a:cubicBezTo>
                  <a:pt x="6254212" y="82242"/>
                  <a:pt x="6304018" y="84943"/>
                  <a:pt x="6185210" y="81775"/>
                </a:cubicBezTo>
                <a:cubicBezTo>
                  <a:pt x="6034082" y="77745"/>
                  <a:pt x="5882890" y="76685"/>
                  <a:pt x="5731727" y="74341"/>
                </a:cubicBezTo>
                <a:lnTo>
                  <a:pt x="5226205" y="66907"/>
                </a:lnTo>
                <a:cubicBezTo>
                  <a:pt x="5065366" y="57972"/>
                  <a:pt x="5004505" y="53317"/>
                  <a:pt x="4817327" y="52039"/>
                </a:cubicBezTo>
                <a:lnTo>
                  <a:pt x="2914185" y="44605"/>
                </a:lnTo>
                <a:lnTo>
                  <a:pt x="1642946" y="37170"/>
                </a:lnTo>
                <a:cubicBezTo>
                  <a:pt x="1394896" y="16499"/>
                  <a:pt x="1688628" y="39033"/>
                  <a:pt x="1144858" y="22302"/>
                </a:cubicBezTo>
                <a:cubicBezTo>
                  <a:pt x="1083169" y="20404"/>
                  <a:pt x="1082139" y="16305"/>
                  <a:pt x="1033346" y="7434"/>
                </a:cubicBezTo>
                <a:cubicBezTo>
                  <a:pt x="1018516" y="4738"/>
                  <a:pt x="1003609" y="2478"/>
                  <a:pt x="988741" y="0"/>
                </a:cubicBezTo>
                <a:lnTo>
                  <a:pt x="275063" y="7434"/>
                </a:lnTo>
                <a:cubicBezTo>
                  <a:pt x="267228" y="7592"/>
                  <a:pt x="260296" y="12715"/>
                  <a:pt x="252761" y="14868"/>
                </a:cubicBezTo>
                <a:cubicBezTo>
                  <a:pt x="242937" y="17675"/>
                  <a:pt x="233043" y="20298"/>
                  <a:pt x="223024" y="22302"/>
                </a:cubicBezTo>
                <a:cubicBezTo>
                  <a:pt x="187295" y="29448"/>
                  <a:pt x="155492" y="32602"/>
                  <a:pt x="118946" y="37170"/>
                </a:cubicBezTo>
                <a:cubicBezTo>
                  <a:pt x="101723" y="42912"/>
                  <a:pt x="81601" y="48452"/>
                  <a:pt x="66907" y="59473"/>
                </a:cubicBezTo>
                <a:cubicBezTo>
                  <a:pt x="55693" y="67884"/>
                  <a:pt x="48578" y="81062"/>
                  <a:pt x="37171" y="89210"/>
                </a:cubicBezTo>
                <a:cubicBezTo>
                  <a:pt x="-30387" y="137466"/>
                  <a:pt x="54938" y="56574"/>
                  <a:pt x="0" y="111512"/>
                </a:cubicBez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GB" b="1" dirty="0" smtClean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>RIS</a:t>
            </a:r>
            <a:endParaRPr lang="fr-FR" sz="9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34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381250" y="2365466"/>
            <a:ext cx="7429501" cy="212706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expectations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for this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907" y="197534"/>
            <a:ext cx="1087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Our expectations for the workshop and our suggestions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113" y="1136072"/>
            <a:ext cx="7653463" cy="47382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44546A"/>
                </a:solidFill>
                <a:latin typeface="Calibri Body"/>
              </a:rPr>
              <a:t>A </a:t>
            </a:r>
            <a:r>
              <a:rPr lang="en-US" sz="2200" dirty="0">
                <a:solidFill>
                  <a:srgbClr val="44546A"/>
                </a:solidFill>
                <a:latin typeface="Calibri Body"/>
              </a:rPr>
              <a:t>systematic use of information systems duly structured and organized, easily accessible, facilitating analysis, evaluation and decision-making </a:t>
            </a:r>
            <a:endParaRPr lang="en-US" sz="2200" dirty="0" smtClean="0">
              <a:solidFill>
                <a:srgbClr val="44546A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/>
                </a:solidFill>
                <a:latin typeface="Calibri Body"/>
              </a:rPr>
              <a:t>Consolidation </a:t>
            </a:r>
            <a:r>
              <a:rPr lang="en-US" sz="2200" dirty="0">
                <a:solidFill>
                  <a:schemeClr val="tx2"/>
                </a:solidFill>
                <a:latin typeface="Calibri Body"/>
              </a:rPr>
              <a:t>of knowledge on </a:t>
            </a:r>
            <a:r>
              <a:rPr lang="en-US" sz="2200">
                <a:solidFill>
                  <a:schemeClr val="tx2"/>
                </a:solidFill>
                <a:latin typeface="Calibri Body"/>
              </a:rPr>
              <a:t>PAME </a:t>
            </a:r>
            <a:r>
              <a:rPr lang="en-US" sz="2200" smtClean="0">
                <a:solidFill>
                  <a:schemeClr val="tx2"/>
                </a:solidFill>
                <a:latin typeface="Calibri Body"/>
              </a:rPr>
              <a:t>to </a:t>
            </a:r>
            <a:r>
              <a:rPr lang="en-US" sz="2200" dirty="0">
                <a:solidFill>
                  <a:schemeClr val="tx2"/>
                </a:solidFill>
                <a:latin typeface="Calibri Body"/>
              </a:rPr>
              <a:t>make real progress in understanding protected areas management </a:t>
            </a:r>
            <a:r>
              <a:rPr lang="en-US" sz="2200" smtClean="0">
                <a:solidFill>
                  <a:schemeClr val="tx2"/>
                </a:solidFill>
                <a:latin typeface="Calibri Body"/>
              </a:rPr>
              <a:t>effectiveness </a:t>
            </a:r>
            <a:endParaRPr lang="en-US" sz="2200" dirty="0">
              <a:solidFill>
                <a:schemeClr val="tx2"/>
              </a:solidFill>
              <a:latin typeface="Calibri Body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2"/>
                </a:solidFill>
                <a:latin typeface="Calibri Body"/>
              </a:rPr>
              <a:t>Use PAME results to support smarter investments and </a:t>
            </a:r>
            <a:r>
              <a:rPr lang="en-US" sz="2200" dirty="0" smtClean="0">
                <a:solidFill>
                  <a:schemeClr val="tx2"/>
                </a:solidFill>
                <a:latin typeface="Calibri Body"/>
              </a:rPr>
              <a:t>recognize </a:t>
            </a:r>
            <a:r>
              <a:rPr lang="en-US" sz="2200" dirty="0">
                <a:solidFill>
                  <a:schemeClr val="tx2"/>
                </a:solidFill>
                <a:latin typeface="Calibri Body"/>
              </a:rPr>
              <a:t>protected areas management challenges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chemeClr val="tx2"/>
                </a:solidFill>
                <a:latin typeface="Calibri Body"/>
              </a:rPr>
              <a:t>Clarify </a:t>
            </a:r>
            <a:r>
              <a:rPr lang="en-US" sz="2200" dirty="0">
                <a:solidFill>
                  <a:schemeClr val="tx2"/>
                </a:solidFill>
                <a:latin typeface="Calibri Body"/>
              </a:rPr>
              <a:t>how best </a:t>
            </a:r>
            <a:r>
              <a:rPr lang="en-US" sz="2200" dirty="0" smtClean="0">
                <a:solidFill>
                  <a:schemeClr val="tx2"/>
                </a:solidFill>
                <a:latin typeface="Calibri Body"/>
              </a:rPr>
              <a:t>progressing </a:t>
            </a:r>
            <a:r>
              <a:rPr lang="en-US" sz="2200" dirty="0">
                <a:solidFill>
                  <a:schemeClr val="tx2"/>
                </a:solidFill>
                <a:latin typeface="Calibri Body"/>
              </a:rPr>
              <a:t>with </a:t>
            </a:r>
            <a:r>
              <a:rPr lang="en-US" sz="2200" dirty="0" smtClean="0">
                <a:solidFill>
                  <a:schemeClr val="tx2"/>
                </a:solidFill>
                <a:latin typeface="Calibri Body"/>
              </a:rPr>
              <a:t>PAME campaigns - </a:t>
            </a:r>
            <a:r>
              <a:rPr lang="en-US" sz="2200" dirty="0">
                <a:solidFill>
                  <a:schemeClr val="tx2"/>
                </a:solidFill>
                <a:latin typeface="Calibri Body"/>
              </a:rPr>
              <a:t>where, what methods, </a:t>
            </a:r>
            <a:r>
              <a:rPr lang="en-US" sz="2200" dirty="0" smtClean="0">
                <a:solidFill>
                  <a:schemeClr val="tx2"/>
                </a:solidFill>
                <a:latin typeface="Calibri Body"/>
              </a:rPr>
              <a:t>who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chemeClr val="tx2"/>
                </a:solidFill>
                <a:latin typeface="Calibri Body"/>
              </a:rPr>
              <a:t>Ensure the establishment of functional links with the USERS and the Regional Observatories</a:t>
            </a:r>
            <a:endParaRPr lang="en-US" sz="2200" dirty="0">
              <a:solidFill>
                <a:schemeClr val="tx2"/>
              </a:solidFill>
              <a:latin typeface="Calibri Body"/>
            </a:endParaRPr>
          </a:p>
        </p:txBody>
      </p:sp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2DE"/>
              </a:clrFrom>
              <a:clrTo>
                <a:srgbClr val="E3E2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76" y="1696313"/>
            <a:ext cx="3927424" cy="34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  <p:custDataLst>
              <p:tags r:id="rId1"/>
            </p:custDataLst>
          </p:nvPr>
        </p:nvSpPr>
        <p:spPr>
          <a:xfrm>
            <a:off x="826769" y="508394"/>
            <a:ext cx="11287141" cy="3651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Achieving Fair and Effective Protected Areas - A Global Workshop                              Gran Paradiso National Park, </a:t>
            </a:r>
            <a:r>
              <a:rPr lang="en-US" b="1" dirty="0" err="1">
                <a:latin typeface="+mn-lt"/>
              </a:rPr>
              <a:t>Cogne</a:t>
            </a:r>
            <a:r>
              <a:rPr lang="en-US" b="1" dirty="0">
                <a:latin typeface="+mn-lt"/>
              </a:rPr>
              <a:t>, 24</a:t>
            </a:r>
            <a:r>
              <a:rPr lang="en-US" b="1" baseline="30000" dirty="0">
                <a:latin typeface="+mn-lt"/>
              </a:rPr>
              <a:t>th</a:t>
            </a:r>
            <a:r>
              <a:rPr lang="en-US" b="1" dirty="0">
                <a:latin typeface="+mn-lt"/>
              </a:rPr>
              <a:t> to 28</a:t>
            </a:r>
            <a:r>
              <a:rPr lang="en-US" b="1" baseline="30000" dirty="0">
                <a:latin typeface="+mn-lt"/>
              </a:rPr>
              <a:t>th</a:t>
            </a:r>
            <a:r>
              <a:rPr lang="en-US" b="1" dirty="0">
                <a:latin typeface="+mn-lt"/>
              </a:rPr>
              <a:t> June, 2019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6769" y="1470392"/>
            <a:ext cx="10818605" cy="56296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The Joint Research Centre and the power of data to support decision making on protected and conserved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6770" y="2360851"/>
            <a:ext cx="10515600" cy="219663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the Joint Research Centre?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JRC and  Knowledge Management for biodiversity conservation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 on BIOPAMA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central role for the users and for the BIOPAMA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Regional Observatories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expectations for this workshop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92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9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457450" y="1266617"/>
            <a:ext cx="7429501" cy="1988047"/>
          </a:xfrm>
        </p:spPr>
        <p:txBody>
          <a:bodyPr/>
          <a:lstStyle/>
          <a:p>
            <a:r>
              <a:rPr lang="en-GB" dirty="0" smtClean="0"/>
              <a:t>1. What is the JRC?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C5E7E4-A337-4756-80BD-F66FC7B9AD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9468" y="1128747"/>
            <a:ext cx="1169910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05290">
              <a:lnSpc>
                <a:spcPct val="150000"/>
              </a:lnSpc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As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the science and knowledge service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of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the Commission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our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mission is </a:t>
            </a:r>
            <a:endParaRPr lang="en-GB" sz="2400" b="1" i="1" dirty="0" smtClean="0">
              <a:solidFill>
                <a:schemeClr val="accent1">
                  <a:lumMod val="75000"/>
                </a:schemeClr>
              </a:solidFill>
              <a:ea typeface="MS PGothic" pitchFamily="34" charset="-128"/>
              <a:cs typeface="ＭＳ Ｐゴシック" charset="0"/>
            </a:endParaRPr>
          </a:p>
          <a:p>
            <a:pPr algn="ctr" defTabSz="905290">
              <a:lnSpc>
                <a:spcPct val="150000"/>
              </a:lnSpc>
            </a:pP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to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support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EU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policies with independent evidence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throughout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ea typeface="MS PGothic" pitchFamily="34" charset="-128"/>
                <a:cs typeface="ＭＳ Ｐゴシック" charset="0"/>
              </a:rPr>
              <a:t>the whole policy cycle</a:t>
            </a:r>
          </a:p>
          <a:p>
            <a:endParaRPr lang="en-GB" sz="3200" b="1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Make </a:t>
            </a:r>
            <a:r>
              <a:rPr lang="en-GB" sz="2800" dirty="0">
                <a:solidFill>
                  <a:schemeClr val="tx2"/>
                </a:solidFill>
              </a:rPr>
              <a:t>accessible data and information for better </a:t>
            </a:r>
            <a:r>
              <a:rPr lang="en-GB" sz="2800" dirty="0" smtClean="0">
                <a:solidFill>
                  <a:schemeClr val="tx2"/>
                </a:solidFill>
              </a:rPr>
              <a:t>decisions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Show the value and the power of </a:t>
            </a:r>
            <a:r>
              <a:rPr lang="en-GB" sz="2800" dirty="0" smtClean="0">
                <a:solidFill>
                  <a:schemeClr val="tx2"/>
                </a:solidFill>
              </a:rPr>
              <a:t>data </a:t>
            </a:r>
            <a:r>
              <a:rPr lang="en-GB" sz="2800" dirty="0">
                <a:solidFill>
                  <a:schemeClr val="tx2"/>
                </a:solidFill>
              </a:rPr>
              <a:t>and </a:t>
            </a:r>
            <a:r>
              <a:rPr lang="en-GB" sz="2800" dirty="0" smtClean="0">
                <a:solidFill>
                  <a:schemeClr val="tx2"/>
                </a:solidFill>
              </a:rPr>
              <a:t>of their visualisation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</a:rPr>
              <a:t>Promote clear data standards, data sharing and open access </a:t>
            </a:r>
            <a:r>
              <a:rPr lang="en-GB" sz="2800" dirty="0" smtClean="0">
                <a:solidFill>
                  <a:schemeClr val="tx2"/>
                </a:solidFill>
              </a:rPr>
              <a:t>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2"/>
                </a:solidFill>
              </a:rPr>
              <a:t>Work with partners, engage with people, learn from experiences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" y="346092"/>
            <a:ext cx="11861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523" lvl="2" algn="ctr" defTabSz="905290"/>
            <a:r>
              <a:rPr lang="en-GB" sz="2400" b="1" dirty="0">
                <a:solidFill>
                  <a:srgbClr val="8FBF4A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JRC – the European Commission Joint Research Centre: who we are, what we do</a:t>
            </a:r>
            <a:endParaRPr lang="en-US" sz="2400" b="1" dirty="0">
              <a:solidFill>
                <a:srgbClr val="8FBF4A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2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>
            <p:custDataLst>
              <p:tags r:id="rId1"/>
            </p:custDataLst>
          </p:nvPr>
        </p:nvSpPr>
        <p:spPr>
          <a:xfrm>
            <a:off x="-4290" y="-59199"/>
            <a:ext cx="12211050" cy="585823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kstvak 15"/>
          <p:cNvSpPr txBox="1"/>
          <p:nvPr>
            <p:custDataLst>
              <p:tags r:id="rId2"/>
            </p:custDataLst>
          </p:nvPr>
        </p:nvSpPr>
        <p:spPr>
          <a:xfrm>
            <a:off x="4099649" y="744931"/>
            <a:ext cx="381430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90">
              <a:lnSpc>
                <a:spcPct val="150000"/>
              </a:lnSpc>
            </a:pPr>
            <a:endParaRPr lang="en-GB" sz="1400" b="1" i="1" dirty="0">
              <a:solidFill>
                <a:schemeClr val="tx2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87813" y="174439"/>
            <a:ext cx="12002634" cy="527772"/>
          </a:xfrm>
          <a:prstGeom prst="rect">
            <a:avLst/>
          </a:prstGeom>
        </p:spPr>
        <p:txBody>
          <a:bodyPr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1523" lvl="2" defTabSz="905290"/>
            <a:r>
              <a:rPr lang="en-GB" sz="3200" b="1" dirty="0" smtClean="0">
                <a:solidFill>
                  <a:srgbClr val="8FBF4A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Our work…</a:t>
            </a:r>
            <a:endParaRPr lang="en-GB" sz="3200" b="1" dirty="0">
              <a:solidFill>
                <a:srgbClr val="8FBF4A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4"/>
            </p:custDataLst>
          </p:nvPr>
        </p:nvSpPr>
        <p:spPr>
          <a:xfrm>
            <a:off x="4599630" y="1598027"/>
            <a:ext cx="2566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Data quality </a:t>
            </a:r>
            <a:r>
              <a:rPr lang="en-US" dirty="0" smtClean="0">
                <a:solidFill>
                  <a:schemeClr val="tx2"/>
                </a:solidFill>
              </a:rPr>
              <a:t>check -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Standards and harmonization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5"/>
            </p:custDataLst>
          </p:nvPr>
        </p:nvSpPr>
        <p:spPr>
          <a:xfrm>
            <a:off x="6520127" y="4320390"/>
            <a:ext cx="148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Data filtering </a:t>
            </a:r>
          </a:p>
        </p:txBody>
      </p:sp>
      <p:sp>
        <p:nvSpPr>
          <p:cNvPr id="44" name="TextBox 43"/>
          <p:cNvSpPr txBox="1"/>
          <p:nvPr>
            <p:custDataLst>
              <p:tags r:id="rId6"/>
            </p:custDataLst>
          </p:nvPr>
        </p:nvSpPr>
        <p:spPr>
          <a:xfrm>
            <a:off x="4770988" y="4815407"/>
            <a:ext cx="169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Data processing</a:t>
            </a:r>
          </a:p>
        </p:txBody>
      </p:sp>
      <p:sp>
        <p:nvSpPr>
          <p:cNvPr id="29" name="TextBox 28"/>
          <p:cNvSpPr txBox="1"/>
          <p:nvPr>
            <p:custDataLst>
              <p:tags r:id="rId7"/>
            </p:custDataLst>
          </p:nvPr>
        </p:nvSpPr>
        <p:spPr>
          <a:xfrm>
            <a:off x="995528" y="2015251"/>
            <a:ext cx="317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Best scientific practices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818228" y="2520343"/>
            <a:ext cx="113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Raw data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517421" y="5077249"/>
            <a:ext cx="311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Expert panel information</a:t>
            </a:r>
          </a:p>
        </p:txBody>
      </p:sp>
      <p:sp>
        <p:nvSpPr>
          <p:cNvPr id="32" name="TextBox 31"/>
          <p:cNvSpPr txBox="1"/>
          <p:nvPr>
            <p:custDataLst>
              <p:tags r:id="rId10"/>
            </p:custDataLst>
          </p:nvPr>
        </p:nvSpPr>
        <p:spPr>
          <a:xfrm>
            <a:off x="413652" y="3002799"/>
            <a:ext cx="138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Databases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94401" y="3612474"/>
            <a:ext cx="2298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JRC data and </a:t>
            </a:r>
            <a:r>
              <a:rPr lang="en-US" b="1" dirty="0" smtClean="0">
                <a:solidFill>
                  <a:schemeClr val="tx2"/>
                </a:solidFill>
              </a:rPr>
              <a:t>products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>
            <p:custDataLst>
              <p:tags r:id="rId12"/>
            </p:custDataLst>
          </p:nvPr>
        </p:nvSpPr>
        <p:spPr>
          <a:xfrm>
            <a:off x="294401" y="4244524"/>
            <a:ext cx="3153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Industry</a:t>
            </a:r>
            <a:r>
              <a:rPr lang="en-US" b="1" dirty="0">
                <a:solidFill>
                  <a:schemeClr val="tx2"/>
                </a:solidFill>
              </a:rPr>
              <a:t>, Academia, NGOs</a:t>
            </a:r>
          </a:p>
          <a:p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21" name="Elbow Connector 20"/>
          <p:cNvCxnSpPr>
            <a:stCxn id="55" idx="3"/>
            <a:endCxn id="23" idx="1"/>
          </p:cNvCxnSpPr>
          <p:nvPr>
            <p:custDataLst>
              <p:tags r:id="rId13"/>
            </p:custDataLst>
          </p:nvPr>
        </p:nvCxnSpPr>
        <p:spPr>
          <a:xfrm flipV="1">
            <a:off x="7447039" y="2783104"/>
            <a:ext cx="1150758" cy="622903"/>
          </a:xfrm>
          <a:prstGeom prst="bentConnector3">
            <a:avLst/>
          </a:prstGeom>
          <a:ln w="25400">
            <a:solidFill>
              <a:srgbClr val="95A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5" idx="3"/>
          </p:cNvCxnSpPr>
          <p:nvPr>
            <p:custDataLst>
              <p:tags r:id="rId14"/>
            </p:custDataLst>
          </p:nvPr>
        </p:nvCxnSpPr>
        <p:spPr>
          <a:xfrm>
            <a:off x="7447039" y="3406007"/>
            <a:ext cx="1367693" cy="1019555"/>
          </a:xfrm>
          <a:prstGeom prst="bentConnector3">
            <a:avLst>
              <a:gd name="adj1" fmla="val 50000"/>
            </a:avLst>
          </a:prstGeom>
          <a:ln w="25400">
            <a:solidFill>
              <a:srgbClr val="95A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7"/>
          <a:stretch/>
        </p:blipFill>
        <p:spPr>
          <a:xfrm>
            <a:off x="8597797" y="2100082"/>
            <a:ext cx="2375504" cy="1366043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>
            <p:custDataLst>
              <p:tags r:id="rId16"/>
            </p:custDataLst>
          </p:nvPr>
        </p:nvSpPr>
        <p:spPr>
          <a:xfrm>
            <a:off x="6934673" y="1434527"/>
            <a:ext cx="527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Geospatial information and data visualization</a:t>
            </a:r>
          </a:p>
          <a:p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>
            <p:custDataLst>
              <p:tags r:id="rId17"/>
            </p:custDataLst>
          </p:nvPr>
        </p:nvSpPr>
        <p:spPr>
          <a:xfrm>
            <a:off x="7113994" y="5030656"/>
            <a:ext cx="4310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Better information for decision making</a:t>
            </a: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22" y="3715405"/>
            <a:ext cx="2241963" cy="1293144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1" y="2244813"/>
            <a:ext cx="2322388" cy="2322388"/>
          </a:xfrm>
          <a:prstGeom prst="rect">
            <a:avLst/>
          </a:prstGeom>
        </p:spPr>
      </p:pic>
      <p:sp>
        <p:nvSpPr>
          <p:cNvPr id="27" name="Right Brace 26"/>
          <p:cNvSpPr/>
          <p:nvPr>
            <p:custDataLst>
              <p:tags r:id="rId20"/>
            </p:custDataLst>
          </p:nvPr>
        </p:nvSpPr>
        <p:spPr>
          <a:xfrm rot="5400000">
            <a:off x="5393887" y="447895"/>
            <a:ext cx="851426" cy="10763604"/>
          </a:xfrm>
          <a:prstGeom prst="rightBrace">
            <a:avLst>
              <a:gd name="adj1" fmla="val 8333"/>
              <a:gd name="adj2" fmla="val 507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1"/>
            </p:custDataLst>
          </p:nvPr>
        </p:nvSpPr>
        <p:spPr>
          <a:xfrm>
            <a:off x="4099649" y="6194080"/>
            <a:ext cx="327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KNOWLEDGE MANAGEMENT</a:t>
            </a:r>
          </a:p>
        </p:txBody>
      </p:sp>
      <p:cxnSp>
        <p:nvCxnSpPr>
          <p:cNvPr id="35" name="Curved Connector 17">
            <a:extLst>
              <a:ext uri="{FF2B5EF4-FFF2-40B4-BE49-F238E27FC236}">
                <a16:creationId xmlns:a16="http://schemas.microsoft.com/office/drawing/2014/main" id="{7675600D-4F43-4CD4-9649-A07DB8F869B0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3325745" y="2230694"/>
            <a:ext cx="1927755" cy="874634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19">
            <a:extLst>
              <a:ext uri="{FF2B5EF4-FFF2-40B4-BE49-F238E27FC236}">
                <a16:creationId xmlns:a16="http://schemas.microsoft.com/office/drawing/2014/main" id="{1DF2A126-6226-4EEF-A1D2-A3FCDC5F54C0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 flipV="1">
            <a:off x="3361502" y="4072327"/>
            <a:ext cx="1818650" cy="124059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25">
            <a:extLst>
              <a:ext uri="{FF2B5EF4-FFF2-40B4-BE49-F238E27FC236}">
                <a16:creationId xmlns:a16="http://schemas.microsoft.com/office/drawing/2014/main" id="{0020F6AA-0679-4040-A6D2-666EE63F1CC1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2089833" y="2829368"/>
            <a:ext cx="2996274" cy="5297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28">
            <a:extLst>
              <a:ext uri="{FF2B5EF4-FFF2-40B4-BE49-F238E27FC236}">
                <a16:creationId xmlns:a16="http://schemas.microsoft.com/office/drawing/2014/main" id="{37EE867F-CA96-4869-A55C-E30631698F76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1584682" y="3246475"/>
            <a:ext cx="3535579" cy="706924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21">
            <a:extLst>
              <a:ext uri="{FF2B5EF4-FFF2-40B4-BE49-F238E27FC236}">
                <a16:creationId xmlns:a16="http://schemas.microsoft.com/office/drawing/2014/main" id="{B0FF56FC-E264-4114-A342-C927C19F6D50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 flipV="1">
            <a:off x="2624003" y="2861541"/>
            <a:ext cx="2714468" cy="95221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19">
            <a:extLst>
              <a:ext uri="{FF2B5EF4-FFF2-40B4-BE49-F238E27FC236}">
                <a16:creationId xmlns:a16="http://schemas.microsoft.com/office/drawing/2014/main" id="{1DF2A126-6226-4EEF-A1D2-A3FCDC5F54C0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 flipV="1">
            <a:off x="3126764" y="3813757"/>
            <a:ext cx="1885629" cy="997230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733" y="4079844"/>
            <a:ext cx="319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>
            <p:custDataLst>
              <p:tags r:id="rId1"/>
            </p:custDataLst>
          </p:nvPr>
        </p:nvGrpSpPr>
        <p:grpSpPr>
          <a:xfrm>
            <a:off x="808121" y="2829074"/>
            <a:ext cx="4231287" cy="2936216"/>
            <a:chOff x="5512786" y="706477"/>
            <a:chExt cx="4231287" cy="2936216"/>
          </a:xfrm>
        </p:grpSpPr>
        <p:grpSp>
          <p:nvGrpSpPr>
            <p:cNvPr id="85" name="Group 84"/>
            <p:cNvGrpSpPr/>
            <p:nvPr/>
          </p:nvGrpSpPr>
          <p:grpSpPr>
            <a:xfrm>
              <a:off x="5512786" y="706477"/>
              <a:ext cx="4231287" cy="2819937"/>
              <a:chOff x="3521897" y="2785276"/>
              <a:chExt cx="4231287" cy="2819937"/>
            </a:xfrm>
          </p:grpSpPr>
          <p:sp>
            <p:nvSpPr>
              <p:cNvPr id="87" name="Isosceles Triangle 86"/>
              <p:cNvSpPr/>
              <p:nvPr/>
            </p:nvSpPr>
            <p:spPr>
              <a:xfrm>
                <a:off x="3914539" y="2997091"/>
                <a:ext cx="3332648" cy="2269568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18427090">
                <a:off x="3317211" y="3883974"/>
                <a:ext cx="2566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Science supporting policy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3298798">
                <a:off x="5253648" y="3954904"/>
                <a:ext cx="267772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700" dirty="0">
                    <a:solidFill>
                      <a:schemeClr val="tx2"/>
                    </a:solidFill>
                  </a:rPr>
                  <a:t>Knowledge driving decisions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21897" y="5266659"/>
                <a:ext cx="42312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World leader in geospatial applications for policy</a:t>
                </a: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6067641" y="1580590"/>
              <a:ext cx="300822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b="1" dirty="0">
                  <a:solidFill>
                    <a:srgbClr val="8FBF4A"/>
                  </a:solidFill>
                  <a:latin typeface="Calibri" panose="020F0502020204030204" pitchFamily="34" charset="0"/>
                  <a:ea typeface="Arial" charset="0"/>
                  <a:cs typeface="Calibri" panose="020F0502020204030204" pitchFamily="34" charset="0"/>
                </a:rPr>
                <a:t>JRC</a:t>
              </a:r>
            </a:p>
            <a:p>
              <a:pPr algn="ctr"/>
              <a:r>
                <a:rPr lang="en-GB" sz="3200" b="1" dirty="0">
                  <a:solidFill>
                    <a:srgbClr val="8FBF4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</a:p>
            <a:p>
              <a:pPr algn="ctr"/>
              <a:r>
                <a:rPr lang="en-US" sz="3200" b="1" dirty="0">
                  <a:solidFill>
                    <a:srgbClr val="8FBF4A"/>
                  </a:solidFill>
                </a:rPr>
                <a:t>BIODIVERSITY</a:t>
              </a:r>
            </a:p>
            <a:p>
              <a:pPr algn="ctr"/>
              <a:endParaRPr lang="en-US" sz="3200" dirty="0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416F26-E4D6-4DAE-8F0D-16A0DA023AB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35914" y="1641757"/>
            <a:ext cx="564720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8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tx2"/>
                </a:solidFill>
              </a:rPr>
              <a:t>The Digital </a:t>
            </a:r>
            <a:r>
              <a:rPr lang="en-GB" sz="2000" b="1" dirty="0">
                <a:solidFill>
                  <a:schemeClr val="tx2"/>
                </a:solidFill>
              </a:rPr>
              <a:t>Observatory</a:t>
            </a:r>
            <a:r>
              <a:rPr lang="it-IT" sz="2000" b="1" dirty="0">
                <a:solidFill>
                  <a:schemeClr val="tx2"/>
                </a:solidFill>
              </a:rPr>
              <a:t> for </a:t>
            </a:r>
            <a:r>
              <a:rPr lang="en-GB" sz="2000" b="1" dirty="0">
                <a:solidFill>
                  <a:schemeClr val="tx2"/>
                </a:solidFill>
              </a:rPr>
              <a:t>Protected</a:t>
            </a:r>
            <a:r>
              <a:rPr lang="it-IT" sz="2000" b="1" dirty="0">
                <a:solidFill>
                  <a:schemeClr val="tx2"/>
                </a:solidFill>
              </a:rPr>
              <a:t> Areas  (DOPA)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</a:rPr>
              <a:t>Copernicus </a:t>
            </a:r>
            <a:r>
              <a:rPr lang="en-GB" sz="2000" b="1" dirty="0">
                <a:solidFill>
                  <a:schemeClr val="accent1"/>
                </a:solidFill>
              </a:rPr>
              <a:t>and the Global Land </a:t>
            </a:r>
            <a:r>
              <a:rPr lang="en-GB" sz="2000" b="1" dirty="0" smtClean="0">
                <a:solidFill>
                  <a:schemeClr val="accent1"/>
                </a:solidFill>
              </a:rPr>
              <a:t>Service: Vegetation</a:t>
            </a:r>
            <a:r>
              <a:rPr lang="en-GB" sz="2000" b="1" dirty="0">
                <a:solidFill>
                  <a:schemeClr val="accent1"/>
                </a:solidFill>
              </a:rPr>
              <a:t>, Energy, Water, Cryosphere, Hot spots </a:t>
            </a:r>
            <a:r>
              <a:rPr lang="en-GB" sz="2000" b="1" dirty="0" smtClean="0">
                <a:solidFill>
                  <a:schemeClr val="accent1"/>
                </a:solidFill>
              </a:rPr>
              <a:t>ground based,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</a:rPr>
              <a:t>Water Surface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chemeClr val="accent1"/>
                </a:solidFill>
              </a:rPr>
              <a:t>GMES&amp;Africa</a:t>
            </a:r>
            <a:r>
              <a:rPr lang="en-GB" sz="2000" b="1" dirty="0" smtClean="0">
                <a:solidFill>
                  <a:schemeClr val="accent1"/>
                </a:solidFill>
              </a:rPr>
              <a:t> and the e-Station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Biodiversity </a:t>
            </a:r>
            <a:r>
              <a:rPr lang="en-GB" sz="2000" b="1" dirty="0">
                <a:solidFill>
                  <a:schemeClr val="tx2"/>
                </a:solidFill>
              </a:rPr>
              <a:t>and Protected Area Management Programme - </a:t>
            </a:r>
            <a:r>
              <a:rPr lang="en-GB" sz="2000" b="1" dirty="0" smtClean="0">
                <a:solidFill>
                  <a:schemeClr val="tx2"/>
                </a:solidFill>
              </a:rPr>
              <a:t>BIOPAMA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FAD9D58-DA68-4D00-ACD4-77C80F0AD2D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41497" y="2070100"/>
            <a:ext cx="6379499" cy="558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79D97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000" b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982199" y="3798168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250" y="252538"/>
            <a:ext cx="5098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JRC </a:t>
            </a:r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Management </a:t>
            </a:r>
            <a:r>
              <a:rPr lang="en-US" sz="3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biodiversity conservation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897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4A818F1-7BBD-4F13-8260-119A8BDE585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4272" y="1021976"/>
            <a:ext cx="6159669" cy="496382"/>
          </a:xfrm>
        </p:spPr>
        <p:txBody>
          <a:bodyPr>
            <a:normAutofit/>
          </a:bodyPr>
          <a:lstStyle/>
          <a:p>
            <a:r>
              <a:rPr lang="en-GB" sz="2200" b="1" dirty="0" smtClean="0">
                <a:latin typeface="+mn-lt"/>
              </a:rPr>
              <a:t>DOPA  </a:t>
            </a:r>
            <a:r>
              <a:rPr lang="en-US" sz="2000" dirty="0" smtClean="0">
                <a:solidFill>
                  <a:schemeClr val="tx2"/>
                </a:solidFill>
                <a:hlinkClick r:id="rId7"/>
              </a:rPr>
              <a:t>https</a:t>
            </a:r>
            <a:r>
              <a:rPr lang="en-US" sz="2000" dirty="0">
                <a:solidFill>
                  <a:schemeClr val="tx2"/>
                </a:solidFill>
                <a:hlinkClick r:id="rId7"/>
              </a:rPr>
              <a:t>://</a:t>
            </a:r>
            <a:r>
              <a:rPr lang="en-US" sz="2000" dirty="0" smtClean="0">
                <a:solidFill>
                  <a:schemeClr val="tx2"/>
                </a:solidFill>
                <a:hlinkClick r:id="rId7"/>
              </a:rPr>
              <a:t>dopa-explorer.jrc.ec.europa.eu</a:t>
            </a:r>
            <a:endParaRPr lang="en-GB" b="1" dirty="0">
              <a:latin typeface="+mn-lt"/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D563698E-2D8C-4D22-9D4A-3205F0386156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48670" y="2133482"/>
            <a:ext cx="3270036" cy="36721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chemeClr val="tx2"/>
                </a:solidFill>
                <a:latin typeface="+mn-lt"/>
              </a:rPr>
              <a:t>Standardized indicators and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&gt;400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metrics on PAs globally,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endorsed by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CBD (2 CBD indicators)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Nearly 30000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PAs 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&gt;25km2, covering more than 95% of the global protected surface</a:t>
            </a:r>
          </a:p>
          <a:p>
            <a:pPr>
              <a:lnSpc>
                <a:spcPct val="100000"/>
              </a:lnSpc>
            </a:pPr>
            <a:r>
              <a:rPr lang="en-GB" b="1" dirty="0" smtClean="0">
                <a:solidFill>
                  <a:schemeClr val="tx2"/>
                </a:solidFill>
                <a:latin typeface="+mn-lt"/>
              </a:rPr>
              <a:t>DOPA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is a global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system, based on WDPA, for providing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robust comparable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data</a:t>
            </a:r>
            <a:endParaRPr lang="en-US" b="1" dirty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2"/>
                </a:solidFill>
                <a:latin typeface="+mn-lt"/>
              </a:rPr>
              <a:t>BIOPAMA 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provides resources for ongoing development</a:t>
            </a:r>
          </a:p>
          <a:p>
            <a:pPr>
              <a:lnSpc>
                <a:spcPct val="100000"/>
              </a:lnSpc>
            </a:pP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478F718-C6B2-49E8-BDC2-E3C849CB84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r="1199" b="4898"/>
          <a:stretch/>
        </p:blipFill>
        <p:spPr>
          <a:xfrm>
            <a:off x="3418705" y="1483567"/>
            <a:ext cx="8773295" cy="432209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669EF59F-CBAA-476B-B3EC-078F02CE7A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8816" y="368937"/>
            <a:ext cx="11576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JRC and </a:t>
            </a:r>
            <a:r>
              <a:rPr lang="en-US" sz="24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Management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biodiversity conservation </a:t>
            </a:r>
            <a:endParaRPr lang="en-GB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7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8B5A0489-43BB-48DD-8D41-39F78BCB720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7793" y="1175658"/>
            <a:ext cx="9011557" cy="577531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n-lt"/>
              </a:rPr>
              <a:t>Reference </a:t>
            </a:r>
            <a:r>
              <a:rPr lang="en-GB" sz="2400" b="1" dirty="0">
                <a:latin typeface="+mn-lt"/>
              </a:rPr>
              <a:t>Information System 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https</a:t>
            </a:r>
            <a:r>
              <a:rPr lang="en-GB" sz="2400" b="1" dirty="0">
                <a:solidFill>
                  <a:srgbClr val="0070C0"/>
                </a:solidFill>
                <a:latin typeface="+mn-lt"/>
              </a:rPr>
              <a:t>://</a:t>
            </a:r>
            <a:r>
              <a:rPr lang="en-GB" sz="2400" b="1" dirty="0" smtClean="0">
                <a:solidFill>
                  <a:srgbClr val="0070C0"/>
                </a:solidFill>
                <a:latin typeface="+mn-lt"/>
              </a:rPr>
              <a:t>rris.biopama.org</a:t>
            </a:r>
            <a:endParaRPr lang="en-GB" sz="2400" b="1" dirty="0">
              <a:latin typeface="+mn-lt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E1E03A2-60F3-474D-9C35-972F37700FFA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96615" y="1753189"/>
            <a:ext cx="4403254" cy="406142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tx2"/>
                </a:solidFill>
                <a:latin typeface="+mn-lt"/>
              </a:rPr>
              <a:t>Reference Information Systems for biodiversity and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PAs 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management are maintained and enhanced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for the ACP 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ountries and regions, supporting decision-making processes at all levels, combining </a:t>
            </a:r>
            <a:r>
              <a:rPr lang="en-US" sz="2000" b="1" dirty="0">
                <a:solidFill>
                  <a:schemeClr val="tx2"/>
                </a:solidFill>
                <a:latin typeface="+mn-lt"/>
              </a:rPr>
              <a:t>best-available data with query, analysis and reporting functions tailored to the specific needs of priority conservation 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</a:rPr>
              <a:t>landscapes</a:t>
            </a: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8B64198-1C39-4FD1-8FAC-E6D2FA563BF6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0694" y="1837678"/>
            <a:ext cx="7251306" cy="39769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BB6BF110-2FAF-4E9A-91F7-65E090C00FE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8816" y="368937"/>
            <a:ext cx="11555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JRC and Knowledge Management for biodiversity conservation </a:t>
            </a:r>
            <a:endParaRPr lang="en-GB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8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513" y="1167834"/>
            <a:ext cx="4510087" cy="4233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512" y="1149515"/>
            <a:ext cx="5923252" cy="462336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IMET: 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quantitative, comparable, scalable </a:t>
            </a:r>
            <a:r>
              <a:rPr lang="en-US" sz="2000" b="1" dirty="0" smtClean="0">
                <a:solidFill>
                  <a:srgbClr val="8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8FBF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8FB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Embraces a culture of evaluation based on prioritization for decision-making, supporting an integrated “planning-monitoring-evaluation approach”</a:t>
            </a:r>
            <a:endParaRPr lang="en-US" sz="2000" b="1" dirty="0">
              <a:solidFill>
                <a:srgbClr val="8FBF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Integrated Management Effectiveness Tool (IMET) – 06/2015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 Data Base – 04/2018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level assessments – 07/2018</a:t>
            </a:r>
            <a:endParaRPr lang="en-US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IMET 2.0 – 06/2019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Quantitative, comparable, scalable</a:t>
            </a:r>
            <a:endParaRPr lang="en-US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modules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(factsheets</a:t>
            </a:r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Enforcement, Monitoring, Planning, Governance of Ecosystem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199" y="508394"/>
            <a:ext cx="9968346" cy="365125"/>
          </a:xfrm>
        </p:spPr>
        <p:txBody>
          <a:bodyPr/>
          <a:lstStyle/>
          <a:p>
            <a:r>
              <a:rPr lang="en-US" sz="1800" b="1" dirty="0" smtClean="0">
                <a:solidFill>
                  <a:srgbClr val="8FBF4A"/>
                </a:solidFill>
                <a:latin typeface="+mn-lt"/>
              </a:rPr>
              <a:t>Development </a:t>
            </a:r>
            <a:r>
              <a:rPr lang="en-US" sz="1800" b="1" dirty="0">
                <a:solidFill>
                  <a:srgbClr val="8FBF4A"/>
                </a:solidFill>
                <a:latin typeface="+mn-lt"/>
              </a:rPr>
              <a:t>of specific modules and </a:t>
            </a:r>
            <a:r>
              <a:rPr lang="en-US" sz="1800" b="1" dirty="0" smtClean="0">
                <a:solidFill>
                  <a:srgbClr val="8FBF4A"/>
                </a:solidFill>
                <a:latin typeface="+mn-lt"/>
              </a:rPr>
              <a:t>tools in support to Fair and Effective Protected Areas</a:t>
            </a:r>
            <a:endParaRPr lang="en-US" sz="1800" b="1" dirty="0">
              <a:solidFill>
                <a:srgbClr val="8FBF4A"/>
              </a:solidFill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7" y="1006663"/>
            <a:ext cx="4211782" cy="476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66433</TotalTime>
  <Words>1107</Words>
  <Application>Microsoft Office PowerPoint</Application>
  <PresentationFormat>Widescreen</PresentationFormat>
  <Paragraphs>137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Calibri Body</vt:lpstr>
      <vt:lpstr>Franklin Gothic Book</vt:lpstr>
      <vt:lpstr>Franklin Gothic Demi</vt:lpstr>
      <vt:lpstr>Segoe Script</vt:lpstr>
      <vt:lpstr>Times New Roman</vt:lpstr>
      <vt:lpstr>Verdana</vt:lpstr>
      <vt:lpstr>Verdana Standaard</vt:lpstr>
      <vt:lpstr>Wingdings</vt:lpstr>
      <vt:lpstr>Office Theme</vt:lpstr>
      <vt:lpstr>PowerPoint Presentation</vt:lpstr>
      <vt:lpstr>The Joint Research Centre and the power of data to support decision making on protected and conserved areas</vt:lpstr>
      <vt:lpstr>1. What is the JRC?</vt:lpstr>
      <vt:lpstr>PowerPoint Presentation</vt:lpstr>
      <vt:lpstr>PowerPoint Presentation</vt:lpstr>
      <vt:lpstr>PowerPoint Presentation</vt:lpstr>
      <vt:lpstr>DOPA  https://dopa-explorer.jrc.ec.europa.eu</vt:lpstr>
      <vt:lpstr>Reference Information System https://rris.biopama.org</vt:lpstr>
      <vt:lpstr> </vt:lpstr>
      <vt:lpstr>3. Focus on the Biodiversity and Protected Areas Management Programme (BIOPAMA)  </vt:lpstr>
      <vt:lpstr>BIOPAMA: from BIOPAMA 1 to BIOPAMA 2…</vt:lpstr>
      <vt:lpstr>PowerPoint Presentation</vt:lpstr>
      <vt:lpstr>BIOPAMA: PAME and PAGE module</vt:lpstr>
      <vt:lpstr> </vt:lpstr>
      <vt:lpstr>4. A central role for the users and for the BIOPAMA Regional Observatories  </vt:lpstr>
      <vt:lpstr>BIOPAMA: a  central role for the users and for the Regional Observatories</vt:lpstr>
      <vt:lpstr> </vt:lpstr>
      <vt:lpstr>5. Our expectations for this workshop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BUCIOACA Roxana</cp:lastModifiedBy>
  <cp:revision>358</cp:revision>
  <cp:lastPrinted>2018-01-23T16:11:39Z</cp:lastPrinted>
  <dcterms:created xsi:type="dcterms:W3CDTF">2016-03-29T08:17:27Z</dcterms:created>
  <dcterms:modified xsi:type="dcterms:W3CDTF">2019-06-29T16:17:53Z</dcterms:modified>
</cp:coreProperties>
</file>