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5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77" r:id="rId2"/>
  </p:sldMasterIdLst>
  <p:notesMasterIdLst>
    <p:notesMasterId r:id="rId11"/>
  </p:notesMasterIdLst>
  <p:handoutMasterIdLst>
    <p:handoutMasterId r:id="rId12"/>
  </p:handoutMasterIdLst>
  <p:sldIdLst>
    <p:sldId id="300" r:id="rId3"/>
    <p:sldId id="337" r:id="rId4"/>
    <p:sldId id="340" r:id="rId5"/>
    <p:sldId id="336" r:id="rId6"/>
    <p:sldId id="324" r:id="rId7"/>
    <p:sldId id="338" r:id="rId8"/>
    <p:sldId id="328" r:id="rId9"/>
    <p:sldId id="28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Reghintovschi" initials="ER" lastIdx="1" clrIdx="0">
    <p:extLst/>
  </p:cmAuthor>
  <p:cmAuthor id="2" name="Elena Reghintovschi" initials="ER [2]" lastIdx="1" clrIdx="1">
    <p:extLst/>
  </p:cmAuthor>
  <p:cmAuthor id="3" name="Elena Reghintovschi" initials="ER [2] [2]" lastIdx="1" clrIdx="2">
    <p:extLst/>
  </p:cmAuthor>
  <p:cmAuthor id="4" name="Elena Reghintovschi" initials="ER [3]" lastIdx="1" clrIdx="3">
    <p:extLst/>
  </p:cmAuthor>
  <p:cmAuthor id="5" name="Carlo Paolini" initials="CP" lastIdx="5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785E"/>
    <a:srgbClr val="A35B28"/>
    <a:srgbClr val="90C14E"/>
    <a:srgbClr val="41AD53"/>
    <a:srgbClr val="679D97"/>
    <a:srgbClr val="A7D1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286" autoAdjust="0"/>
    <p:restoredTop sz="94580" autoAdjust="0"/>
  </p:normalViewPr>
  <p:slideViewPr>
    <p:cSldViewPr snapToGrid="0" snapToObjects="1">
      <p:cViewPr>
        <p:scale>
          <a:sx n="60" d="100"/>
          <a:sy n="60" d="100"/>
        </p:scale>
        <p:origin x="-522" y="-2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251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D4885-4B97-4B45-98CD-C3ACF0C5B91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59412-5F2F-1240-90A8-4A7B14A51A6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53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A6422-749E-8F49-8D3D-B359BB48063B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C804A-85CA-C14C-A757-D8CE986E68D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DOPA input to the Aichi Target 11 and 12 country profiles and how they were used in regional CBD workshops to support countries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4C804A-85CA-C14C-A757-D8CE986E68D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57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DOPA input to the Aichi Target 11 and 12 country profiles and how they were used in regional CBD workshops to support countries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4C804A-85CA-C14C-A757-D8CE986E68D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57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DOPA input to the Aichi Target 11 and 12 country profiles and how they were used in regional CBD workshops to support countries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4C804A-85CA-C14C-A757-D8CE986E68D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57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DOPA input to the Aichi Target 11 and 12 country profiles and how they were used in regional CBD workshops to support countries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4C804A-85CA-C14C-A757-D8CE986E68DD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57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DOPA input to the Aichi Target 11 and 12 country profiles and how they were used in regional CBD workshops to support countries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4C804A-85CA-C14C-A757-D8CE986E68DD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57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DOPA input to the Aichi Target 11 and 12 country profiles and how they were used in regional CBD workshops to support countries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4C804A-85CA-C14C-A757-D8CE986E68DD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57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36119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B68D7304-1DDB-4440-AB10-DDECB09D77E6}" type="datetime1">
              <a:rPr lang="ro-RO" smtClean="0"/>
              <a:t>28.06.2019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/>
              <a:t>‹N°›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1148" y="3095710"/>
            <a:ext cx="6194322" cy="164444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5361191"/>
            <a:ext cx="12207240" cy="1500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13" b="21795"/>
          <a:stretch/>
        </p:blipFill>
        <p:spPr>
          <a:xfrm>
            <a:off x="535641" y="5779806"/>
            <a:ext cx="3276600" cy="6633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1148" y="621037"/>
            <a:ext cx="6194322" cy="2371281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5787746"/>
            <a:ext cx="3084870" cy="69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771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6065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6612" y="1591186"/>
            <a:ext cx="4116388" cy="8581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2" y="2587625"/>
            <a:ext cx="4116388" cy="30063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Footer Placeholder 23"/>
          <p:cNvSpPr>
            <a:spLocks noGrp="1"/>
          </p:cNvSpPr>
          <p:nvPr>
            <p:ph type="ftr" sz="quarter" idx="1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 smtClean="0"/>
              <a:t>BIOPAMA PPT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26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1006663"/>
            <a:ext cx="6172200" cy="45873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6612" y="1591186"/>
            <a:ext cx="4116388" cy="8581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2" y="2587625"/>
            <a:ext cx="4116388" cy="30063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Footer Placeholder 23"/>
          <p:cNvSpPr>
            <a:spLocks noGrp="1"/>
          </p:cNvSpPr>
          <p:nvPr>
            <p:ph type="ftr" sz="quarter" idx="1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 smtClean="0"/>
              <a:t>BIOPAMA PPT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943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439642"/>
            <a:ext cx="10515599" cy="2408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 smtClean="0"/>
              <a:t>BIOPAMA PPT Template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83820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837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58026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79D97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010" y="3639671"/>
            <a:ext cx="4337212" cy="216297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28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28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97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36119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B68D7304-1DDB-4440-AB10-DDECB09D77E6}" type="datetime1">
              <a:rPr lang="ro-RO" smtClean="0">
                <a:solidFill>
                  <a:prstClr val="black"/>
                </a:solidFill>
              </a:rPr>
              <a:pPr/>
              <a:t>28.06.2019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1148" y="3095710"/>
            <a:ext cx="6194322" cy="164444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5361191"/>
            <a:ext cx="12207240" cy="1500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13" b="21795"/>
          <a:stretch/>
        </p:blipFill>
        <p:spPr>
          <a:xfrm>
            <a:off x="535641" y="5779806"/>
            <a:ext cx="3276600" cy="6633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1148" y="621037"/>
            <a:ext cx="6194322" cy="2371281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5787746"/>
            <a:ext cx="3084870" cy="69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520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EEAE0620-6311-40F3-ADCE-7669C40B015C}" type="datetime1">
              <a:rPr lang="ro-RO" smtClean="0">
                <a:solidFill>
                  <a:prstClr val="black"/>
                </a:solidFill>
              </a:rPr>
              <a:pPr/>
              <a:t>28.06.2019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83820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838200" y="2439642"/>
            <a:ext cx="10515600" cy="2408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/>
              <a:t>BIOPAMA PPT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37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" y="3810"/>
            <a:ext cx="12192000" cy="6858000"/>
          </a:xfrm>
          <a:prstGeom prst="rect">
            <a:avLst/>
          </a:prstGeom>
          <a:solidFill>
            <a:srgbClr val="90C14E"/>
          </a:solidFill>
          <a:ln>
            <a:solidFill>
              <a:srgbClr val="90C1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79D97"/>
              </a:solidFill>
            </a:endParaRPr>
          </a:p>
        </p:txBody>
      </p:sp>
      <p:sp>
        <p:nvSpPr>
          <p:cNvPr id="16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2677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bg1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BIOPAMA PPT Template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15BA75AA-2165-41F1-9C20-0A222A46F366}" type="datetime1">
              <a:rPr lang="ro-RO" smtClean="0">
                <a:solidFill>
                  <a:prstClr val="black"/>
                </a:solidFill>
              </a:rPr>
              <a:pPr/>
              <a:t>28.06.2019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1430" y="5781609"/>
            <a:ext cx="12207240" cy="1103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880" y="6085489"/>
            <a:ext cx="2100072" cy="472440"/>
          </a:xfrm>
          <a:prstGeom prst="rect">
            <a:avLst/>
          </a:prstGeom>
        </p:spPr>
      </p:pic>
      <p:sp>
        <p:nvSpPr>
          <p:cNvPr id="15" name="Slide Number Placeholder 3"/>
          <p:cNvSpPr txBox="1">
            <a:spLocks/>
          </p:cNvSpPr>
          <p:nvPr userDrawn="1"/>
        </p:nvSpPr>
        <p:spPr>
          <a:xfrm>
            <a:off x="205740" y="441149"/>
            <a:ext cx="89535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4000" b="1" kern="120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82677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>
          <a:xfrm>
            <a:off x="826770" y="2439642"/>
            <a:ext cx="10515600" cy="2408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49" t="-669" r="31583" b="97610"/>
          <a:stretch/>
        </p:blipFill>
        <p:spPr>
          <a:xfrm>
            <a:off x="-5256" y="1038061"/>
            <a:ext cx="1839309" cy="46634"/>
          </a:xfrm>
          <a:prstGeom prst="rect">
            <a:avLst/>
          </a:prstGeom>
        </p:spPr>
      </p:pic>
      <p:sp>
        <p:nvSpPr>
          <p:cNvPr id="21" name="Triangle 20"/>
          <p:cNvSpPr/>
          <p:nvPr userDrawn="1"/>
        </p:nvSpPr>
        <p:spPr>
          <a:xfrm rot="5400000">
            <a:off x="460351" y="1611813"/>
            <a:ext cx="299087" cy="257833"/>
          </a:xfrm>
          <a:prstGeom prst="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300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205122" cy="58371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7450" y="1726702"/>
            <a:ext cx="7429501" cy="198804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7449" y="3752850"/>
            <a:ext cx="7429502" cy="145954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45836DB3-E689-41ED-B388-1E5DF12EB456}" type="datetime1">
              <a:rPr lang="ro-RO" smtClean="0">
                <a:solidFill>
                  <a:prstClr val="black"/>
                </a:solidFill>
              </a:rPr>
              <a:pPr/>
              <a:t>28.06.2019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5837128"/>
            <a:ext cx="1220512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742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777345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54656"/>
            <a:ext cx="9438377" cy="868032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9198C8D0-4FA3-4B38-A4F3-50398BE96A67}" type="datetime1">
              <a:rPr lang="ro-RO" smtClean="0">
                <a:solidFill>
                  <a:prstClr val="black"/>
                </a:solidFill>
              </a:rPr>
              <a:pPr/>
              <a:t>28.06.2019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322688"/>
            <a:ext cx="9438378" cy="43958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98421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71457"/>
            <a:ext cx="5181600" cy="35482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071457"/>
            <a:ext cx="5181600" cy="35482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F17-3813-4268-9972-4BB50318179C}" type="datetime1">
              <a:rPr lang="ro-RO" smtClean="0">
                <a:solidFill>
                  <a:prstClr val="black"/>
                </a:solidFill>
              </a:rPr>
              <a:pPr/>
              <a:t>28.06.2019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/>
              <a:t>BIOPAMA PPT Template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83820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792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EEAE0620-6311-40F3-ADCE-7669C40B015C}" type="datetime1">
              <a:rPr lang="ro-RO" smtClean="0"/>
              <a:t>28.06.2019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83820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838200" y="2439642"/>
            <a:ext cx="10515600" cy="2408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 smtClean="0"/>
              <a:t>BIOPAMA PPT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55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335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857269"/>
            <a:ext cx="5157787" cy="29230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203335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2857269"/>
            <a:ext cx="5183188" cy="29230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588278C7-83CC-419B-A20A-2DB6525EDAD4}" type="datetime1">
              <a:rPr lang="ro-RO" smtClean="0">
                <a:solidFill>
                  <a:prstClr val="black"/>
                </a:solidFill>
              </a:rPr>
              <a:pPr/>
              <a:t>28.06.2019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Footer Placeholder 23"/>
          <p:cNvSpPr>
            <a:spLocks noGrp="1"/>
          </p:cNvSpPr>
          <p:nvPr>
            <p:ph type="ftr" sz="quarter" idx="1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/>
              <a:t>BIOPAMA PPT Template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83820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0321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DC740586-9D83-4886-8E74-2CF0863EB7FE}" type="datetime1">
              <a:rPr lang="ro-RO" smtClean="0">
                <a:solidFill>
                  <a:prstClr val="black"/>
                </a:solidFill>
              </a:rPr>
              <a:pPr/>
              <a:t>28.06.2019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/>
              <a:t>BIOPAMA PPT Template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83820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18314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5240" y="3810"/>
            <a:ext cx="12192000" cy="6858000"/>
          </a:xfrm>
          <a:prstGeom prst="rect">
            <a:avLst/>
          </a:prstGeom>
          <a:solidFill>
            <a:srgbClr val="90C14E"/>
          </a:solidFill>
          <a:ln>
            <a:solidFill>
              <a:srgbClr val="90C1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79D97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5758749"/>
            <a:ext cx="12207240" cy="1103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880" y="6085489"/>
            <a:ext cx="2100072" cy="472440"/>
          </a:xfrm>
          <a:prstGeom prst="rect">
            <a:avLst/>
          </a:prstGeom>
        </p:spPr>
      </p:pic>
      <p:sp>
        <p:nvSpPr>
          <p:cNvPr id="13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2677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bg1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BIOPAMA PPT Template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49" t="-669" r="31583" b="97610"/>
          <a:stretch/>
        </p:blipFill>
        <p:spPr>
          <a:xfrm>
            <a:off x="-5256" y="1038061"/>
            <a:ext cx="1839309" cy="4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6456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6065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6612" y="1591186"/>
            <a:ext cx="4116388" cy="8581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2" y="2587625"/>
            <a:ext cx="4116388" cy="30063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Footer Placeholder 23"/>
          <p:cNvSpPr>
            <a:spLocks noGrp="1"/>
          </p:cNvSpPr>
          <p:nvPr>
            <p:ph type="ftr" sz="quarter" idx="1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/>
              <a:t>BIOPAMA PPT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058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1006663"/>
            <a:ext cx="6172200" cy="45873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6612" y="1591186"/>
            <a:ext cx="4116388" cy="8581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2" y="2587625"/>
            <a:ext cx="4116388" cy="30063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Footer Placeholder 23"/>
          <p:cNvSpPr>
            <a:spLocks noGrp="1"/>
          </p:cNvSpPr>
          <p:nvPr>
            <p:ph type="ftr" sz="quarter" idx="1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/>
              <a:t>BIOPAMA PPT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623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439642"/>
            <a:ext cx="10515599" cy="24084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/>
              <a:t>BIOPAMA PPT Template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83820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518526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58026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79D97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010" y="3639671"/>
            <a:ext cx="4337212" cy="216297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28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28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29076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6"/>
          <p:cNvSpPr/>
          <p:nvPr userDrawn="1"/>
        </p:nvSpPr>
        <p:spPr>
          <a:xfrm>
            <a:off x="0" y="1566647"/>
            <a:ext cx="12192001" cy="4430116"/>
          </a:xfrm>
          <a:prstGeom prst="rect">
            <a:avLst/>
          </a:prstGeom>
          <a:solidFill>
            <a:srgbClr val="C1E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marL="0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5168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0336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25504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00672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75840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51008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26176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01344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3" name="Rechthoek 7"/>
          <p:cNvSpPr/>
          <p:nvPr userDrawn="1"/>
        </p:nvSpPr>
        <p:spPr>
          <a:xfrm>
            <a:off x="0" y="0"/>
            <a:ext cx="12192000" cy="1439056"/>
          </a:xfrm>
          <a:prstGeom prst="rect">
            <a:avLst/>
          </a:prstGeom>
          <a:solidFill>
            <a:srgbClr val="093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l-NL" dirty="0">
              <a:solidFill>
                <a:srgbClr val="5B9BD5">
                  <a:lumMod val="50000"/>
                </a:srgbClr>
              </a:solidFill>
              <a:latin typeface="Verdana Standaard" charset="0"/>
            </a:endParaRPr>
          </a:p>
        </p:txBody>
      </p:sp>
      <p:sp>
        <p:nvSpPr>
          <p:cNvPr id="5" name="Tijdelijke aanduiding voor tekst 17"/>
          <p:cNvSpPr>
            <a:spLocks noGrp="1"/>
          </p:cNvSpPr>
          <p:nvPr>
            <p:ph type="body" sz="quarter" idx="11" hasCustomPrompt="1"/>
          </p:nvPr>
        </p:nvSpPr>
        <p:spPr>
          <a:xfrm>
            <a:off x="939800" y="445746"/>
            <a:ext cx="10896600" cy="9933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0">
                <a:solidFill>
                  <a:schemeClr val="bg1"/>
                </a:solidFill>
                <a:latin typeface="Verdana"/>
                <a:cs typeface="Verdana"/>
              </a:defRPr>
            </a:lvl1pPr>
            <a:lvl2pPr>
              <a:defRPr sz="3600" b="1">
                <a:solidFill>
                  <a:schemeClr val="bg1"/>
                </a:solidFill>
              </a:defRPr>
            </a:lvl2pPr>
            <a:lvl3pPr>
              <a:defRPr sz="3600" b="1">
                <a:solidFill>
                  <a:schemeClr val="bg1"/>
                </a:solidFill>
              </a:defRPr>
            </a:lvl3pPr>
            <a:lvl4pPr>
              <a:defRPr sz="3600" b="1">
                <a:solidFill>
                  <a:schemeClr val="bg1"/>
                </a:solidFill>
              </a:defRPr>
            </a:lvl4pPr>
            <a:lvl5pPr>
              <a:defRPr sz="3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err="1"/>
              <a:t>Heading</a:t>
            </a:r>
            <a:endParaRPr lang="nl-NL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39800" y="1765300"/>
            <a:ext cx="10896600" cy="3614738"/>
          </a:xfrm>
          <a:prstGeom prst="rect">
            <a:avLst/>
          </a:prstGeom>
        </p:spPr>
        <p:txBody>
          <a:bodyPr/>
          <a:lstStyle>
            <a:lvl1pPr>
              <a:defRPr lang="en-US" sz="2800" b="0" i="0" kern="1200" dirty="0" smtClean="0">
                <a:solidFill>
                  <a:srgbClr val="093B37"/>
                </a:solidFill>
                <a:latin typeface="Verdana"/>
                <a:ea typeface="+mn-ea"/>
                <a:cs typeface="Verdana"/>
              </a:defRPr>
            </a:lvl1pPr>
            <a:lvl2pPr>
              <a:defRPr lang="en-US" sz="2800" b="0" i="0" kern="1200" dirty="0" smtClean="0">
                <a:solidFill>
                  <a:srgbClr val="093B37"/>
                </a:solidFill>
                <a:latin typeface="Verdana"/>
                <a:ea typeface="+mn-ea"/>
                <a:cs typeface="Verdana"/>
              </a:defRPr>
            </a:lvl2pPr>
            <a:lvl3pPr>
              <a:defRPr lang="en-US" sz="2800" b="0" i="0" kern="1200" dirty="0" smtClean="0">
                <a:solidFill>
                  <a:srgbClr val="093B37"/>
                </a:solidFill>
                <a:latin typeface="Verdana"/>
                <a:ea typeface="+mn-ea"/>
                <a:cs typeface="Verdana"/>
              </a:defRPr>
            </a:lvl3pPr>
            <a:lvl4pPr>
              <a:defRPr lang="en-US" sz="2800" b="0" i="0" kern="1200" dirty="0" smtClean="0">
                <a:solidFill>
                  <a:srgbClr val="093B37"/>
                </a:solidFill>
                <a:latin typeface="Verdana"/>
                <a:ea typeface="+mn-ea"/>
                <a:cs typeface="Verdana"/>
              </a:defRPr>
            </a:lvl4pPr>
            <a:lvl5pPr>
              <a:defRPr lang="en-GB" sz="2800" b="0" i="0" kern="1200" dirty="0">
                <a:solidFill>
                  <a:srgbClr val="093B37"/>
                </a:solidFill>
                <a:latin typeface="Verdana"/>
                <a:ea typeface="+mn-ea"/>
                <a:cs typeface="Verdan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73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" y="3810"/>
            <a:ext cx="12192000" cy="6858000"/>
          </a:xfrm>
          <a:prstGeom prst="rect">
            <a:avLst/>
          </a:prstGeom>
          <a:solidFill>
            <a:srgbClr val="90C14E"/>
          </a:solidFill>
          <a:ln>
            <a:solidFill>
              <a:srgbClr val="90C1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79D97"/>
              </a:solidFill>
            </a:endParaRPr>
          </a:p>
        </p:txBody>
      </p:sp>
      <p:sp>
        <p:nvSpPr>
          <p:cNvPr id="16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2677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bg1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 smtClean="0"/>
              <a:t>BIOPAMA PPT Template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15BA75AA-2165-41F1-9C20-0A222A46F366}" type="datetime1">
              <a:rPr lang="ro-RO" smtClean="0"/>
              <a:t>28.06.2019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1430" y="5781609"/>
            <a:ext cx="12207240" cy="1103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880" y="6085489"/>
            <a:ext cx="2100072" cy="472440"/>
          </a:xfrm>
          <a:prstGeom prst="rect">
            <a:avLst/>
          </a:prstGeom>
        </p:spPr>
      </p:pic>
      <p:sp>
        <p:nvSpPr>
          <p:cNvPr id="15" name="Slide Number Placeholder 3"/>
          <p:cNvSpPr txBox="1">
            <a:spLocks/>
          </p:cNvSpPr>
          <p:nvPr userDrawn="1"/>
        </p:nvSpPr>
        <p:spPr>
          <a:xfrm>
            <a:off x="205740" y="441149"/>
            <a:ext cx="89535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4000" b="1" kern="120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82677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>
          <a:xfrm>
            <a:off x="826770" y="2439642"/>
            <a:ext cx="10515600" cy="2408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49" t="-669" r="31583" b="97610"/>
          <a:stretch/>
        </p:blipFill>
        <p:spPr>
          <a:xfrm>
            <a:off x="-5256" y="1038061"/>
            <a:ext cx="1839309" cy="46634"/>
          </a:xfrm>
          <a:prstGeom prst="rect">
            <a:avLst/>
          </a:prstGeom>
        </p:spPr>
      </p:pic>
      <p:sp>
        <p:nvSpPr>
          <p:cNvPr id="21" name="Triangle 20"/>
          <p:cNvSpPr/>
          <p:nvPr userDrawn="1"/>
        </p:nvSpPr>
        <p:spPr>
          <a:xfrm rot="5400000">
            <a:off x="460351" y="1611813"/>
            <a:ext cx="299087" cy="257833"/>
          </a:xfrm>
          <a:prstGeom prst="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205122" cy="58371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7450" y="1726702"/>
            <a:ext cx="7429501" cy="198804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7449" y="3752850"/>
            <a:ext cx="7429502" cy="145954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45836DB3-E689-41ED-B388-1E5DF12EB456}" type="datetime1">
              <a:rPr lang="ro-RO" smtClean="0"/>
              <a:t>28.06.2019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/>
              <a:t>‹N°›</a:t>
            </a:fld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5837128"/>
            <a:ext cx="1220512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43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777345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54656"/>
            <a:ext cx="9438377" cy="868032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9198C8D0-4FA3-4B38-A4F3-50398BE96A67}" type="datetime1">
              <a:rPr lang="ro-RO" smtClean="0"/>
              <a:t>28.06.2019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/>
              <a:t>‹N°›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322688"/>
            <a:ext cx="9438378" cy="43958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71457"/>
            <a:ext cx="5181600" cy="354829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071457"/>
            <a:ext cx="5181600" cy="35482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F17-3813-4268-9972-4BB50318179C}" type="datetime1">
              <a:rPr lang="ro-RO" smtClean="0"/>
              <a:t>28.06.2019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/>
              <a:t>‹N°›</a:t>
            </a:fld>
            <a:endParaRPr lang="en-US"/>
          </a:p>
        </p:txBody>
      </p:sp>
      <p:sp>
        <p:nvSpPr>
          <p:cNvPr id="13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 smtClean="0"/>
              <a:t>BIOPAMA PPT Template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83820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39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335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857269"/>
            <a:ext cx="5157787" cy="292304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203335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2857269"/>
            <a:ext cx="5183188" cy="292304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588278C7-83CC-419B-A20A-2DB6525EDAD4}" type="datetime1">
              <a:rPr lang="ro-RO" smtClean="0"/>
              <a:t>28.06.2019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/>
              <a:t>‹N°›</a:t>
            </a:fld>
            <a:endParaRPr lang="en-US"/>
          </a:p>
        </p:txBody>
      </p:sp>
      <p:sp>
        <p:nvSpPr>
          <p:cNvPr id="18" name="Footer Placeholder 23"/>
          <p:cNvSpPr>
            <a:spLocks noGrp="1"/>
          </p:cNvSpPr>
          <p:nvPr>
            <p:ph type="ftr" sz="quarter" idx="1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 smtClean="0"/>
              <a:t>BIOPAMA PPT Template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83820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299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DC740586-9D83-4886-8E74-2CF0863EB7FE}" type="datetime1">
              <a:rPr lang="ro-RO" smtClean="0"/>
              <a:t>28.06.2019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 smtClean="0"/>
              <a:t>BIOPAMA PPT Template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83820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596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5240" y="3810"/>
            <a:ext cx="12192000" cy="6858000"/>
          </a:xfrm>
          <a:prstGeom prst="rect">
            <a:avLst/>
          </a:prstGeom>
          <a:solidFill>
            <a:srgbClr val="90C14E"/>
          </a:solidFill>
          <a:ln>
            <a:solidFill>
              <a:srgbClr val="90C1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79D97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5758749"/>
            <a:ext cx="12207240" cy="1103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880" y="6085489"/>
            <a:ext cx="2100072" cy="472440"/>
          </a:xfrm>
          <a:prstGeom prst="rect">
            <a:avLst/>
          </a:prstGeom>
        </p:spPr>
      </p:pic>
      <p:sp>
        <p:nvSpPr>
          <p:cNvPr id="13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2677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bg1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 smtClean="0"/>
              <a:t>BIOPAMA PPT Template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49" t="-669" r="31583" b="97610"/>
          <a:stretch/>
        </p:blipFill>
        <p:spPr>
          <a:xfrm>
            <a:off x="-5256" y="1038061"/>
            <a:ext cx="1839309" cy="4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427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5256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79D97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010" y="3639671"/>
            <a:ext cx="4337212" cy="216297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1430" y="5781609"/>
            <a:ext cx="12207240" cy="1103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880" y="6085489"/>
            <a:ext cx="2100072" cy="4724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9642"/>
            <a:ext cx="10515600" cy="2408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067689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E1215-9133-0E48-AF1B-6BA022E5FB71}" type="slidenum">
              <a:rPr lang="en-US" smtClean="0"/>
              <a:t>‹N°›</a:t>
            </a:fld>
            <a:endParaRPr lang="en-US"/>
          </a:p>
        </p:txBody>
      </p:sp>
      <p:sp>
        <p:nvSpPr>
          <p:cNvPr id="26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 smtClean="0"/>
              <a:t>BIOPAMA PPT Template</a:t>
            </a:r>
            <a:endParaRPr lang="en-US" dirty="0"/>
          </a:p>
        </p:txBody>
      </p:sp>
      <p:sp>
        <p:nvSpPr>
          <p:cNvPr id="12" name="Triangle 11"/>
          <p:cNvSpPr/>
          <p:nvPr/>
        </p:nvSpPr>
        <p:spPr>
          <a:xfrm rot="5400000">
            <a:off x="460351" y="1611813"/>
            <a:ext cx="299087" cy="257833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49" t="-669" r="31583" b="97610"/>
          <a:stretch/>
        </p:blipFill>
        <p:spPr>
          <a:xfrm>
            <a:off x="-5256" y="1038061"/>
            <a:ext cx="1839309" cy="4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64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60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90C14E"/>
          </a:solidFill>
          <a:latin typeface="Franklin Gothic Demi" charset="0"/>
          <a:ea typeface="Franklin Gothic Demi" charset="0"/>
          <a:cs typeface="Franklin Gothic Dem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679D97"/>
          </a:solidFill>
          <a:latin typeface="Franklin Gothic Book" charset="0"/>
          <a:ea typeface="Franklin Gothic Book" charset="0"/>
          <a:cs typeface="Franklin Gothic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679D97"/>
          </a:solidFill>
          <a:latin typeface="Franklin Gothic Book" charset="0"/>
          <a:ea typeface="Franklin Gothic Book" charset="0"/>
          <a:cs typeface="Franklin Gothic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rgbClr val="679D97"/>
          </a:solidFill>
          <a:latin typeface="Franklin Gothic Book" charset="0"/>
          <a:ea typeface="Franklin Gothic Book" charset="0"/>
          <a:cs typeface="Franklin Gothic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679D97"/>
          </a:solidFill>
          <a:latin typeface="Franklin Gothic Book" charset="0"/>
          <a:ea typeface="Franklin Gothic Book" charset="0"/>
          <a:cs typeface="Franklin Gothic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679D97"/>
          </a:solidFill>
          <a:latin typeface="Franklin Gothic Book" charset="0"/>
          <a:ea typeface="Franklin Gothic Book" charset="0"/>
          <a:cs typeface="Franklin Gothic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5256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79D97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010" y="3639671"/>
            <a:ext cx="4337212" cy="216297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1430" y="5781609"/>
            <a:ext cx="12207240" cy="1103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880" y="6085489"/>
            <a:ext cx="2100072" cy="4724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9642"/>
            <a:ext cx="10515600" cy="2408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067689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E1215-9133-0E48-AF1B-6BA022E5FB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6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/>
              <a:t>BIOPAMA PPT Template</a:t>
            </a:r>
            <a:endParaRPr lang="en-US" dirty="0"/>
          </a:p>
        </p:txBody>
      </p:sp>
      <p:sp>
        <p:nvSpPr>
          <p:cNvPr id="12" name="Triangle 11"/>
          <p:cNvSpPr/>
          <p:nvPr/>
        </p:nvSpPr>
        <p:spPr>
          <a:xfrm rot="5400000">
            <a:off x="460351" y="1611813"/>
            <a:ext cx="299087" cy="257833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49" t="-669" r="31583" b="97610"/>
          <a:stretch/>
        </p:blipFill>
        <p:spPr>
          <a:xfrm>
            <a:off x="-5256" y="1038061"/>
            <a:ext cx="1839309" cy="4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4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90C14E"/>
          </a:solidFill>
          <a:latin typeface="Franklin Gothic Demi" charset="0"/>
          <a:ea typeface="Franklin Gothic Demi" charset="0"/>
          <a:cs typeface="Franklin Gothic Dem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679D97"/>
          </a:solidFill>
          <a:latin typeface="Franklin Gothic Book" charset="0"/>
          <a:ea typeface="Franklin Gothic Book" charset="0"/>
          <a:cs typeface="Franklin Gothic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679D97"/>
          </a:solidFill>
          <a:latin typeface="Franklin Gothic Book" charset="0"/>
          <a:ea typeface="Franklin Gothic Book" charset="0"/>
          <a:cs typeface="Franklin Gothic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rgbClr val="679D97"/>
          </a:solidFill>
          <a:latin typeface="Franklin Gothic Book" charset="0"/>
          <a:ea typeface="Franklin Gothic Book" charset="0"/>
          <a:cs typeface="Franklin Gothic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679D97"/>
          </a:solidFill>
          <a:latin typeface="Franklin Gothic Book" charset="0"/>
          <a:ea typeface="Franklin Gothic Book" charset="0"/>
          <a:cs typeface="Franklin Gothic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679D97"/>
          </a:solidFill>
          <a:latin typeface="Franklin Gothic Book" charset="0"/>
          <a:ea typeface="Franklin Gothic Book" charset="0"/>
          <a:cs typeface="Franklin Gothic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image" Target="../media/image3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791936" y="1515201"/>
            <a:ext cx="2940064" cy="126401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Overview and clinics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106687"/>
            <a:ext cx="3732000" cy="84853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BIOPAMA - IMET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Carlo\Pictures\164530535-dbb93d72-d32c-4f8c-b436-22eae3e45ca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744" y="567000"/>
            <a:ext cx="4570513" cy="57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>
            <p:custDataLst>
              <p:tags r:id="rId1"/>
            </p:custDataLst>
          </p:nvPr>
        </p:nvSpPr>
        <p:spPr>
          <a:xfrm>
            <a:off x="0" y="1404234"/>
            <a:ext cx="39943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tx2"/>
                </a:solidFill>
                <a:latin typeface="Calibri Body"/>
              </a:rPr>
              <a:t>IMET</a:t>
            </a:r>
          </a:p>
          <a:p>
            <a:pPr algn="ctr"/>
            <a:r>
              <a:rPr lang="en-GB" sz="3600" b="1" dirty="0" smtClean="0">
                <a:solidFill>
                  <a:schemeClr val="tx2"/>
                </a:solidFill>
                <a:latin typeface="Calibri Body"/>
              </a:rPr>
              <a:t>-</a:t>
            </a:r>
          </a:p>
          <a:p>
            <a:pPr algn="ctr"/>
            <a:r>
              <a:rPr lang="en-GB" sz="3600" b="1" dirty="0" smtClean="0">
                <a:solidFill>
                  <a:schemeClr val="tx2"/>
                </a:solidFill>
                <a:latin typeface="Calibri Body"/>
              </a:rPr>
              <a:t>OPPORTUNITIES</a:t>
            </a:r>
          </a:p>
          <a:p>
            <a:pPr algn="ctr"/>
            <a:r>
              <a:rPr lang="en-GB" sz="3600" b="1" dirty="0" smtClean="0">
                <a:solidFill>
                  <a:schemeClr val="tx2"/>
                </a:solidFill>
                <a:latin typeface="Calibri Body"/>
              </a:rPr>
              <a:t>(1)  </a:t>
            </a:r>
            <a:endParaRPr lang="en-GB" sz="3600" b="1" dirty="0">
              <a:solidFill>
                <a:schemeClr val="tx2"/>
              </a:solidFill>
              <a:latin typeface="Calibri Body"/>
            </a:endParaRPr>
          </a:p>
        </p:txBody>
      </p:sp>
      <p:sp>
        <p:nvSpPr>
          <p:cNvPr id="20" name="Rettangolo 15">
            <a:extLst>
              <a:ext uri="{FF2B5EF4-FFF2-40B4-BE49-F238E27FC236}">
                <a16:creationId xmlns:a16="http://schemas.microsoft.com/office/drawing/2014/main" xmlns="" id="{BB6BF110-2FAF-4E9A-91F7-65E090C00FE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48815" y="368936"/>
            <a:ext cx="72160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0AD47"/>
                </a:solidFill>
                <a:latin typeface="Calibri Body"/>
                <a:cs typeface="Calibri" panose="020F0502020204030204" pitchFamily="34" charset="0"/>
              </a:rPr>
              <a:t>BIOPAMA – IMET OPPORTUNITIES</a:t>
            </a:r>
            <a:endParaRPr lang="en-GB" b="1" dirty="0">
              <a:solidFill>
                <a:srgbClr val="70AD47"/>
              </a:solidFill>
              <a:latin typeface="Calibri Body"/>
            </a:endParaRP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xmlns="" id="{EFAD9D58-DA68-4D00-ACD4-77C80F0AD2D5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856821" y="939800"/>
            <a:ext cx="8124972" cy="50668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rgbClr val="44546A"/>
                </a:solidFill>
                <a:latin typeface="Calibri Body"/>
              </a:rPr>
              <a:t>IMET </a:t>
            </a:r>
            <a:r>
              <a:rPr lang="en-US" sz="2600" dirty="0" smtClean="0">
                <a:solidFill>
                  <a:srgbClr val="44546A"/>
                </a:solidFill>
                <a:latin typeface="Calibri Body"/>
              </a:rPr>
              <a:t>can support </a:t>
            </a:r>
            <a:r>
              <a:rPr lang="en-US" sz="2600" dirty="0">
                <a:solidFill>
                  <a:srgbClr val="44546A"/>
                </a:solidFill>
                <a:latin typeface="Calibri Body"/>
              </a:rPr>
              <a:t>GL </a:t>
            </a:r>
            <a:r>
              <a:rPr lang="en-US" sz="2600" dirty="0" smtClean="0">
                <a:solidFill>
                  <a:srgbClr val="44546A"/>
                </a:solidFill>
                <a:latin typeface="Calibri Body"/>
              </a:rPr>
              <a:t>process is not yet sufficiently known and used </a:t>
            </a:r>
            <a:endParaRPr lang="en-US" i="1" dirty="0" smtClean="0">
              <a:solidFill>
                <a:srgbClr val="44546A"/>
              </a:solidFill>
              <a:latin typeface="Calibri Body"/>
            </a:endParaRPr>
          </a:p>
          <a:p>
            <a:pPr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44546A"/>
                </a:solidFill>
                <a:latin typeface="Calibri Body"/>
              </a:rPr>
              <a:t>IMET reporting tool to be developed (in progress)</a:t>
            </a:r>
          </a:p>
          <a:p>
            <a:pPr lvl="1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44546A"/>
                </a:solidFill>
                <a:latin typeface="Calibri Body"/>
              </a:rPr>
              <a:t>Invest on IMET data scaling up for analysis, strategies and identification of operational priorities</a:t>
            </a:r>
          </a:p>
          <a:p>
            <a:pPr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44546A"/>
                </a:solidFill>
                <a:latin typeface="Calibri Body"/>
              </a:rPr>
              <a:t>Ensure link between IMET and digital observatories (bottom/up – top/down information flows)</a:t>
            </a:r>
          </a:p>
          <a:p>
            <a:pPr lvl="1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44546A"/>
                </a:solidFill>
                <a:latin typeface="Calibri Body"/>
              </a:rPr>
              <a:t>IMET supports capacity building along the PME approach</a:t>
            </a:r>
          </a:p>
        </p:txBody>
      </p:sp>
    </p:spTree>
    <p:extLst>
      <p:ext uri="{BB962C8B-B14F-4D97-AF65-F5344CB8AC3E}">
        <p14:creationId xmlns:p14="http://schemas.microsoft.com/office/powerpoint/2010/main" val="260138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>
            <p:custDataLst>
              <p:tags r:id="rId1"/>
            </p:custDataLst>
          </p:nvPr>
        </p:nvSpPr>
        <p:spPr>
          <a:xfrm>
            <a:off x="0" y="1404234"/>
            <a:ext cx="39943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tx2"/>
                </a:solidFill>
                <a:latin typeface="Calibri Body"/>
              </a:rPr>
              <a:t>IMET</a:t>
            </a:r>
          </a:p>
          <a:p>
            <a:pPr algn="ctr"/>
            <a:r>
              <a:rPr lang="en-GB" sz="3600" b="1" dirty="0" smtClean="0">
                <a:solidFill>
                  <a:schemeClr val="tx2"/>
                </a:solidFill>
                <a:latin typeface="Calibri Body"/>
              </a:rPr>
              <a:t>-</a:t>
            </a:r>
          </a:p>
          <a:p>
            <a:pPr algn="ctr"/>
            <a:r>
              <a:rPr lang="en-GB" sz="3600" b="1" dirty="0" smtClean="0">
                <a:solidFill>
                  <a:schemeClr val="tx2"/>
                </a:solidFill>
                <a:latin typeface="Calibri Body"/>
              </a:rPr>
              <a:t>OPPORTUNITIES</a:t>
            </a:r>
          </a:p>
          <a:p>
            <a:pPr algn="ctr"/>
            <a:r>
              <a:rPr lang="en-GB" sz="3600" b="1" dirty="0" smtClean="0">
                <a:solidFill>
                  <a:schemeClr val="tx2"/>
                </a:solidFill>
                <a:latin typeface="Calibri Body"/>
              </a:rPr>
              <a:t>(2)  </a:t>
            </a:r>
            <a:endParaRPr lang="en-GB" sz="3600" b="1" dirty="0">
              <a:solidFill>
                <a:schemeClr val="tx2"/>
              </a:solidFill>
              <a:latin typeface="Calibri Body"/>
            </a:endParaRPr>
          </a:p>
        </p:txBody>
      </p:sp>
      <p:sp>
        <p:nvSpPr>
          <p:cNvPr id="20" name="Rettangolo 15">
            <a:extLst>
              <a:ext uri="{FF2B5EF4-FFF2-40B4-BE49-F238E27FC236}">
                <a16:creationId xmlns:a16="http://schemas.microsoft.com/office/drawing/2014/main" xmlns="" id="{BB6BF110-2FAF-4E9A-91F7-65E090C00FE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48815" y="368936"/>
            <a:ext cx="72160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0AD47"/>
                </a:solidFill>
                <a:latin typeface="Calibri Body"/>
                <a:cs typeface="Calibri" panose="020F0502020204030204" pitchFamily="34" charset="0"/>
              </a:rPr>
              <a:t>BIOPAMA – IMET OPPORTUNITIES</a:t>
            </a:r>
            <a:endParaRPr lang="en-GB" b="1" dirty="0">
              <a:solidFill>
                <a:srgbClr val="70AD47"/>
              </a:solidFill>
              <a:latin typeface="Calibri Body"/>
            </a:endParaRP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xmlns="" id="{EFAD9D58-DA68-4D00-ACD4-77C80F0AD2D5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994366" y="1571105"/>
            <a:ext cx="7651766" cy="418961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44546A"/>
                </a:solidFill>
                <a:latin typeface="Calibri Body"/>
              </a:rPr>
              <a:t>IMET data and analysis as basis for the PME approach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44546A"/>
                </a:solidFill>
                <a:latin typeface="Calibri Body"/>
              </a:rPr>
              <a:t>IMET supports training on analysis and orients research and monitoring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44546A"/>
                </a:solidFill>
                <a:latin typeface="Calibri Body"/>
              </a:rPr>
              <a:t>IMET can feed Protected Planet/Compass (data)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44546A"/>
                </a:solidFill>
                <a:latin typeface="Calibri Body"/>
              </a:rPr>
              <a:t>IMET for Marine Protected areas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2600" dirty="0">
              <a:solidFill>
                <a:srgbClr val="44546A"/>
              </a:solidFill>
              <a:latin typeface="Calibri Body"/>
            </a:endParaRPr>
          </a:p>
        </p:txBody>
      </p:sp>
    </p:spTree>
    <p:extLst>
      <p:ext uri="{BB962C8B-B14F-4D97-AF65-F5344CB8AC3E}">
        <p14:creationId xmlns:p14="http://schemas.microsoft.com/office/powerpoint/2010/main" val="203020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>
            <p:custDataLst>
              <p:tags r:id="rId1"/>
            </p:custDataLst>
          </p:nvPr>
        </p:nvSpPr>
        <p:spPr>
          <a:xfrm>
            <a:off x="248815" y="1404234"/>
            <a:ext cx="37455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tx2"/>
                </a:solidFill>
                <a:latin typeface="Calibri Body"/>
              </a:rPr>
              <a:t>IMET</a:t>
            </a:r>
          </a:p>
          <a:p>
            <a:pPr algn="ctr"/>
            <a:r>
              <a:rPr lang="en-GB" sz="3600" b="1" dirty="0" smtClean="0">
                <a:solidFill>
                  <a:schemeClr val="tx2"/>
                </a:solidFill>
                <a:latin typeface="Calibri Body"/>
              </a:rPr>
              <a:t>-</a:t>
            </a:r>
          </a:p>
          <a:p>
            <a:pPr algn="ctr"/>
            <a:r>
              <a:rPr lang="en-GB" sz="3600" b="1" dirty="0" smtClean="0">
                <a:solidFill>
                  <a:schemeClr val="tx2"/>
                </a:solidFill>
                <a:latin typeface="Calibri Body"/>
              </a:rPr>
              <a:t>CHALLENGES</a:t>
            </a:r>
            <a:endParaRPr lang="en-GB" sz="3600" b="1" dirty="0">
              <a:solidFill>
                <a:schemeClr val="tx2"/>
              </a:solidFill>
              <a:latin typeface="Calibri Body"/>
            </a:endParaRPr>
          </a:p>
        </p:txBody>
      </p:sp>
      <p:sp>
        <p:nvSpPr>
          <p:cNvPr id="20" name="Rettangolo 15">
            <a:extLst>
              <a:ext uri="{FF2B5EF4-FFF2-40B4-BE49-F238E27FC236}">
                <a16:creationId xmlns:a16="http://schemas.microsoft.com/office/drawing/2014/main" xmlns="" id="{BB6BF110-2FAF-4E9A-91F7-65E090C00FE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48815" y="368936"/>
            <a:ext cx="72160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0AD47"/>
                </a:solidFill>
                <a:latin typeface="Calibri Body"/>
                <a:cs typeface="Calibri" panose="020F0502020204030204" pitchFamily="34" charset="0"/>
              </a:rPr>
              <a:t>BIOPAMA – IMET CHALLENGES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xmlns="" id="{EFAD9D58-DA68-4D00-ACD4-77C80F0AD2D5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856822" y="1261252"/>
            <a:ext cx="7789310" cy="48463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44546A"/>
                </a:solidFill>
                <a:latin typeface="Calibri Body"/>
              </a:rPr>
              <a:t> </a:t>
            </a:r>
            <a:r>
              <a:rPr lang="en-US" sz="2600" dirty="0" smtClean="0">
                <a:solidFill>
                  <a:srgbClr val="44546A"/>
                </a:solidFill>
                <a:latin typeface="Calibri Body"/>
              </a:rPr>
              <a:t>Data evidence  for specific elements (i.e. Outcomes) ?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rgbClr val="44546A"/>
                </a:solidFill>
                <a:latin typeface="Calibri Body"/>
              </a:rPr>
              <a:t>Governance / Equity analysis 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rgbClr val="44546A"/>
                </a:solidFill>
                <a:latin typeface="Calibri Body"/>
              </a:rPr>
              <a:t>Funds</a:t>
            </a:r>
            <a:r>
              <a:rPr lang="en-US" sz="2600" dirty="0" smtClean="0">
                <a:solidFill>
                  <a:srgbClr val="44546A"/>
                </a:solidFill>
                <a:latin typeface="Calibri Body"/>
              </a:rPr>
              <a:t> for IMET exercises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rgbClr val="44546A"/>
                </a:solidFill>
                <a:latin typeface="Calibri Body"/>
              </a:rPr>
              <a:t>More knowledge, accessibility, information </a:t>
            </a:r>
            <a:r>
              <a:rPr lang="en-US" sz="2600" dirty="0" smtClean="0">
                <a:solidFill>
                  <a:srgbClr val="44546A"/>
                </a:solidFill>
                <a:latin typeface="Calibri Body"/>
              </a:rPr>
              <a:t>on IMET</a:t>
            </a:r>
            <a:endParaRPr lang="en-US" sz="2600" dirty="0">
              <a:solidFill>
                <a:srgbClr val="44546A"/>
              </a:solidFill>
              <a:latin typeface="Calibri Body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44546A"/>
                </a:solidFill>
                <a:latin typeface="Calibri Body"/>
              </a:rPr>
              <a:t>IMET for non ACP countries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44546A"/>
                </a:solidFill>
                <a:latin typeface="Calibri Body"/>
              </a:rPr>
              <a:t>Database setting and accessibility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44546A"/>
                </a:solidFill>
                <a:latin typeface="Calibri Body"/>
              </a:rPr>
              <a:t>Limited number of coaches so far</a:t>
            </a:r>
            <a:endParaRPr lang="en-US" sz="2600" dirty="0">
              <a:solidFill>
                <a:srgbClr val="44546A"/>
              </a:solidFill>
              <a:latin typeface="Calibri Body"/>
            </a:endParaRPr>
          </a:p>
        </p:txBody>
      </p:sp>
    </p:spTree>
    <p:extLst>
      <p:ext uri="{BB962C8B-B14F-4D97-AF65-F5344CB8AC3E}">
        <p14:creationId xmlns:p14="http://schemas.microsoft.com/office/powerpoint/2010/main" val="281098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>
            <p:custDataLst>
              <p:tags r:id="rId1"/>
            </p:custDataLst>
          </p:nvPr>
        </p:nvSpPr>
        <p:spPr>
          <a:xfrm>
            <a:off x="0" y="1404234"/>
            <a:ext cx="45577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tx2"/>
                </a:solidFill>
                <a:latin typeface="Calibri Body"/>
              </a:rPr>
              <a:t>IMET</a:t>
            </a:r>
          </a:p>
          <a:p>
            <a:pPr algn="ctr"/>
            <a:r>
              <a:rPr lang="en-GB" sz="3600" b="1" dirty="0" smtClean="0">
                <a:solidFill>
                  <a:schemeClr val="tx2"/>
                </a:solidFill>
                <a:latin typeface="Calibri Body"/>
              </a:rPr>
              <a:t>-</a:t>
            </a:r>
          </a:p>
          <a:p>
            <a:pPr algn="ctr"/>
            <a:r>
              <a:rPr lang="en-GB" sz="3600" b="1" dirty="0" smtClean="0">
                <a:solidFill>
                  <a:schemeClr val="tx2"/>
                </a:solidFill>
                <a:latin typeface="Calibri Body"/>
              </a:rPr>
              <a:t>OTHER</a:t>
            </a:r>
          </a:p>
          <a:p>
            <a:pPr algn="ctr"/>
            <a:r>
              <a:rPr lang="en-GB" sz="3600" b="1" dirty="0" smtClean="0">
                <a:solidFill>
                  <a:schemeClr val="tx2"/>
                </a:solidFill>
                <a:latin typeface="Calibri Body"/>
              </a:rPr>
              <a:t>CONSIDERATIONS  </a:t>
            </a:r>
            <a:endParaRPr lang="en-GB" sz="3600" b="1" dirty="0">
              <a:solidFill>
                <a:schemeClr val="tx2"/>
              </a:solidFill>
              <a:latin typeface="Calibri Body"/>
            </a:endParaRPr>
          </a:p>
        </p:txBody>
      </p:sp>
      <p:sp>
        <p:nvSpPr>
          <p:cNvPr id="20" name="Rettangolo 15">
            <a:extLst>
              <a:ext uri="{FF2B5EF4-FFF2-40B4-BE49-F238E27FC236}">
                <a16:creationId xmlns:a16="http://schemas.microsoft.com/office/drawing/2014/main" xmlns="" id="{BB6BF110-2FAF-4E9A-91F7-65E090C00FE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48815" y="368936"/>
            <a:ext cx="72160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0AD47"/>
                </a:solidFill>
                <a:latin typeface="Calibri Body"/>
                <a:cs typeface="Calibri" panose="020F0502020204030204" pitchFamily="34" charset="0"/>
              </a:rPr>
              <a:t>BIOPAMA – IMET Overview</a:t>
            </a:r>
            <a:endParaRPr lang="en-GB" b="1" dirty="0">
              <a:solidFill>
                <a:srgbClr val="70AD47"/>
              </a:solidFill>
              <a:latin typeface="Calibri Body"/>
            </a:endParaRP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xmlns="" id="{EFAD9D58-DA68-4D00-ACD4-77C80F0AD2D5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838088" y="1571105"/>
            <a:ext cx="6808043" cy="418961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solidFill>
                  <a:srgbClr val="44546A"/>
                </a:solidFill>
                <a:latin typeface="Calibri Body"/>
              </a:rPr>
              <a:t>IMET for MAC?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3600" dirty="0" smtClean="0">
              <a:solidFill>
                <a:srgbClr val="44546A"/>
              </a:solidFill>
              <a:latin typeface="Calibri Body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solidFill>
                  <a:srgbClr val="44546A"/>
                </a:solidFill>
                <a:latin typeface="Calibri Body"/>
              </a:rPr>
              <a:t>Toolbox to identify best tools for specific analysis or specific protected / conserved areas</a:t>
            </a:r>
            <a:endParaRPr lang="en-US" sz="3600" dirty="0">
              <a:solidFill>
                <a:srgbClr val="44546A"/>
              </a:solidFill>
              <a:latin typeface="Calibri Body"/>
            </a:endParaRPr>
          </a:p>
        </p:txBody>
      </p:sp>
    </p:spTree>
    <p:extLst>
      <p:ext uri="{BB962C8B-B14F-4D97-AF65-F5344CB8AC3E}">
        <p14:creationId xmlns:p14="http://schemas.microsoft.com/office/powerpoint/2010/main" val="5936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>
            <p:custDataLst>
              <p:tags r:id="rId1"/>
            </p:custDataLst>
          </p:nvPr>
        </p:nvSpPr>
        <p:spPr>
          <a:xfrm>
            <a:off x="248815" y="1379718"/>
            <a:ext cx="30210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tx2"/>
                </a:solidFill>
                <a:latin typeface="Calibri Body"/>
              </a:rPr>
              <a:t>IMET</a:t>
            </a:r>
          </a:p>
          <a:p>
            <a:pPr algn="ctr"/>
            <a:r>
              <a:rPr lang="en-GB" sz="3600" b="1" dirty="0" smtClean="0">
                <a:solidFill>
                  <a:schemeClr val="tx2"/>
                </a:solidFill>
                <a:latin typeface="Calibri Body"/>
              </a:rPr>
              <a:t>-</a:t>
            </a:r>
          </a:p>
          <a:p>
            <a:pPr algn="ctr"/>
            <a:r>
              <a:rPr lang="en-GB" sz="3600" b="1" dirty="0" smtClean="0">
                <a:solidFill>
                  <a:schemeClr val="tx2"/>
                </a:solidFill>
                <a:latin typeface="Calibri Body"/>
              </a:rPr>
              <a:t>POSSIBLE SOLUTIONS</a:t>
            </a:r>
            <a:endParaRPr lang="en-GB" sz="3600" b="1" dirty="0">
              <a:solidFill>
                <a:schemeClr val="tx2"/>
              </a:solidFill>
              <a:latin typeface="Calibri Body"/>
            </a:endParaRPr>
          </a:p>
        </p:txBody>
      </p:sp>
      <p:sp>
        <p:nvSpPr>
          <p:cNvPr id="20" name="Rettangolo 15">
            <a:extLst>
              <a:ext uri="{FF2B5EF4-FFF2-40B4-BE49-F238E27FC236}">
                <a16:creationId xmlns:a16="http://schemas.microsoft.com/office/drawing/2014/main" xmlns="" id="{BB6BF110-2FAF-4E9A-91F7-65E090C00FE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48815" y="368936"/>
            <a:ext cx="72160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0AD47"/>
                </a:solidFill>
                <a:latin typeface="Calibri Body"/>
                <a:cs typeface="Calibri" panose="020F0502020204030204" pitchFamily="34" charset="0"/>
              </a:rPr>
              <a:t>BIOPAMA – IMET Overview</a:t>
            </a:r>
            <a:endParaRPr lang="en-GB" b="1" dirty="0">
              <a:solidFill>
                <a:srgbClr val="70AD47"/>
              </a:solidFill>
              <a:latin typeface="Calibri Body"/>
            </a:endParaRP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xmlns="" id="{EFAD9D58-DA68-4D00-ACD4-77C80F0AD2D5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486150" y="1571105"/>
            <a:ext cx="8159981" cy="418961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44546A"/>
                </a:solidFill>
                <a:latin typeface="Calibri Body"/>
              </a:rPr>
              <a:t>Possible integration with GL (but IMET ≠ GL)</a:t>
            </a:r>
          </a:p>
          <a:p>
            <a:pPr lvl="1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44546A"/>
                </a:solidFill>
                <a:latin typeface="Calibri Body"/>
              </a:rPr>
              <a:t>Articles</a:t>
            </a:r>
            <a:r>
              <a:rPr lang="en-US" sz="2800" dirty="0">
                <a:solidFill>
                  <a:srgbClr val="44546A"/>
                </a:solidFill>
                <a:latin typeface="Calibri Body"/>
              </a:rPr>
              <a:t>, </a:t>
            </a:r>
            <a:r>
              <a:rPr lang="en-US" sz="2800" dirty="0" smtClean="0">
                <a:solidFill>
                  <a:srgbClr val="44546A"/>
                </a:solidFill>
                <a:latin typeface="Calibri Body"/>
              </a:rPr>
              <a:t>Massive </a:t>
            </a:r>
            <a:r>
              <a:rPr lang="en-US" sz="2800" dirty="0">
                <a:solidFill>
                  <a:srgbClr val="44546A"/>
                </a:solidFill>
                <a:latin typeface="Calibri Body"/>
              </a:rPr>
              <a:t>Open Online Course – MOOC </a:t>
            </a:r>
            <a:r>
              <a:rPr lang="en-US" sz="2800" i="1" dirty="0">
                <a:solidFill>
                  <a:srgbClr val="44546A"/>
                </a:solidFill>
                <a:latin typeface="Calibri Body"/>
              </a:rPr>
              <a:t>(Management effectiveness in IMET, application, COMIT, etc.)</a:t>
            </a:r>
          </a:p>
          <a:p>
            <a:pPr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44546A"/>
                </a:solidFill>
                <a:latin typeface="Calibri Body"/>
              </a:rPr>
              <a:t>English speaking IMET </a:t>
            </a:r>
            <a:r>
              <a:rPr lang="en-US" dirty="0" smtClean="0">
                <a:solidFill>
                  <a:srgbClr val="44546A"/>
                </a:solidFill>
                <a:latin typeface="Calibri Body"/>
              </a:rPr>
              <a:t>coaches/training</a:t>
            </a:r>
            <a:endParaRPr lang="en-US" dirty="0">
              <a:solidFill>
                <a:srgbClr val="44546A"/>
              </a:solidFill>
              <a:latin typeface="Calibri Body"/>
            </a:endParaRPr>
          </a:p>
          <a:p>
            <a:pPr lvl="1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44546A"/>
                </a:solidFill>
                <a:latin typeface="Calibri Body"/>
              </a:rPr>
              <a:t>Information for other tools / Alert on specific situation requiring the use of other specific tools</a:t>
            </a:r>
            <a:endParaRPr lang="en-US" sz="2800" dirty="0">
              <a:solidFill>
                <a:srgbClr val="44546A"/>
              </a:solidFill>
              <a:latin typeface="Calibri Body"/>
            </a:endParaRPr>
          </a:p>
        </p:txBody>
      </p:sp>
    </p:spTree>
    <p:extLst>
      <p:ext uri="{BB962C8B-B14F-4D97-AF65-F5344CB8AC3E}">
        <p14:creationId xmlns:p14="http://schemas.microsoft.com/office/powerpoint/2010/main" val="220112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>
            <p:custDataLst>
              <p:tags r:id="rId1"/>
            </p:custDataLst>
          </p:nvPr>
        </p:nvSpPr>
        <p:spPr>
          <a:xfrm>
            <a:off x="495199" y="1404234"/>
            <a:ext cx="21731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  <a:latin typeface="Calibri Body"/>
              </a:rPr>
              <a:t>IMET </a:t>
            </a:r>
            <a:r>
              <a:rPr lang="en-US" sz="3600" b="1" dirty="0" smtClean="0">
                <a:solidFill>
                  <a:schemeClr val="tx2"/>
                </a:solidFill>
                <a:latin typeface="Calibri Body"/>
              </a:rPr>
              <a:t> and </a:t>
            </a:r>
            <a:r>
              <a:rPr lang="en-US" sz="3600" b="1" dirty="0">
                <a:solidFill>
                  <a:schemeClr val="tx2"/>
                </a:solidFill>
                <a:latin typeface="Calibri Body"/>
              </a:rPr>
              <a:t>Green </a:t>
            </a:r>
            <a:r>
              <a:rPr lang="en-US" sz="3600" b="1" dirty="0" smtClean="0">
                <a:solidFill>
                  <a:schemeClr val="tx2"/>
                </a:solidFill>
                <a:latin typeface="Calibri Body"/>
              </a:rPr>
              <a:t>List</a:t>
            </a:r>
            <a:endParaRPr lang="en-GB" sz="3600" b="1" dirty="0">
              <a:solidFill>
                <a:schemeClr val="tx2"/>
              </a:solidFill>
              <a:latin typeface="Calibri Body"/>
            </a:endParaRP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xmlns="" id="{EFAD9D58-DA68-4D00-ACD4-77C80F0AD2D5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764412" y="1190388"/>
            <a:ext cx="9234580" cy="469015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44546A"/>
                </a:solidFill>
                <a:latin typeface="Calibri Body"/>
              </a:rPr>
              <a:t>IMET </a:t>
            </a:r>
            <a:r>
              <a:rPr lang="en-US" dirty="0">
                <a:solidFill>
                  <a:srgbClr val="44546A"/>
                </a:solidFill>
                <a:latin typeface="Calibri Body"/>
              </a:rPr>
              <a:t>can support the Green List Standards by: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44546A"/>
                </a:solidFill>
                <a:latin typeface="Calibri Body"/>
              </a:rPr>
              <a:t>identifying values and elements in the intervention context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44546A"/>
                </a:solidFill>
                <a:latin typeface="Calibri Body"/>
              </a:rPr>
              <a:t>prioritizing </a:t>
            </a:r>
            <a:r>
              <a:rPr lang="en-US" dirty="0">
                <a:solidFill>
                  <a:srgbClr val="44546A"/>
                </a:solidFill>
                <a:latin typeface="Calibri Body"/>
              </a:rPr>
              <a:t>key element of management or governance (the last one for few elements)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44546A"/>
                </a:solidFill>
                <a:latin typeface="Calibri Body"/>
              </a:rPr>
              <a:t>supporting </a:t>
            </a:r>
            <a:r>
              <a:rPr lang="en-US" dirty="0" smtClean="0">
                <a:solidFill>
                  <a:srgbClr val="44546A"/>
                </a:solidFill>
                <a:latin typeface="Calibri Body"/>
              </a:rPr>
              <a:t>monitoring </a:t>
            </a:r>
            <a:r>
              <a:rPr lang="en-US" dirty="0">
                <a:solidFill>
                  <a:srgbClr val="44546A"/>
                </a:solidFill>
                <a:latin typeface="Calibri Body"/>
              </a:rPr>
              <a:t>and planning for a better achievement of outputs and outcomes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44546A"/>
                </a:solidFill>
                <a:latin typeface="Calibri Body"/>
              </a:rPr>
              <a:t>picking out common elements from a scaling-up </a:t>
            </a:r>
            <a:r>
              <a:rPr lang="en-US" dirty="0" smtClean="0">
                <a:solidFill>
                  <a:srgbClr val="44546A"/>
                </a:solidFill>
                <a:latin typeface="Calibri Body"/>
              </a:rPr>
              <a:t>analysis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44546A"/>
                </a:solidFill>
                <a:latin typeface="Calibri Body"/>
              </a:rPr>
              <a:t>GL mentors and IMET coaches</a:t>
            </a:r>
            <a:endParaRPr lang="en-US" dirty="0">
              <a:solidFill>
                <a:srgbClr val="44546A"/>
              </a:solidFill>
              <a:latin typeface="Calibri Body"/>
            </a:endParaRPr>
          </a:p>
        </p:txBody>
      </p:sp>
      <p:sp>
        <p:nvSpPr>
          <p:cNvPr id="20" name="Rettangolo 15">
            <a:extLst>
              <a:ext uri="{FF2B5EF4-FFF2-40B4-BE49-F238E27FC236}">
                <a16:creationId xmlns:a16="http://schemas.microsoft.com/office/drawing/2014/main" xmlns="" id="{BB6BF110-2FAF-4E9A-91F7-65E090C00FE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48816" y="368936"/>
            <a:ext cx="71328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0AD47"/>
                </a:solidFill>
                <a:latin typeface="Calibri Body"/>
                <a:cs typeface="Calibri" panose="020F0502020204030204" pitchFamily="34" charset="0"/>
              </a:rPr>
              <a:t>BIOPAMA – IMET Overview</a:t>
            </a:r>
            <a:endParaRPr lang="en-GB" b="1" dirty="0">
              <a:solidFill>
                <a:srgbClr val="70AD47"/>
              </a:solidFill>
              <a:latin typeface="Calibri Body"/>
            </a:endParaRPr>
          </a:p>
        </p:txBody>
      </p:sp>
    </p:spTree>
    <p:extLst>
      <p:ext uri="{BB962C8B-B14F-4D97-AF65-F5344CB8AC3E}">
        <p14:creationId xmlns:p14="http://schemas.microsoft.com/office/powerpoint/2010/main" val="71327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0" y="0"/>
            <a:ext cx="12207240" cy="6873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124" y="2670304"/>
            <a:ext cx="5556991" cy="1250121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3"/>
            <p:custDataLst>
              <p:tags r:id="rId3"/>
            </p:custDataLst>
          </p:nvPr>
        </p:nvSpPr>
        <p:spPr>
          <a:xfrm>
            <a:off x="4038600" y="1067689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BIOPAMA PPT Template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0" y="4858124"/>
            <a:ext cx="4999567" cy="149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70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2317</TotalTime>
  <Words>418</Words>
  <Application>Microsoft Office PowerPoint</Application>
  <PresentationFormat>Personnalisé</PresentationFormat>
  <Paragraphs>69</Paragraphs>
  <Slides>8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Office Theme</vt:lpstr>
      <vt:lpstr>2_Office Theme</vt:lpstr>
      <vt:lpstr>BIOPAMA - IMET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to Romania</dc:title>
  <dc:creator>Microsoft Office User</dc:creator>
  <cp:lastModifiedBy>Carlo Paolini</cp:lastModifiedBy>
  <cp:revision>122</cp:revision>
  <dcterms:created xsi:type="dcterms:W3CDTF">2016-03-29T08:17:27Z</dcterms:created>
  <dcterms:modified xsi:type="dcterms:W3CDTF">2019-06-28T07:06:15Z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https://connected.cnect.cec.eu.int</vt:lpwstr>
  </property>
  <property fmtid="{D5CDD505-2E9C-101B-9397-08002B2CF9AE}" pid="3" name="Offisync_UniqueId">
    <vt:lpwstr>144279</vt:lpwstr>
  </property>
  <property fmtid="{D5CDD505-2E9C-101B-9397-08002B2CF9AE}" pid="4" name="Jive_LatestUserAccountName">
    <vt:lpwstr>boccase</vt:lpwstr>
  </property>
  <property fmtid="{D5CDD505-2E9C-101B-9397-08002B2CF9AE}" pid="5" name="Jive_VersionGuid">
    <vt:lpwstr>ea7c01f7-8789-4d31-87ce-d76e136f85d3</vt:lpwstr>
  </property>
  <property fmtid="{D5CDD505-2E9C-101B-9397-08002B2CF9AE}" pid="6" name="Offisync_ServerID">
    <vt:lpwstr>0d3b22a6-6203-4efc-8e8e-b5279256493b</vt:lpwstr>
  </property>
  <property fmtid="{D5CDD505-2E9C-101B-9397-08002B2CF9AE}" pid="7" name="Offisync_UpdateToken">
    <vt:lpwstr>1</vt:lpwstr>
  </property>
</Properties>
</file>