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3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728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39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60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66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05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332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93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22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20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2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45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2205-EB0B-4438-A17C-7F9226AAEDCD}" type="datetimeFigureOut">
              <a:rPr lang="es-CO" smtClean="0"/>
              <a:t>27/06/2019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0E3F-6E70-46DA-84DF-C86F06E26F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56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4639-9AB2-493F-B940-5D2E431BA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Governance</a:t>
            </a:r>
            <a:r>
              <a:rPr lang="es-CO" dirty="0"/>
              <a:t> &amp; </a:t>
            </a:r>
            <a:r>
              <a:rPr lang="es-CO" dirty="0" err="1"/>
              <a:t>Equity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8B9260-DA43-494E-B75C-75DFAB372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/>
              <a:t>Food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thought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BIOPAMA and </a:t>
            </a:r>
            <a:r>
              <a:rPr lang="es-CO" dirty="0" err="1"/>
              <a:t>the</a:t>
            </a:r>
            <a:r>
              <a:rPr lang="es-CO" dirty="0"/>
              <a:t> Green </a:t>
            </a:r>
            <a:r>
              <a:rPr lang="es-CO" dirty="0" err="1"/>
              <a:t>List</a:t>
            </a:r>
            <a:r>
              <a:rPr lang="es-CO" dirty="0"/>
              <a:t> </a:t>
            </a:r>
            <a:r>
              <a:rPr lang="es-CO" dirty="0" err="1"/>
              <a:t>programmes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369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4309B-375F-4450-972A-C598C493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139819"/>
            <a:ext cx="7886700" cy="1325563"/>
          </a:xfrm>
        </p:spPr>
        <p:txBody>
          <a:bodyPr/>
          <a:lstStyle/>
          <a:p>
            <a:r>
              <a:rPr lang="es-CO" dirty="0" err="1"/>
              <a:t>Main</a:t>
            </a:r>
            <a:r>
              <a:rPr lang="es-CO" dirty="0"/>
              <a:t> </a:t>
            </a:r>
            <a:r>
              <a:rPr lang="es-CO" dirty="0" err="1"/>
              <a:t>reflections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08574D-82D3-4A63-8FFD-BDBB1907E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389186"/>
            <a:ext cx="8481646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CA" dirty="0"/>
              <a:t>Governance needs to be at the heart of the conservation and planning strategies</a:t>
            </a:r>
          </a:p>
          <a:p>
            <a:pPr algn="just"/>
            <a:r>
              <a:rPr lang="en-CA" dirty="0"/>
              <a:t>Governance and equity to better direct national policies and enhance decision-making</a:t>
            </a:r>
          </a:p>
          <a:p>
            <a:pPr algn="just"/>
            <a:r>
              <a:rPr lang="en-CA" dirty="0"/>
              <a:t>Understanding governance and what it entails, at the different levels and with a multi-stakeholder approach</a:t>
            </a:r>
          </a:p>
          <a:p>
            <a:pPr algn="just"/>
            <a:r>
              <a:rPr lang="en-CA" dirty="0"/>
              <a:t>Consider landscape/seascape particularities, land-use planning, other policies</a:t>
            </a:r>
          </a:p>
          <a:p>
            <a:pPr algn="just"/>
            <a:r>
              <a:rPr lang="en-CA" dirty="0"/>
              <a:t>Think beyond assessment, encourage engagement and recognition of diverse governance arrangements/mechanisms</a:t>
            </a:r>
          </a:p>
          <a:p>
            <a:pPr algn="just"/>
            <a:r>
              <a:rPr lang="en-CA" dirty="0"/>
              <a:t>Consider governance as the “</a:t>
            </a:r>
            <a:r>
              <a:rPr lang="en-CA" dirty="0" err="1"/>
              <a:t>cout</a:t>
            </a:r>
            <a:r>
              <a:rPr lang="en-CA" dirty="0"/>
              <a:t>” of PA management</a:t>
            </a:r>
          </a:p>
          <a:p>
            <a:pPr algn="just"/>
            <a:r>
              <a:rPr lang="en-CA" dirty="0"/>
              <a:t>Encourage discussions about key governance elements for well-being</a:t>
            </a:r>
          </a:p>
          <a:p>
            <a:pPr algn="just"/>
            <a:r>
              <a:rPr lang="en-CA" dirty="0"/>
              <a:t>Time is an important measure for assessing governance, as much as hearing the many voices that have a say</a:t>
            </a:r>
          </a:p>
          <a:p>
            <a:pPr algn="just"/>
            <a:r>
              <a:rPr lang="en-CA" dirty="0"/>
              <a:t>Moral and transparency are fundamental pieces of the frame</a:t>
            </a:r>
          </a:p>
        </p:txBody>
      </p:sp>
    </p:spTree>
    <p:extLst>
      <p:ext uri="{BB962C8B-B14F-4D97-AF65-F5344CB8AC3E}">
        <p14:creationId xmlns:p14="http://schemas.microsoft.com/office/powerpoint/2010/main" val="331781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603C3-4951-4305-A8E5-13EFF005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Opportunities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CA99C-1D87-4B73-91C9-076D02F5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Take stock of </a:t>
            </a:r>
            <a:r>
              <a:rPr lang="en-CA" dirty="0" err="1"/>
              <a:t>leassons</a:t>
            </a:r>
            <a:r>
              <a:rPr lang="en-CA" dirty="0"/>
              <a:t> learned in regions, countries and from different stakeholders</a:t>
            </a:r>
          </a:p>
          <a:p>
            <a:pPr algn="just"/>
            <a:r>
              <a:rPr lang="en-CA" dirty="0"/>
              <a:t>Expand training through many formal and more locally accepted means of education</a:t>
            </a:r>
          </a:p>
          <a:p>
            <a:pPr algn="just"/>
            <a:r>
              <a:rPr lang="en-CA" dirty="0"/>
              <a:t>Use the Green List Good governance component as a trigger for dialogue, supported by BIOPAMA</a:t>
            </a:r>
          </a:p>
        </p:txBody>
      </p:sp>
    </p:spTree>
    <p:extLst>
      <p:ext uri="{BB962C8B-B14F-4D97-AF65-F5344CB8AC3E}">
        <p14:creationId xmlns:p14="http://schemas.microsoft.com/office/powerpoint/2010/main" val="44721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1ED11-0BC8-4964-AED2-11C470BF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32" y="154108"/>
            <a:ext cx="7886700" cy="1325563"/>
          </a:xfrm>
        </p:spPr>
        <p:txBody>
          <a:bodyPr/>
          <a:lstStyle/>
          <a:p>
            <a:r>
              <a:rPr lang="es-CO" dirty="0" err="1"/>
              <a:t>Recommendations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3D612C-CF54-4BC9-A2BC-33D03CAA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068" y="1336431"/>
            <a:ext cx="8044228" cy="521677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CA" dirty="0"/>
              <a:t>Develop training opportunities and means for better competencies/understanding of governance and equity, and the impacts on management</a:t>
            </a:r>
          </a:p>
          <a:p>
            <a:pPr algn="just"/>
            <a:r>
              <a:rPr lang="en-CA" dirty="0"/>
              <a:t>Undertake evaluations in sites and systems to invite necessary changes overtime</a:t>
            </a:r>
          </a:p>
          <a:p>
            <a:pPr algn="just"/>
            <a:r>
              <a:rPr lang="en-CA" dirty="0"/>
              <a:t>Encourage Green List nominations with strong governance analyses as part of the process</a:t>
            </a:r>
          </a:p>
          <a:p>
            <a:pPr algn="just"/>
            <a:r>
              <a:rPr lang="en-CA" dirty="0"/>
              <a:t>Collect case studies, lessons learned in a global “state-of-the-art” study that helps identify key actions needed in each country</a:t>
            </a:r>
          </a:p>
          <a:p>
            <a:pPr algn="just"/>
            <a:r>
              <a:rPr lang="en-CA" dirty="0"/>
              <a:t>Provide feedback to the standard for the Good Governance component based on arising points from evaluations</a:t>
            </a:r>
          </a:p>
          <a:p>
            <a:pPr algn="just"/>
            <a:r>
              <a:rPr lang="en-CA" dirty="0"/>
              <a:t>By collecting experience and enabling dialogue, partners have a potential to influence change in PA management policy frameworks in the long term, including those at the national (legal and institutional) and international levels (IUCN decisions, COP decisions, post-2020 agenda)</a:t>
            </a:r>
          </a:p>
        </p:txBody>
      </p:sp>
    </p:spTree>
    <p:extLst>
      <p:ext uri="{BB962C8B-B14F-4D97-AF65-F5344CB8AC3E}">
        <p14:creationId xmlns:p14="http://schemas.microsoft.com/office/powerpoint/2010/main" val="2319932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299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Governance &amp; Equity</vt:lpstr>
      <vt:lpstr>Main reflections</vt:lpstr>
      <vt:lpstr>Opportunities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&amp; Equity</dc:title>
  <dc:creator>Paula Bueno</dc:creator>
  <cp:lastModifiedBy>Paula Bueno</cp:lastModifiedBy>
  <cp:revision>6</cp:revision>
  <dcterms:created xsi:type="dcterms:W3CDTF">2019-06-27T15:57:27Z</dcterms:created>
  <dcterms:modified xsi:type="dcterms:W3CDTF">2019-06-27T16:45:03Z</dcterms:modified>
</cp:coreProperties>
</file>