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25" r:id="rId6"/>
    <p:sldMasterId id="2147483730" r:id="rId7"/>
    <p:sldMasterId id="2147483734" r:id="rId8"/>
  </p:sldMasterIdLst>
  <p:notesMasterIdLst>
    <p:notesMasterId r:id="rId35"/>
  </p:notesMasterIdLst>
  <p:handoutMasterIdLst>
    <p:handoutMasterId r:id="rId36"/>
  </p:handoutMasterIdLst>
  <p:sldIdLst>
    <p:sldId id="353" r:id="rId9"/>
    <p:sldId id="354" r:id="rId10"/>
    <p:sldId id="430" r:id="rId11"/>
    <p:sldId id="418" r:id="rId12"/>
    <p:sldId id="424" r:id="rId13"/>
    <p:sldId id="511" r:id="rId14"/>
    <p:sldId id="429" r:id="rId15"/>
    <p:sldId id="525" r:id="rId16"/>
    <p:sldId id="526" r:id="rId17"/>
    <p:sldId id="359" r:id="rId18"/>
    <p:sldId id="432" r:id="rId19"/>
    <p:sldId id="404" r:id="rId20"/>
    <p:sldId id="516" r:id="rId21"/>
    <p:sldId id="517" r:id="rId22"/>
    <p:sldId id="518" r:id="rId23"/>
    <p:sldId id="521" r:id="rId24"/>
    <p:sldId id="520" r:id="rId25"/>
    <p:sldId id="522" r:id="rId26"/>
    <p:sldId id="523" r:id="rId27"/>
    <p:sldId id="513" r:id="rId28"/>
    <p:sldId id="524" r:id="rId29"/>
    <p:sldId id="527" r:id="rId30"/>
    <p:sldId id="403" r:id="rId31"/>
    <p:sldId id="361" r:id="rId32"/>
    <p:sldId id="509" r:id="rId33"/>
    <p:sldId id="43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PA" id="{F02A52E4-2CDD-424A-81D7-EEC6256853FE}">
          <p14:sldIdLst>
            <p14:sldId id="353"/>
            <p14:sldId id="354"/>
            <p14:sldId id="430"/>
            <p14:sldId id="418"/>
            <p14:sldId id="424"/>
            <p14:sldId id="511"/>
            <p14:sldId id="429"/>
            <p14:sldId id="525"/>
            <p14:sldId id="526"/>
            <p14:sldId id="359"/>
            <p14:sldId id="432"/>
            <p14:sldId id="404"/>
            <p14:sldId id="516"/>
            <p14:sldId id="517"/>
            <p14:sldId id="518"/>
            <p14:sldId id="521"/>
            <p14:sldId id="520"/>
            <p14:sldId id="522"/>
            <p14:sldId id="523"/>
            <p14:sldId id="513"/>
            <p14:sldId id="524"/>
            <p14:sldId id="527"/>
            <p14:sldId id="403"/>
            <p14:sldId id="361"/>
            <p14:sldId id="509"/>
            <p14:sldId id="43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Franks" initials="PF" lastIdx="1" clrIdx="0">
    <p:extLst>
      <p:ext uri="{19B8F6BF-5375-455C-9EA6-DF929625EA0E}">
        <p15:presenceInfo xmlns:p15="http://schemas.microsoft.com/office/powerpoint/2012/main" userId="S::phil.franks@iied.org::f7cad1dc-35c0-4ad3-901a-38c2c1525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AEAEA"/>
    <a:srgbClr val="CCFFFF"/>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30" autoAdjust="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0"/>
    </p:cViewPr>
  </p:notesTextViewPr>
  <p:sorterViewPr>
    <p:cViewPr>
      <p:scale>
        <a:sx n="60" d="100"/>
        <a:sy n="60" d="100"/>
      </p:scale>
      <p:origin x="0" y="-1368"/>
    </p:cViewPr>
  </p:sorter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449151-5B50-4FF9-8DA4-1F6287F76F6A}" type="datetimeFigureOut">
              <a:rPr lang="en-GB" smtClean="0"/>
              <a:t>29/06/2019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C2656C-20F7-49E0-ABBB-EF95CC3C9433}" type="slidenum">
              <a:rPr lang="en-GB" smtClean="0"/>
              <a:t>‹#›</a:t>
            </a:fld>
            <a:endParaRPr lang="en-GB"/>
          </a:p>
        </p:txBody>
      </p:sp>
    </p:spTree>
    <p:extLst>
      <p:ext uri="{BB962C8B-B14F-4D97-AF65-F5344CB8AC3E}">
        <p14:creationId xmlns:p14="http://schemas.microsoft.com/office/powerpoint/2010/main" val="918996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36A63-1265-40EF-BF24-10B32E03C2E2}" type="datetimeFigureOut">
              <a:rPr lang="en-GB" smtClean="0"/>
              <a:t>29/06/2019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60832-CE60-42D2-B5B6-102D1B6F5684}" type="slidenum">
              <a:rPr lang="en-GB" smtClean="0"/>
              <a:t>‹#›</a:t>
            </a:fld>
            <a:endParaRPr lang="en-GB"/>
          </a:p>
        </p:txBody>
      </p:sp>
    </p:spTree>
    <p:extLst>
      <p:ext uri="{BB962C8B-B14F-4D97-AF65-F5344CB8AC3E}">
        <p14:creationId xmlns:p14="http://schemas.microsoft.com/office/powerpoint/2010/main" val="361161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060832-CE60-42D2-B5B6-102D1B6F5684}" type="slidenum">
              <a:rPr lang="en-GB" smtClean="0"/>
              <a:t>1</a:t>
            </a:fld>
            <a:endParaRPr lang="en-GB"/>
          </a:p>
        </p:txBody>
      </p:sp>
    </p:spTree>
    <p:extLst>
      <p:ext uri="{BB962C8B-B14F-4D97-AF65-F5344CB8AC3E}">
        <p14:creationId xmlns:p14="http://schemas.microsoft.com/office/powerpoint/2010/main" val="17842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60832-CE60-42D2-B5B6-102D1B6F56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5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land of MNC is owned by around 700 individuals who have titles ranging from 20 – 150 acres. The company responsible for management of MNC (Mara North Conservancy Ltd) has negotiated leases of fifteen years for the majority of these individual land plots. The MNC company is made up of twelve tourism businesses (“tourism partners”) who operate safari camps and lodges on land within the conservancy. Under the terms of the lease, the company has full authority to manage the land for wildlife conservation-based tourism subject to allowing the land owners to graze their cattle within the conservancy according to an agreed grazing plan. In return the land owners get regular lease payments and they and their families benefit from a range of development project funded by the MNC Company and donations from tourists through individual camps Trusts.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2B2DB-21DA-4931-AA37-5B1B628E8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97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C2B2DB-21DA-4931-AA37-5B1B628E8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53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t>
            </a:r>
            <a:r>
              <a:rPr lang="en-GB" sz="1200" dirty="0">
                <a:latin typeface="Calibri" panose="020F0502020204030204" pitchFamily="34" charset="0"/>
                <a:cs typeface="Calibri" panose="020F0502020204030204" pitchFamily="34" charset="0"/>
              </a:rPr>
              <a:t> Equitable management means</a:t>
            </a:r>
            <a:r>
              <a:rPr lang="en-GB" sz="1200" i="1" dirty="0">
                <a:latin typeface="Calibri" panose="020F0502020204030204" pitchFamily="34" charset="0"/>
                <a:cs typeface="Calibri" panose="020F0502020204030204" pitchFamily="34" charset="0"/>
              </a:rPr>
              <a:t>: PAs should be established and managed in close collaboration with, and through equitable processes that recognize and respect the rights of indigenous and local communities, and vulnerable populations. These communities should be fully engaged in governing and managing PAs according to their rights, knowledge, capacities and institutions, should equitably share in the benefits arising from PAs and should not bear inequitable cost   (CBD Sec 2011)</a:t>
            </a:r>
          </a:p>
          <a:p>
            <a:endParaRPr lang="en-GB" dirty="0"/>
          </a:p>
        </p:txBody>
      </p:sp>
      <p:sp>
        <p:nvSpPr>
          <p:cNvPr id="4" name="Slide Number Placeholder 3"/>
          <p:cNvSpPr>
            <a:spLocks noGrp="1"/>
          </p:cNvSpPr>
          <p:nvPr>
            <p:ph type="sldNum" sz="quarter" idx="5"/>
          </p:nvPr>
        </p:nvSpPr>
        <p:spPr/>
        <p:txBody>
          <a:bodyPr/>
          <a:lstStyle/>
          <a:p>
            <a:fld id="{A7060832-CE60-42D2-B5B6-102D1B6F5684}" type="slidenum">
              <a:rPr lang="en-GB" smtClean="0"/>
              <a:t>2</a:t>
            </a:fld>
            <a:endParaRPr lang="en-GB"/>
          </a:p>
        </p:txBody>
      </p:sp>
    </p:spTree>
    <p:extLst>
      <p:ext uri="{BB962C8B-B14F-4D97-AF65-F5344CB8AC3E}">
        <p14:creationId xmlns:p14="http://schemas.microsoft.com/office/powerpoint/2010/main" val="311956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91" indent="-342891">
              <a:lnSpc>
                <a:spcPct val="110000"/>
              </a:lnSpc>
              <a:spcBef>
                <a:spcPts val="1200"/>
              </a:spcBef>
              <a:buFont typeface="Arial" panose="020B0604020202020204" pitchFamily="34" charset="0"/>
              <a:buChar char="•"/>
            </a:pPr>
            <a:r>
              <a:rPr lang="en-US" sz="1200" b="1" dirty="0">
                <a:latin typeface="Calibri" panose="020F0502020204030204" pitchFamily="34" charset="0"/>
                <a:cs typeface="Calibri" panose="020F0502020204030204" pitchFamily="34" charset="0"/>
              </a:rPr>
              <a:t>Governance</a:t>
            </a:r>
            <a:r>
              <a:rPr lang="en-US" sz="1200" dirty="0">
                <a:latin typeface="Calibri" panose="020F0502020204030204" pitchFamily="34" charset="0"/>
                <a:cs typeface="Calibri" panose="020F0502020204030204" pitchFamily="34" charset="0"/>
              </a:rPr>
              <a:t> is about power, relationships and accountability. It is about who makes decisions, how those decisions are made, how resources are allocated, and how actors have their say and hold those in power to account.  </a:t>
            </a:r>
          </a:p>
          <a:p>
            <a:pPr marL="342891" indent="-342891">
              <a:lnSpc>
                <a:spcPct val="110000"/>
              </a:lnSpc>
              <a:spcBef>
                <a:spcPts val="1200"/>
              </a:spcBef>
              <a:buFont typeface="Arial" panose="020B0604020202020204" pitchFamily="34" charset="0"/>
              <a:buChar char="•"/>
            </a:pPr>
            <a:r>
              <a:rPr lang="en-US" sz="1200" b="1" dirty="0">
                <a:latin typeface="Calibri" panose="020F0502020204030204" pitchFamily="34" charset="0"/>
                <a:cs typeface="Calibri" panose="020F0502020204030204" pitchFamily="34" charset="0"/>
              </a:rPr>
              <a:t>Management</a:t>
            </a:r>
            <a:r>
              <a:rPr lang="en-US" sz="1200" dirty="0">
                <a:latin typeface="Calibri" panose="020F0502020204030204" pitchFamily="34" charset="0"/>
                <a:cs typeface="Calibri" panose="020F0502020204030204" pitchFamily="34" charset="0"/>
              </a:rPr>
              <a:t> is about what is done to achieve these objectives, and includes defining and allocating lower level objectives, responsibilities and accountabilities. </a:t>
            </a:r>
          </a:p>
          <a:p>
            <a:endParaRPr lang="en-GB" dirty="0"/>
          </a:p>
        </p:txBody>
      </p:sp>
      <p:sp>
        <p:nvSpPr>
          <p:cNvPr id="4" name="Slide Number Placeholder 3"/>
          <p:cNvSpPr>
            <a:spLocks noGrp="1"/>
          </p:cNvSpPr>
          <p:nvPr>
            <p:ph type="sldNum" sz="quarter" idx="5"/>
          </p:nvPr>
        </p:nvSpPr>
        <p:spPr/>
        <p:txBody>
          <a:bodyPr/>
          <a:lstStyle/>
          <a:p>
            <a:fld id="{A7060832-CE60-42D2-B5B6-102D1B6F5684}" type="slidenum">
              <a:rPr lang="en-GB" smtClean="0"/>
              <a:t>3</a:t>
            </a:fld>
            <a:endParaRPr lang="en-GB"/>
          </a:p>
        </p:txBody>
      </p:sp>
    </p:spTree>
    <p:extLst>
      <p:ext uri="{BB962C8B-B14F-4D97-AF65-F5344CB8AC3E}">
        <p14:creationId xmlns:p14="http://schemas.microsoft.com/office/powerpoint/2010/main" val="247900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This is text from a decision of CBD COP14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60832-CE60-42D2-B5B6-102D1B6F56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2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3EDE7-A2EB-468F-905E-B4218D554D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24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size of the management effectiveness box depends on the specific methodology being used.  What is shown here is basic METT.  Some new versions of METT include some coverage of ecological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60832-CE60-42D2-B5B6-102D1B6F56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58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size of the management effectiveness box depends on the specific methodology being used.  What is shown here is basic METT.  Some new versions of METT include some coverage of ecological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60832-CE60-42D2-B5B6-102D1B6F56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2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The size of the management effectiveness box depends on the specific methodology being used.  What is shown here is basic METT.  Some new versions of METT include some coverage of ecological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60832-CE60-42D2-B5B6-102D1B6F56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84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6893B61-AA91-42CB-9201-A27B152CD91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1550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8147" y="3931467"/>
            <a:ext cx="6400800" cy="1752600"/>
          </a:xfrm>
        </p:spPr>
        <p:txBody>
          <a:bodyPr/>
          <a:lstStyle>
            <a:lvl1pPr marL="0" indent="0" algn="l">
              <a:buNone/>
              <a:defRPr>
                <a:solidFill>
                  <a:schemeClr val="tx2"/>
                </a:solidFill>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Presentation subtitle</a:t>
            </a:r>
            <a:endParaRPr lang="en-GB" dirty="0"/>
          </a:p>
        </p:txBody>
      </p:sp>
      <p:sp>
        <p:nvSpPr>
          <p:cNvPr id="5" name="Title 4"/>
          <p:cNvSpPr>
            <a:spLocks noGrp="1"/>
          </p:cNvSpPr>
          <p:nvPr>
            <p:ph type="title" hasCustomPrompt="1"/>
          </p:nvPr>
        </p:nvSpPr>
        <p:spPr>
          <a:xfrm>
            <a:off x="457200" y="1430462"/>
            <a:ext cx="6387220" cy="2046083"/>
          </a:xfrm>
        </p:spPr>
        <p:txBody>
          <a:bodyPr anchor="t">
            <a:noAutofit/>
          </a:bodyPr>
          <a:lstStyle>
            <a:lvl1pPr>
              <a:defRPr sz="5251" b="0">
                <a:solidFill>
                  <a:schemeClr val="tx1"/>
                </a:solidFill>
              </a:defRPr>
            </a:lvl1pPr>
          </a:lstStyle>
          <a:p>
            <a:r>
              <a:rPr lang="en-US" dirty="0"/>
              <a:t>Presentation title</a:t>
            </a:r>
            <a:endParaRPr lang="en-GB" dirty="0"/>
          </a:p>
        </p:txBody>
      </p:sp>
      <p:sp>
        <p:nvSpPr>
          <p:cNvPr id="2" name="Rectangle 1"/>
          <p:cNvSpPr/>
          <p:nvPr userDrawn="1"/>
        </p:nvSpPr>
        <p:spPr>
          <a:xfrm>
            <a:off x="7812360" y="332656"/>
            <a:ext cx="1331640" cy="108931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11966" y="476686"/>
            <a:ext cx="576064" cy="368955"/>
          </a:xfrm>
          <a:prstGeom prst="rect">
            <a:avLst/>
          </a:prstGeom>
        </p:spPr>
      </p:pic>
      <p:sp>
        <p:nvSpPr>
          <p:cNvPr id="8" name="TextBox 7"/>
          <p:cNvSpPr txBox="1"/>
          <p:nvPr userDrawn="1"/>
        </p:nvSpPr>
        <p:spPr>
          <a:xfrm>
            <a:off x="7943790" y="888484"/>
            <a:ext cx="850900" cy="375442"/>
          </a:xfrm>
          <a:prstGeom prst="rect">
            <a:avLst/>
          </a:prstGeom>
          <a:noFill/>
        </p:spPr>
        <p:txBody>
          <a:bodyPr wrap="square" lIns="0" tIns="0" rIns="0" bIns="0" rtlCol="0">
            <a:noAutofit/>
          </a:bodyPr>
          <a:lstStyle/>
          <a:p>
            <a:r>
              <a:rPr lang="en-US" sz="600" b="1" dirty="0">
                <a:solidFill>
                  <a:srgbClr val="000000"/>
                </a:solidFill>
                <a:latin typeface="Arial"/>
                <a:cs typeface="Arial"/>
              </a:rPr>
              <a:t>[Name]</a:t>
            </a:r>
          </a:p>
          <a:p>
            <a:r>
              <a:rPr lang="en-US" sz="600" b="1" dirty="0">
                <a:solidFill>
                  <a:srgbClr val="000000"/>
                </a:solidFill>
                <a:latin typeface="Arial"/>
                <a:cs typeface="Arial"/>
              </a:rPr>
              <a:t>[Date]</a:t>
            </a:r>
            <a:endParaRPr lang="en-US" sz="600" b="0" dirty="0">
              <a:solidFill>
                <a:srgbClr val="000000"/>
              </a:solidFill>
              <a:latin typeface="Arial"/>
              <a:cs typeface="Arial"/>
            </a:endParaRPr>
          </a:p>
        </p:txBody>
      </p:sp>
    </p:spTree>
    <p:extLst>
      <p:ext uri="{BB962C8B-B14F-4D97-AF65-F5344CB8AC3E}">
        <p14:creationId xmlns:p14="http://schemas.microsoft.com/office/powerpoint/2010/main" val="130941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44C8-69B3-4179-BDBE-BC6034EDCA11}" type="datetimeFigureOut">
              <a:rPr lang="en-GB" smtClean="0"/>
              <a:t>29/06/2019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26451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644C8-69B3-4179-BDBE-BC6034EDCA11}" type="datetimeFigureOut">
              <a:rPr lang="en-GB" smtClean="0"/>
              <a:t>29/06/2019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159615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644C8-69B3-4179-BDBE-BC6034EDCA11}" type="datetimeFigureOut">
              <a:rPr lang="en-GB" smtClean="0"/>
              <a:t>29/06/2019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751172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19255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63560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8147" y="3931467"/>
            <a:ext cx="6400800" cy="1752600"/>
          </a:xfrm>
        </p:spPr>
        <p:txBody>
          <a:bodyPr/>
          <a:lstStyle>
            <a:lvl1pPr marL="0" indent="0" algn="l">
              <a:buNone/>
              <a:defRPr>
                <a:solidFill>
                  <a:schemeClr val="tx2"/>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Presentation subtitle</a:t>
            </a:r>
            <a:endParaRPr lang="en-GB" dirty="0"/>
          </a:p>
        </p:txBody>
      </p:sp>
      <p:sp>
        <p:nvSpPr>
          <p:cNvPr id="5" name="Title 4"/>
          <p:cNvSpPr>
            <a:spLocks noGrp="1"/>
          </p:cNvSpPr>
          <p:nvPr>
            <p:ph type="title" hasCustomPrompt="1"/>
          </p:nvPr>
        </p:nvSpPr>
        <p:spPr>
          <a:xfrm>
            <a:off x="457200" y="1430458"/>
            <a:ext cx="6387220" cy="2046083"/>
          </a:xfrm>
        </p:spPr>
        <p:txBody>
          <a:bodyPr anchor="t">
            <a:noAutofit/>
          </a:bodyPr>
          <a:lstStyle>
            <a:lvl1pPr>
              <a:defRPr sz="5250" b="0">
                <a:solidFill>
                  <a:schemeClr val="tx1"/>
                </a:solidFill>
              </a:defRPr>
            </a:lvl1pPr>
          </a:lstStyle>
          <a:p>
            <a:r>
              <a:rPr lang="en-US" dirty="0"/>
              <a:t>Presentation title</a:t>
            </a:r>
            <a:endParaRPr lang="en-GB" dirty="0"/>
          </a:p>
        </p:txBody>
      </p:sp>
      <p:sp>
        <p:nvSpPr>
          <p:cNvPr id="2" name="Rectangle 1"/>
          <p:cNvSpPr/>
          <p:nvPr userDrawn="1"/>
        </p:nvSpPr>
        <p:spPr>
          <a:xfrm>
            <a:off x="7812360" y="332656"/>
            <a:ext cx="1331640" cy="108931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11966" y="476682"/>
            <a:ext cx="576064" cy="368955"/>
          </a:xfrm>
          <a:prstGeom prst="rect">
            <a:avLst/>
          </a:prstGeom>
        </p:spPr>
      </p:pic>
      <p:sp>
        <p:nvSpPr>
          <p:cNvPr id="8" name="TextBox 7"/>
          <p:cNvSpPr txBox="1"/>
          <p:nvPr userDrawn="1"/>
        </p:nvSpPr>
        <p:spPr>
          <a:xfrm>
            <a:off x="7943790" y="888484"/>
            <a:ext cx="850900" cy="375442"/>
          </a:xfrm>
          <a:prstGeom prst="rect">
            <a:avLst/>
          </a:prstGeom>
          <a:noFill/>
        </p:spPr>
        <p:txBody>
          <a:bodyPr wrap="square" lIns="0" tIns="0" rIns="0" bIns="0" rtlCol="0">
            <a:noAutofit/>
          </a:bodyPr>
          <a:lstStyle/>
          <a:p>
            <a:r>
              <a:rPr lang="en-US" sz="600" b="1" dirty="0">
                <a:solidFill>
                  <a:srgbClr val="000000"/>
                </a:solidFill>
                <a:latin typeface="Arial"/>
                <a:cs typeface="Arial"/>
              </a:rPr>
              <a:t>[Name]</a:t>
            </a:r>
          </a:p>
          <a:p>
            <a:r>
              <a:rPr lang="en-US" sz="600" b="1" dirty="0">
                <a:solidFill>
                  <a:srgbClr val="000000"/>
                </a:solidFill>
                <a:latin typeface="Arial"/>
                <a:cs typeface="Arial"/>
              </a:rPr>
              <a:t>[Date]</a:t>
            </a:r>
            <a:endParaRPr lang="en-US" sz="600" b="0" dirty="0">
              <a:solidFill>
                <a:srgbClr val="000000"/>
              </a:solidFill>
              <a:latin typeface="Arial"/>
              <a:cs typeface="Arial"/>
            </a:endParaRPr>
          </a:p>
        </p:txBody>
      </p:sp>
    </p:spTree>
    <p:extLst>
      <p:ext uri="{BB962C8B-B14F-4D97-AF65-F5344CB8AC3E}">
        <p14:creationId xmlns:p14="http://schemas.microsoft.com/office/powerpoint/2010/main" val="1399152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504" y="274641"/>
            <a:ext cx="6387220" cy="1327825"/>
          </a:xfrm>
        </p:spPr>
        <p:txBody>
          <a:bodyPr/>
          <a:lstStyle>
            <a:lvl1pPr algn="l">
              <a:defRPr/>
            </a:lvl1pPr>
          </a:lstStyle>
          <a:p>
            <a:r>
              <a:rPr lang="en-US" dirty="0"/>
              <a:t>Click to edit Master title style</a:t>
            </a:r>
            <a:endParaRPr lang="en-GB" dirty="0"/>
          </a:p>
        </p:txBody>
      </p:sp>
      <p:sp>
        <p:nvSpPr>
          <p:cNvPr id="4" name="Content Placeholder 2"/>
          <p:cNvSpPr>
            <a:spLocks noGrp="1"/>
          </p:cNvSpPr>
          <p:nvPr>
            <p:ph sz="half" idx="1"/>
          </p:nvPr>
        </p:nvSpPr>
        <p:spPr>
          <a:xfrm>
            <a:off x="323528" y="1892175"/>
            <a:ext cx="6432486" cy="412911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37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4240" y="283691"/>
            <a:ext cx="6387220" cy="1327825"/>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94238" y="1892180"/>
            <a:ext cx="3707394" cy="423398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186474" y="1892175"/>
            <a:ext cx="3771522" cy="42339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3292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DA61C1-02C1-4BE6-A48F-4F515BC96462}" type="datetimeFigureOut">
              <a:rPr lang="en-GB" smtClean="0"/>
              <a:t>29/06/2019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3C889D-05EF-4A2C-B798-F1692329F11F}" type="slidenum">
              <a:rPr lang="en-GB" smtClean="0"/>
              <a:t>‹#›</a:t>
            </a:fld>
            <a:endParaRPr lang="en-GB"/>
          </a:p>
        </p:txBody>
      </p:sp>
    </p:spTree>
    <p:extLst>
      <p:ext uri="{BB962C8B-B14F-4D97-AF65-F5344CB8AC3E}">
        <p14:creationId xmlns:p14="http://schemas.microsoft.com/office/powerpoint/2010/main" val="3942098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8147" y="3931467"/>
            <a:ext cx="6400800" cy="1752600"/>
          </a:xfrm>
        </p:spPr>
        <p:txBody>
          <a:bodyPr/>
          <a:lstStyle>
            <a:lvl1pPr marL="0" indent="0" algn="l">
              <a:buNone/>
              <a:defRPr>
                <a:solidFill>
                  <a:schemeClr val="tx2"/>
                </a:solidFil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Presentation subtitle</a:t>
            </a:r>
            <a:endParaRPr lang="en-GB" dirty="0"/>
          </a:p>
        </p:txBody>
      </p:sp>
      <p:sp>
        <p:nvSpPr>
          <p:cNvPr id="5" name="Title 4"/>
          <p:cNvSpPr>
            <a:spLocks noGrp="1"/>
          </p:cNvSpPr>
          <p:nvPr>
            <p:ph type="title" hasCustomPrompt="1"/>
          </p:nvPr>
        </p:nvSpPr>
        <p:spPr>
          <a:xfrm>
            <a:off x="457200" y="1430460"/>
            <a:ext cx="6387220" cy="2046083"/>
          </a:xfrm>
        </p:spPr>
        <p:txBody>
          <a:bodyPr anchor="t">
            <a:noAutofit/>
          </a:bodyPr>
          <a:lstStyle>
            <a:lvl1pPr>
              <a:defRPr sz="3938" b="0">
                <a:solidFill>
                  <a:schemeClr val="tx1"/>
                </a:solidFill>
              </a:defRPr>
            </a:lvl1pPr>
          </a:lstStyle>
          <a:p>
            <a:r>
              <a:rPr lang="en-US" dirty="0"/>
              <a:t>Presentation title</a:t>
            </a:r>
            <a:endParaRPr lang="en-GB" dirty="0"/>
          </a:p>
        </p:txBody>
      </p:sp>
      <p:sp>
        <p:nvSpPr>
          <p:cNvPr id="2" name="Rectangle 1"/>
          <p:cNvSpPr/>
          <p:nvPr userDrawn="1"/>
        </p:nvSpPr>
        <p:spPr>
          <a:xfrm>
            <a:off x="7812360" y="332656"/>
            <a:ext cx="1331640" cy="108931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11966" y="476684"/>
            <a:ext cx="576064" cy="368955"/>
          </a:xfrm>
          <a:prstGeom prst="rect">
            <a:avLst/>
          </a:prstGeom>
        </p:spPr>
      </p:pic>
      <p:sp>
        <p:nvSpPr>
          <p:cNvPr id="8" name="TextBox 7"/>
          <p:cNvSpPr txBox="1"/>
          <p:nvPr userDrawn="1"/>
        </p:nvSpPr>
        <p:spPr>
          <a:xfrm>
            <a:off x="7943790" y="888484"/>
            <a:ext cx="850900" cy="375442"/>
          </a:xfrm>
          <a:prstGeom prst="rect">
            <a:avLst/>
          </a:prstGeom>
          <a:noFill/>
        </p:spPr>
        <p:txBody>
          <a:bodyPr wrap="square" lIns="0" tIns="0" rIns="0" bIns="0" rtlCol="0">
            <a:noAutofit/>
          </a:bodyPr>
          <a:lstStyle/>
          <a:p>
            <a:r>
              <a:rPr lang="en-US" sz="450" b="1" dirty="0">
                <a:solidFill>
                  <a:srgbClr val="000000"/>
                </a:solidFill>
                <a:latin typeface="Arial"/>
                <a:cs typeface="Arial"/>
              </a:rPr>
              <a:t>[Name]</a:t>
            </a:r>
          </a:p>
          <a:p>
            <a:r>
              <a:rPr lang="en-US" sz="450" b="1" dirty="0">
                <a:solidFill>
                  <a:srgbClr val="000000"/>
                </a:solidFill>
                <a:latin typeface="Arial"/>
                <a:cs typeface="Arial"/>
              </a:rPr>
              <a:t>[Date]</a:t>
            </a:r>
            <a:endParaRPr lang="en-US" sz="450" b="0" dirty="0">
              <a:solidFill>
                <a:srgbClr val="000000"/>
              </a:solidFill>
              <a:latin typeface="Arial"/>
              <a:cs typeface="Arial"/>
            </a:endParaRPr>
          </a:p>
        </p:txBody>
      </p:sp>
    </p:spTree>
    <p:extLst>
      <p:ext uri="{BB962C8B-B14F-4D97-AF65-F5344CB8AC3E}">
        <p14:creationId xmlns:p14="http://schemas.microsoft.com/office/powerpoint/2010/main" val="350333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504" y="274641"/>
            <a:ext cx="6387220" cy="1327825"/>
          </a:xfrm>
        </p:spPr>
        <p:txBody>
          <a:bodyPr/>
          <a:lstStyle>
            <a:lvl1pPr algn="l">
              <a:defRPr/>
            </a:lvl1pPr>
          </a:lstStyle>
          <a:p>
            <a:r>
              <a:rPr lang="en-US" dirty="0"/>
              <a:t>Click to edit Master title style</a:t>
            </a:r>
            <a:endParaRPr lang="en-GB" dirty="0"/>
          </a:p>
        </p:txBody>
      </p:sp>
      <p:sp>
        <p:nvSpPr>
          <p:cNvPr id="4" name="Content Placeholder 2"/>
          <p:cNvSpPr>
            <a:spLocks noGrp="1"/>
          </p:cNvSpPr>
          <p:nvPr>
            <p:ph sz="half" idx="1"/>
          </p:nvPr>
        </p:nvSpPr>
        <p:spPr>
          <a:xfrm>
            <a:off x="323528" y="1892175"/>
            <a:ext cx="6432486" cy="4129114"/>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34580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9504" y="274641"/>
            <a:ext cx="6387220" cy="1327825"/>
          </a:xfrm>
        </p:spPr>
        <p:txBody>
          <a:bodyPr/>
          <a:lstStyle>
            <a:lvl1pPr algn="l">
              <a:defRPr/>
            </a:lvl1pPr>
          </a:lstStyle>
          <a:p>
            <a:r>
              <a:rPr lang="en-US" dirty="0"/>
              <a:t>Click to edit Master title style</a:t>
            </a:r>
            <a:endParaRPr lang="en-GB" dirty="0"/>
          </a:p>
        </p:txBody>
      </p:sp>
      <p:sp>
        <p:nvSpPr>
          <p:cNvPr id="4" name="Content Placeholder 2"/>
          <p:cNvSpPr>
            <a:spLocks noGrp="1"/>
          </p:cNvSpPr>
          <p:nvPr>
            <p:ph sz="half" idx="1"/>
          </p:nvPr>
        </p:nvSpPr>
        <p:spPr>
          <a:xfrm>
            <a:off x="323528" y="1892175"/>
            <a:ext cx="6432486" cy="4129114"/>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765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4240" y="283691"/>
            <a:ext cx="6387220" cy="1327825"/>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94238" y="1892180"/>
            <a:ext cx="3707394" cy="4233989"/>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186474" y="1892175"/>
            <a:ext cx="3771522" cy="423398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0354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65806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469562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163364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644C8-69B3-4179-BDBE-BC6034EDCA11}" type="datetimeFigureOut">
              <a:rPr lang="en-GB" smtClean="0"/>
              <a:t>29/06/2019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872596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644C8-69B3-4179-BDBE-BC6034EDCA11}" type="datetimeFigureOut">
              <a:rPr lang="en-GB" smtClean="0"/>
              <a:t>29/06/2019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252103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644C8-69B3-4179-BDBE-BC6034EDCA11}" type="datetimeFigureOut">
              <a:rPr lang="en-GB" smtClean="0"/>
              <a:t>29/06/2019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597033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44C8-69B3-4179-BDBE-BC6034EDCA11}" type="datetimeFigureOut">
              <a:rPr lang="en-GB" smtClean="0"/>
              <a:t>29/06/2019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2519714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644C8-69B3-4179-BDBE-BC6034EDCA11}" type="datetimeFigureOut">
              <a:rPr lang="en-GB" smtClean="0"/>
              <a:t>29/06/2019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189134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4240" y="283691"/>
            <a:ext cx="6387220" cy="1327825"/>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294238" y="1892180"/>
            <a:ext cx="3707394" cy="4233989"/>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186474" y="1892175"/>
            <a:ext cx="3771522" cy="4233988"/>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7684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644C8-69B3-4179-BDBE-BC6034EDCA11}" type="datetimeFigureOut">
              <a:rPr lang="en-GB" smtClean="0"/>
              <a:t>29/06/2019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622863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414407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34819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154494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16458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644C8-69B3-4179-BDBE-BC6034EDCA11}" type="datetimeFigureOut">
              <a:rPr lang="en-GB" smtClean="0"/>
              <a:t>29/06/2019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302199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644C8-69B3-4179-BDBE-BC6034EDCA11}" type="datetimeFigureOut">
              <a:rPr lang="en-GB" smtClean="0"/>
              <a:t>29/06/2019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69477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644C8-69B3-4179-BDBE-BC6034EDCA11}" type="datetimeFigureOut">
              <a:rPr lang="en-GB" smtClean="0"/>
              <a:t>29/06/2019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83753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644C8-69B3-4179-BDBE-BC6034EDCA11}" type="datetimeFigureOut">
              <a:rPr lang="en-GB" smtClean="0"/>
              <a:t>29/06/2019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7ED35C-A491-470D-A9C8-6A32EFB8350A}" type="slidenum">
              <a:rPr lang="en-GB" smtClean="0"/>
              <a:t>‹#›</a:t>
            </a:fld>
            <a:endParaRPr lang="en-GB"/>
          </a:p>
        </p:txBody>
      </p:sp>
    </p:spTree>
    <p:extLst>
      <p:ext uri="{BB962C8B-B14F-4D97-AF65-F5344CB8AC3E}">
        <p14:creationId xmlns:p14="http://schemas.microsoft.com/office/powerpoint/2010/main" val="4191956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1"/>
            <a:ext cx="6387220" cy="13278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837853"/>
            <a:ext cx="8229600" cy="4288310"/>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Box 13"/>
          <p:cNvSpPr txBox="1"/>
          <p:nvPr/>
        </p:nvSpPr>
        <p:spPr>
          <a:xfrm>
            <a:off x="323529" y="6381333"/>
            <a:ext cx="2832100" cy="91189"/>
          </a:xfrm>
          <a:prstGeom prst="rect">
            <a:avLst/>
          </a:prstGeom>
          <a:noFill/>
        </p:spPr>
        <p:txBody>
          <a:bodyPr wrap="square" lIns="0" tIns="21600" rIns="0" bIns="0" rtlCol="0">
            <a:spAutoFit/>
          </a:bodyPr>
          <a:lstStyle/>
          <a:p>
            <a:pPr algn="l"/>
            <a:r>
              <a:rPr lang="en-US" sz="451" b="1" baseline="0" dirty="0">
                <a:solidFill>
                  <a:srgbClr val="000000"/>
                </a:solidFill>
                <a:latin typeface="Arial"/>
                <a:cs typeface="Arial"/>
              </a:rPr>
              <a:t>DOCUMENT TITLE  </a:t>
            </a:r>
          </a:p>
        </p:txBody>
      </p:sp>
      <p:sp>
        <p:nvSpPr>
          <p:cNvPr id="15" name="Slide Number Placeholder 19"/>
          <p:cNvSpPr txBox="1">
            <a:spLocks/>
          </p:cNvSpPr>
          <p:nvPr/>
        </p:nvSpPr>
        <p:spPr>
          <a:xfrm>
            <a:off x="7799923" y="6356353"/>
            <a:ext cx="1049867" cy="25037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DADCF0-F9B4-044E-ABDF-8D26AAEA3B9B}" type="slidenum">
              <a:rPr lang="en-US" sz="600" baseline="30000" smtClean="0">
                <a:solidFill>
                  <a:srgbClr val="000000"/>
                </a:solidFill>
                <a:latin typeface="Arial"/>
                <a:cs typeface="Arial"/>
              </a:rPr>
              <a:pPr algn="r"/>
              <a:t>‹#›</a:t>
            </a:fld>
            <a:endParaRPr lang="en-US" sz="600" baseline="30000" dirty="0">
              <a:solidFill>
                <a:srgbClr val="000000"/>
              </a:solidFill>
              <a:latin typeface="Arial"/>
              <a:cs typeface="Arial"/>
            </a:endParaRPr>
          </a:p>
        </p:txBody>
      </p:sp>
      <p:sp>
        <p:nvSpPr>
          <p:cNvPr id="6" name="TextBox 5"/>
          <p:cNvSpPr txBox="1"/>
          <p:nvPr userDrawn="1"/>
        </p:nvSpPr>
        <p:spPr>
          <a:xfrm>
            <a:off x="8161872" y="747188"/>
            <a:ext cx="850900" cy="375442"/>
          </a:xfrm>
          <a:prstGeom prst="rect">
            <a:avLst/>
          </a:prstGeom>
          <a:noFill/>
        </p:spPr>
        <p:txBody>
          <a:bodyPr wrap="square" lIns="0" tIns="0" rIns="0" bIns="0" rtlCol="0">
            <a:noAutofit/>
          </a:bodyPr>
          <a:lstStyle/>
          <a:p>
            <a:r>
              <a:rPr lang="en-US" sz="600" b="1" dirty="0">
                <a:solidFill>
                  <a:srgbClr val="000000"/>
                </a:solidFill>
                <a:latin typeface="Arial"/>
                <a:cs typeface="Arial"/>
              </a:rPr>
              <a:t>Phil Franks</a:t>
            </a:r>
          </a:p>
          <a:p>
            <a:r>
              <a:rPr lang="en-US" sz="600" b="1" dirty="0">
                <a:solidFill>
                  <a:srgbClr val="000000"/>
                </a:solidFill>
                <a:latin typeface="Arial"/>
                <a:cs typeface="Arial"/>
              </a:rPr>
              <a:t>January 2019</a:t>
            </a:r>
            <a:endParaRPr lang="en-US" sz="600" b="0" dirty="0">
              <a:solidFill>
                <a:srgbClr val="000000"/>
              </a:solidFill>
              <a:latin typeface="Arial"/>
              <a:cs typeface="Arial"/>
            </a:endParaRPr>
          </a:p>
        </p:txBody>
      </p:sp>
    </p:spTree>
    <p:extLst>
      <p:ext uri="{BB962C8B-B14F-4D97-AF65-F5344CB8AC3E}">
        <p14:creationId xmlns:p14="http://schemas.microsoft.com/office/powerpoint/2010/main" val="3777493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685766" rtl="0" eaLnBrk="1" latinLnBrk="0" hangingPunct="1">
        <a:spcBef>
          <a:spcPct val="0"/>
        </a:spcBef>
        <a:buNone/>
        <a:defRPr sz="3751" kern="1200">
          <a:solidFill>
            <a:schemeClr val="tx2"/>
          </a:solidFill>
          <a:latin typeface="+mj-lt"/>
          <a:ea typeface="+mj-ea"/>
          <a:cs typeface="+mj-cs"/>
        </a:defRPr>
      </a:lvl1pPr>
    </p:titleStyle>
    <p:bodyStyle>
      <a:lvl1pPr marL="0" indent="0" algn="l" defTabSz="685766" rtl="0" eaLnBrk="1" latinLnBrk="0" hangingPunct="1">
        <a:spcBef>
          <a:spcPct val="20000"/>
        </a:spcBef>
        <a:buFont typeface="Arial" pitchFamily="34" charset="0"/>
        <a:buNone/>
        <a:defRPr sz="2400" kern="1200">
          <a:solidFill>
            <a:schemeClr val="tx1"/>
          </a:solidFill>
          <a:latin typeface="+mn-lt"/>
          <a:ea typeface="+mn-ea"/>
          <a:cs typeface="+mn-cs"/>
        </a:defRPr>
      </a:lvl1pPr>
      <a:lvl2pPr marL="0" indent="0" algn="l" defTabSz="685766" rtl="0" eaLnBrk="1" latinLnBrk="0" hangingPunct="1">
        <a:spcBef>
          <a:spcPct val="20000"/>
        </a:spcBef>
        <a:buFont typeface="Arial" pitchFamily="34" charset="0"/>
        <a:buNone/>
        <a:defRPr sz="2100" kern="1200">
          <a:solidFill>
            <a:schemeClr val="tx1"/>
          </a:solidFill>
          <a:latin typeface="+mn-lt"/>
          <a:ea typeface="+mn-ea"/>
          <a:cs typeface="+mn-cs"/>
        </a:defRPr>
      </a:lvl2pPr>
      <a:lvl3pPr marL="172792"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377981"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674967" indent="-171442" algn="l" defTabSz="685766" rtl="0" eaLnBrk="1" latinLnBrk="0" hangingPunct="1">
        <a:spcBef>
          <a:spcPct val="20000"/>
        </a:spcBef>
        <a:buFont typeface="Wingdings" pitchFamily="2" charset="2"/>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6/29/2019</a:t>
            </a:fld>
            <a:endParaRPr lang="en-US" dirty="0"/>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071085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1"/>
            <a:ext cx="6387220" cy="13278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837853"/>
            <a:ext cx="8229600" cy="4288310"/>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Box 13"/>
          <p:cNvSpPr txBox="1"/>
          <p:nvPr/>
        </p:nvSpPr>
        <p:spPr>
          <a:xfrm>
            <a:off x="323529" y="6381331"/>
            <a:ext cx="2832100" cy="91061"/>
          </a:xfrm>
          <a:prstGeom prst="rect">
            <a:avLst/>
          </a:prstGeom>
          <a:noFill/>
        </p:spPr>
        <p:txBody>
          <a:bodyPr wrap="square" lIns="0" tIns="21600" rIns="0" bIns="0" rtlCol="0">
            <a:spAutoFit/>
          </a:bodyPr>
          <a:lstStyle/>
          <a:p>
            <a:pPr algn="l"/>
            <a:r>
              <a:rPr lang="en-US" sz="450" b="1" baseline="0" dirty="0">
                <a:solidFill>
                  <a:srgbClr val="000000"/>
                </a:solidFill>
                <a:latin typeface="Arial"/>
                <a:cs typeface="Arial"/>
              </a:rPr>
              <a:t>DOCUMENT TITLE  </a:t>
            </a:r>
          </a:p>
        </p:txBody>
      </p:sp>
      <p:sp>
        <p:nvSpPr>
          <p:cNvPr id="15" name="Slide Number Placeholder 19"/>
          <p:cNvSpPr txBox="1">
            <a:spLocks/>
          </p:cNvSpPr>
          <p:nvPr/>
        </p:nvSpPr>
        <p:spPr>
          <a:xfrm>
            <a:off x="7799921" y="6356353"/>
            <a:ext cx="1049867" cy="25037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DADCF0-F9B4-044E-ABDF-8D26AAEA3B9B}" type="slidenum">
              <a:rPr lang="en-US" sz="600" baseline="30000" smtClean="0">
                <a:solidFill>
                  <a:srgbClr val="000000"/>
                </a:solidFill>
                <a:latin typeface="Arial"/>
                <a:cs typeface="Arial"/>
              </a:rPr>
              <a:pPr algn="r"/>
              <a:t>‹#›</a:t>
            </a:fld>
            <a:endParaRPr lang="en-US" sz="600" baseline="30000" dirty="0">
              <a:solidFill>
                <a:srgbClr val="000000"/>
              </a:solidFill>
              <a:latin typeface="Arial"/>
              <a:cs typeface="Arial"/>
            </a:endParaRPr>
          </a:p>
        </p:txBody>
      </p:sp>
      <p:sp>
        <p:nvSpPr>
          <p:cNvPr id="6" name="TextBox 5"/>
          <p:cNvSpPr txBox="1"/>
          <p:nvPr userDrawn="1"/>
        </p:nvSpPr>
        <p:spPr>
          <a:xfrm>
            <a:off x="8161872" y="747188"/>
            <a:ext cx="850900" cy="375442"/>
          </a:xfrm>
          <a:prstGeom prst="rect">
            <a:avLst/>
          </a:prstGeom>
          <a:noFill/>
        </p:spPr>
        <p:txBody>
          <a:bodyPr wrap="square" lIns="0" tIns="0" rIns="0" bIns="0" rtlCol="0">
            <a:noAutofit/>
          </a:bodyPr>
          <a:lstStyle/>
          <a:p>
            <a:r>
              <a:rPr lang="en-US" sz="600" b="1" dirty="0">
                <a:solidFill>
                  <a:srgbClr val="000000"/>
                </a:solidFill>
                <a:latin typeface="Arial"/>
                <a:cs typeface="Arial"/>
              </a:rPr>
              <a:t>Phil Franks</a:t>
            </a:r>
          </a:p>
          <a:p>
            <a:r>
              <a:rPr lang="en-US" sz="600" b="1">
                <a:solidFill>
                  <a:srgbClr val="000000"/>
                </a:solidFill>
                <a:latin typeface="Arial"/>
                <a:cs typeface="Arial"/>
              </a:rPr>
              <a:t>January 2019</a:t>
            </a:r>
            <a:endParaRPr lang="en-US" sz="600" b="0" dirty="0">
              <a:solidFill>
                <a:srgbClr val="000000"/>
              </a:solidFill>
              <a:latin typeface="Arial"/>
              <a:cs typeface="Arial"/>
            </a:endParaRPr>
          </a:p>
        </p:txBody>
      </p:sp>
    </p:spTree>
    <p:extLst>
      <p:ext uri="{BB962C8B-B14F-4D97-AF65-F5344CB8AC3E}">
        <p14:creationId xmlns:p14="http://schemas.microsoft.com/office/powerpoint/2010/main" val="21173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685766" rtl="0" eaLnBrk="1" latinLnBrk="0" hangingPunct="1">
        <a:spcBef>
          <a:spcPct val="0"/>
        </a:spcBef>
        <a:buNone/>
        <a:defRPr sz="3750" kern="1200">
          <a:solidFill>
            <a:schemeClr val="tx2"/>
          </a:solidFill>
          <a:latin typeface="+mj-lt"/>
          <a:ea typeface="+mj-ea"/>
          <a:cs typeface="+mj-cs"/>
        </a:defRPr>
      </a:lvl1pPr>
    </p:titleStyle>
    <p:bodyStyle>
      <a:lvl1pPr marL="0" indent="0" algn="l" defTabSz="685766" rtl="0" eaLnBrk="1" latinLnBrk="0" hangingPunct="1">
        <a:spcBef>
          <a:spcPct val="20000"/>
        </a:spcBef>
        <a:buFont typeface="Arial" pitchFamily="34" charset="0"/>
        <a:buNone/>
        <a:defRPr sz="2400" kern="1200">
          <a:solidFill>
            <a:schemeClr val="tx1"/>
          </a:solidFill>
          <a:latin typeface="+mn-lt"/>
          <a:ea typeface="+mn-ea"/>
          <a:cs typeface="+mn-cs"/>
        </a:defRPr>
      </a:lvl1pPr>
      <a:lvl2pPr marL="0" indent="0" algn="l" defTabSz="685766" rtl="0" eaLnBrk="1" latinLnBrk="0" hangingPunct="1">
        <a:spcBef>
          <a:spcPct val="20000"/>
        </a:spcBef>
        <a:buFont typeface="Arial" pitchFamily="34" charset="0"/>
        <a:buNone/>
        <a:defRPr sz="2100" kern="1200">
          <a:solidFill>
            <a:schemeClr val="tx1"/>
          </a:solidFill>
          <a:latin typeface="+mn-lt"/>
          <a:ea typeface="+mn-ea"/>
          <a:cs typeface="+mn-cs"/>
        </a:defRPr>
      </a:lvl2pPr>
      <a:lvl3pPr marL="172792"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377981"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674967" indent="-171442" algn="l" defTabSz="685766" rtl="0" eaLnBrk="1" latinLnBrk="0" hangingPunct="1">
        <a:spcBef>
          <a:spcPct val="20000"/>
        </a:spcBef>
        <a:buFont typeface="Wingdings" pitchFamily="2" charset="2"/>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1"/>
            <a:ext cx="6387220" cy="13278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837853"/>
            <a:ext cx="8229600" cy="4288310"/>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Box 13"/>
          <p:cNvSpPr txBox="1"/>
          <p:nvPr/>
        </p:nvSpPr>
        <p:spPr>
          <a:xfrm>
            <a:off x="323529" y="6381332"/>
            <a:ext cx="2832100" cy="68360"/>
          </a:xfrm>
          <a:prstGeom prst="rect">
            <a:avLst/>
          </a:prstGeom>
          <a:noFill/>
        </p:spPr>
        <p:txBody>
          <a:bodyPr wrap="square" lIns="0" tIns="16200" rIns="0" bIns="0" rtlCol="0">
            <a:spAutoFit/>
          </a:bodyPr>
          <a:lstStyle/>
          <a:p>
            <a:pPr algn="l"/>
            <a:r>
              <a:rPr lang="en-US" sz="338" b="1" baseline="0" dirty="0">
                <a:solidFill>
                  <a:srgbClr val="000000"/>
                </a:solidFill>
                <a:latin typeface="Arial"/>
                <a:cs typeface="Arial"/>
              </a:rPr>
              <a:t>DOCUMENT TITLE  </a:t>
            </a:r>
          </a:p>
        </p:txBody>
      </p:sp>
      <p:sp>
        <p:nvSpPr>
          <p:cNvPr id="15" name="Slide Number Placeholder 19"/>
          <p:cNvSpPr txBox="1">
            <a:spLocks/>
          </p:cNvSpPr>
          <p:nvPr/>
        </p:nvSpPr>
        <p:spPr>
          <a:xfrm>
            <a:off x="7799922" y="6356353"/>
            <a:ext cx="1049867" cy="25037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DADCF0-F9B4-044E-ABDF-8D26AAEA3B9B}" type="slidenum">
              <a:rPr lang="en-US" sz="450" baseline="30000" smtClean="0">
                <a:solidFill>
                  <a:srgbClr val="000000"/>
                </a:solidFill>
                <a:latin typeface="Arial"/>
                <a:cs typeface="Arial"/>
              </a:rPr>
              <a:pPr algn="r"/>
              <a:t>‹#›</a:t>
            </a:fld>
            <a:endParaRPr lang="en-US" sz="450" baseline="30000" dirty="0">
              <a:solidFill>
                <a:srgbClr val="000000"/>
              </a:solidFill>
              <a:latin typeface="Arial"/>
              <a:cs typeface="Arial"/>
            </a:endParaRPr>
          </a:p>
        </p:txBody>
      </p:sp>
      <p:sp>
        <p:nvSpPr>
          <p:cNvPr id="6" name="TextBox 5"/>
          <p:cNvSpPr txBox="1"/>
          <p:nvPr userDrawn="1"/>
        </p:nvSpPr>
        <p:spPr>
          <a:xfrm>
            <a:off x="8161872" y="747188"/>
            <a:ext cx="850900" cy="375442"/>
          </a:xfrm>
          <a:prstGeom prst="rect">
            <a:avLst/>
          </a:prstGeom>
          <a:noFill/>
        </p:spPr>
        <p:txBody>
          <a:bodyPr wrap="square" lIns="0" tIns="0" rIns="0" bIns="0" rtlCol="0">
            <a:noAutofit/>
          </a:bodyPr>
          <a:lstStyle/>
          <a:p>
            <a:r>
              <a:rPr lang="en-US" sz="450" b="1" dirty="0">
                <a:solidFill>
                  <a:srgbClr val="000000"/>
                </a:solidFill>
                <a:latin typeface="Arial"/>
                <a:cs typeface="Arial"/>
              </a:rPr>
              <a:t>Phil Franks</a:t>
            </a:r>
          </a:p>
          <a:p>
            <a:r>
              <a:rPr lang="en-US" sz="450" b="1" dirty="0">
                <a:solidFill>
                  <a:srgbClr val="000000"/>
                </a:solidFill>
                <a:latin typeface="Arial"/>
                <a:cs typeface="Arial"/>
              </a:rPr>
              <a:t>January 2019</a:t>
            </a:r>
            <a:endParaRPr lang="en-US" sz="450" b="0" dirty="0">
              <a:solidFill>
                <a:srgbClr val="000000"/>
              </a:solidFill>
              <a:latin typeface="Arial"/>
              <a:cs typeface="Arial"/>
            </a:endParaRPr>
          </a:p>
        </p:txBody>
      </p:sp>
    </p:spTree>
    <p:extLst>
      <p:ext uri="{BB962C8B-B14F-4D97-AF65-F5344CB8AC3E}">
        <p14:creationId xmlns:p14="http://schemas.microsoft.com/office/powerpoint/2010/main" val="388773416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l" defTabSz="514337" rtl="0" eaLnBrk="1" latinLnBrk="0" hangingPunct="1">
        <a:spcBef>
          <a:spcPct val="0"/>
        </a:spcBef>
        <a:buNone/>
        <a:defRPr sz="2813" kern="1200">
          <a:solidFill>
            <a:schemeClr val="tx2"/>
          </a:solidFill>
          <a:latin typeface="+mj-lt"/>
          <a:ea typeface="+mj-ea"/>
          <a:cs typeface="+mj-cs"/>
        </a:defRPr>
      </a:lvl1pPr>
    </p:titleStyle>
    <p:bodyStyle>
      <a:lvl1pPr marL="0" indent="0" algn="l" defTabSz="514337" rtl="0" eaLnBrk="1" latinLnBrk="0" hangingPunct="1">
        <a:spcBef>
          <a:spcPct val="20000"/>
        </a:spcBef>
        <a:buFont typeface="Arial" pitchFamily="34" charset="0"/>
        <a:buNone/>
        <a:defRPr sz="1800" kern="1200">
          <a:solidFill>
            <a:schemeClr val="tx1"/>
          </a:solidFill>
          <a:latin typeface="+mn-lt"/>
          <a:ea typeface="+mn-ea"/>
          <a:cs typeface="+mn-cs"/>
        </a:defRPr>
      </a:lvl1pPr>
      <a:lvl2pPr marL="0" indent="0" algn="l" defTabSz="514337" rtl="0" eaLnBrk="1" latinLnBrk="0" hangingPunct="1">
        <a:spcBef>
          <a:spcPct val="20000"/>
        </a:spcBef>
        <a:buFont typeface="Arial" pitchFamily="34" charset="0"/>
        <a:buNone/>
        <a:defRPr sz="1575" kern="1200">
          <a:solidFill>
            <a:schemeClr val="tx1"/>
          </a:solidFill>
          <a:latin typeface="+mn-lt"/>
          <a:ea typeface="+mn-ea"/>
          <a:cs typeface="+mn-cs"/>
        </a:defRPr>
      </a:lvl2pPr>
      <a:lvl3pPr marL="129597" indent="-128585" algn="l" defTabSz="514337"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283493"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506238" indent="-128585" algn="l" defTabSz="514337" rtl="0" eaLnBrk="1" latinLnBrk="0" hangingPunct="1">
        <a:spcBef>
          <a:spcPct val="20000"/>
        </a:spcBef>
        <a:buFont typeface="Wingdings" pitchFamily="2" charset="2"/>
        <a:buChar char="§"/>
        <a:defRPr sz="1125" kern="1200">
          <a:solidFill>
            <a:schemeClr val="tx1"/>
          </a:solidFill>
          <a:latin typeface="+mn-lt"/>
          <a:ea typeface="+mn-ea"/>
          <a:cs typeface="+mn-cs"/>
        </a:defRPr>
      </a:lvl5pPr>
      <a:lvl6pPr marL="1414427"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644C8-69B3-4179-BDBE-BC6034EDCA11}" type="datetimeFigureOut">
              <a:rPr lang="en-GB" smtClean="0"/>
              <a:t>29/06/2019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ED35C-A491-470D-A9C8-6A32EFB8350A}" type="slidenum">
              <a:rPr lang="en-GB" smtClean="0"/>
              <a:t>‹#›</a:t>
            </a:fld>
            <a:endParaRPr lang="en-GB"/>
          </a:p>
        </p:txBody>
      </p:sp>
    </p:spTree>
    <p:extLst>
      <p:ext uri="{BB962C8B-B14F-4D97-AF65-F5344CB8AC3E}">
        <p14:creationId xmlns:p14="http://schemas.microsoft.com/office/powerpoint/2010/main" val="367959111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mailto:francesca.booker@iied.org" TargetMode="External"/><Relationship Id="rId2" Type="http://schemas.openxmlformats.org/officeDocument/2006/relationships/hyperlink" Target="mailto:phil.franks@iied.org" TargetMode="Externa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0.xml"/><Relationship Id="rId1" Type="http://schemas.openxmlformats.org/officeDocument/2006/relationships/vmlDrawing" Target="../drawings/vmlDrawing4.v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PowerPoint_Slide.sld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PowerPoint_Slide1.sld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PowerPoint_Slide2.sldx"/></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762" y="4005064"/>
            <a:ext cx="5148065" cy="1030219"/>
          </a:xfrm>
        </p:spPr>
        <p:txBody>
          <a:bodyPr>
            <a:noAutofit/>
          </a:bodyPr>
          <a:lstStyle/>
          <a:p>
            <a:pPr>
              <a:spcBef>
                <a:spcPts val="900"/>
              </a:spcBef>
            </a:pPr>
            <a:r>
              <a:rPr lang="en-GB" sz="2000" dirty="0">
                <a:solidFill>
                  <a:srgbClr val="00B0F0"/>
                </a:solidFill>
                <a:latin typeface="Calibri" panose="020F0502020204030204" pitchFamily="34" charset="0"/>
                <a:cs typeface="Calibri" panose="020F0502020204030204" pitchFamily="34" charset="0"/>
              </a:rPr>
              <a:t>Phil Franks, Francesca Booker</a:t>
            </a:r>
          </a:p>
          <a:p>
            <a:pPr>
              <a:spcBef>
                <a:spcPts val="900"/>
              </a:spcBef>
            </a:pPr>
            <a:r>
              <a:rPr lang="en-GB" sz="2000" dirty="0">
                <a:solidFill>
                  <a:srgbClr val="00B0F0"/>
                </a:solidFill>
                <a:latin typeface="Calibri" panose="020F0502020204030204" pitchFamily="34" charset="0"/>
                <a:cs typeface="Calibri" panose="020F0502020204030204" pitchFamily="34" charset="0"/>
              </a:rPr>
              <a:t>International Institute for Environment and Development (IIED), UK</a:t>
            </a:r>
          </a:p>
          <a:p>
            <a:pPr>
              <a:spcBef>
                <a:spcPts val="900"/>
              </a:spcBef>
            </a:pPr>
            <a:endParaRPr lang="en-GB"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42781" y="1339714"/>
            <a:ext cx="4771140" cy="2290867"/>
          </a:xfrm>
        </p:spPr>
        <p:txBody>
          <a:bodyPr/>
          <a:lstStyle/>
          <a:p>
            <a:r>
              <a:rPr lang="en-GB" sz="2800" dirty="0"/>
              <a:t>Governance and equity assessment in the context of Protected Area (PAs) and Conserved Areas (CAs)</a:t>
            </a:r>
            <a:endParaRPr lang="en-GB" sz="2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3BC3FEC-832A-42EE-AC4D-836CA6A849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3664" y="3415611"/>
            <a:ext cx="3850337" cy="2899406"/>
          </a:xfrm>
          <a:prstGeom prst="rect">
            <a:avLst/>
          </a:prstGeom>
        </p:spPr>
      </p:pic>
      <p:pic>
        <p:nvPicPr>
          <p:cNvPr id="5" name="Picture 4">
            <a:extLst>
              <a:ext uri="{FF2B5EF4-FFF2-40B4-BE49-F238E27FC236}">
                <a16:creationId xmlns:a16="http://schemas.microsoft.com/office/drawing/2014/main" id="{6AD0C6D5-58FB-478E-BF06-C6FD55842A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83386" y="548680"/>
            <a:ext cx="3850337" cy="3081901"/>
          </a:xfrm>
          <a:prstGeom prst="rect">
            <a:avLst/>
          </a:prstGeom>
        </p:spPr>
      </p:pic>
    </p:spTree>
    <p:extLst>
      <p:ext uri="{BB962C8B-B14F-4D97-AF65-F5344CB8AC3E}">
        <p14:creationId xmlns:p14="http://schemas.microsoft.com/office/powerpoint/2010/main" val="333076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8AD1-C313-4B29-8F30-06A669FD8B29}"/>
              </a:ext>
            </a:extLst>
          </p:cNvPr>
          <p:cNvSpPr>
            <a:spLocks noGrp="1"/>
          </p:cNvSpPr>
          <p:nvPr>
            <p:ph type="title"/>
          </p:nvPr>
        </p:nvSpPr>
        <p:spPr>
          <a:xfrm>
            <a:off x="399873" y="404664"/>
            <a:ext cx="8498970" cy="475559"/>
          </a:xfrm>
        </p:spPr>
        <p:txBody>
          <a:bodyPr>
            <a:normAutofit fontScale="90000"/>
          </a:bodyPr>
          <a:lstStyle/>
          <a:p>
            <a:r>
              <a:rPr lang="en-GB" sz="2700" dirty="0"/>
              <a:t>Countries/sites that have used SAPA and GAPA (Jun 2019)</a:t>
            </a:r>
          </a:p>
        </p:txBody>
      </p:sp>
      <p:graphicFrame>
        <p:nvGraphicFramePr>
          <p:cNvPr id="4" name="Content Placeholder 3">
            <a:extLst>
              <a:ext uri="{FF2B5EF4-FFF2-40B4-BE49-F238E27FC236}">
                <a16:creationId xmlns:a16="http://schemas.microsoft.com/office/drawing/2014/main" id="{DBF0256C-D302-4D45-B15C-6C5E4B092B60}"/>
              </a:ext>
            </a:extLst>
          </p:cNvPr>
          <p:cNvGraphicFramePr>
            <a:graphicFrameLocks noGrp="1"/>
          </p:cNvGraphicFramePr>
          <p:nvPr>
            <p:ph sz="half" idx="1"/>
            <p:extLst>
              <p:ext uri="{D42A27DB-BD31-4B8C-83A1-F6EECF244321}">
                <p14:modId xmlns:p14="http://schemas.microsoft.com/office/powerpoint/2010/main" val="3530154148"/>
              </p:ext>
            </p:extLst>
          </p:nvPr>
        </p:nvGraphicFramePr>
        <p:xfrm>
          <a:off x="251520" y="1268760"/>
          <a:ext cx="8640960" cy="544392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1025053814"/>
                    </a:ext>
                  </a:extLst>
                </a:gridCol>
                <a:gridCol w="4320480">
                  <a:extLst>
                    <a:ext uri="{9D8B030D-6E8A-4147-A177-3AD203B41FA5}">
                      <a16:colId xmlns:a16="http://schemas.microsoft.com/office/drawing/2014/main" val="1917669682"/>
                    </a:ext>
                  </a:extLst>
                </a:gridCol>
              </a:tblGrid>
              <a:tr h="423151">
                <a:tc>
                  <a:txBody>
                    <a:bodyPr/>
                    <a:lstStyle/>
                    <a:p>
                      <a:pPr algn="ctr">
                        <a:spcBef>
                          <a:spcPts val="300"/>
                        </a:spcBef>
                        <a:spcAft>
                          <a:spcPts val="300"/>
                        </a:spcAft>
                      </a:pPr>
                      <a:r>
                        <a:rPr lang="en-GB" sz="2400" dirty="0">
                          <a:latin typeface="Calibri" panose="020F0502020204030204" pitchFamily="34" charset="0"/>
                          <a:cs typeface="Calibri" panose="020F0502020204030204" pitchFamily="34" charset="0"/>
                        </a:rPr>
                        <a:t>SAPA</a:t>
                      </a:r>
                    </a:p>
                  </a:txBody>
                  <a:tcPr marL="68580" marR="68580" marT="54000" marB="54000"/>
                </a:tc>
                <a:tc>
                  <a:txBody>
                    <a:bodyPr/>
                    <a:lstStyle/>
                    <a:p>
                      <a:pPr algn="ctr">
                        <a:spcBef>
                          <a:spcPts val="300"/>
                        </a:spcBef>
                        <a:spcAft>
                          <a:spcPts val="300"/>
                        </a:spcAft>
                      </a:pPr>
                      <a:r>
                        <a:rPr lang="en-GB" sz="2400" dirty="0">
                          <a:latin typeface="Calibri" panose="020F0502020204030204" pitchFamily="34" charset="0"/>
                          <a:cs typeface="Calibri" panose="020F0502020204030204" pitchFamily="34" charset="0"/>
                        </a:rPr>
                        <a:t>GAPA</a:t>
                      </a:r>
                    </a:p>
                  </a:txBody>
                  <a:tcPr marL="68580" marR="68580" marT="54000" marB="54000"/>
                </a:tc>
                <a:extLst>
                  <a:ext uri="{0D108BD9-81ED-4DB2-BD59-A6C34878D82A}">
                    <a16:rowId xmlns:a16="http://schemas.microsoft.com/office/drawing/2014/main" val="3978346084"/>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a:t>
                      </a:r>
                      <a:r>
                        <a:rPr lang="en-GB" sz="1800" dirty="0" err="1">
                          <a:latin typeface="Calibri" panose="020F0502020204030204" pitchFamily="34" charset="0"/>
                          <a:cs typeface="Calibri" panose="020F0502020204030204" pitchFamily="34" charset="0"/>
                        </a:rPr>
                        <a:t>Ol</a:t>
                      </a:r>
                      <a:r>
                        <a:rPr lang="en-GB" sz="1800" dirty="0">
                          <a:latin typeface="Calibri" panose="020F0502020204030204" pitchFamily="34" charset="0"/>
                          <a:cs typeface="Calibri" panose="020F0502020204030204" pitchFamily="34" charset="0"/>
                        </a:rPr>
                        <a:t> Pejeta Conservancy</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Bangladesh – Sundarbans Forest Reserve</a:t>
                      </a:r>
                    </a:p>
                  </a:txBody>
                  <a:tcPr marL="68580" marR="68580" marT="54000" marB="54000"/>
                </a:tc>
                <a:extLst>
                  <a:ext uri="{0D108BD9-81ED-4DB2-BD59-A6C34878D82A}">
                    <a16:rowId xmlns:a16="http://schemas.microsoft.com/office/drawing/2014/main" val="2318494337"/>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a:t>
                      </a:r>
                      <a:r>
                        <a:rPr lang="en-GB" sz="1800" dirty="0" err="1">
                          <a:latin typeface="Calibri" panose="020F0502020204030204" pitchFamily="34" charset="0"/>
                          <a:cs typeface="Calibri" panose="020F0502020204030204" pitchFamily="34" charset="0"/>
                        </a:rPr>
                        <a:t>Ruma</a:t>
                      </a:r>
                      <a:r>
                        <a:rPr lang="en-GB" sz="1800" dirty="0">
                          <a:latin typeface="Calibri" panose="020F0502020204030204" pitchFamily="34" charset="0"/>
                          <a:cs typeface="Calibri" panose="020F0502020204030204" pitchFamily="34" charset="0"/>
                        </a:rPr>
                        <a:t>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Philippines – </a:t>
                      </a:r>
                      <a:r>
                        <a:rPr lang="en-GB" sz="1800" dirty="0" err="1">
                          <a:latin typeface="Calibri" panose="020F0502020204030204" pitchFamily="34" charset="0"/>
                          <a:cs typeface="Calibri" panose="020F0502020204030204" pitchFamily="34" charset="0"/>
                        </a:rPr>
                        <a:t>Agusan</a:t>
                      </a:r>
                      <a:r>
                        <a:rPr lang="en-GB" sz="1800" dirty="0">
                          <a:latin typeface="Calibri" panose="020F0502020204030204" pitchFamily="34" charset="0"/>
                          <a:cs typeface="Calibri" panose="020F0502020204030204" pitchFamily="34" charset="0"/>
                        </a:rPr>
                        <a:t> Marsh Wildlife Reserve</a:t>
                      </a:r>
                    </a:p>
                  </a:txBody>
                  <a:tcPr marL="68580" marR="68580" marT="54000" marB="54000"/>
                </a:tc>
                <a:extLst>
                  <a:ext uri="{0D108BD9-81ED-4DB2-BD59-A6C34878D82A}">
                    <a16:rowId xmlns:a16="http://schemas.microsoft.com/office/drawing/2014/main" val="3190842179"/>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a:t>
                      </a:r>
                      <a:r>
                        <a:rPr lang="en-GB" sz="1800" dirty="0" err="1">
                          <a:latin typeface="Calibri" panose="020F0502020204030204" pitchFamily="34" charset="0"/>
                          <a:cs typeface="Calibri" panose="020F0502020204030204" pitchFamily="34" charset="0"/>
                        </a:rPr>
                        <a:t>Kisiite</a:t>
                      </a:r>
                      <a:r>
                        <a:rPr lang="en-GB" sz="1800" dirty="0">
                          <a:latin typeface="Calibri" panose="020F0502020204030204" pitchFamily="34" charset="0"/>
                          <a:cs typeface="Calibri" panose="020F0502020204030204" pitchFamily="34" charset="0"/>
                        </a:rPr>
                        <a:t> MPA</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Philippines – Mt Apo NP</a:t>
                      </a:r>
                    </a:p>
                  </a:txBody>
                  <a:tcPr marL="68580" marR="68580" marT="54000" marB="54000"/>
                </a:tc>
                <a:extLst>
                  <a:ext uri="{0D108BD9-81ED-4DB2-BD59-A6C34878D82A}">
                    <a16:rowId xmlns:a16="http://schemas.microsoft.com/office/drawing/2014/main" val="595120170"/>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Uganda – Ruwenzori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Philippines – Mt </a:t>
                      </a:r>
                      <a:r>
                        <a:rPr lang="en-GB" sz="1800" dirty="0" err="1">
                          <a:latin typeface="Calibri" panose="020F0502020204030204" pitchFamily="34" charset="0"/>
                          <a:cs typeface="Calibri" panose="020F0502020204030204" pitchFamily="34" charset="0"/>
                        </a:rPr>
                        <a:t>Balatukan</a:t>
                      </a:r>
                      <a:r>
                        <a:rPr lang="en-GB" sz="1800" dirty="0">
                          <a:latin typeface="Calibri" panose="020F0502020204030204" pitchFamily="34" charset="0"/>
                          <a:cs typeface="Calibri" panose="020F0502020204030204" pitchFamily="34" charset="0"/>
                        </a:rPr>
                        <a:t> NP</a:t>
                      </a:r>
                    </a:p>
                  </a:txBody>
                  <a:tcPr marL="68580" marR="68580" marT="54000" marB="54000"/>
                </a:tc>
                <a:extLst>
                  <a:ext uri="{0D108BD9-81ED-4DB2-BD59-A6C34878D82A}">
                    <a16:rowId xmlns:a16="http://schemas.microsoft.com/office/drawing/2014/main" val="4112100957"/>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Uganda – Lake </a:t>
                      </a:r>
                      <a:r>
                        <a:rPr lang="en-GB" sz="1800" dirty="0" err="1">
                          <a:latin typeface="Calibri" panose="020F0502020204030204" pitchFamily="34" charset="0"/>
                          <a:cs typeface="Calibri" panose="020F0502020204030204" pitchFamily="34" charset="0"/>
                        </a:rPr>
                        <a:t>Mburo</a:t>
                      </a:r>
                      <a:r>
                        <a:rPr lang="en-GB" sz="1800" dirty="0">
                          <a:latin typeface="Calibri" panose="020F0502020204030204" pitchFamily="34" charset="0"/>
                          <a:cs typeface="Calibri" panose="020F0502020204030204" pitchFamily="34" charset="0"/>
                        </a:rPr>
                        <a:t>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Philippines – PD 1636 NP (General </a:t>
                      </a:r>
                      <a:r>
                        <a:rPr lang="en-GB" sz="1800" dirty="0" err="1">
                          <a:latin typeface="Calibri" panose="020F0502020204030204" pitchFamily="34" charset="0"/>
                          <a:cs typeface="Calibri" panose="020F0502020204030204" pitchFamily="34" charset="0"/>
                        </a:rPr>
                        <a:t>Nakar</a:t>
                      </a:r>
                      <a:r>
                        <a:rPr lang="en-GB" sz="1800" dirty="0">
                          <a:latin typeface="Calibri" panose="020F0502020204030204" pitchFamily="34" charset="0"/>
                          <a:cs typeface="Calibri" panose="020F0502020204030204" pitchFamily="34" charset="0"/>
                        </a:rPr>
                        <a:t>)</a:t>
                      </a:r>
                    </a:p>
                  </a:txBody>
                  <a:tcPr marL="68580" marR="68580" marT="54000" marB="54000"/>
                </a:tc>
                <a:extLst>
                  <a:ext uri="{0D108BD9-81ED-4DB2-BD59-A6C34878D82A}">
                    <a16:rowId xmlns:a16="http://schemas.microsoft.com/office/drawing/2014/main" val="3691912480"/>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Uganda – </a:t>
                      </a:r>
                      <a:r>
                        <a:rPr lang="en-GB" sz="1800" dirty="0" err="1">
                          <a:latin typeface="Calibri" panose="020F0502020204030204" pitchFamily="34" charset="0"/>
                          <a:cs typeface="Calibri" panose="020F0502020204030204" pitchFamily="34" charset="0"/>
                        </a:rPr>
                        <a:t>Mgahinga</a:t>
                      </a:r>
                      <a:r>
                        <a:rPr lang="en-GB" sz="1800" dirty="0">
                          <a:latin typeface="Calibri" panose="020F0502020204030204" pitchFamily="34" charset="0"/>
                          <a:cs typeface="Calibri" panose="020F0502020204030204" pitchFamily="34" charset="0"/>
                        </a:rPr>
                        <a:t>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Zambia – </a:t>
                      </a:r>
                      <a:r>
                        <a:rPr lang="en-GB" sz="1800" dirty="0" err="1">
                          <a:latin typeface="Calibri" panose="020F0502020204030204" pitchFamily="34" charset="0"/>
                          <a:cs typeface="Calibri" panose="020F0502020204030204" pitchFamily="34" charset="0"/>
                        </a:rPr>
                        <a:t>Chiawa</a:t>
                      </a:r>
                      <a:r>
                        <a:rPr lang="en-GB" sz="1800" dirty="0">
                          <a:latin typeface="Calibri" panose="020F0502020204030204" pitchFamily="34" charset="0"/>
                          <a:cs typeface="Calibri" panose="020F0502020204030204" pitchFamily="34" charset="0"/>
                        </a:rPr>
                        <a:t> GMA</a:t>
                      </a:r>
                    </a:p>
                  </a:txBody>
                  <a:tcPr marL="68580" marR="68580" marT="54000" marB="54000"/>
                </a:tc>
                <a:extLst>
                  <a:ext uri="{0D108BD9-81ED-4DB2-BD59-A6C34878D82A}">
                    <a16:rowId xmlns:a16="http://schemas.microsoft.com/office/drawing/2014/main" val="2999637754"/>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Mozambique – Maputo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Zambia – </a:t>
                      </a:r>
                      <a:r>
                        <a:rPr lang="en-GB" sz="1800" dirty="0" err="1">
                          <a:latin typeface="Calibri" panose="020F0502020204030204" pitchFamily="34" charset="0"/>
                          <a:cs typeface="Calibri" panose="020F0502020204030204" pitchFamily="34" charset="0"/>
                        </a:rPr>
                        <a:t>Mumbwa</a:t>
                      </a:r>
                      <a:r>
                        <a:rPr lang="en-GB" sz="1800" dirty="0">
                          <a:latin typeface="Calibri" panose="020F0502020204030204" pitchFamily="34" charset="0"/>
                          <a:cs typeface="Calibri" panose="020F0502020204030204" pitchFamily="34" charset="0"/>
                        </a:rPr>
                        <a:t> GMA</a:t>
                      </a:r>
                    </a:p>
                  </a:txBody>
                  <a:tcPr marL="68580" marR="68580" marT="54000" marB="54000"/>
                </a:tc>
                <a:extLst>
                  <a:ext uri="{0D108BD9-81ED-4DB2-BD59-A6C34878D82A}">
                    <a16:rowId xmlns:a16="http://schemas.microsoft.com/office/drawing/2014/main" val="292204477"/>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Zambia – </a:t>
                      </a:r>
                      <a:r>
                        <a:rPr lang="en-GB" sz="1800" dirty="0" err="1">
                          <a:latin typeface="Calibri" panose="020F0502020204030204" pitchFamily="34" charset="0"/>
                          <a:cs typeface="Calibri" panose="020F0502020204030204" pitchFamily="34" charset="0"/>
                        </a:rPr>
                        <a:t>Mumbwa</a:t>
                      </a:r>
                      <a:r>
                        <a:rPr lang="en-GB" sz="1800" dirty="0">
                          <a:latin typeface="Calibri" panose="020F0502020204030204" pitchFamily="34" charset="0"/>
                          <a:cs typeface="Calibri" panose="020F0502020204030204" pitchFamily="34" charset="0"/>
                        </a:rPr>
                        <a:t> GMA</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Kalama Conservancy</a:t>
                      </a:r>
                    </a:p>
                  </a:txBody>
                  <a:tcPr marL="68580" marR="68580" marT="54000" marB="54000"/>
                </a:tc>
                <a:extLst>
                  <a:ext uri="{0D108BD9-81ED-4DB2-BD59-A6C34878D82A}">
                    <a16:rowId xmlns:a16="http://schemas.microsoft.com/office/drawing/2014/main" val="1762421210"/>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Zambia – South Luangwa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Mara North Conservancy</a:t>
                      </a:r>
                    </a:p>
                  </a:txBody>
                  <a:tcPr marL="68580" marR="68580" marT="54000" marB="54000"/>
                </a:tc>
                <a:extLst>
                  <a:ext uri="{0D108BD9-81ED-4DB2-BD59-A6C34878D82A}">
                    <a16:rowId xmlns:a16="http://schemas.microsoft.com/office/drawing/2014/main" val="1636713925"/>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Gabon – </a:t>
                      </a:r>
                      <a:r>
                        <a:rPr lang="en-GB" sz="1800" dirty="0" err="1">
                          <a:latin typeface="Calibri" panose="020F0502020204030204" pitchFamily="34" charset="0"/>
                          <a:cs typeface="Calibri" panose="020F0502020204030204" pitchFamily="34" charset="0"/>
                        </a:rPr>
                        <a:t>Monts</a:t>
                      </a:r>
                      <a:r>
                        <a:rPr lang="en-GB" sz="1800" dirty="0">
                          <a:latin typeface="Calibri" panose="020F0502020204030204" pitchFamily="34" charset="0"/>
                          <a:cs typeface="Calibri" panose="020F0502020204030204" pitchFamily="34" charset="0"/>
                        </a:rPr>
                        <a:t> De Crystal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a:t>
                      </a:r>
                      <a:r>
                        <a:rPr lang="en-GB" sz="1800" dirty="0" err="1">
                          <a:latin typeface="Calibri" panose="020F0502020204030204" pitchFamily="34" charset="0"/>
                          <a:cs typeface="Calibri" panose="020F0502020204030204" pitchFamily="34" charset="0"/>
                        </a:rPr>
                        <a:t>Olderkesi</a:t>
                      </a:r>
                      <a:r>
                        <a:rPr lang="en-GB" sz="1800" dirty="0">
                          <a:latin typeface="Calibri" panose="020F0502020204030204" pitchFamily="34" charset="0"/>
                          <a:cs typeface="Calibri" panose="020F0502020204030204" pitchFamily="34" charset="0"/>
                        </a:rPr>
                        <a:t> Conservancy</a:t>
                      </a:r>
                    </a:p>
                  </a:txBody>
                  <a:tcPr marL="68580" marR="68580" marT="54000" marB="54000"/>
                </a:tc>
                <a:extLst>
                  <a:ext uri="{0D108BD9-81ED-4DB2-BD59-A6C34878D82A}">
                    <a16:rowId xmlns:a16="http://schemas.microsoft.com/office/drawing/2014/main" val="2970035764"/>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Gabon – </a:t>
                      </a:r>
                      <a:r>
                        <a:rPr lang="en-GB" sz="1800" dirty="0" err="1">
                          <a:latin typeface="Calibri" panose="020F0502020204030204" pitchFamily="34" charset="0"/>
                          <a:cs typeface="Calibri" panose="020F0502020204030204" pitchFamily="34" charset="0"/>
                        </a:rPr>
                        <a:t>Loango</a:t>
                      </a:r>
                      <a:r>
                        <a:rPr lang="en-GB" sz="1800" dirty="0">
                          <a:latin typeface="Calibri" panose="020F0502020204030204" pitchFamily="34" charset="0"/>
                          <a:cs typeface="Calibri" panose="020F0502020204030204" pitchFamily="34" charset="0"/>
                        </a:rPr>
                        <a:t>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Kenya – </a:t>
                      </a:r>
                      <a:r>
                        <a:rPr lang="en-GB" sz="1800" dirty="0" err="1">
                          <a:latin typeface="Calibri" panose="020F0502020204030204" pitchFamily="34" charset="0"/>
                          <a:cs typeface="Calibri" panose="020F0502020204030204" pitchFamily="34" charset="0"/>
                        </a:rPr>
                        <a:t>Kanamai</a:t>
                      </a:r>
                      <a:r>
                        <a:rPr lang="en-GB" sz="1800" dirty="0">
                          <a:latin typeface="Calibri" panose="020F0502020204030204" pitchFamily="34" charset="0"/>
                          <a:cs typeface="Calibri" panose="020F0502020204030204" pitchFamily="34" charset="0"/>
                        </a:rPr>
                        <a:t> BMU and LMMA</a:t>
                      </a:r>
                    </a:p>
                  </a:txBody>
                  <a:tcPr marL="68580" marR="68580" marT="54000" marB="54000"/>
                </a:tc>
                <a:extLst>
                  <a:ext uri="{0D108BD9-81ED-4DB2-BD59-A6C34878D82A}">
                    <a16:rowId xmlns:a16="http://schemas.microsoft.com/office/drawing/2014/main" val="3447488007"/>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Ethiopia – Awash NP</a:t>
                      </a:r>
                    </a:p>
                  </a:txBody>
                  <a:tcPr marL="68580" marR="68580" marT="54000" marB="54000"/>
                </a:tc>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Uganda – Lake </a:t>
                      </a:r>
                      <a:r>
                        <a:rPr lang="en-GB" sz="1800" dirty="0" err="1">
                          <a:latin typeface="Calibri" panose="020F0502020204030204" pitchFamily="34" charset="0"/>
                          <a:cs typeface="Calibri" panose="020F0502020204030204" pitchFamily="34" charset="0"/>
                        </a:rPr>
                        <a:t>Mburo</a:t>
                      </a:r>
                      <a:r>
                        <a:rPr lang="en-GB" sz="1800" dirty="0">
                          <a:latin typeface="Calibri" panose="020F0502020204030204" pitchFamily="34" charset="0"/>
                          <a:cs typeface="Calibri" panose="020F0502020204030204" pitchFamily="34" charset="0"/>
                        </a:rPr>
                        <a:t> NP</a:t>
                      </a:r>
                    </a:p>
                  </a:txBody>
                  <a:tcPr marL="68580" marR="68580" marT="54000" marB="54000"/>
                </a:tc>
                <a:extLst>
                  <a:ext uri="{0D108BD9-81ED-4DB2-BD59-A6C34878D82A}">
                    <a16:rowId xmlns:a16="http://schemas.microsoft.com/office/drawing/2014/main" val="116518205"/>
                  </a:ext>
                </a:extLst>
              </a:tr>
              <a:tr h="349646">
                <a:tc>
                  <a:txBody>
                    <a:bodyPr/>
                    <a:lstStyle/>
                    <a:p>
                      <a:pPr>
                        <a:spcBef>
                          <a:spcPts val="300"/>
                        </a:spcBef>
                        <a:spcAft>
                          <a:spcPts val="300"/>
                        </a:spcAft>
                      </a:pPr>
                      <a:r>
                        <a:rPr lang="en-GB" sz="1800" dirty="0">
                          <a:latin typeface="Calibri" panose="020F0502020204030204" pitchFamily="34" charset="0"/>
                          <a:cs typeface="Calibri" panose="020F0502020204030204" pitchFamily="34" charset="0"/>
                        </a:rPr>
                        <a:t>Liberia – </a:t>
                      </a:r>
                      <a:r>
                        <a:rPr lang="en-GB" sz="1800" dirty="0" err="1">
                          <a:latin typeface="Calibri" panose="020F0502020204030204" pitchFamily="34" charset="0"/>
                          <a:cs typeface="Calibri" panose="020F0502020204030204" pitchFamily="34" charset="0"/>
                        </a:rPr>
                        <a:t>Sapo</a:t>
                      </a:r>
                      <a:r>
                        <a:rPr lang="en-GB" sz="1800" dirty="0">
                          <a:latin typeface="Calibri" panose="020F0502020204030204" pitchFamily="34" charset="0"/>
                          <a:cs typeface="Calibri" panose="020F0502020204030204" pitchFamily="34" charset="0"/>
                        </a:rPr>
                        <a:t> NP</a:t>
                      </a:r>
                    </a:p>
                  </a:txBody>
                  <a:tcPr marL="68580" marR="68580" marT="54000" marB="54000"/>
                </a:tc>
                <a:tc>
                  <a:txBody>
                    <a:bodyPr/>
                    <a:lstStyle/>
                    <a:p>
                      <a:pPr>
                        <a:spcBef>
                          <a:spcPts val="300"/>
                        </a:spcBef>
                        <a:spcAft>
                          <a:spcPts val="300"/>
                        </a:spcAft>
                      </a:pPr>
                      <a:endParaRPr lang="en-GB" sz="1800" dirty="0">
                        <a:latin typeface="Calibri" panose="020F0502020204030204" pitchFamily="34" charset="0"/>
                        <a:cs typeface="Calibri" panose="020F0502020204030204" pitchFamily="34" charset="0"/>
                      </a:endParaRPr>
                    </a:p>
                  </a:txBody>
                  <a:tcPr marL="68580" marR="68580" marT="54000" marB="54000"/>
                </a:tc>
                <a:extLst>
                  <a:ext uri="{0D108BD9-81ED-4DB2-BD59-A6C34878D82A}">
                    <a16:rowId xmlns:a16="http://schemas.microsoft.com/office/drawing/2014/main" val="728776659"/>
                  </a:ext>
                </a:extLst>
              </a:tr>
            </a:tbl>
          </a:graphicData>
        </a:graphic>
      </p:graphicFrame>
    </p:spTree>
    <p:extLst>
      <p:ext uri="{BB962C8B-B14F-4D97-AF65-F5344CB8AC3E}">
        <p14:creationId xmlns:p14="http://schemas.microsoft.com/office/powerpoint/2010/main" val="97096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07904" y="1734276"/>
            <a:ext cx="5112568" cy="4644516"/>
          </a:xfrm>
        </p:spPr>
        <p:txBody>
          <a:bodyPr>
            <a:noAutofit/>
          </a:bodyPr>
          <a:lstStyle/>
          <a:p>
            <a:pPr>
              <a:spcBef>
                <a:spcPts val="900"/>
              </a:spcBef>
              <a:defRPr/>
            </a:pPr>
            <a:r>
              <a:rPr lang="en-GB" altLang="en-US" sz="2100" b="1" dirty="0">
                <a:solidFill>
                  <a:srgbClr val="00B0F0"/>
                </a:solidFill>
                <a:latin typeface="Calibri" panose="020F0502020204030204" pitchFamily="34" charset="0"/>
                <a:cs typeface="Calibri" panose="020F0502020204030204" pitchFamily="34" charset="0"/>
              </a:rPr>
              <a:t>What is GAPA?</a:t>
            </a:r>
          </a:p>
          <a:p>
            <a:r>
              <a:rPr lang="en-GB" altLang="en-US" sz="1650" dirty="0">
                <a:latin typeface="Calibri" panose="020F0502020204030204" pitchFamily="34" charset="0"/>
                <a:cs typeface="Calibri" panose="020F0502020204030204" pitchFamily="34" charset="0"/>
              </a:rPr>
              <a:t>GAPA is a methodology for assessing </a:t>
            </a:r>
            <a:r>
              <a:rPr lang="en-GB" sz="1650" dirty="0">
                <a:latin typeface="Calibri" panose="020F0502020204030204" pitchFamily="34" charset="0"/>
                <a:cs typeface="Calibri" panose="020F0502020204030204" pitchFamily="34" charset="0"/>
              </a:rPr>
              <a:t>the quality -  including equity - and underlying challenges of the governance of a protected or conserved area and any related conservation and development activities.</a:t>
            </a:r>
            <a:endParaRPr lang="en-GB" altLang="en-US" sz="1650" dirty="0">
              <a:latin typeface="Calibri" panose="020F0502020204030204" pitchFamily="34" charset="0"/>
              <a:cs typeface="Calibri" panose="020F0502020204030204" pitchFamily="34" charset="0"/>
            </a:endParaRPr>
          </a:p>
          <a:p>
            <a:pPr>
              <a:spcBef>
                <a:spcPts val="450"/>
              </a:spcBef>
              <a:defRPr/>
            </a:pPr>
            <a:endParaRPr lang="en-GB" altLang="en-US" sz="1050" b="1" dirty="0">
              <a:solidFill>
                <a:srgbClr val="0070C0"/>
              </a:solidFill>
              <a:latin typeface="Calibri" panose="020F0502020204030204" pitchFamily="34" charset="0"/>
              <a:cs typeface="Calibri" panose="020F0502020204030204" pitchFamily="34" charset="0"/>
            </a:endParaRPr>
          </a:p>
          <a:p>
            <a:pPr>
              <a:spcBef>
                <a:spcPts val="450"/>
              </a:spcBef>
              <a:defRPr/>
            </a:pPr>
            <a:r>
              <a:rPr lang="en-GB" altLang="en-US" sz="2100" b="1" dirty="0">
                <a:solidFill>
                  <a:srgbClr val="00B0F0"/>
                </a:solidFill>
                <a:latin typeface="Calibri" panose="020F0502020204030204" pitchFamily="34" charset="0"/>
                <a:cs typeface="Calibri" panose="020F0502020204030204" pitchFamily="34" charset="0"/>
              </a:rPr>
              <a:t>Uses of GAPA</a:t>
            </a:r>
          </a:p>
          <a:p>
            <a:pPr marL="257168" indent="-257168">
              <a:buFont typeface="Arial" panose="020B0604020202020204" pitchFamily="34" charset="0"/>
              <a:buChar char="•"/>
            </a:pPr>
            <a:r>
              <a:rPr lang="en-GB" sz="1650" b="1" dirty="0">
                <a:latin typeface="Calibri" panose="020F0502020204030204" pitchFamily="34" charset="0"/>
                <a:cs typeface="Calibri" panose="020F0502020204030204" pitchFamily="34" charset="0"/>
              </a:rPr>
              <a:t>As a health check</a:t>
            </a:r>
            <a:r>
              <a:rPr lang="en-GB" sz="1650" dirty="0">
                <a:latin typeface="Calibri" panose="020F0502020204030204" pitchFamily="34" charset="0"/>
                <a:cs typeface="Calibri" panose="020F0502020204030204" pitchFamily="34" charset="0"/>
              </a:rPr>
              <a:t>, to determine strengths and challenges of governance arrangements and thereby identify issues that need some attention;</a:t>
            </a:r>
          </a:p>
          <a:p>
            <a:pPr marL="257168" indent="-257168">
              <a:buFont typeface="Arial" panose="020B0604020202020204" pitchFamily="34" charset="0"/>
              <a:buChar char="•"/>
            </a:pPr>
            <a:r>
              <a:rPr lang="en-GB" sz="1650" b="1" dirty="0">
                <a:latin typeface="Calibri" panose="020F0502020204030204" pitchFamily="34" charset="0"/>
                <a:cs typeface="Calibri" panose="020F0502020204030204" pitchFamily="34" charset="0"/>
              </a:rPr>
              <a:t>As a diagnostic</a:t>
            </a:r>
            <a:r>
              <a:rPr lang="en-GB" sz="1650" dirty="0">
                <a:latin typeface="Calibri" panose="020F0502020204030204" pitchFamily="34" charset="0"/>
                <a:cs typeface="Calibri" panose="020F0502020204030204" pitchFamily="34" charset="0"/>
              </a:rPr>
              <a:t>, to understand the underlying causes of existing governance challenges and thereby identify actions that could improve the situation; </a:t>
            </a:r>
          </a:p>
          <a:p>
            <a:pPr marL="257168" indent="-257168">
              <a:buFont typeface="Arial" panose="020B0604020202020204" pitchFamily="34" charset="0"/>
              <a:buChar char="•"/>
            </a:pPr>
            <a:r>
              <a:rPr lang="en-GB" sz="1650" b="1" dirty="0">
                <a:latin typeface="Calibri" panose="020F0502020204030204" pitchFamily="34" charset="0"/>
                <a:cs typeface="Calibri" panose="020F0502020204030204" pitchFamily="34" charset="0"/>
              </a:rPr>
              <a:t>For monitoring progress</a:t>
            </a:r>
            <a:r>
              <a:rPr lang="en-GB" sz="1650" dirty="0">
                <a:latin typeface="Calibri" panose="020F0502020204030204" pitchFamily="34" charset="0"/>
                <a:cs typeface="Calibri" panose="020F0502020204030204" pitchFamily="34" charset="0"/>
              </a:rPr>
              <a:t>, to establish a baseline against which changes in governance over time can be measured.</a:t>
            </a:r>
            <a:endParaRPr lang="en-GB" altLang="en-US" sz="1650" b="1" dirty="0">
              <a:solidFill>
                <a:srgbClr val="0070C0"/>
              </a:solidFill>
              <a:latin typeface="Calibri" panose="020F0502020204030204" pitchFamily="34" charset="0"/>
              <a:cs typeface="Calibri" panose="020F0502020204030204" pitchFamily="34" charset="0"/>
            </a:endParaRPr>
          </a:p>
          <a:p>
            <a:pPr>
              <a:spcBef>
                <a:spcPts val="900"/>
              </a:spcBef>
              <a:defRPr/>
            </a:pPr>
            <a:endParaRPr lang="en-GB" altLang="en-US" sz="2100" b="1" dirty="0">
              <a:solidFill>
                <a:srgbClr val="0070C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6D42FE6-2C8A-4048-889F-E6D66F38AF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11" y="3854202"/>
            <a:ext cx="3320988" cy="3003798"/>
          </a:xfrm>
          <a:prstGeom prst="rect">
            <a:avLst/>
          </a:prstGeom>
        </p:spPr>
      </p:pic>
      <p:sp>
        <p:nvSpPr>
          <p:cNvPr id="5" name="Title 1">
            <a:extLst>
              <a:ext uri="{FF2B5EF4-FFF2-40B4-BE49-F238E27FC236}">
                <a16:creationId xmlns:a16="http://schemas.microsoft.com/office/drawing/2014/main" id="{2EA7351B-44C9-4E44-B5B5-1E88612B72E1}"/>
              </a:ext>
            </a:extLst>
          </p:cNvPr>
          <p:cNvSpPr>
            <a:spLocks noGrp="1"/>
          </p:cNvSpPr>
          <p:nvPr>
            <p:ph type="title"/>
          </p:nvPr>
        </p:nvSpPr>
        <p:spPr>
          <a:xfrm>
            <a:off x="467544" y="620688"/>
            <a:ext cx="8208912" cy="421553"/>
          </a:xfrm>
        </p:spPr>
        <p:txBody>
          <a:bodyPr>
            <a:noAutofit/>
          </a:bodyPr>
          <a:lstStyle/>
          <a:p>
            <a:r>
              <a:rPr lang="en-GB" sz="3200" dirty="0"/>
              <a:t>Governance assessment for protected and conserved areas (GAPA)</a:t>
            </a:r>
          </a:p>
        </p:txBody>
      </p:sp>
      <p:pic>
        <p:nvPicPr>
          <p:cNvPr id="7" name="Picture 6">
            <a:extLst>
              <a:ext uri="{FF2B5EF4-FFF2-40B4-BE49-F238E27FC236}">
                <a16:creationId xmlns:a16="http://schemas.microsoft.com/office/drawing/2014/main" id="{797A5E7C-9EFD-499E-B7D6-4A4E93B9DE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18685"/>
            <a:ext cx="3332989" cy="2499742"/>
          </a:xfrm>
          <a:prstGeom prst="rect">
            <a:avLst/>
          </a:prstGeom>
        </p:spPr>
      </p:pic>
    </p:spTree>
    <p:extLst>
      <p:ext uri="{BB962C8B-B14F-4D97-AF65-F5344CB8AC3E}">
        <p14:creationId xmlns:p14="http://schemas.microsoft.com/office/powerpoint/2010/main" val="328312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52DB-9309-4827-8A38-B19CE23EEE8B}"/>
              </a:ext>
            </a:extLst>
          </p:cNvPr>
          <p:cNvSpPr>
            <a:spLocks noGrp="1"/>
          </p:cNvSpPr>
          <p:nvPr>
            <p:ph type="title"/>
          </p:nvPr>
        </p:nvSpPr>
        <p:spPr>
          <a:xfrm>
            <a:off x="176122" y="1430778"/>
            <a:ext cx="1947606" cy="1620180"/>
          </a:xfrm>
          <a:solidFill>
            <a:schemeClr val="bg1"/>
          </a:solidFill>
        </p:spPr>
        <p:txBody>
          <a:bodyPr>
            <a:noAutofit/>
          </a:bodyPr>
          <a:lstStyle/>
          <a:p>
            <a:r>
              <a:rPr lang="en-GB" altLang="en-US" sz="2250" dirty="0">
                <a:solidFill>
                  <a:srgbClr val="00B0F0"/>
                </a:solidFill>
              </a:rPr>
              <a:t>Generic governance assessment process</a:t>
            </a:r>
            <a:br>
              <a:rPr lang="en-GB" altLang="en-US" sz="2250" dirty="0">
                <a:solidFill>
                  <a:srgbClr val="00B0F0"/>
                </a:solidFill>
              </a:rPr>
            </a:br>
            <a:endParaRPr lang="en-GB" sz="2250" dirty="0">
              <a:solidFill>
                <a:srgbClr val="00B0F0"/>
              </a:solidFill>
            </a:endParaRPr>
          </a:p>
        </p:txBody>
      </p:sp>
      <p:pic>
        <p:nvPicPr>
          <p:cNvPr id="6" name="Picture 5">
            <a:extLst>
              <a:ext uri="{FF2B5EF4-FFF2-40B4-BE49-F238E27FC236}">
                <a16:creationId xmlns:a16="http://schemas.microsoft.com/office/drawing/2014/main" id="{B6BF61E5-1A33-4BA2-AF38-2BDBE8B3D9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1639" y="3102064"/>
            <a:ext cx="7903081" cy="349528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34C2BC9-C27A-41E5-B2DB-F68036963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33728" y="692697"/>
            <a:ext cx="6707293" cy="2409368"/>
          </a:xfrm>
          <a:prstGeom prst="rect">
            <a:avLst/>
          </a:prstGeom>
        </p:spPr>
      </p:pic>
      <p:sp>
        <p:nvSpPr>
          <p:cNvPr id="9" name="Title 1">
            <a:extLst>
              <a:ext uri="{FF2B5EF4-FFF2-40B4-BE49-F238E27FC236}">
                <a16:creationId xmlns:a16="http://schemas.microsoft.com/office/drawing/2014/main" id="{18CFEC43-632F-46A3-A6B6-A5CDF811A2F8}"/>
              </a:ext>
            </a:extLst>
          </p:cNvPr>
          <p:cNvSpPr txBox="1">
            <a:spLocks/>
          </p:cNvSpPr>
          <p:nvPr/>
        </p:nvSpPr>
        <p:spPr>
          <a:xfrm>
            <a:off x="151225" y="3699030"/>
            <a:ext cx="1180415" cy="1620180"/>
          </a:xfrm>
          <a:prstGeom prst="rect">
            <a:avLst/>
          </a:prstGeom>
          <a:solidFill>
            <a:schemeClr val="bg1"/>
          </a:solidFill>
        </p:spPr>
        <p:txBody>
          <a:bodyPr vert="horz" lIns="68580" tIns="34290" rIns="68580" bIns="34290" rtlCol="0" anchor="ctr">
            <a:noAutofit/>
          </a:bodyPr>
          <a:lstStyle>
            <a:lvl1pPr algn="l" defTabSz="685783" rtl="0" eaLnBrk="1" latinLnBrk="0" hangingPunct="1">
              <a:spcBef>
                <a:spcPct val="0"/>
              </a:spcBef>
              <a:buNone/>
              <a:defRPr sz="3750" kern="1200">
                <a:solidFill>
                  <a:schemeClr val="tx2"/>
                </a:solidFill>
                <a:latin typeface="+mj-lt"/>
                <a:ea typeface="+mj-ea"/>
                <a:cs typeface="+mj-cs"/>
              </a:defRPr>
            </a:lvl1pPr>
          </a:lstStyle>
          <a:p>
            <a:pPr defTabSz="514337">
              <a:defRPr/>
            </a:pPr>
            <a:r>
              <a:rPr lang="en-GB" altLang="en-US" sz="2250" dirty="0">
                <a:solidFill>
                  <a:srgbClr val="00B0F0"/>
                </a:solidFill>
                <a:latin typeface="Arial"/>
              </a:rPr>
              <a:t>GAPA process</a:t>
            </a:r>
            <a:br>
              <a:rPr lang="en-GB" altLang="en-US" sz="2250" dirty="0">
                <a:solidFill>
                  <a:srgbClr val="00B0F0"/>
                </a:solidFill>
                <a:latin typeface="Arial"/>
              </a:rPr>
            </a:br>
            <a:endParaRPr lang="en-GB" sz="2250" dirty="0">
              <a:solidFill>
                <a:srgbClr val="00B0F0"/>
              </a:solidFill>
              <a:latin typeface="Arial"/>
            </a:endParaRPr>
          </a:p>
        </p:txBody>
      </p:sp>
    </p:spTree>
    <p:extLst>
      <p:ext uri="{BB962C8B-B14F-4D97-AF65-F5344CB8AC3E}">
        <p14:creationId xmlns:p14="http://schemas.microsoft.com/office/powerpoint/2010/main" val="40873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F47C-2959-419B-81D0-F0C6EB7F1CF3}"/>
              </a:ext>
            </a:extLst>
          </p:cNvPr>
          <p:cNvSpPr>
            <a:spLocks noGrp="1"/>
          </p:cNvSpPr>
          <p:nvPr>
            <p:ph type="title"/>
          </p:nvPr>
        </p:nvSpPr>
        <p:spPr>
          <a:xfrm>
            <a:off x="297017" y="367976"/>
            <a:ext cx="4377037" cy="1325563"/>
          </a:xfrm>
        </p:spPr>
        <p:txBody>
          <a:bodyPr>
            <a:noAutofit/>
          </a:bodyPr>
          <a:lstStyle/>
          <a:p>
            <a:r>
              <a:rPr lang="en-GB" sz="3600" b="1" dirty="0"/>
              <a:t>GAPA in the Philippines</a:t>
            </a:r>
            <a:r>
              <a:rPr lang="en-GB" sz="3400" b="1" dirty="0"/>
              <a:t> </a:t>
            </a:r>
            <a:r>
              <a:rPr lang="en-GB" sz="2400" b="1" dirty="0" err="1"/>
              <a:t>Agusan</a:t>
            </a:r>
            <a:r>
              <a:rPr lang="en-GB" sz="2400" b="1" dirty="0"/>
              <a:t> Marsh Wildlife Sanctuary</a:t>
            </a:r>
          </a:p>
        </p:txBody>
      </p:sp>
      <p:sp>
        <p:nvSpPr>
          <p:cNvPr id="3" name="Content Placeholder 2">
            <a:extLst>
              <a:ext uri="{FF2B5EF4-FFF2-40B4-BE49-F238E27FC236}">
                <a16:creationId xmlns:a16="http://schemas.microsoft.com/office/drawing/2014/main" id="{67B2C3B5-44BE-4B98-8E0D-6EF21398A5A4}"/>
              </a:ext>
            </a:extLst>
          </p:cNvPr>
          <p:cNvSpPr>
            <a:spLocks noGrp="1"/>
          </p:cNvSpPr>
          <p:nvPr>
            <p:ph idx="1"/>
          </p:nvPr>
        </p:nvSpPr>
        <p:spPr>
          <a:xfrm>
            <a:off x="297017" y="2092262"/>
            <a:ext cx="4151158" cy="4943019"/>
          </a:xfrm>
        </p:spPr>
        <p:txBody>
          <a:bodyPr>
            <a:normAutofit/>
          </a:bodyPr>
          <a:lstStyle/>
          <a:p>
            <a:r>
              <a:rPr lang="en-GB" sz="2000" dirty="0"/>
              <a:t>400km2 of wetlands in Mindanao</a:t>
            </a:r>
          </a:p>
          <a:p>
            <a:r>
              <a:rPr lang="en-GB" sz="2000" dirty="0"/>
              <a:t>Ancestral Domains of Indigenous Peoples (red shading) overlap with the PA (green shading)</a:t>
            </a:r>
          </a:p>
          <a:p>
            <a:r>
              <a:rPr lang="en-GB" sz="2000" dirty="0"/>
              <a:t>Governance type: </a:t>
            </a:r>
          </a:p>
          <a:p>
            <a:pPr lvl="1">
              <a:buFont typeface="Courier New" panose="02070309020205020404" pitchFamily="49" charset="0"/>
              <a:buChar char="o"/>
            </a:pPr>
            <a:r>
              <a:rPr lang="en-GB" sz="1700" dirty="0"/>
              <a:t>shared governance overseen by the Protected Area Management Board</a:t>
            </a:r>
          </a:p>
          <a:p>
            <a:r>
              <a:rPr lang="en-GB" sz="2000" dirty="0"/>
              <a:t>GAPA Information gathering</a:t>
            </a:r>
          </a:p>
          <a:p>
            <a:pPr lvl="1">
              <a:buFont typeface="Courier New" panose="02070309020205020404" pitchFamily="49" charset="0"/>
              <a:buChar char="o"/>
            </a:pPr>
            <a:r>
              <a:rPr lang="en-GB" sz="1700" dirty="0"/>
              <a:t>11 interviews with key informants</a:t>
            </a:r>
          </a:p>
          <a:p>
            <a:pPr lvl="1">
              <a:buFont typeface="Courier New" panose="02070309020205020404" pitchFamily="49" charset="0"/>
              <a:buChar char="o"/>
            </a:pPr>
            <a:r>
              <a:rPr lang="en-GB" sz="1700" dirty="0"/>
              <a:t>Focus group discussions in 6 communities including men, women and IP representatives</a:t>
            </a:r>
          </a:p>
          <a:p>
            <a:pPr marL="0" indent="0">
              <a:buNone/>
            </a:pPr>
            <a:endParaRPr lang="en-GB" sz="2000" dirty="0"/>
          </a:p>
          <a:p>
            <a:pPr marL="457200" lvl="1" indent="0">
              <a:buNone/>
            </a:pPr>
            <a:endParaRPr lang="en-GB" sz="2000" dirty="0"/>
          </a:p>
          <a:p>
            <a:pPr lvl="1"/>
            <a:endParaRPr lang="en-GB" sz="2000" dirty="0"/>
          </a:p>
        </p:txBody>
      </p:sp>
      <p:pic>
        <p:nvPicPr>
          <p:cNvPr id="6" name="Picture 5">
            <a:extLst>
              <a:ext uri="{FF2B5EF4-FFF2-40B4-BE49-F238E27FC236}">
                <a16:creationId xmlns:a16="http://schemas.microsoft.com/office/drawing/2014/main" id="{BF5A8725-5FAF-45FE-8D7B-A10B6607DF00}"/>
              </a:ext>
            </a:extLst>
          </p:cNvPr>
          <p:cNvPicPr>
            <a:picLocks noChangeAspect="1"/>
          </p:cNvPicPr>
          <p:nvPr/>
        </p:nvPicPr>
        <p:blipFill>
          <a:blip r:embed="rId2"/>
          <a:stretch>
            <a:fillRect/>
          </a:stretch>
        </p:blipFill>
        <p:spPr>
          <a:xfrm>
            <a:off x="4794048" y="367976"/>
            <a:ext cx="4476321" cy="6490024"/>
          </a:xfrm>
          <a:prstGeom prst="rect">
            <a:avLst/>
          </a:prstGeom>
        </p:spPr>
      </p:pic>
    </p:spTree>
    <p:extLst>
      <p:ext uri="{BB962C8B-B14F-4D97-AF65-F5344CB8AC3E}">
        <p14:creationId xmlns:p14="http://schemas.microsoft.com/office/powerpoint/2010/main" val="225271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3BA54C-FA7B-400B-B4AE-5524B932C9B9}"/>
              </a:ext>
            </a:extLst>
          </p:cNvPr>
          <p:cNvSpPr txBox="1">
            <a:spLocks/>
          </p:cNvSpPr>
          <p:nvPr/>
        </p:nvSpPr>
        <p:spPr>
          <a:xfrm>
            <a:off x="435180" y="521525"/>
            <a:ext cx="2769598" cy="2291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mj-cs"/>
              </a:rPr>
              <a:t>Challenges: Participation in decision making</a:t>
            </a:r>
          </a:p>
        </p:txBody>
      </p:sp>
      <p:sp>
        <p:nvSpPr>
          <p:cNvPr id="8" name="TextBox 7">
            <a:extLst>
              <a:ext uri="{FF2B5EF4-FFF2-40B4-BE49-F238E27FC236}">
                <a16:creationId xmlns:a16="http://schemas.microsoft.com/office/drawing/2014/main" id="{BB58CB06-2FFD-4607-AE1D-9534324F9EFA}"/>
              </a:ext>
            </a:extLst>
          </p:cNvPr>
          <p:cNvSpPr txBox="1"/>
          <p:nvPr/>
        </p:nvSpPr>
        <p:spPr>
          <a:xfrm>
            <a:off x="205585" y="3523310"/>
            <a:ext cx="856488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Processes for selecting representatives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weak representation of women and Indigenous Peoples.  With IPs this is partly because elections for IP representatives are, at times, not properly conducted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Two-way communication with representatives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poor performance of community representatives in terms of sharing information with the people they represent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Inputs to decision-making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timing and location of meetings are often unfavourable for community participation</a:t>
            </a:r>
          </a:p>
        </p:txBody>
      </p:sp>
      <p:pic>
        <p:nvPicPr>
          <p:cNvPr id="10" name="Picture 9">
            <a:extLst>
              <a:ext uri="{FF2B5EF4-FFF2-40B4-BE49-F238E27FC236}">
                <a16:creationId xmlns:a16="http://schemas.microsoft.com/office/drawing/2014/main" id="{1978213C-479B-4BCE-A60E-8986827634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7409" y="0"/>
            <a:ext cx="5646591" cy="3334691"/>
          </a:xfrm>
          <a:prstGeom prst="rect">
            <a:avLst/>
          </a:prstGeom>
        </p:spPr>
      </p:pic>
    </p:spTree>
    <p:extLst>
      <p:ext uri="{BB962C8B-B14F-4D97-AF65-F5344CB8AC3E}">
        <p14:creationId xmlns:p14="http://schemas.microsoft.com/office/powerpoint/2010/main" val="407096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3BA54C-FA7B-400B-B4AE-5524B932C9B9}"/>
              </a:ext>
            </a:extLst>
          </p:cNvPr>
          <p:cNvSpPr txBox="1">
            <a:spLocks/>
          </p:cNvSpPr>
          <p:nvPr/>
        </p:nvSpPr>
        <p:spPr>
          <a:xfrm>
            <a:off x="115032" y="33454"/>
            <a:ext cx="89139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900" b="1" i="0" u="none" strike="noStrike" kern="1200" cap="none" spc="0" normalizeH="0" baseline="0" noProof="0" dirty="0">
                <a:ln>
                  <a:noFill/>
                </a:ln>
                <a:solidFill>
                  <a:prstClr val="black"/>
                </a:solidFill>
                <a:effectLst/>
                <a:uLnTx/>
                <a:uFillTx/>
                <a:latin typeface="Calibri Light" panose="020F0302020204030204"/>
                <a:ea typeface="+mj-ea"/>
                <a:cs typeface="+mj-cs"/>
              </a:rPr>
              <a:t>Challenges: transparency  </a:t>
            </a:r>
          </a:p>
        </p:txBody>
      </p:sp>
      <p:sp>
        <p:nvSpPr>
          <p:cNvPr id="8" name="TextBox 7">
            <a:extLst>
              <a:ext uri="{FF2B5EF4-FFF2-40B4-BE49-F238E27FC236}">
                <a16:creationId xmlns:a16="http://schemas.microsoft.com/office/drawing/2014/main" id="{BB58CB06-2FFD-4607-AE1D-9534324F9EFA}"/>
              </a:ext>
            </a:extLst>
          </p:cNvPr>
          <p:cNvSpPr txBox="1"/>
          <p:nvPr/>
        </p:nvSpPr>
        <p:spPr>
          <a:xfrm>
            <a:off x="261567" y="1302287"/>
            <a:ext cx="836924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Information sharing processes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government and NGOs are poor at sharing information resulting in agencies working in the same communities having little idea of what other agencies are doing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researchers are failing to inform communities of what they are doing and failing to share the results with them</a:t>
            </a:r>
          </a:p>
        </p:txBody>
      </p:sp>
      <p:pic>
        <p:nvPicPr>
          <p:cNvPr id="6" name="Picture 5" descr="A group of people in a room&#10;&#10;Description automatically generated">
            <a:extLst>
              <a:ext uri="{FF2B5EF4-FFF2-40B4-BE49-F238E27FC236}">
                <a16:creationId xmlns:a16="http://schemas.microsoft.com/office/drawing/2014/main" id="{CB3BB6EF-2361-4791-9074-3A8D94F188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10947" y="3056613"/>
            <a:ext cx="5533053" cy="3575571"/>
          </a:xfrm>
          <a:prstGeom prst="rect">
            <a:avLst/>
          </a:prstGeom>
        </p:spPr>
      </p:pic>
      <p:sp>
        <p:nvSpPr>
          <p:cNvPr id="13" name="TextBox 12">
            <a:extLst>
              <a:ext uri="{FF2B5EF4-FFF2-40B4-BE49-F238E27FC236}">
                <a16:creationId xmlns:a16="http://schemas.microsoft.com/office/drawing/2014/main" id="{A24CA91F-AC47-443B-B876-2CAF23B40580}"/>
              </a:ext>
            </a:extLst>
          </p:cNvPr>
          <p:cNvSpPr txBox="1"/>
          <p:nvPr/>
        </p:nvSpPr>
        <p:spPr>
          <a:xfrm>
            <a:off x="261566" y="3262203"/>
            <a:ext cx="3181429" cy="2108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community members unclear on what they can and cannot do in different areas of the PA due to lack of information on boundaries of different zones</a:t>
            </a:r>
          </a:p>
        </p:txBody>
      </p:sp>
    </p:spTree>
    <p:extLst>
      <p:ext uri="{BB962C8B-B14F-4D97-AF65-F5344CB8AC3E}">
        <p14:creationId xmlns:p14="http://schemas.microsoft.com/office/powerpoint/2010/main" val="166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57A06-F44D-480F-AE3B-D97D18A1DBFE}"/>
              </a:ext>
            </a:extLst>
          </p:cNvPr>
          <p:cNvSpPr>
            <a:spLocks noGrp="1"/>
          </p:cNvSpPr>
          <p:nvPr>
            <p:ph type="title"/>
          </p:nvPr>
        </p:nvSpPr>
        <p:spPr>
          <a:xfrm>
            <a:off x="466531" y="365127"/>
            <a:ext cx="8282227" cy="857184"/>
          </a:xfrm>
        </p:spPr>
        <p:txBody>
          <a:bodyPr>
            <a:normAutofit fontScale="90000"/>
          </a:bodyPr>
          <a:lstStyle/>
          <a:p>
            <a:r>
              <a:rPr lang="en-GB" sz="3900" b="1" dirty="0"/>
              <a:t>Challenges: Recognition and respect for rights</a:t>
            </a:r>
          </a:p>
        </p:txBody>
      </p:sp>
      <p:sp>
        <p:nvSpPr>
          <p:cNvPr id="3" name="Content Placeholder 2">
            <a:extLst>
              <a:ext uri="{FF2B5EF4-FFF2-40B4-BE49-F238E27FC236}">
                <a16:creationId xmlns:a16="http://schemas.microsoft.com/office/drawing/2014/main" id="{8A4DD45D-8895-4368-B784-2930D28C35FF}"/>
              </a:ext>
            </a:extLst>
          </p:cNvPr>
          <p:cNvSpPr>
            <a:spLocks noGrp="1"/>
          </p:cNvSpPr>
          <p:nvPr>
            <p:ph idx="1"/>
          </p:nvPr>
        </p:nvSpPr>
        <p:spPr>
          <a:xfrm>
            <a:off x="628650" y="1369745"/>
            <a:ext cx="8120108" cy="5965436"/>
          </a:xfrm>
        </p:spPr>
        <p:txBody>
          <a:bodyPr>
            <a:normAutofit/>
          </a:bodyPr>
          <a:lstStyle/>
          <a:p>
            <a:pPr marL="0" indent="0">
              <a:lnSpc>
                <a:spcPct val="100000"/>
              </a:lnSpc>
              <a:spcBef>
                <a:spcPts val="0"/>
              </a:spcBef>
              <a:spcAft>
                <a:spcPts val="600"/>
              </a:spcAft>
              <a:buNone/>
            </a:pPr>
            <a:r>
              <a:rPr lang="en-GB" sz="1800" i="1" dirty="0"/>
              <a:t>Acknowledging and not violating others rights</a:t>
            </a:r>
          </a:p>
          <a:p>
            <a:pPr>
              <a:lnSpc>
                <a:spcPct val="100000"/>
              </a:lnSpc>
              <a:spcBef>
                <a:spcPts val="0"/>
              </a:spcBef>
              <a:spcAft>
                <a:spcPts val="600"/>
              </a:spcAft>
            </a:pPr>
            <a:r>
              <a:rPr lang="en-GB" sz="1800" dirty="0"/>
              <a:t>non-IPs failing to respect IP land rights within the boundary of the PA</a:t>
            </a:r>
          </a:p>
          <a:p>
            <a:pPr>
              <a:lnSpc>
                <a:spcPct val="100000"/>
              </a:lnSpc>
              <a:spcBef>
                <a:spcPts val="0"/>
              </a:spcBef>
              <a:spcAft>
                <a:spcPts val="600"/>
              </a:spcAft>
            </a:pPr>
            <a:r>
              <a:rPr lang="en-GB" sz="1800" dirty="0"/>
              <a:t>Some non-IPs have been given genuine land titles within the PA and these are not respected by IPs </a:t>
            </a:r>
          </a:p>
          <a:p>
            <a:pPr marL="0" indent="0">
              <a:lnSpc>
                <a:spcPct val="100000"/>
              </a:lnSpc>
              <a:spcBef>
                <a:spcPts val="0"/>
              </a:spcBef>
              <a:spcAft>
                <a:spcPts val="600"/>
              </a:spcAft>
              <a:buNone/>
            </a:pPr>
            <a:endParaRPr lang="en-GB" sz="1800" dirty="0"/>
          </a:p>
          <a:p>
            <a:pPr marL="0" indent="0">
              <a:lnSpc>
                <a:spcPct val="100000"/>
              </a:lnSpc>
              <a:spcBef>
                <a:spcPts val="0"/>
              </a:spcBef>
              <a:spcAft>
                <a:spcPts val="600"/>
              </a:spcAft>
              <a:buNone/>
            </a:pPr>
            <a:r>
              <a:rPr lang="en-GB" sz="1800" i="1" dirty="0"/>
              <a:t>Free, prior and informed consent</a:t>
            </a:r>
          </a:p>
          <a:p>
            <a:pPr>
              <a:lnSpc>
                <a:spcPct val="100000"/>
              </a:lnSpc>
              <a:spcBef>
                <a:spcPts val="0"/>
              </a:spcBef>
              <a:spcAft>
                <a:spcPts val="600"/>
              </a:spcAft>
            </a:pPr>
            <a:r>
              <a:rPr lang="en-GB" sz="1800" dirty="0"/>
              <a:t>cases where developers do not follow a proper FPIC process and developments proceed without IP consent</a:t>
            </a:r>
          </a:p>
        </p:txBody>
      </p:sp>
      <p:pic>
        <p:nvPicPr>
          <p:cNvPr id="9" name="Picture 8">
            <a:extLst>
              <a:ext uri="{FF2B5EF4-FFF2-40B4-BE49-F238E27FC236}">
                <a16:creationId xmlns:a16="http://schemas.microsoft.com/office/drawing/2014/main" id="{CF2FC0E6-804F-4BD5-92B3-604F73D881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206240"/>
            <a:ext cx="9144000" cy="2651760"/>
          </a:xfrm>
          <a:prstGeom prst="rect">
            <a:avLst/>
          </a:prstGeom>
        </p:spPr>
      </p:pic>
    </p:spTree>
    <p:extLst>
      <p:ext uri="{BB962C8B-B14F-4D97-AF65-F5344CB8AC3E}">
        <p14:creationId xmlns:p14="http://schemas.microsoft.com/office/powerpoint/2010/main" val="32659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A046-70BD-4894-A262-C1F0BD6A50C8}"/>
              </a:ext>
            </a:extLst>
          </p:cNvPr>
          <p:cNvSpPr>
            <a:spLocks noGrp="1"/>
          </p:cNvSpPr>
          <p:nvPr>
            <p:ph type="title"/>
          </p:nvPr>
        </p:nvSpPr>
        <p:spPr>
          <a:xfrm>
            <a:off x="391716" y="365127"/>
            <a:ext cx="8453704" cy="642580"/>
          </a:xfrm>
        </p:spPr>
        <p:txBody>
          <a:bodyPr>
            <a:normAutofit fontScale="90000"/>
          </a:bodyPr>
          <a:lstStyle/>
          <a:p>
            <a:r>
              <a:rPr lang="en-GB" sz="3900" b="1" dirty="0"/>
              <a:t>Challenges: effective and fair law enforcement</a:t>
            </a:r>
          </a:p>
        </p:txBody>
      </p:sp>
      <p:sp>
        <p:nvSpPr>
          <p:cNvPr id="5" name="TextBox 4">
            <a:extLst>
              <a:ext uri="{FF2B5EF4-FFF2-40B4-BE49-F238E27FC236}">
                <a16:creationId xmlns:a16="http://schemas.microsoft.com/office/drawing/2014/main" id="{898872E0-F92F-4F10-B83B-3DD2D32B1A07}"/>
              </a:ext>
            </a:extLst>
          </p:cNvPr>
          <p:cNvSpPr txBox="1"/>
          <p:nvPr/>
        </p:nvSpPr>
        <p:spPr>
          <a:xfrm>
            <a:off x="391716" y="1288954"/>
            <a:ext cx="4414548" cy="4903009"/>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Respect for law enforcement agents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IPs who are central to the law enforcement system are not given the respect they deserve and are not paid</a:t>
            </a:r>
          </a:p>
          <a:p>
            <a:pPr marL="0" marR="0" lvl="0" indent="0" algn="l" defTabSz="914400" rtl="0" eaLnBrk="1" fontAlgn="auto" latinLnBrk="0" hangingPunct="1">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Coordination between law enforcers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lack of presence on the ground of the national agencies that support law enforcement.</a:t>
            </a:r>
          </a:p>
          <a:p>
            <a:pPr marL="0" marR="0" lvl="0" indent="0" algn="l" defTabSz="914400" rtl="0" eaLnBrk="1" fontAlgn="auto" latinLnBrk="0" hangingPunct="1">
              <a:spcBef>
                <a:spcPts val="0"/>
              </a:spcBef>
              <a:spcAft>
                <a:spcPts val="60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Procedures and sanctions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people arrested for illegal activities are often released without prosecution</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group of people posing for a picture&#10;&#10;Description automatically generated">
            <a:extLst>
              <a:ext uri="{FF2B5EF4-FFF2-40B4-BE49-F238E27FC236}">
                <a16:creationId xmlns:a16="http://schemas.microsoft.com/office/drawing/2014/main" id="{1B00F103-FB02-43B5-A8D4-1D525A0933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5142" y="3918856"/>
            <a:ext cx="3918858" cy="2939144"/>
          </a:xfrm>
          <a:prstGeom prst="rect">
            <a:avLst/>
          </a:prstGeom>
        </p:spPr>
      </p:pic>
      <p:pic>
        <p:nvPicPr>
          <p:cNvPr id="9" name="Picture 8">
            <a:extLst>
              <a:ext uri="{FF2B5EF4-FFF2-40B4-BE49-F238E27FC236}">
                <a16:creationId xmlns:a16="http://schemas.microsoft.com/office/drawing/2014/main" id="{672AE9A7-6490-49E7-B2BA-348FCFD91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147" y="1288954"/>
            <a:ext cx="3944853" cy="2629902"/>
          </a:xfrm>
          <a:prstGeom prst="rect">
            <a:avLst/>
          </a:prstGeom>
        </p:spPr>
      </p:pic>
    </p:spTree>
    <p:extLst>
      <p:ext uri="{BB962C8B-B14F-4D97-AF65-F5344CB8AC3E}">
        <p14:creationId xmlns:p14="http://schemas.microsoft.com/office/powerpoint/2010/main" val="354269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F47C-2959-419B-81D0-F0C6EB7F1CF3}"/>
              </a:ext>
            </a:extLst>
          </p:cNvPr>
          <p:cNvSpPr>
            <a:spLocks noGrp="1"/>
          </p:cNvSpPr>
          <p:nvPr>
            <p:ph type="title"/>
          </p:nvPr>
        </p:nvSpPr>
        <p:spPr>
          <a:xfrm>
            <a:off x="533369" y="30910"/>
            <a:ext cx="7886700" cy="1325563"/>
          </a:xfrm>
        </p:spPr>
        <p:txBody>
          <a:bodyPr/>
          <a:lstStyle/>
          <a:p>
            <a:r>
              <a:rPr lang="en-GB" b="1" dirty="0"/>
              <a:t>GAPA in Kenya</a:t>
            </a:r>
            <a:br>
              <a:rPr lang="en-GB" b="1" dirty="0"/>
            </a:br>
            <a:r>
              <a:rPr lang="en-GB" sz="2400" b="1" dirty="0"/>
              <a:t>Mara North Conservancy</a:t>
            </a:r>
          </a:p>
        </p:txBody>
      </p:sp>
      <p:sp>
        <p:nvSpPr>
          <p:cNvPr id="3" name="Content Placeholder 2">
            <a:extLst>
              <a:ext uri="{FF2B5EF4-FFF2-40B4-BE49-F238E27FC236}">
                <a16:creationId xmlns:a16="http://schemas.microsoft.com/office/drawing/2014/main" id="{67B2C3B5-44BE-4B98-8E0D-6EF21398A5A4}"/>
              </a:ext>
            </a:extLst>
          </p:cNvPr>
          <p:cNvSpPr>
            <a:spLocks noGrp="1"/>
          </p:cNvSpPr>
          <p:nvPr>
            <p:ph idx="1"/>
          </p:nvPr>
        </p:nvSpPr>
        <p:spPr>
          <a:xfrm>
            <a:off x="251520" y="1699108"/>
            <a:ext cx="3161896" cy="4970252"/>
          </a:xfrm>
        </p:spPr>
        <p:txBody>
          <a:bodyPr>
            <a:normAutofit fontScale="70000" lnSpcReduction="20000"/>
          </a:bodyPr>
          <a:lstStyle/>
          <a:p>
            <a:pPr>
              <a:lnSpc>
                <a:spcPct val="120000"/>
              </a:lnSpc>
              <a:spcBef>
                <a:spcPts val="0"/>
              </a:spcBef>
              <a:spcAft>
                <a:spcPts val="600"/>
              </a:spcAft>
            </a:pPr>
            <a:r>
              <a:rPr lang="en-GB" sz="2900" dirty="0"/>
              <a:t>Kenya Wildlife Conservation and Management Act 2013 gave legal recognition to wildlife conservancy</a:t>
            </a:r>
          </a:p>
          <a:p>
            <a:pPr>
              <a:lnSpc>
                <a:spcPct val="120000"/>
              </a:lnSpc>
              <a:spcBef>
                <a:spcPts val="0"/>
              </a:spcBef>
              <a:spcAft>
                <a:spcPts val="600"/>
              </a:spcAft>
            </a:pPr>
            <a:r>
              <a:rPr lang="en-GB" sz="2900" dirty="0"/>
              <a:t>Mara North Conservancy Company made up of 12 tourism partners and established the conservancy in 2009</a:t>
            </a:r>
          </a:p>
          <a:p>
            <a:pPr>
              <a:lnSpc>
                <a:spcPct val="120000"/>
              </a:lnSpc>
              <a:spcBef>
                <a:spcPts val="0"/>
              </a:spcBef>
              <a:spcAft>
                <a:spcPts val="600"/>
              </a:spcAft>
            </a:pPr>
            <a:r>
              <a:rPr lang="en-GB" sz="2900" dirty="0"/>
              <a:t>Land is owned by 700 individuals and is leased by Mara North Conservancy for a lease fee paid to each </a:t>
            </a:r>
          </a:p>
          <a:p>
            <a:pPr>
              <a:lnSpc>
                <a:spcPct val="110000"/>
              </a:lnSpc>
            </a:pPr>
            <a:endParaRPr lang="en-GB" sz="2900" dirty="0"/>
          </a:p>
          <a:p>
            <a:pPr marL="457200" lvl="1" indent="0">
              <a:buNone/>
            </a:pPr>
            <a:endParaRPr lang="en-GB" sz="2600" dirty="0"/>
          </a:p>
          <a:p>
            <a:pPr lvl="1"/>
            <a:endParaRPr lang="en-GB" sz="2000" dirty="0"/>
          </a:p>
        </p:txBody>
      </p:sp>
      <p:pic>
        <p:nvPicPr>
          <p:cNvPr id="8" name="Picture 7">
            <a:extLst>
              <a:ext uri="{FF2B5EF4-FFF2-40B4-BE49-F238E27FC236}">
                <a16:creationId xmlns:a16="http://schemas.microsoft.com/office/drawing/2014/main" id="{E3FDBFFD-12D2-494D-8DC3-3F5DF692B2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6537" y="1612703"/>
            <a:ext cx="2376339" cy="2608385"/>
          </a:xfrm>
          <a:prstGeom prst="rect">
            <a:avLst/>
          </a:prstGeom>
        </p:spPr>
      </p:pic>
      <p:pic>
        <p:nvPicPr>
          <p:cNvPr id="9" name="Picture 8">
            <a:extLst>
              <a:ext uri="{FF2B5EF4-FFF2-40B4-BE49-F238E27FC236}">
                <a16:creationId xmlns:a16="http://schemas.microsoft.com/office/drawing/2014/main" id="{80B32774-6B4C-4C39-8675-84CE956ED3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2876" y="836712"/>
            <a:ext cx="3003128" cy="3240360"/>
          </a:xfrm>
          <a:prstGeom prst="rect">
            <a:avLst/>
          </a:prstGeom>
        </p:spPr>
      </p:pic>
      <p:sp>
        <p:nvSpPr>
          <p:cNvPr id="10" name="Content Placeholder 2">
            <a:extLst>
              <a:ext uri="{FF2B5EF4-FFF2-40B4-BE49-F238E27FC236}">
                <a16:creationId xmlns:a16="http://schemas.microsoft.com/office/drawing/2014/main" id="{BFF34069-C28D-4266-8443-0BB515D88858}"/>
              </a:ext>
            </a:extLst>
          </p:cNvPr>
          <p:cNvSpPr txBox="1">
            <a:spLocks/>
          </p:cNvSpPr>
          <p:nvPr/>
        </p:nvSpPr>
        <p:spPr>
          <a:xfrm>
            <a:off x="3626537" y="4565031"/>
            <a:ext cx="4915509" cy="196031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2900" dirty="0"/>
              <a:t>Land owners are represented by a Land Owners Committee (LOC) of 19 individuals</a:t>
            </a:r>
          </a:p>
          <a:p>
            <a:pPr>
              <a:lnSpc>
                <a:spcPct val="110000"/>
              </a:lnSpc>
            </a:pPr>
            <a:r>
              <a:rPr lang="en-GB" sz="2900" dirty="0"/>
              <a:t>GAPA information gathering</a:t>
            </a:r>
          </a:p>
          <a:p>
            <a:pPr lvl="1">
              <a:lnSpc>
                <a:spcPct val="110000"/>
              </a:lnSpc>
              <a:buFont typeface="Courier New" panose="02070309020205020404" pitchFamily="49" charset="0"/>
              <a:buChar char="o"/>
            </a:pPr>
            <a:r>
              <a:rPr lang="en-GB" dirty="0"/>
              <a:t>12 interviews with key informants</a:t>
            </a:r>
          </a:p>
          <a:p>
            <a:pPr lvl="1">
              <a:lnSpc>
                <a:spcPct val="110000"/>
              </a:lnSpc>
              <a:buFont typeface="Courier New" panose="02070309020205020404" pitchFamily="49" charset="0"/>
              <a:buChar char="o"/>
            </a:pPr>
            <a:r>
              <a:rPr lang="en-GB" dirty="0"/>
              <a:t>Focus group discussions in 4 communities (men and women separated)</a:t>
            </a:r>
          </a:p>
          <a:p>
            <a:pPr marL="457200" lvl="1" indent="0">
              <a:buFont typeface="Arial" panose="020B0604020202020204" pitchFamily="34" charset="0"/>
              <a:buNone/>
            </a:pPr>
            <a:endParaRPr lang="en-GB" sz="2600" dirty="0"/>
          </a:p>
          <a:p>
            <a:pPr lvl="1"/>
            <a:endParaRPr lang="en-GB" sz="2000" dirty="0"/>
          </a:p>
        </p:txBody>
      </p:sp>
    </p:spTree>
    <p:extLst>
      <p:ext uri="{BB962C8B-B14F-4D97-AF65-F5344CB8AC3E}">
        <p14:creationId xmlns:p14="http://schemas.microsoft.com/office/powerpoint/2010/main" val="3413485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3BA54C-FA7B-400B-B4AE-5524B932C9B9}"/>
              </a:ext>
            </a:extLst>
          </p:cNvPr>
          <p:cNvSpPr txBox="1">
            <a:spLocks/>
          </p:cNvSpPr>
          <p:nvPr/>
        </p:nvSpPr>
        <p:spPr>
          <a:xfrm>
            <a:off x="5389689" y="1556792"/>
            <a:ext cx="4511040" cy="1748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900" b="1" i="0" u="none" strike="noStrike" kern="1200" cap="none" spc="0" normalizeH="0" baseline="0" noProof="0" dirty="0">
                <a:ln>
                  <a:noFill/>
                </a:ln>
                <a:solidFill>
                  <a:prstClr val="black"/>
                </a:solidFill>
                <a:effectLst/>
                <a:uLnTx/>
                <a:uFillTx/>
                <a:latin typeface="Calibri Light" panose="020F0302020204030204"/>
                <a:ea typeface="+mj-ea"/>
                <a:cs typeface="+mj-cs"/>
              </a:rPr>
              <a:t>Participation in decision making</a:t>
            </a:r>
          </a:p>
        </p:txBody>
      </p:sp>
      <p:sp>
        <p:nvSpPr>
          <p:cNvPr id="8" name="TextBox 7">
            <a:extLst>
              <a:ext uri="{FF2B5EF4-FFF2-40B4-BE49-F238E27FC236}">
                <a16:creationId xmlns:a16="http://schemas.microsoft.com/office/drawing/2014/main" id="{BB58CB06-2FFD-4607-AE1D-9534324F9EFA}"/>
              </a:ext>
            </a:extLst>
          </p:cNvPr>
          <p:cNvSpPr txBox="1"/>
          <p:nvPr/>
        </p:nvSpPr>
        <p:spPr>
          <a:xfrm>
            <a:off x="289560" y="2920013"/>
            <a:ext cx="8026856"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i="1" u="none" strike="noStrike" kern="1200" cap="none" spc="0" normalizeH="0" baseline="0" noProof="0" dirty="0">
                <a:ln>
                  <a:noFill/>
                </a:ln>
                <a:solidFill>
                  <a:prstClr val="black"/>
                </a:solidFill>
                <a:effectLst/>
                <a:uLnTx/>
                <a:uFillTx/>
                <a:latin typeface="Calibri" panose="020F0502020204030204"/>
                <a:ea typeface="+mn-ea"/>
                <a:cs typeface="+mn-cs"/>
              </a:rPr>
              <a:t>Resources for actors to participate </a:t>
            </a:r>
            <a:endPar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Expensive</a:t>
            </a:r>
            <a: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t> to bring people together e.g. transport, food</a:t>
            </a:r>
            <a:b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i="1" u="none" strike="noStrike" kern="1200" cap="none" spc="0" normalizeH="0" baseline="0" noProof="0" dirty="0">
                <a:ln>
                  <a:noFill/>
                </a:ln>
                <a:solidFill>
                  <a:prstClr val="black"/>
                </a:solidFill>
                <a:effectLst/>
                <a:uLnTx/>
                <a:uFillTx/>
                <a:latin typeface="Calibri" panose="020F0502020204030204"/>
                <a:ea typeface="+mn-ea"/>
                <a:cs typeface="+mn-cs"/>
              </a:rPr>
              <a:t>Representation</a:t>
            </a:r>
            <a:endPar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Little participation of women </a:t>
            </a:r>
            <a: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t>in community meetings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LOC members are not elected </a:t>
            </a:r>
            <a: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t>and are not representing interests of other land owners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There are no women representatives</a:t>
            </a:r>
            <a: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t> on LOC sub-committees </a:t>
            </a:r>
            <a:r>
              <a:rPr kumimoji="0" lang="en-GB" sz="200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2000" i="0" u="none" strike="noStrike" kern="1200" cap="none" spc="0" normalizeH="0" baseline="0" noProof="0" dirty="0">
                <a:ln>
                  <a:noFill/>
                </a:ln>
                <a:solidFill>
                  <a:prstClr val="black"/>
                </a:solidFill>
                <a:effectLst/>
                <a:uLnTx/>
                <a:uFillTx/>
                <a:latin typeface="Calibri" panose="020F0502020204030204"/>
                <a:ea typeface="+mn-ea"/>
                <a:cs typeface="+mn-cs"/>
              </a:rPr>
              <a:t> bursaries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8A091FF-E4C3-4BEC-9B19-7E1327B95F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0"/>
            <a:ext cx="5416599" cy="2610878"/>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Tree>
    <p:extLst>
      <p:ext uri="{BB962C8B-B14F-4D97-AF65-F5344CB8AC3E}">
        <p14:creationId xmlns:p14="http://schemas.microsoft.com/office/powerpoint/2010/main" val="98124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2AA3-AF83-405A-A3A4-4D7B3D2CC35B}"/>
              </a:ext>
            </a:extLst>
          </p:cNvPr>
          <p:cNvSpPr>
            <a:spLocks noGrp="1"/>
          </p:cNvSpPr>
          <p:nvPr>
            <p:ph type="title"/>
          </p:nvPr>
        </p:nvSpPr>
        <p:spPr>
          <a:xfrm>
            <a:off x="80115" y="116633"/>
            <a:ext cx="8812367" cy="717300"/>
          </a:xfrm>
        </p:spPr>
        <p:txBody>
          <a:bodyPr>
            <a:noAutofit/>
          </a:bodyPr>
          <a:lstStyle/>
          <a:p>
            <a:r>
              <a:rPr lang="en-GB" sz="3000" dirty="0"/>
              <a:t>Evolution of PA governance and equity in CBD</a:t>
            </a:r>
          </a:p>
        </p:txBody>
      </p:sp>
      <p:sp>
        <p:nvSpPr>
          <p:cNvPr id="3" name="Content Placeholder 2">
            <a:extLst>
              <a:ext uri="{FF2B5EF4-FFF2-40B4-BE49-F238E27FC236}">
                <a16:creationId xmlns:a16="http://schemas.microsoft.com/office/drawing/2014/main" id="{B236431D-ECFE-4E18-90A7-07D037B8B359}"/>
              </a:ext>
            </a:extLst>
          </p:cNvPr>
          <p:cNvSpPr>
            <a:spLocks noGrp="1"/>
          </p:cNvSpPr>
          <p:nvPr>
            <p:ph sz="half" idx="1"/>
          </p:nvPr>
        </p:nvSpPr>
        <p:spPr>
          <a:xfrm>
            <a:off x="251520" y="1124744"/>
            <a:ext cx="8640962" cy="5616623"/>
          </a:xfrm>
          <a:solidFill>
            <a:schemeClr val="bg1"/>
          </a:solidFill>
        </p:spPr>
        <p:txBody>
          <a:bodyPr>
            <a:noAutofit/>
          </a:bodyPr>
          <a:lstStyle/>
          <a:p>
            <a:pPr marL="257168" indent="-257168">
              <a:spcBef>
                <a:spcPts val="900"/>
              </a:spcBef>
              <a:buFont typeface="Arial" panose="020B0604020202020204" pitchFamily="34" charset="0"/>
              <a:buChar char="•"/>
            </a:pPr>
            <a:r>
              <a:rPr lang="en-GB" sz="2000" b="1" dirty="0">
                <a:latin typeface="Calibri" panose="020F0502020204030204" pitchFamily="34" charset="0"/>
                <a:cs typeface="Calibri" panose="020F0502020204030204" pitchFamily="34" charset="0"/>
              </a:rPr>
              <a:t>CBD Programme of Work on Protected Areas (2004):  </a:t>
            </a:r>
          </a:p>
          <a:p>
            <a:pPr marL="539737" lvl="2" indent="-269868">
              <a:spcBef>
                <a:spcPts val="900"/>
              </a:spcBef>
              <a:buFont typeface="Courier New" panose="02070309020205020404" pitchFamily="49" charset="0"/>
              <a:buChar char="o"/>
            </a:pPr>
            <a:r>
              <a:rPr lang="en-GB" sz="1800" dirty="0">
                <a:latin typeface="Calibri" panose="020F0502020204030204" pitchFamily="34" charset="0"/>
                <a:cs typeface="Calibri" panose="020F0502020204030204" pitchFamily="34" charset="0"/>
              </a:rPr>
              <a:t>Strengthening PA governance appears across 7 of the 16 goals of </a:t>
            </a:r>
            <a:r>
              <a:rPr lang="en-GB" sz="1800" dirty="0" err="1">
                <a:latin typeface="Calibri" panose="020F0502020204030204" pitchFamily="34" charset="0"/>
                <a:cs typeface="Calibri" panose="020F0502020204030204" pitchFamily="34" charset="0"/>
              </a:rPr>
              <a:t>PoWPA</a:t>
            </a:r>
            <a:r>
              <a:rPr lang="en-GB" sz="1800" dirty="0">
                <a:latin typeface="Calibri" panose="020F0502020204030204" pitchFamily="34" charset="0"/>
                <a:cs typeface="Calibri" panose="020F0502020204030204" pitchFamily="34" charset="0"/>
              </a:rPr>
              <a:t>, with particular emphasis on participation of Indigenous Peoples and Local Communities</a:t>
            </a:r>
          </a:p>
          <a:p>
            <a:pPr marL="257168" indent="-257168">
              <a:spcBef>
                <a:spcPts val="900"/>
              </a:spcBef>
              <a:buFont typeface="Arial" panose="020B0604020202020204" pitchFamily="34" charset="0"/>
              <a:buChar char="•"/>
            </a:pPr>
            <a:r>
              <a:rPr lang="en-GB" sz="2000" b="1" dirty="0">
                <a:latin typeface="Calibri" panose="020F0502020204030204" pitchFamily="34" charset="0"/>
                <a:cs typeface="Calibri" panose="020F0502020204030204" pitchFamily="34" charset="0"/>
              </a:rPr>
              <a:t>CBD Aichi Target 11 (2011): </a:t>
            </a:r>
          </a:p>
          <a:p>
            <a:pPr marL="539737" lvl="2" indent="-269868">
              <a:spcBef>
                <a:spcPts val="900"/>
              </a:spcBef>
              <a:buFont typeface="Courier New" panose="02070309020205020404" pitchFamily="49" charset="0"/>
              <a:buChar char="o"/>
            </a:pPr>
            <a:r>
              <a:rPr lang="en-GB" sz="1800" dirty="0">
                <a:latin typeface="Calibri" panose="020F0502020204030204" pitchFamily="34" charset="0"/>
                <a:cs typeface="Calibri" panose="020F0502020204030204" pitchFamily="34" charset="0"/>
              </a:rPr>
              <a:t>By 2020, at least 17 per cent of terrestrial and inland water areas and 10 per cent of coastal and marine areas, especially areas of particular importance for biodiversity and ecosystem services, are conserved through effectively and </a:t>
            </a:r>
            <a:r>
              <a:rPr lang="en-GB" sz="1800" b="1" dirty="0">
                <a:latin typeface="Calibri" panose="020F0502020204030204" pitchFamily="34" charset="0"/>
                <a:cs typeface="Calibri" panose="020F0502020204030204" pitchFamily="34" charset="0"/>
              </a:rPr>
              <a:t>equitably managed</a:t>
            </a:r>
            <a:r>
              <a:rPr lang="en-GB" sz="1800" dirty="0">
                <a:latin typeface="Calibri" panose="020F0502020204030204" pitchFamily="34" charset="0"/>
                <a:cs typeface="Calibri" panose="020F0502020204030204" pitchFamily="34" charset="0"/>
              </a:rPr>
              <a:t>...</a:t>
            </a:r>
          </a:p>
          <a:p>
            <a:pPr marL="257168" lvl="1" indent="-257168">
              <a:spcBef>
                <a:spcPts val="900"/>
              </a:spcBef>
              <a:buFont typeface="Arial" panose="020B0604020202020204" pitchFamily="34" charset="0"/>
              <a:buChar char="•"/>
            </a:pPr>
            <a:r>
              <a:rPr lang="en-GB" sz="2000" b="1" dirty="0">
                <a:latin typeface="Calibri" panose="020F0502020204030204" pitchFamily="34" charset="0"/>
                <a:cs typeface="Calibri" panose="020F0502020204030204" pitchFamily="34" charset="0"/>
              </a:rPr>
              <a:t>Review of progress on Aichi target 11 (June 2018): </a:t>
            </a:r>
          </a:p>
          <a:p>
            <a:pPr marL="539737" lvl="2" indent="-269868">
              <a:spcBef>
                <a:spcPts val="900"/>
              </a:spcBef>
              <a:buFont typeface="Courier New" panose="02070309020205020404" pitchFamily="49" charset="0"/>
              <a:buChar char="o"/>
            </a:pPr>
            <a:r>
              <a:rPr lang="en-GB" sz="1800" dirty="0">
                <a:latin typeface="Calibri" panose="020F0502020204030204" pitchFamily="34" charset="0"/>
                <a:cs typeface="Calibri" panose="020F0502020204030204" pitchFamily="34" charset="0"/>
              </a:rPr>
              <a:t>Despite advances in guidance with respect to governance assessment, and the existence of at least 29 different governance assessment methodologies for PAs and related contexts, applications of site-based governance assessments remain limited.</a:t>
            </a:r>
          </a:p>
          <a:p>
            <a:pPr marL="257168" lvl="1" indent="-257168">
              <a:spcBef>
                <a:spcPts val="900"/>
              </a:spcBef>
              <a:buFont typeface="Arial" panose="020B0604020202020204" pitchFamily="34" charset="0"/>
              <a:buChar char="•"/>
            </a:pPr>
            <a:r>
              <a:rPr lang="en-GB" sz="2000" b="1" dirty="0">
                <a:latin typeface="Calibri" panose="020F0502020204030204" pitchFamily="34" charset="0"/>
                <a:cs typeface="Calibri" panose="020F0502020204030204" pitchFamily="34" charset="0"/>
              </a:rPr>
              <a:t>CBD COP14 Decision 8 on PAs and OECMs (November 2018)</a:t>
            </a:r>
          </a:p>
          <a:p>
            <a:pPr marL="539737" lvl="2" indent="-269868">
              <a:spcBef>
                <a:spcPts val="900"/>
              </a:spcBef>
              <a:buFont typeface="Courier New" panose="02070309020205020404" pitchFamily="49" charset="0"/>
              <a:buChar char="o"/>
            </a:pPr>
            <a:r>
              <a:rPr lang="en-GB" sz="1800" dirty="0">
                <a:latin typeface="Calibri" panose="020F0502020204030204" pitchFamily="34" charset="0"/>
                <a:cs typeface="Calibri" panose="020F0502020204030204" pitchFamily="34" charset="0"/>
              </a:rPr>
              <a:t>“Equitable management” now referred to as “governance and equity”.</a:t>
            </a:r>
          </a:p>
          <a:p>
            <a:pPr marL="539737" lvl="2" indent="-269868">
              <a:spcBef>
                <a:spcPts val="900"/>
              </a:spcBef>
              <a:buFont typeface="Courier New" panose="02070309020205020404" pitchFamily="49" charset="0"/>
              <a:buChar char="o"/>
            </a:pPr>
            <a:r>
              <a:rPr lang="en-GB" sz="1800" dirty="0">
                <a:latin typeface="Calibri" panose="020F0502020204030204" pitchFamily="34" charset="0"/>
                <a:cs typeface="Calibri" panose="020F0502020204030204" pitchFamily="34" charset="0"/>
              </a:rPr>
              <a:t>Suggested actions: Facilitate and engage in site-level governance assessments ….. and take actions for improvement at the site level and draw lessons for policy level</a:t>
            </a:r>
          </a:p>
        </p:txBody>
      </p:sp>
    </p:spTree>
    <p:extLst>
      <p:ext uri="{BB962C8B-B14F-4D97-AF65-F5344CB8AC3E}">
        <p14:creationId xmlns:p14="http://schemas.microsoft.com/office/powerpoint/2010/main" val="27699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58CB06-2FFD-4607-AE1D-9534324F9EFA}"/>
              </a:ext>
            </a:extLst>
          </p:cNvPr>
          <p:cNvSpPr txBox="1"/>
          <p:nvPr/>
        </p:nvSpPr>
        <p:spPr>
          <a:xfrm>
            <a:off x="289559" y="1637313"/>
            <a:ext cx="8564880" cy="5555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How, and by whom, benefit sharing decisions are made</a:t>
            </a:r>
          </a:p>
          <a:p>
            <a:pPr marL="350838" marR="0" lvl="0" indent="-350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Local women and men don’t have the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opportunity to explain their needs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for development projects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water supply for women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Benefit sharing outcomes</a:t>
            </a:r>
          </a:p>
          <a:p>
            <a:pPr marL="350838" marR="0" lvl="0" indent="-350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Not all land-owners are benefiting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from development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projects (bursaries, schools, water)</a:t>
            </a:r>
          </a:p>
          <a:p>
            <a:pPr marL="350838" marR="0" lvl="0" indent="-350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Limited women's employment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by conservancy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stakeholders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tourism, rangers </a:t>
            </a:r>
          </a:p>
          <a:p>
            <a:pPr marL="350838" marR="0" lvl="0" indent="-350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Unfair sharing of grazing for cattle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some people have many </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cattle and some people have few</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0838" marR="0" lvl="0" indent="-350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EBB4034-E507-4C66-8487-93CED702D4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74998" y="3429000"/>
            <a:ext cx="3769002" cy="339554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7" name="Title 1">
            <a:extLst>
              <a:ext uri="{FF2B5EF4-FFF2-40B4-BE49-F238E27FC236}">
                <a16:creationId xmlns:a16="http://schemas.microsoft.com/office/drawing/2014/main" id="{3E3BA54C-FA7B-400B-B4AE-5524B932C9B9}"/>
              </a:ext>
            </a:extLst>
          </p:cNvPr>
          <p:cNvSpPr txBox="1">
            <a:spLocks/>
          </p:cNvSpPr>
          <p:nvPr/>
        </p:nvSpPr>
        <p:spPr>
          <a:xfrm>
            <a:off x="115032" y="33454"/>
            <a:ext cx="89139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900" b="1" i="0" u="none" strike="noStrike" kern="1200" cap="none" spc="0" normalizeH="0" baseline="0" noProof="0" dirty="0">
                <a:ln>
                  <a:noFill/>
                </a:ln>
                <a:solidFill>
                  <a:prstClr val="black"/>
                </a:solidFill>
                <a:effectLst/>
                <a:uLnTx/>
                <a:uFillTx/>
                <a:latin typeface="Calibri Light" panose="020F0302020204030204"/>
                <a:ea typeface="+mj-ea"/>
                <a:cs typeface="+mj-cs"/>
              </a:rPr>
              <a:t>Fair sharing of benefits</a:t>
            </a:r>
          </a:p>
        </p:txBody>
      </p:sp>
    </p:spTree>
    <p:extLst>
      <p:ext uri="{BB962C8B-B14F-4D97-AF65-F5344CB8AC3E}">
        <p14:creationId xmlns:p14="http://schemas.microsoft.com/office/powerpoint/2010/main" val="23466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3BA54C-FA7B-400B-B4AE-5524B932C9B9}"/>
              </a:ext>
            </a:extLst>
          </p:cNvPr>
          <p:cNvSpPr txBox="1">
            <a:spLocks/>
          </p:cNvSpPr>
          <p:nvPr/>
        </p:nvSpPr>
        <p:spPr>
          <a:xfrm>
            <a:off x="115032" y="33454"/>
            <a:ext cx="89139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900" b="1" i="0" u="none" strike="noStrike" kern="1200" cap="none" spc="0" normalizeH="0" baseline="0" noProof="0" dirty="0">
                <a:ln>
                  <a:noFill/>
                </a:ln>
                <a:solidFill>
                  <a:prstClr val="black"/>
                </a:solidFill>
                <a:effectLst/>
                <a:uLnTx/>
                <a:uFillTx/>
                <a:latin typeface="Calibri Light" panose="020F0302020204030204"/>
                <a:ea typeface="+mj-ea"/>
                <a:cs typeface="+mj-cs"/>
              </a:rPr>
              <a:t>Transparency </a:t>
            </a:r>
          </a:p>
        </p:txBody>
      </p:sp>
      <p:sp>
        <p:nvSpPr>
          <p:cNvPr id="8" name="TextBox 7">
            <a:extLst>
              <a:ext uri="{FF2B5EF4-FFF2-40B4-BE49-F238E27FC236}">
                <a16:creationId xmlns:a16="http://schemas.microsoft.com/office/drawing/2014/main" id="{BB58CB06-2FFD-4607-AE1D-9534324F9EFA}"/>
              </a:ext>
            </a:extLst>
          </p:cNvPr>
          <p:cNvSpPr txBox="1"/>
          <p:nvPr/>
        </p:nvSpPr>
        <p:spPr>
          <a:xfrm>
            <a:off x="289559" y="1469234"/>
            <a:ext cx="808024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Information sharing processes</a:t>
            </a:r>
          </a:p>
          <a:p>
            <a:pPr marL="350838" marR="0" lvl="0" indent="-350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No provision for land-owners AGM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current structures so meetings are ad hoc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Access to specific information</a:t>
            </a:r>
          </a:p>
          <a:p>
            <a:pPr marL="350838" marR="0" lvl="0" indent="-350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Tourism partners do not disclose financial reports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(bed nights) and this creates suspicion from landowners</a:t>
            </a:r>
          </a:p>
        </p:txBody>
      </p:sp>
      <p:pic>
        <p:nvPicPr>
          <p:cNvPr id="5" name="Picture 4">
            <a:extLst>
              <a:ext uri="{FF2B5EF4-FFF2-40B4-BE49-F238E27FC236}">
                <a16:creationId xmlns:a16="http://schemas.microsoft.com/office/drawing/2014/main" id="{B06F376E-7A31-41F9-9F2F-57DCD3C2B3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a:fillRect/>
          </a:stretch>
        </p:blipFill>
        <p:spPr>
          <a:xfrm>
            <a:off x="-252615" y="4792133"/>
            <a:ext cx="6202862" cy="2084726"/>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sp>
        <p:nvSpPr>
          <p:cNvPr id="2" name="TextBox 1">
            <a:extLst>
              <a:ext uri="{FF2B5EF4-FFF2-40B4-BE49-F238E27FC236}">
                <a16:creationId xmlns:a16="http://schemas.microsoft.com/office/drawing/2014/main" id="{20392E43-75EA-45EE-89E3-AC135EAD779E}"/>
              </a:ext>
            </a:extLst>
          </p:cNvPr>
          <p:cNvSpPr txBox="1"/>
          <p:nvPr/>
        </p:nvSpPr>
        <p:spPr>
          <a:xfrm>
            <a:off x="289559" y="3223560"/>
            <a:ext cx="8304108" cy="1477328"/>
          </a:xfrm>
          <a:prstGeom prst="rect">
            <a:avLst/>
          </a:prstGeom>
          <a:noFill/>
        </p:spPr>
        <p:txBody>
          <a:bodyPr wrap="square" rtlCol="0">
            <a:spAutoFit/>
          </a:bodyPr>
          <a:lstStyle/>
          <a:p>
            <a:pPr marL="350838" marR="0" lvl="0" indent="-350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Not clear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how much money is collected from fines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for illegal grazing, and how they are using this finance</a:t>
            </a:r>
          </a:p>
          <a:p>
            <a:pPr marL="350838" marR="0" lvl="0" indent="-350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Women lack basic information on </a:t>
            </a:r>
            <a:r>
              <a:rPr lang="en-GB" b="1" dirty="0">
                <a:solidFill>
                  <a:prstClr val="black"/>
                </a:solidFill>
                <a:latin typeface="Calibri" panose="020F0502020204030204"/>
              </a:rPr>
              <a:t>the</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conservancy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what does it mean to have land under the lease, what are their rights etc. </a:t>
            </a:r>
          </a:p>
          <a:p>
            <a:pPr marL="350838" marR="0" lvl="0" indent="-3508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4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D3FC-95F4-4B65-BFBC-CAA160914D2B}"/>
              </a:ext>
            </a:extLst>
          </p:cNvPr>
          <p:cNvSpPr>
            <a:spLocks noGrp="1"/>
          </p:cNvSpPr>
          <p:nvPr>
            <p:ph type="title"/>
          </p:nvPr>
        </p:nvSpPr>
        <p:spPr>
          <a:xfrm>
            <a:off x="251520" y="317191"/>
            <a:ext cx="8722728" cy="663537"/>
          </a:xfrm>
        </p:spPr>
        <p:txBody>
          <a:bodyPr>
            <a:normAutofit/>
          </a:bodyPr>
          <a:lstStyle/>
          <a:p>
            <a:pPr>
              <a:spcBef>
                <a:spcPts val="0"/>
              </a:spcBef>
              <a:spcAft>
                <a:spcPts val="900"/>
              </a:spcAft>
            </a:pPr>
            <a:r>
              <a:rPr lang="en-GB" sz="2800" dirty="0">
                <a:latin typeface="Calibri" panose="020F0502020204030204" pitchFamily="34" charset="0"/>
                <a:cs typeface="Calibri" panose="020F0502020204030204" pitchFamily="34" charset="0"/>
              </a:rPr>
              <a:t>Rapid Assessment of PA Governance and Equity (PAGE-RA)</a:t>
            </a:r>
            <a:endParaRPr lang="en-GB" sz="2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59D4767-0CB9-4AE4-940B-A236FA922EEF}"/>
              </a:ext>
            </a:extLst>
          </p:cNvPr>
          <p:cNvSpPr>
            <a:spLocks noGrp="1"/>
          </p:cNvSpPr>
          <p:nvPr>
            <p:ph sz="half" idx="1"/>
          </p:nvPr>
        </p:nvSpPr>
        <p:spPr>
          <a:xfrm>
            <a:off x="323528" y="2724723"/>
            <a:ext cx="3292635" cy="3584597"/>
          </a:xfrm>
        </p:spPr>
        <p:txBody>
          <a:bodyPr>
            <a:normAutofit/>
          </a:bodyPr>
          <a:lstStyle/>
          <a:p>
            <a:pPr lvl="1">
              <a:spcBef>
                <a:spcPts val="0"/>
              </a:spcBef>
              <a:spcAft>
                <a:spcPts val="900"/>
              </a:spcAft>
            </a:pPr>
            <a:r>
              <a:rPr lang="en-GB" sz="2000" b="1" dirty="0">
                <a:solidFill>
                  <a:srgbClr val="00B0F0"/>
                </a:solidFill>
                <a:latin typeface="Calibri" panose="020F0502020204030204" pitchFamily="34" charset="0"/>
                <a:ea typeface="+mj-ea"/>
                <a:cs typeface="Calibri" panose="020F0502020204030204" pitchFamily="34" charset="0"/>
              </a:rPr>
              <a:t>Responds to:</a:t>
            </a:r>
          </a:p>
          <a:p>
            <a:pPr marL="192881" lvl="1" indent="-192881">
              <a:spcBef>
                <a:spcPts val="675"/>
              </a:spcBef>
              <a:buFont typeface="Arial" panose="020B0604020202020204" pitchFamily="34" charset="0"/>
              <a:buChar char="•"/>
            </a:pPr>
            <a:r>
              <a:rPr lang="en-GB" sz="1600" b="1" dirty="0">
                <a:latin typeface="Calibri" panose="020F0502020204030204" pitchFamily="34" charset="0"/>
                <a:cs typeface="Calibri" panose="020F0502020204030204" pitchFamily="34" charset="0"/>
              </a:rPr>
              <a:t>CBD COP14 Decision 8 on PAs/CAs</a:t>
            </a:r>
            <a:endParaRPr lang="en-GB" sz="1600" dirty="0">
              <a:latin typeface="Calibri" panose="020F0502020204030204" pitchFamily="34" charset="0"/>
              <a:cs typeface="Calibri" panose="020F0502020204030204" pitchFamily="34" charset="0"/>
            </a:endParaRPr>
          </a:p>
          <a:p>
            <a:pPr marL="404813" lvl="2" indent="-202406">
              <a:spcBef>
                <a:spcPts val="675"/>
              </a:spcBef>
              <a:buFont typeface="Courier New" panose="02070309020205020404" pitchFamily="49" charset="0"/>
              <a:buChar char="o"/>
            </a:pPr>
            <a:r>
              <a:rPr lang="en-GB" sz="1600" dirty="0">
                <a:latin typeface="Calibri" panose="020F0502020204030204" pitchFamily="34" charset="0"/>
                <a:cs typeface="Calibri" panose="020F0502020204030204" pitchFamily="34" charset="0"/>
              </a:rPr>
              <a:t>Facilitate site-level governance assessments ….. take actions for improvement at the site level and draw lessons for policy level</a:t>
            </a:r>
          </a:p>
          <a:p>
            <a:pPr marL="192881" lvl="1" indent="-192881">
              <a:spcBef>
                <a:spcPts val="675"/>
              </a:spcBef>
              <a:buFont typeface="Arial" panose="020B0604020202020204" pitchFamily="34" charset="0"/>
              <a:buChar char="•"/>
            </a:pPr>
            <a:r>
              <a:rPr lang="en-GB" sz="1600" b="1" dirty="0">
                <a:latin typeface="Calibri" panose="020F0502020204030204" pitchFamily="34" charset="0"/>
                <a:cs typeface="Calibri" panose="020F0502020204030204" pitchFamily="34" charset="0"/>
              </a:rPr>
              <a:t>IUCN Green List – </a:t>
            </a:r>
            <a:r>
              <a:rPr lang="en-GB" sz="1600" dirty="0">
                <a:latin typeface="Calibri" panose="020F0502020204030204" pitchFamily="34" charset="0"/>
                <a:cs typeface="Calibri" panose="020F0502020204030204" pitchFamily="34" charset="0"/>
              </a:rPr>
              <a:t>needs a tool for systematic assessment of PA governance quality at site level</a:t>
            </a:r>
          </a:p>
          <a:p>
            <a:pPr marL="192881" lvl="1" indent="-192881">
              <a:spcBef>
                <a:spcPts val="675"/>
              </a:spcBef>
              <a:buFont typeface="Arial" panose="020B0604020202020204" pitchFamily="34" charset="0"/>
              <a:buChar char="•"/>
            </a:pPr>
            <a:r>
              <a:rPr lang="en-GB" sz="1600" b="1" dirty="0">
                <a:latin typeface="Calibri" panose="020F0502020204030204" pitchFamily="34" charset="0"/>
                <a:cs typeface="Calibri" panose="020F0502020204030204" pitchFamily="34" charset="0"/>
              </a:rPr>
              <a:t>Constraints </a:t>
            </a:r>
            <a:r>
              <a:rPr lang="en-GB" sz="1600" dirty="0">
                <a:latin typeface="Calibri" panose="020F0502020204030204" pitchFamily="34" charset="0"/>
                <a:cs typeface="Calibri" panose="020F0502020204030204" pitchFamily="34" charset="0"/>
              </a:rPr>
              <a:t>of in-depth assessment of governance – notably cost, complexity and political sensitivity</a:t>
            </a:r>
            <a:endParaRPr lang="en-GB" sz="1500" b="1" dirty="0">
              <a:latin typeface="Calibri" panose="020F0502020204030204" pitchFamily="34" charset="0"/>
              <a:cs typeface="Calibri" panose="020F0502020204030204" pitchFamily="34" charset="0"/>
            </a:endParaRPr>
          </a:p>
          <a:p>
            <a:endParaRPr lang="en-GB" dirty="0"/>
          </a:p>
        </p:txBody>
      </p:sp>
      <p:graphicFrame>
        <p:nvGraphicFramePr>
          <p:cNvPr id="4" name="Table 3">
            <a:extLst>
              <a:ext uri="{FF2B5EF4-FFF2-40B4-BE49-F238E27FC236}">
                <a16:creationId xmlns:a16="http://schemas.microsoft.com/office/drawing/2014/main" id="{64CBCF64-4089-4C82-B43A-437688612A7F}"/>
              </a:ext>
            </a:extLst>
          </p:cNvPr>
          <p:cNvGraphicFramePr>
            <a:graphicFrameLocks noGrp="1"/>
          </p:cNvGraphicFramePr>
          <p:nvPr>
            <p:extLst>
              <p:ext uri="{D42A27DB-BD31-4B8C-83A1-F6EECF244321}">
                <p14:modId xmlns:p14="http://schemas.microsoft.com/office/powerpoint/2010/main" val="268540785"/>
              </p:ext>
            </p:extLst>
          </p:nvPr>
        </p:nvGraphicFramePr>
        <p:xfrm>
          <a:off x="3949525" y="2818014"/>
          <a:ext cx="5184468" cy="3320318"/>
        </p:xfrm>
        <a:graphic>
          <a:graphicData uri="http://schemas.openxmlformats.org/drawingml/2006/table">
            <a:tbl>
              <a:tblPr firstRow="1" bandRow="1">
                <a:tableStyleId>{5C22544A-7EE6-4342-B048-85BDC9FD1C3A}</a:tableStyleId>
              </a:tblPr>
              <a:tblGrid>
                <a:gridCol w="2854723">
                  <a:extLst>
                    <a:ext uri="{9D8B030D-6E8A-4147-A177-3AD203B41FA5}">
                      <a16:colId xmlns:a16="http://schemas.microsoft.com/office/drawing/2014/main" val="833988625"/>
                    </a:ext>
                  </a:extLst>
                </a:gridCol>
                <a:gridCol w="792088">
                  <a:extLst>
                    <a:ext uri="{9D8B030D-6E8A-4147-A177-3AD203B41FA5}">
                      <a16:colId xmlns:a16="http://schemas.microsoft.com/office/drawing/2014/main" val="3513485617"/>
                    </a:ext>
                  </a:extLst>
                </a:gridCol>
                <a:gridCol w="792088">
                  <a:extLst>
                    <a:ext uri="{9D8B030D-6E8A-4147-A177-3AD203B41FA5}">
                      <a16:colId xmlns:a16="http://schemas.microsoft.com/office/drawing/2014/main" val="853154134"/>
                    </a:ext>
                  </a:extLst>
                </a:gridCol>
                <a:gridCol w="745569">
                  <a:extLst>
                    <a:ext uri="{9D8B030D-6E8A-4147-A177-3AD203B41FA5}">
                      <a16:colId xmlns:a16="http://schemas.microsoft.com/office/drawing/2014/main" val="1284158664"/>
                    </a:ext>
                  </a:extLst>
                </a:gridCol>
              </a:tblGrid>
              <a:tr h="351000">
                <a:tc>
                  <a:txBody>
                    <a:bodyPr/>
                    <a:lstStyle/>
                    <a:p>
                      <a:pPr>
                        <a:lnSpc>
                          <a:spcPct val="108000"/>
                        </a:lnSpc>
                        <a:spcBef>
                          <a:spcPts val="0"/>
                        </a:spcBef>
                        <a:spcAft>
                          <a:spcPts val="0"/>
                        </a:spcAft>
                      </a:pPr>
                      <a:endParaRPr lang="en-GB" sz="1000" dirty="0"/>
                    </a:p>
                  </a:txBody>
                  <a:tcPr marL="68580" marR="68580" marT="34290" marB="34290" anchor="ctr"/>
                </a:tc>
                <a:tc>
                  <a:txBody>
                    <a:bodyPr/>
                    <a:lstStyle/>
                    <a:p>
                      <a:pPr>
                        <a:lnSpc>
                          <a:spcPct val="108000"/>
                        </a:lnSpc>
                        <a:spcBef>
                          <a:spcPts val="0"/>
                        </a:spcBef>
                        <a:spcAft>
                          <a:spcPts val="0"/>
                        </a:spcAft>
                      </a:pPr>
                      <a:r>
                        <a:rPr lang="en-GB" sz="1400" dirty="0"/>
                        <a:t>SAPA</a:t>
                      </a:r>
                    </a:p>
                  </a:txBody>
                  <a:tcPr marL="68580" marR="68580" marT="34290" marB="34290" anchor="ctr"/>
                </a:tc>
                <a:tc>
                  <a:txBody>
                    <a:bodyPr/>
                    <a:lstStyle/>
                    <a:p>
                      <a:pPr>
                        <a:lnSpc>
                          <a:spcPct val="108000"/>
                        </a:lnSpc>
                        <a:spcBef>
                          <a:spcPts val="0"/>
                        </a:spcBef>
                        <a:spcAft>
                          <a:spcPts val="0"/>
                        </a:spcAft>
                      </a:pPr>
                      <a:r>
                        <a:rPr lang="en-GB" sz="1400" dirty="0"/>
                        <a:t>GAPA</a:t>
                      </a:r>
                    </a:p>
                  </a:txBody>
                  <a:tcPr marL="68580" marR="68580" marT="34290" marB="34290" anchor="ctr"/>
                </a:tc>
                <a:tc>
                  <a:txBody>
                    <a:bodyPr/>
                    <a:lstStyle/>
                    <a:p>
                      <a:pPr>
                        <a:lnSpc>
                          <a:spcPct val="108000"/>
                        </a:lnSpc>
                        <a:spcBef>
                          <a:spcPts val="0"/>
                        </a:spcBef>
                        <a:spcAft>
                          <a:spcPts val="0"/>
                        </a:spcAft>
                      </a:pPr>
                      <a:r>
                        <a:rPr lang="en-GB" sz="1400" dirty="0"/>
                        <a:t>PAGE-RA</a:t>
                      </a:r>
                    </a:p>
                  </a:txBody>
                  <a:tcPr marL="68580" marR="68580" marT="34290" marB="34290" anchor="ctr"/>
                </a:tc>
                <a:extLst>
                  <a:ext uri="{0D108BD9-81ED-4DB2-BD59-A6C34878D82A}">
                    <a16:rowId xmlns:a16="http://schemas.microsoft.com/office/drawing/2014/main" val="1311287508"/>
                  </a:ext>
                </a:extLst>
              </a:tr>
              <a:tr h="351000">
                <a:tc>
                  <a:txBody>
                    <a:bodyPr/>
                    <a:lstStyle/>
                    <a:p>
                      <a:pPr>
                        <a:lnSpc>
                          <a:spcPct val="108000"/>
                        </a:lnSpc>
                        <a:spcBef>
                          <a:spcPts val="0"/>
                        </a:spcBef>
                        <a:spcAft>
                          <a:spcPts val="0"/>
                        </a:spcAft>
                      </a:pPr>
                      <a:r>
                        <a:rPr lang="en-GB" sz="1400" b="1" dirty="0"/>
                        <a:t>Uses at site level</a:t>
                      </a:r>
                    </a:p>
                  </a:txBody>
                  <a:tcPr marL="68580" marR="68580" marT="34290" marB="34290" anchor="ctr"/>
                </a:tc>
                <a:tc>
                  <a:txBody>
                    <a:bodyPr/>
                    <a:lstStyle/>
                    <a:p>
                      <a:pPr>
                        <a:lnSpc>
                          <a:spcPct val="108000"/>
                        </a:lnSpc>
                        <a:spcBef>
                          <a:spcPts val="0"/>
                        </a:spcBef>
                        <a:spcAft>
                          <a:spcPts val="0"/>
                        </a:spcAft>
                      </a:pPr>
                      <a:endParaRPr lang="en-GB" sz="1400" dirty="0"/>
                    </a:p>
                  </a:txBody>
                  <a:tcPr marL="68580" marR="68580" marT="34290" marB="34290" anchor="ctr"/>
                </a:tc>
                <a:tc>
                  <a:txBody>
                    <a:bodyPr/>
                    <a:lstStyle/>
                    <a:p>
                      <a:pPr>
                        <a:lnSpc>
                          <a:spcPct val="108000"/>
                        </a:lnSpc>
                        <a:spcBef>
                          <a:spcPts val="0"/>
                        </a:spcBef>
                        <a:spcAft>
                          <a:spcPts val="0"/>
                        </a:spcAft>
                      </a:pPr>
                      <a:endParaRPr lang="en-GB" sz="1400" dirty="0"/>
                    </a:p>
                  </a:txBody>
                  <a:tcPr marL="68580" marR="68580" marT="34290" marB="34290" anchor="ctr"/>
                </a:tc>
                <a:tc>
                  <a:txBody>
                    <a:bodyPr/>
                    <a:lstStyle/>
                    <a:p>
                      <a:pPr>
                        <a:lnSpc>
                          <a:spcPct val="108000"/>
                        </a:lnSpc>
                        <a:spcBef>
                          <a:spcPts val="0"/>
                        </a:spcBef>
                        <a:spcAft>
                          <a:spcPts val="0"/>
                        </a:spcAft>
                      </a:pPr>
                      <a:endParaRPr lang="en-GB" sz="1400" dirty="0"/>
                    </a:p>
                  </a:txBody>
                  <a:tcPr marL="68580" marR="68580" marT="34290" marB="34290" anchor="ctr"/>
                </a:tc>
                <a:extLst>
                  <a:ext uri="{0D108BD9-81ED-4DB2-BD59-A6C34878D82A}">
                    <a16:rowId xmlns:a16="http://schemas.microsoft.com/office/drawing/2014/main" val="1923257711"/>
                  </a:ext>
                </a:extLst>
              </a:tr>
              <a:tr h="351000">
                <a:tc>
                  <a:txBody>
                    <a:bodyPr/>
                    <a:lstStyle/>
                    <a:p>
                      <a:pPr>
                        <a:lnSpc>
                          <a:spcPct val="108000"/>
                        </a:lnSpc>
                        <a:spcBef>
                          <a:spcPts val="0"/>
                        </a:spcBef>
                        <a:spcAft>
                          <a:spcPts val="0"/>
                        </a:spcAft>
                      </a:pPr>
                      <a:r>
                        <a:rPr lang="en-GB" sz="1400" dirty="0"/>
                        <a:t>Governance health check</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extLst>
                  <a:ext uri="{0D108BD9-81ED-4DB2-BD59-A6C34878D82A}">
                    <a16:rowId xmlns:a16="http://schemas.microsoft.com/office/drawing/2014/main" val="3356446358"/>
                  </a:ext>
                </a:extLst>
              </a:tr>
              <a:tr h="351000">
                <a:tc>
                  <a:txBody>
                    <a:bodyPr/>
                    <a:lstStyle/>
                    <a:p>
                      <a:pPr>
                        <a:lnSpc>
                          <a:spcPct val="108000"/>
                        </a:lnSpc>
                        <a:spcBef>
                          <a:spcPts val="0"/>
                        </a:spcBef>
                        <a:spcAft>
                          <a:spcPts val="0"/>
                        </a:spcAft>
                      </a:pPr>
                      <a:r>
                        <a:rPr lang="en-GB" sz="1400" dirty="0"/>
                        <a:t>Diagnosing governance problems</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extLst>
                  <a:ext uri="{0D108BD9-81ED-4DB2-BD59-A6C34878D82A}">
                    <a16:rowId xmlns:a16="http://schemas.microsoft.com/office/drawing/2014/main" val="2129815007"/>
                  </a:ext>
                </a:extLst>
              </a:tr>
              <a:tr h="351000">
                <a:tc>
                  <a:txBody>
                    <a:bodyPr/>
                    <a:lstStyle/>
                    <a:p>
                      <a:pPr>
                        <a:lnSpc>
                          <a:spcPct val="108000"/>
                        </a:lnSpc>
                        <a:spcBef>
                          <a:spcPts val="0"/>
                        </a:spcBef>
                        <a:spcAft>
                          <a:spcPts val="0"/>
                        </a:spcAft>
                      </a:pPr>
                      <a:r>
                        <a:rPr lang="en-GB" sz="1400" dirty="0"/>
                        <a:t>Monitoring progress </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extLst>
                  <a:ext uri="{0D108BD9-81ED-4DB2-BD59-A6C34878D82A}">
                    <a16:rowId xmlns:a16="http://schemas.microsoft.com/office/drawing/2014/main" val="847033237"/>
                  </a:ext>
                </a:extLst>
              </a:tr>
              <a:tr h="351000">
                <a:tc>
                  <a:txBody>
                    <a:bodyPr/>
                    <a:lstStyle/>
                    <a:p>
                      <a:pPr>
                        <a:lnSpc>
                          <a:spcPct val="108000"/>
                        </a:lnSpc>
                        <a:spcBef>
                          <a:spcPts val="0"/>
                        </a:spcBef>
                        <a:spcAft>
                          <a:spcPts val="0"/>
                        </a:spcAft>
                      </a:pPr>
                      <a:r>
                        <a:rPr lang="en-GB" sz="1400" b="1" dirty="0"/>
                        <a:t>Uses at national level</a:t>
                      </a:r>
                    </a:p>
                  </a:txBody>
                  <a:tcPr marL="68580" marR="68580" marT="34290" marB="34290" anchor="ctr"/>
                </a:tc>
                <a:tc>
                  <a:txBody>
                    <a:bodyPr/>
                    <a:lstStyle/>
                    <a:p>
                      <a:pPr>
                        <a:lnSpc>
                          <a:spcPct val="108000"/>
                        </a:lnSpc>
                        <a:spcBef>
                          <a:spcPts val="0"/>
                        </a:spcBef>
                        <a:spcAft>
                          <a:spcPts val="0"/>
                        </a:spcAft>
                      </a:pPr>
                      <a:endParaRPr lang="en-GB" sz="1400" dirty="0"/>
                    </a:p>
                  </a:txBody>
                  <a:tcPr marL="68580" marR="68580" marT="34290" marB="34290" anchor="ctr"/>
                </a:tc>
                <a:tc>
                  <a:txBody>
                    <a:bodyPr/>
                    <a:lstStyle/>
                    <a:p>
                      <a:pPr>
                        <a:lnSpc>
                          <a:spcPct val="108000"/>
                        </a:lnSpc>
                        <a:spcBef>
                          <a:spcPts val="0"/>
                        </a:spcBef>
                        <a:spcAft>
                          <a:spcPts val="0"/>
                        </a:spcAft>
                      </a:pPr>
                      <a:endParaRPr lang="en-GB" sz="1400" dirty="0"/>
                    </a:p>
                  </a:txBody>
                  <a:tcPr marL="68580" marR="68580" marT="34290" marB="34290" anchor="ctr"/>
                </a:tc>
                <a:tc>
                  <a:txBody>
                    <a:bodyPr/>
                    <a:lstStyle/>
                    <a:p>
                      <a:pPr>
                        <a:lnSpc>
                          <a:spcPct val="108000"/>
                        </a:lnSpc>
                        <a:spcBef>
                          <a:spcPts val="0"/>
                        </a:spcBef>
                        <a:spcAft>
                          <a:spcPts val="0"/>
                        </a:spcAft>
                      </a:pPr>
                      <a:endParaRPr lang="en-GB" sz="1400" dirty="0"/>
                    </a:p>
                  </a:txBody>
                  <a:tcPr marL="68580" marR="68580" marT="34290" marB="34290" anchor="ctr"/>
                </a:tc>
                <a:extLst>
                  <a:ext uri="{0D108BD9-81ED-4DB2-BD59-A6C34878D82A}">
                    <a16:rowId xmlns:a16="http://schemas.microsoft.com/office/drawing/2014/main" val="3159883884"/>
                  </a:ext>
                </a:extLst>
              </a:tr>
              <a:tr h="351000">
                <a:tc>
                  <a:txBody>
                    <a:bodyPr/>
                    <a:lstStyle/>
                    <a:p>
                      <a:pPr>
                        <a:lnSpc>
                          <a:spcPct val="108000"/>
                        </a:lnSpc>
                        <a:spcBef>
                          <a:spcPts val="0"/>
                        </a:spcBef>
                        <a:spcAft>
                          <a:spcPts val="0"/>
                        </a:spcAft>
                      </a:pPr>
                      <a:r>
                        <a:rPr lang="en-GB" sz="1400" dirty="0"/>
                        <a:t>System assessment</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N/A</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extLst>
                  <a:ext uri="{0D108BD9-81ED-4DB2-BD59-A6C34878D82A}">
                    <a16:rowId xmlns:a16="http://schemas.microsoft.com/office/drawing/2014/main" val="3450999793"/>
                  </a:ext>
                </a:extLst>
              </a:tr>
              <a:tr h="351000">
                <a:tc>
                  <a:txBody>
                    <a:bodyPr/>
                    <a:lstStyle/>
                    <a:p>
                      <a:pPr>
                        <a:lnSpc>
                          <a:spcPct val="108000"/>
                        </a:lnSpc>
                        <a:spcBef>
                          <a:spcPts val="0"/>
                        </a:spcBef>
                        <a:spcAft>
                          <a:spcPts val="0"/>
                        </a:spcAft>
                      </a:pPr>
                      <a:r>
                        <a:rPr lang="en-GB" sz="1400" dirty="0"/>
                        <a:t>National reporting</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tc>
                  <a:txBody>
                    <a:bodyPr/>
                    <a:lstStyle/>
                    <a:p>
                      <a:pPr>
                        <a:lnSpc>
                          <a:spcPct val="108000"/>
                        </a:lnSpc>
                        <a:spcBef>
                          <a:spcPts val="0"/>
                        </a:spcBef>
                        <a:spcAft>
                          <a:spcPts val="0"/>
                        </a:spcAft>
                      </a:pPr>
                      <a:r>
                        <a:rPr lang="en-GB" sz="1400" dirty="0"/>
                        <a:t>N/A</a:t>
                      </a:r>
                    </a:p>
                  </a:txBody>
                  <a:tcPr marL="68580" marR="68580" marT="34290" marB="34290" anchor="ctr"/>
                </a:tc>
                <a:tc>
                  <a:txBody>
                    <a:bodyPr/>
                    <a:lstStyle/>
                    <a:p>
                      <a:pPr>
                        <a:lnSpc>
                          <a:spcPct val="108000"/>
                        </a:lnSpc>
                        <a:spcBef>
                          <a:spcPts val="0"/>
                        </a:spcBef>
                        <a:spcAft>
                          <a:spcPts val="0"/>
                        </a:spcAft>
                      </a:pPr>
                      <a:r>
                        <a:rPr lang="en-GB" sz="1400" dirty="0"/>
                        <a:t>**</a:t>
                      </a:r>
                    </a:p>
                  </a:txBody>
                  <a:tcPr marL="68580" marR="68580" marT="34290" marB="34290" anchor="ctr"/>
                </a:tc>
                <a:extLst>
                  <a:ext uri="{0D108BD9-81ED-4DB2-BD59-A6C34878D82A}">
                    <a16:rowId xmlns:a16="http://schemas.microsoft.com/office/drawing/2014/main" val="1102384784"/>
                  </a:ext>
                </a:extLst>
              </a:tr>
              <a:tr h="351000">
                <a:tc>
                  <a:txBody>
                    <a:bodyPr/>
                    <a:lstStyle/>
                    <a:p>
                      <a:pPr>
                        <a:lnSpc>
                          <a:spcPct val="108000"/>
                        </a:lnSpc>
                        <a:spcBef>
                          <a:spcPts val="0"/>
                        </a:spcBef>
                        <a:spcAft>
                          <a:spcPts val="0"/>
                        </a:spcAft>
                      </a:pPr>
                      <a:r>
                        <a:rPr lang="en-GB" sz="1400" b="1" dirty="0"/>
                        <a:t>Cost in USD </a:t>
                      </a:r>
                      <a:r>
                        <a:rPr lang="en-GB" sz="1400" b="0" dirty="0"/>
                        <a:t>(excl. convening)</a:t>
                      </a:r>
                    </a:p>
                  </a:txBody>
                  <a:tcPr marL="68580" marR="68580" marT="34290" marB="34290" anchor="ctr"/>
                </a:tc>
                <a:tc>
                  <a:txBody>
                    <a:bodyPr/>
                    <a:lstStyle/>
                    <a:p>
                      <a:pPr>
                        <a:lnSpc>
                          <a:spcPct val="108000"/>
                        </a:lnSpc>
                        <a:spcBef>
                          <a:spcPts val="0"/>
                        </a:spcBef>
                        <a:spcAft>
                          <a:spcPts val="0"/>
                        </a:spcAft>
                      </a:pPr>
                      <a:r>
                        <a:rPr lang="en-GB" sz="1400" dirty="0"/>
                        <a:t>$5-15k</a:t>
                      </a:r>
                    </a:p>
                  </a:txBody>
                  <a:tcPr marL="68580" marR="68580" marT="34290" marB="34290" anchor="ctr"/>
                </a:tc>
                <a:tc>
                  <a:txBody>
                    <a:bodyPr/>
                    <a:lstStyle/>
                    <a:p>
                      <a:pPr marL="0" marR="0" lvl="0" indent="0" algn="l" defTabSz="914354" rtl="0" eaLnBrk="1" fontAlgn="auto" latinLnBrk="0" hangingPunct="1">
                        <a:lnSpc>
                          <a:spcPct val="108000"/>
                        </a:lnSpc>
                        <a:spcBef>
                          <a:spcPts val="0"/>
                        </a:spcBef>
                        <a:spcAft>
                          <a:spcPts val="0"/>
                        </a:spcAft>
                        <a:buClrTx/>
                        <a:buSzTx/>
                        <a:buFontTx/>
                        <a:buNone/>
                        <a:tabLst/>
                        <a:defRPr/>
                      </a:pPr>
                      <a:r>
                        <a:rPr lang="en-GB" sz="1400" dirty="0"/>
                        <a:t>$5-15k</a:t>
                      </a:r>
                    </a:p>
                  </a:txBody>
                  <a:tcPr marL="68580" marR="68580" marT="34290" marB="34290" anchor="ctr"/>
                </a:tc>
                <a:tc>
                  <a:txBody>
                    <a:bodyPr/>
                    <a:lstStyle/>
                    <a:p>
                      <a:pPr>
                        <a:lnSpc>
                          <a:spcPct val="108000"/>
                        </a:lnSpc>
                        <a:spcBef>
                          <a:spcPts val="0"/>
                        </a:spcBef>
                        <a:spcAft>
                          <a:spcPts val="0"/>
                        </a:spcAft>
                      </a:pPr>
                      <a:r>
                        <a:rPr lang="en-GB" sz="1400" dirty="0"/>
                        <a:t>$2-5k</a:t>
                      </a:r>
                    </a:p>
                  </a:txBody>
                  <a:tcPr marL="68580" marR="68580" marT="34290" marB="34290" anchor="ctr"/>
                </a:tc>
                <a:extLst>
                  <a:ext uri="{0D108BD9-81ED-4DB2-BD59-A6C34878D82A}">
                    <a16:rowId xmlns:a16="http://schemas.microsoft.com/office/drawing/2014/main" val="2047053755"/>
                  </a:ext>
                </a:extLst>
              </a:tr>
            </a:tbl>
          </a:graphicData>
        </a:graphic>
      </p:graphicFrame>
      <p:sp>
        <p:nvSpPr>
          <p:cNvPr id="5" name="Content Placeholder 2">
            <a:extLst>
              <a:ext uri="{FF2B5EF4-FFF2-40B4-BE49-F238E27FC236}">
                <a16:creationId xmlns:a16="http://schemas.microsoft.com/office/drawing/2014/main" id="{D58DB710-429E-4528-8EF2-4B89A149E534}"/>
              </a:ext>
            </a:extLst>
          </p:cNvPr>
          <p:cNvSpPr txBox="1">
            <a:spLocks/>
          </p:cNvSpPr>
          <p:nvPr/>
        </p:nvSpPr>
        <p:spPr>
          <a:xfrm>
            <a:off x="339504" y="1592796"/>
            <a:ext cx="8464992" cy="3132348"/>
          </a:xfrm>
          <a:prstGeom prst="rect">
            <a:avLst/>
          </a:prstGeom>
        </p:spPr>
        <p:txBody>
          <a:bodyPr vert="horz" lIns="68580" tIns="34290" rIns="68580" bIns="34290" rtlCol="0">
            <a:normAutofit/>
          </a:bodyPr>
          <a:lstStyle>
            <a:lvl1pPr marL="0" indent="0" algn="l" defTabSz="914354" rtl="0" eaLnBrk="1" latinLnBrk="0" hangingPunct="1">
              <a:spcBef>
                <a:spcPct val="20000"/>
              </a:spcBef>
              <a:buFont typeface="Arial" pitchFamily="34" charset="0"/>
              <a:buNone/>
              <a:defRPr sz="2800" kern="1200">
                <a:solidFill>
                  <a:schemeClr val="tx1"/>
                </a:solidFill>
                <a:latin typeface="+mn-lt"/>
                <a:ea typeface="+mn-ea"/>
                <a:cs typeface="+mn-cs"/>
              </a:defRPr>
            </a:lvl1pPr>
            <a:lvl2pPr marL="0" indent="0" algn="l" defTabSz="914354" rtl="0" eaLnBrk="1" latinLnBrk="0" hangingPunct="1">
              <a:spcBef>
                <a:spcPct val="20000"/>
              </a:spcBef>
              <a:buFont typeface="Arial" pitchFamily="34" charset="0"/>
              <a:buNone/>
              <a:defRPr sz="2400" kern="1200">
                <a:solidFill>
                  <a:schemeClr val="tx1"/>
                </a:solidFill>
                <a:latin typeface="+mn-lt"/>
                <a:ea typeface="+mn-ea"/>
                <a:cs typeface="+mn-cs"/>
              </a:defRPr>
            </a:lvl2pPr>
            <a:lvl3pPr marL="23038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503974" indent="-228589" algn="l" defTabSz="91435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899956" indent="-228589" algn="l" defTabSz="914354"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defTabSz="685766">
              <a:spcBef>
                <a:spcPts val="675"/>
              </a:spcBef>
            </a:pPr>
            <a:endParaRPr lang="en-GB" sz="1500" b="1" dirty="0">
              <a:solidFill>
                <a:prstClr val="black"/>
              </a:solidFill>
              <a:latin typeface="Calibri" panose="020F0502020204030204" pitchFamily="34" charset="0"/>
              <a:cs typeface="Calibri" panose="020F0502020204030204" pitchFamily="34" charset="0"/>
            </a:endParaRPr>
          </a:p>
          <a:p>
            <a:pPr lvl="1" defTabSz="685766">
              <a:spcBef>
                <a:spcPts val="900"/>
              </a:spcBef>
              <a:defRPr/>
            </a:pPr>
            <a:endParaRPr lang="en-GB" sz="2100" b="1" dirty="0">
              <a:solidFill>
                <a:srgbClr val="0070C0"/>
              </a:solidFill>
              <a:latin typeface="Calibri" panose="020F0502020204030204" pitchFamily="34" charset="0"/>
              <a:cs typeface="Calibri" panose="020F0502020204030204" pitchFamily="34" charset="0"/>
            </a:endParaRPr>
          </a:p>
          <a:p>
            <a:pPr lvl="1" defTabSz="685766">
              <a:spcBef>
                <a:spcPts val="675"/>
              </a:spcBef>
            </a:pPr>
            <a:endParaRPr lang="en-GB" sz="1500" b="1" dirty="0">
              <a:solidFill>
                <a:prstClr val="black"/>
              </a:solidFill>
              <a:latin typeface="Calibri" panose="020F0502020204030204" pitchFamily="34" charset="0"/>
              <a:cs typeface="Calibri" panose="020F0502020204030204" pitchFamily="34" charset="0"/>
            </a:endParaRPr>
          </a:p>
          <a:p>
            <a:pPr defTabSz="685766"/>
            <a:endParaRPr lang="en-GB" sz="2100" dirty="0">
              <a:solidFill>
                <a:prstClr val="black"/>
              </a:solidFill>
              <a:latin typeface="Arial"/>
            </a:endParaRPr>
          </a:p>
        </p:txBody>
      </p:sp>
      <p:sp>
        <p:nvSpPr>
          <p:cNvPr id="6" name="Title 1">
            <a:extLst>
              <a:ext uri="{FF2B5EF4-FFF2-40B4-BE49-F238E27FC236}">
                <a16:creationId xmlns:a16="http://schemas.microsoft.com/office/drawing/2014/main" id="{F121E877-36F0-432B-9FEF-AA85755DDE8D}"/>
              </a:ext>
            </a:extLst>
          </p:cNvPr>
          <p:cNvSpPr txBox="1">
            <a:spLocks/>
          </p:cNvSpPr>
          <p:nvPr/>
        </p:nvSpPr>
        <p:spPr>
          <a:xfrm>
            <a:off x="395536" y="1196752"/>
            <a:ext cx="8464992" cy="1621262"/>
          </a:xfrm>
          <a:prstGeom prst="rect">
            <a:avLst/>
          </a:prstGeom>
        </p:spPr>
        <p:txBody>
          <a:bodyPr vert="horz" lIns="91440" tIns="45720" rIns="91440" bIns="45720" rtlCol="0" anchor="ctr">
            <a:normAutofit/>
          </a:bodyPr>
          <a:lstStyle>
            <a:lvl1pPr algn="l" defTabSz="685766" rtl="0" eaLnBrk="1" latinLnBrk="0" hangingPunct="1">
              <a:spcBef>
                <a:spcPct val="0"/>
              </a:spcBef>
              <a:buNone/>
              <a:defRPr sz="3750" kern="1200">
                <a:solidFill>
                  <a:schemeClr val="tx2"/>
                </a:solidFill>
                <a:latin typeface="+mj-lt"/>
                <a:ea typeface="+mj-ea"/>
                <a:cs typeface="+mj-cs"/>
              </a:defRPr>
            </a:lvl1pPr>
          </a:lstStyle>
          <a:p>
            <a:pPr>
              <a:spcBef>
                <a:spcPts val="0"/>
              </a:spcBef>
              <a:spcAft>
                <a:spcPts val="900"/>
              </a:spcAft>
            </a:pPr>
            <a:r>
              <a:rPr lang="en-GB" altLang="en-US" sz="2000" b="1" dirty="0">
                <a:solidFill>
                  <a:srgbClr val="00B0F0"/>
                </a:solidFill>
                <a:latin typeface="Calibri" panose="020F0502020204030204" pitchFamily="34" charset="0"/>
                <a:cs typeface="Calibri" panose="020F0502020204030204" pitchFamily="34" charset="0"/>
              </a:rPr>
              <a:t>What is PAGE-RA?</a:t>
            </a:r>
          </a:p>
          <a:p>
            <a:pPr>
              <a:spcBef>
                <a:spcPts val="0"/>
              </a:spcBef>
              <a:spcAft>
                <a:spcPts val="900"/>
              </a:spcAft>
            </a:pPr>
            <a:r>
              <a:rPr lang="en-GB" sz="1800" dirty="0">
                <a:solidFill>
                  <a:schemeClr val="tx1"/>
                </a:solidFill>
                <a:latin typeface="Calibri" panose="020F0502020204030204" pitchFamily="34" charset="0"/>
                <a:cs typeface="Calibri" panose="020F0502020204030204" pitchFamily="34" charset="0"/>
              </a:rPr>
              <a:t>RA-PAGE is a scorecard-based methodology for rapid assessment of the quality of governance – including equity - of a protected/conserved area and any related conservation and development activities.</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95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9BA28D6-B2A1-4405-AACF-610D296C6D55}"/>
              </a:ext>
            </a:extLst>
          </p:cNvPr>
          <p:cNvSpPr>
            <a:spLocks noGrp="1"/>
          </p:cNvSpPr>
          <p:nvPr>
            <p:ph idx="1"/>
          </p:nvPr>
        </p:nvSpPr>
        <p:spPr>
          <a:xfrm>
            <a:off x="628651" y="4725148"/>
            <a:ext cx="7886700" cy="1188133"/>
          </a:xfrm>
        </p:spPr>
        <p:txBody>
          <a:bodyPr>
            <a:normAutofit/>
          </a:bodyPr>
          <a:lstStyle/>
          <a:p>
            <a:pPr marL="0" indent="0" algn="ctr">
              <a:buNone/>
            </a:pPr>
            <a:r>
              <a:rPr lang="en-GB" sz="3000" dirty="0"/>
              <a:t>The End</a:t>
            </a:r>
          </a:p>
          <a:p>
            <a:pPr marL="0" indent="0" algn="ctr">
              <a:buNone/>
            </a:pPr>
            <a:r>
              <a:rPr lang="en-GB" sz="1425" dirty="0"/>
              <a:t>For more information contact: </a:t>
            </a:r>
            <a:r>
              <a:rPr lang="en-GB" sz="1425" dirty="0">
                <a:hlinkClick r:id="rId2"/>
              </a:rPr>
              <a:t>phil.franks@iied.org</a:t>
            </a:r>
            <a:r>
              <a:rPr lang="en-GB" sz="1425" dirty="0"/>
              <a:t>, </a:t>
            </a:r>
            <a:r>
              <a:rPr lang="en-GB" sz="1425" dirty="0">
                <a:hlinkClick r:id="rId3"/>
              </a:rPr>
              <a:t>francesca.booker@iied.org</a:t>
            </a:r>
            <a:endParaRPr lang="en-GB" sz="1425" dirty="0"/>
          </a:p>
          <a:p>
            <a:pPr marL="0" indent="0" algn="ctr">
              <a:buNone/>
            </a:pPr>
            <a:endParaRPr lang="en-GB" sz="1425" dirty="0"/>
          </a:p>
          <a:p>
            <a:pPr marL="0" indent="0" algn="ctr">
              <a:buNone/>
            </a:pPr>
            <a:endParaRPr lang="en-GB" sz="1425" dirty="0"/>
          </a:p>
          <a:p>
            <a:pPr marL="0" indent="0" algn="ctr">
              <a:buNone/>
            </a:pPr>
            <a:endParaRPr lang="en-GB" sz="1425" dirty="0"/>
          </a:p>
        </p:txBody>
      </p:sp>
      <p:pic>
        <p:nvPicPr>
          <p:cNvPr id="14" name="Picture 13">
            <a:extLst>
              <a:ext uri="{FF2B5EF4-FFF2-40B4-BE49-F238E27FC236}">
                <a16:creationId xmlns:a16="http://schemas.microsoft.com/office/drawing/2014/main" id="{1827D5DC-164A-4728-B47A-AF1CE6F4EB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8"/>
          <a:stretch/>
        </p:blipFill>
        <p:spPr>
          <a:xfrm>
            <a:off x="1082527" y="1106745"/>
            <a:ext cx="6978953" cy="3177653"/>
          </a:xfrm>
          <a:prstGeom prst="rect">
            <a:avLst/>
          </a:prstGeom>
        </p:spPr>
      </p:pic>
      <p:pic>
        <p:nvPicPr>
          <p:cNvPr id="15" name="Picture 14">
            <a:extLst>
              <a:ext uri="{FF2B5EF4-FFF2-40B4-BE49-F238E27FC236}">
                <a16:creationId xmlns:a16="http://schemas.microsoft.com/office/drawing/2014/main" id="{01334D76-737D-4FFC-B8A3-57E71F83E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07342" y="5168311"/>
            <a:ext cx="1216025" cy="744968"/>
          </a:xfrm>
          <a:prstGeom prst="rect">
            <a:avLst/>
          </a:prstGeom>
        </p:spPr>
      </p:pic>
    </p:spTree>
    <p:extLst>
      <p:ext uri="{BB962C8B-B14F-4D97-AF65-F5344CB8AC3E}">
        <p14:creationId xmlns:p14="http://schemas.microsoft.com/office/powerpoint/2010/main" val="340690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B7C91B-6579-4B8E-99DA-3817C237BB1A}"/>
              </a:ext>
            </a:extLst>
          </p:cNvPr>
          <p:cNvSpPr>
            <a:spLocks noGrp="1"/>
          </p:cNvSpPr>
          <p:nvPr>
            <p:ph type="title"/>
          </p:nvPr>
        </p:nvSpPr>
        <p:spPr>
          <a:xfrm>
            <a:off x="35496" y="121807"/>
            <a:ext cx="9361040" cy="970823"/>
          </a:xfrm>
          <a:solidFill>
            <a:schemeClr val="bg1"/>
          </a:solidFill>
        </p:spPr>
        <p:txBody>
          <a:bodyPr>
            <a:noAutofit/>
          </a:bodyPr>
          <a:lstStyle/>
          <a:p>
            <a:pPr defTabSz="685766"/>
            <a:r>
              <a:rPr lang="en-GB" sz="4000" b="1" dirty="0">
                <a:solidFill>
                  <a:srgbClr val="00B0F0"/>
                </a:solidFill>
              </a:rPr>
              <a:t>Continuum of protected are governance type</a:t>
            </a:r>
          </a:p>
        </p:txBody>
      </p:sp>
      <p:pic>
        <p:nvPicPr>
          <p:cNvPr id="5" name="Content Placeholder 4">
            <a:extLst>
              <a:ext uri="{FF2B5EF4-FFF2-40B4-BE49-F238E27FC236}">
                <a16:creationId xmlns:a16="http://schemas.microsoft.com/office/drawing/2014/main" id="{71CD966F-25EA-4891-9CCD-8FEDC2AB57FF}"/>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8506" y="1092628"/>
            <a:ext cx="9409018" cy="4712636"/>
          </a:xfrm>
        </p:spPr>
      </p:pic>
    </p:spTree>
    <p:extLst>
      <p:ext uri="{BB962C8B-B14F-4D97-AF65-F5344CB8AC3E}">
        <p14:creationId xmlns:p14="http://schemas.microsoft.com/office/powerpoint/2010/main" val="135868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6465-85F7-4DCE-9826-A037A6DC4E6A}"/>
              </a:ext>
            </a:extLst>
          </p:cNvPr>
          <p:cNvSpPr>
            <a:spLocks noGrp="1"/>
          </p:cNvSpPr>
          <p:nvPr>
            <p:ph type="title"/>
          </p:nvPr>
        </p:nvSpPr>
        <p:spPr>
          <a:xfrm>
            <a:off x="179512" y="617176"/>
            <a:ext cx="7418850" cy="421553"/>
          </a:xfrm>
        </p:spPr>
        <p:txBody>
          <a:bodyPr>
            <a:noAutofit/>
          </a:bodyPr>
          <a:lstStyle/>
          <a:p>
            <a:r>
              <a:rPr lang="en-GB" sz="3600" dirty="0"/>
              <a:t>Inventory of governance assessment methodologies</a:t>
            </a:r>
          </a:p>
        </p:txBody>
      </p:sp>
      <p:sp>
        <p:nvSpPr>
          <p:cNvPr id="3" name="Content Placeholder 2">
            <a:extLst>
              <a:ext uri="{FF2B5EF4-FFF2-40B4-BE49-F238E27FC236}">
                <a16:creationId xmlns:a16="http://schemas.microsoft.com/office/drawing/2014/main" id="{500083EE-B44F-467E-9314-C9C2184A014E}"/>
              </a:ext>
            </a:extLst>
          </p:cNvPr>
          <p:cNvSpPr>
            <a:spLocks noGrp="1"/>
          </p:cNvSpPr>
          <p:nvPr>
            <p:ph sz="half" idx="1"/>
          </p:nvPr>
        </p:nvSpPr>
        <p:spPr>
          <a:xfrm>
            <a:off x="467544" y="5794769"/>
            <a:ext cx="8208912" cy="421553"/>
          </a:xfrm>
        </p:spPr>
        <p:txBody>
          <a:bodyPr>
            <a:noAutofit/>
          </a:bodyPr>
          <a:lstStyle/>
          <a:p>
            <a:r>
              <a:rPr lang="en-GB" sz="1500" dirty="0">
                <a:latin typeface="Calibri" panose="020F0502020204030204" pitchFamily="34" charset="0"/>
                <a:cs typeface="Calibri" panose="020F0502020204030204" pitchFamily="34" charset="0"/>
              </a:rPr>
              <a:t>IIED’s Governance Assessment for PAs and CAs (GAPA) methodology draws on many of these</a:t>
            </a:r>
          </a:p>
        </p:txBody>
      </p:sp>
      <p:graphicFrame>
        <p:nvGraphicFramePr>
          <p:cNvPr id="5" name="Object 4">
            <a:extLst>
              <a:ext uri="{FF2B5EF4-FFF2-40B4-BE49-F238E27FC236}">
                <a16:creationId xmlns:a16="http://schemas.microsoft.com/office/drawing/2014/main" id="{DC864E44-D869-4081-AFD9-795BE784EB57}"/>
              </a:ext>
            </a:extLst>
          </p:cNvPr>
          <p:cNvGraphicFramePr>
            <a:graphicFrameLocks noChangeAspect="1"/>
          </p:cNvGraphicFramePr>
          <p:nvPr>
            <p:extLst>
              <p:ext uri="{D42A27DB-BD31-4B8C-83A1-F6EECF244321}">
                <p14:modId xmlns:p14="http://schemas.microsoft.com/office/powerpoint/2010/main" val="2271176374"/>
              </p:ext>
            </p:extLst>
          </p:nvPr>
        </p:nvGraphicFramePr>
        <p:xfrm>
          <a:off x="80962" y="1744753"/>
          <a:ext cx="8982075" cy="4440237"/>
        </p:xfrm>
        <a:graphic>
          <a:graphicData uri="http://schemas.openxmlformats.org/presentationml/2006/ole">
            <mc:AlternateContent xmlns:mc="http://schemas.openxmlformats.org/markup-compatibility/2006">
              <mc:Choice xmlns:v="urn:schemas-microsoft-com:vml" Requires="v">
                <p:oleObj spid="_x0000_s5156" name="Document" r:id="rId3" imgW="6590020" imgH="3258891" progId="Word.Document.12">
                  <p:embed/>
                </p:oleObj>
              </mc:Choice>
              <mc:Fallback>
                <p:oleObj name="Document" r:id="rId3" imgW="6590020" imgH="3258891" progId="Word.Document.12">
                  <p:embed/>
                  <p:pic>
                    <p:nvPicPr>
                      <p:cNvPr id="5" name="Object 4">
                        <a:extLst>
                          <a:ext uri="{FF2B5EF4-FFF2-40B4-BE49-F238E27FC236}">
                            <a16:creationId xmlns:a16="http://schemas.microsoft.com/office/drawing/2014/main" id="{DC864E44-D869-4081-AFD9-795BE784EB57}"/>
                          </a:ext>
                        </a:extLst>
                      </p:cNvPr>
                      <p:cNvPicPr/>
                      <p:nvPr/>
                    </p:nvPicPr>
                    <p:blipFill>
                      <a:blip r:embed="rId4"/>
                      <a:stretch>
                        <a:fillRect/>
                      </a:stretch>
                    </p:blipFill>
                    <p:spPr>
                      <a:xfrm>
                        <a:off x="80962" y="1744753"/>
                        <a:ext cx="8982075" cy="4440237"/>
                      </a:xfrm>
                      <a:prstGeom prst="rect">
                        <a:avLst/>
                      </a:prstGeom>
                    </p:spPr>
                  </p:pic>
                </p:oleObj>
              </mc:Fallback>
            </mc:AlternateContent>
          </a:graphicData>
        </a:graphic>
      </p:graphicFrame>
    </p:spTree>
    <p:extLst>
      <p:ext uri="{BB962C8B-B14F-4D97-AF65-F5344CB8AC3E}">
        <p14:creationId xmlns:p14="http://schemas.microsoft.com/office/powerpoint/2010/main" val="270166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40D5816-6405-4BC5-96BE-7534EE58F019}"/>
              </a:ext>
            </a:extLst>
          </p:cNvPr>
          <p:cNvGraphicFramePr>
            <a:graphicFrameLocks noChangeAspect="1"/>
          </p:cNvGraphicFramePr>
          <p:nvPr>
            <p:extLst>
              <p:ext uri="{D42A27DB-BD31-4B8C-83A1-F6EECF244321}">
                <p14:modId xmlns:p14="http://schemas.microsoft.com/office/powerpoint/2010/main" val="3289369892"/>
              </p:ext>
            </p:extLst>
          </p:nvPr>
        </p:nvGraphicFramePr>
        <p:xfrm>
          <a:off x="23255" y="404664"/>
          <a:ext cx="10021353" cy="6695578"/>
        </p:xfrm>
        <a:graphic>
          <a:graphicData uri="http://schemas.openxmlformats.org/presentationml/2006/ole">
            <mc:AlternateContent xmlns:mc="http://schemas.openxmlformats.org/markup-compatibility/2006">
              <mc:Choice xmlns:v="urn:schemas-microsoft-com:vml" Requires="v">
                <p:oleObj spid="_x0000_s3125" name="Document" r:id="rId3" imgW="9407052" imgH="6286387" progId="Word.Document.12">
                  <p:embed/>
                </p:oleObj>
              </mc:Choice>
              <mc:Fallback>
                <p:oleObj name="Document" r:id="rId3" imgW="9407052" imgH="6286387" progId="Word.Document.12">
                  <p:embed/>
                  <p:pic>
                    <p:nvPicPr>
                      <p:cNvPr id="5" name="Object 4">
                        <a:extLst>
                          <a:ext uri="{FF2B5EF4-FFF2-40B4-BE49-F238E27FC236}">
                            <a16:creationId xmlns:a16="http://schemas.microsoft.com/office/drawing/2014/main" id="{440D5816-6405-4BC5-96BE-7534EE58F019}"/>
                          </a:ext>
                        </a:extLst>
                      </p:cNvPr>
                      <p:cNvPicPr/>
                      <p:nvPr/>
                    </p:nvPicPr>
                    <p:blipFill>
                      <a:blip r:embed="rId4"/>
                      <a:stretch>
                        <a:fillRect/>
                      </a:stretch>
                    </p:blipFill>
                    <p:spPr>
                      <a:xfrm>
                        <a:off x="23255" y="404664"/>
                        <a:ext cx="10021353" cy="6695578"/>
                      </a:xfrm>
                      <a:prstGeom prst="rect">
                        <a:avLst/>
                      </a:prstGeom>
                    </p:spPr>
                  </p:pic>
                </p:oleObj>
              </mc:Fallback>
            </mc:AlternateContent>
          </a:graphicData>
        </a:graphic>
      </p:graphicFrame>
    </p:spTree>
    <p:extLst>
      <p:ext uri="{BB962C8B-B14F-4D97-AF65-F5344CB8AC3E}">
        <p14:creationId xmlns:p14="http://schemas.microsoft.com/office/powerpoint/2010/main" val="317772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658A-E863-4A13-9D55-DECDF10D9240}"/>
              </a:ext>
            </a:extLst>
          </p:cNvPr>
          <p:cNvSpPr>
            <a:spLocks noGrp="1"/>
          </p:cNvSpPr>
          <p:nvPr>
            <p:ph type="title"/>
          </p:nvPr>
        </p:nvSpPr>
        <p:spPr>
          <a:xfrm>
            <a:off x="339504" y="274641"/>
            <a:ext cx="7328840" cy="1327825"/>
          </a:xfrm>
        </p:spPr>
        <p:txBody>
          <a:bodyPr>
            <a:normAutofit/>
          </a:bodyPr>
          <a:lstStyle/>
          <a:p>
            <a:r>
              <a:rPr lang="en-GB" sz="3600" dirty="0"/>
              <a:t>Governance diversity and quality</a:t>
            </a:r>
          </a:p>
        </p:txBody>
      </p:sp>
      <p:sp>
        <p:nvSpPr>
          <p:cNvPr id="4" name="Content Placeholder 2">
            <a:extLst>
              <a:ext uri="{FF2B5EF4-FFF2-40B4-BE49-F238E27FC236}">
                <a16:creationId xmlns:a16="http://schemas.microsoft.com/office/drawing/2014/main" id="{994B897C-26C7-4E11-B6DE-3170DBD26553}"/>
              </a:ext>
            </a:extLst>
          </p:cNvPr>
          <p:cNvSpPr txBox="1">
            <a:spLocks/>
          </p:cNvSpPr>
          <p:nvPr/>
        </p:nvSpPr>
        <p:spPr>
          <a:xfrm>
            <a:off x="642732" y="1645538"/>
            <a:ext cx="4994195" cy="4896544"/>
          </a:xfrm>
          <a:prstGeom prst="rect">
            <a:avLst/>
          </a:prstGeom>
        </p:spPr>
        <p:txBody>
          <a:bodyPr vert="horz" lIns="91440" tIns="45720" rIns="91440" bIns="45720" rtlCol="0">
            <a:noAutofit/>
          </a:bodyPr>
          <a:lstStyle>
            <a:lvl1pPr marL="0" indent="0" algn="l" defTabSz="685783" rtl="0" eaLnBrk="1" latinLnBrk="0" hangingPunct="1">
              <a:spcBef>
                <a:spcPct val="20000"/>
              </a:spcBef>
              <a:buFont typeface="Arial" pitchFamily="34" charset="0"/>
              <a:buNone/>
              <a:defRPr sz="2100" kern="1200">
                <a:solidFill>
                  <a:schemeClr val="tx1"/>
                </a:solidFill>
                <a:latin typeface="+mn-lt"/>
                <a:ea typeface="+mn-ea"/>
                <a:cs typeface="+mn-cs"/>
              </a:defRPr>
            </a:lvl1pPr>
            <a:lvl2pPr marL="0" indent="0" algn="l" defTabSz="685783" rtl="0" eaLnBrk="1" latinLnBrk="0" hangingPunct="1">
              <a:spcBef>
                <a:spcPct val="20000"/>
              </a:spcBef>
              <a:buFont typeface="Arial" pitchFamily="34" charset="0"/>
              <a:buNone/>
              <a:defRPr sz="1800" kern="1200">
                <a:solidFill>
                  <a:schemeClr val="tx1"/>
                </a:solidFill>
                <a:latin typeface="+mn-lt"/>
                <a:ea typeface="+mn-ea"/>
                <a:cs typeface="+mn-cs"/>
              </a:defRPr>
            </a:lvl2pPr>
            <a:lvl3pPr marL="17279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377990" indent="-171446" algn="l" defTabSz="685783"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674984" indent="-171446" algn="l" defTabSz="685783" rtl="0" eaLnBrk="1" latinLnBrk="0" hangingPunct="1">
              <a:spcBef>
                <a:spcPct val="20000"/>
              </a:spcBef>
              <a:buFont typeface="Wingdings" pitchFamily="2" charset="2"/>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342891" indent="-342891">
              <a:buFont typeface="Arial" panose="020B0604020202020204" pitchFamily="34" charset="0"/>
              <a:buChar char="•"/>
            </a:pPr>
            <a:r>
              <a:rPr lang="en-GB" sz="2000" b="1" dirty="0">
                <a:latin typeface="Calibri" panose="020F0502020204030204" pitchFamily="34" charset="0"/>
                <a:cs typeface="Calibri" panose="020F0502020204030204" pitchFamily="34" charset="0"/>
              </a:rPr>
              <a:t>Governance diversity / governance type.  </a:t>
            </a:r>
            <a:r>
              <a:rPr lang="en-GB" sz="2000" dirty="0">
                <a:latin typeface="Calibri" panose="020F0502020204030204" pitchFamily="34" charset="0"/>
                <a:cs typeface="Calibri" panose="020F0502020204030204" pitchFamily="34" charset="0"/>
              </a:rPr>
              <a:t>Four major types</a:t>
            </a:r>
          </a:p>
          <a:p>
            <a:pPr marL="800080" lvl="1" indent="-342891">
              <a:buFont typeface="+mj-lt"/>
              <a:buAutoNum type="alphaUcPeriod"/>
            </a:pPr>
            <a:r>
              <a:rPr lang="en-GB" dirty="0">
                <a:latin typeface="Calibri" panose="020F0502020204030204" pitchFamily="34" charset="0"/>
                <a:cs typeface="Calibri" panose="020F0502020204030204" pitchFamily="34" charset="0"/>
              </a:rPr>
              <a:t>Governance by government</a:t>
            </a:r>
          </a:p>
          <a:p>
            <a:pPr marL="800080" lvl="1" indent="-342891">
              <a:buFont typeface="+mj-lt"/>
              <a:buAutoNum type="alphaUcPeriod"/>
            </a:pPr>
            <a:r>
              <a:rPr lang="en-GB" dirty="0">
                <a:latin typeface="Calibri" panose="020F0502020204030204" pitchFamily="34" charset="0"/>
                <a:cs typeface="Calibri" panose="020F0502020204030204" pitchFamily="34" charset="0"/>
              </a:rPr>
              <a:t>Shared governance</a:t>
            </a:r>
          </a:p>
          <a:p>
            <a:pPr marL="800080" lvl="1" indent="-342891">
              <a:buFont typeface="+mj-lt"/>
              <a:buAutoNum type="alphaUcPeriod"/>
            </a:pPr>
            <a:r>
              <a:rPr lang="en-GB" dirty="0">
                <a:latin typeface="Calibri" panose="020F0502020204030204" pitchFamily="34" charset="0"/>
                <a:cs typeface="Calibri" panose="020F0502020204030204" pitchFamily="34" charset="0"/>
              </a:rPr>
              <a:t>Private governance</a:t>
            </a:r>
          </a:p>
          <a:p>
            <a:pPr marL="800080" lvl="1" indent="-342891">
              <a:buFont typeface="+mj-lt"/>
              <a:buAutoNum type="alphaUcPeriod"/>
            </a:pPr>
            <a:r>
              <a:rPr lang="en-GB" dirty="0">
                <a:latin typeface="Calibri" panose="020F0502020204030204" pitchFamily="34" charset="0"/>
                <a:cs typeface="Calibri" panose="020F0502020204030204" pitchFamily="34" charset="0"/>
              </a:rPr>
              <a:t>Community governance incl. ICCAs</a:t>
            </a:r>
          </a:p>
          <a:p>
            <a:endParaRPr lang="en-GB" sz="1000" b="1" dirty="0">
              <a:latin typeface="Calibri" panose="020F0502020204030204" pitchFamily="34" charset="0"/>
              <a:cs typeface="Calibri" panose="020F0502020204030204" pitchFamily="34" charset="0"/>
            </a:endParaRPr>
          </a:p>
          <a:p>
            <a:pPr marL="342891" indent="-342891">
              <a:buFont typeface="Arial" panose="020B0604020202020204" pitchFamily="34" charset="0"/>
              <a:buChar char="•"/>
            </a:pPr>
            <a:r>
              <a:rPr lang="en-GB" sz="2000" b="1" dirty="0">
                <a:latin typeface="Calibri" panose="020F0502020204030204" pitchFamily="34" charset="0"/>
                <a:cs typeface="Calibri" panose="020F0502020204030204" pitchFamily="34" charset="0"/>
              </a:rPr>
              <a:t>Governance quality / good governance.   </a:t>
            </a:r>
            <a:r>
              <a:rPr lang="en-GB" sz="2000" dirty="0">
                <a:latin typeface="Calibri" panose="020F0502020204030204" pitchFamily="34" charset="0"/>
                <a:cs typeface="Calibri" panose="020F0502020204030204" pitchFamily="34" charset="0"/>
              </a:rPr>
              <a:t>Five major principles :</a:t>
            </a:r>
          </a:p>
          <a:p>
            <a:pPr marL="804843" lvl="1" indent="-358766">
              <a:buFont typeface="Courier New" panose="02070309020205020404" pitchFamily="49" charset="0"/>
              <a:buChar char="o"/>
            </a:pPr>
            <a:r>
              <a:rPr lang="en-GB" dirty="0">
                <a:latin typeface="Calibri" panose="020F0502020204030204" pitchFamily="34" charset="0"/>
                <a:cs typeface="Calibri" panose="020F0502020204030204" pitchFamily="34" charset="0"/>
              </a:rPr>
              <a:t>Legitimacy and voice</a:t>
            </a:r>
          </a:p>
          <a:p>
            <a:pPr marL="804843" lvl="1" indent="-358766">
              <a:buFont typeface="Courier New" panose="02070309020205020404" pitchFamily="49" charset="0"/>
              <a:buChar char="o"/>
            </a:pPr>
            <a:r>
              <a:rPr lang="en-GB" dirty="0">
                <a:latin typeface="Calibri" panose="020F0502020204030204" pitchFamily="34" charset="0"/>
                <a:cs typeface="Calibri" panose="020F0502020204030204" pitchFamily="34" charset="0"/>
              </a:rPr>
              <a:t>Accountability</a:t>
            </a:r>
          </a:p>
          <a:p>
            <a:pPr marL="804843" lvl="1" indent="-358766">
              <a:buFont typeface="Courier New" panose="02070309020205020404" pitchFamily="49" charset="0"/>
              <a:buChar char="o"/>
            </a:pPr>
            <a:r>
              <a:rPr lang="en-GB" dirty="0">
                <a:latin typeface="Calibri" panose="020F0502020204030204" pitchFamily="34" charset="0"/>
                <a:cs typeface="Calibri" panose="020F0502020204030204" pitchFamily="34" charset="0"/>
              </a:rPr>
              <a:t>Fairness and rights</a:t>
            </a:r>
          </a:p>
          <a:p>
            <a:pPr marL="804843" lvl="1" indent="-358766">
              <a:buFont typeface="Courier New" panose="02070309020205020404" pitchFamily="49" charset="0"/>
              <a:buChar char="o"/>
            </a:pPr>
            <a:r>
              <a:rPr lang="en-GB" dirty="0">
                <a:latin typeface="Calibri" panose="020F0502020204030204" pitchFamily="34" charset="0"/>
                <a:cs typeface="Calibri" panose="020F0502020204030204" pitchFamily="34" charset="0"/>
              </a:rPr>
              <a:t>Performance</a:t>
            </a:r>
          </a:p>
          <a:p>
            <a:pPr marL="804843" lvl="1" indent="-358766">
              <a:buFont typeface="Courier New" panose="02070309020205020404" pitchFamily="49" charset="0"/>
              <a:buChar char="o"/>
            </a:pPr>
            <a:r>
              <a:rPr lang="en-GB" dirty="0">
                <a:latin typeface="Calibri" panose="020F0502020204030204" pitchFamily="34" charset="0"/>
                <a:cs typeface="Calibri" panose="020F0502020204030204" pitchFamily="34" charset="0"/>
              </a:rPr>
              <a:t>Direction</a:t>
            </a:r>
          </a:p>
          <a:p>
            <a:pPr marL="457189" lvl="1"/>
            <a:r>
              <a:rPr lang="en-GB" dirty="0">
                <a:latin typeface="Calibri" panose="020F0502020204030204" pitchFamily="34" charset="0"/>
                <a:cs typeface="Calibri" panose="020F0502020204030204" pitchFamily="34" charset="0"/>
              </a:rPr>
              <a:t>with 43 specific considerations</a:t>
            </a:r>
          </a:p>
          <a:p>
            <a:endParaRPr lang="en-GB"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072397C-7DDB-4D0A-B662-BC8A289355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7540" y="1631810"/>
            <a:ext cx="3566460" cy="5117172"/>
          </a:xfrm>
          <a:prstGeom prst="rect">
            <a:avLst/>
          </a:prstGeom>
        </p:spPr>
      </p:pic>
      <p:sp>
        <p:nvSpPr>
          <p:cNvPr id="3" name="Rectangle: Rounded Corners 2">
            <a:extLst>
              <a:ext uri="{FF2B5EF4-FFF2-40B4-BE49-F238E27FC236}">
                <a16:creationId xmlns:a16="http://schemas.microsoft.com/office/drawing/2014/main" id="{19317BAF-BE78-4F70-AD74-BDBCD909BA90}"/>
              </a:ext>
            </a:extLst>
          </p:cNvPr>
          <p:cNvSpPr/>
          <p:nvPr/>
        </p:nvSpPr>
        <p:spPr>
          <a:xfrm>
            <a:off x="683568" y="3717035"/>
            <a:ext cx="4752528" cy="28663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139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A5E044-B20F-412A-80E0-F51A709E69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224926"/>
            <a:ext cx="4154689" cy="3183055"/>
          </a:xfrm>
          <a:prstGeom prst="rect">
            <a:avLst/>
          </a:prstGeom>
        </p:spPr>
      </p:pic>
      <p:sp>
        <p:nvSpPr>
          <p:cNvPr id="14" name="Content Placeholder 13">
            <a:extLst>
              <a:ext uri="{FF2B5EF4-FFF2-40B4-BE49-F238E27FC236}">
                <a16:creationId xmlns:a16="http://schemas.microsoft.com/office/drawing/2014/main" id="{9217EFB6-F862-4EEA-AFAD-BAC44864876B}"/>
              </a:ext>
            </a:extLst>
          </p:cNvPr>
          <p:cNvSpPr>
            <a:spLocks noGrp="1"/>
          </p:cNvSpPr>
          <p:nvPr>
            <p:ph sz="half" idx="2"/>
          </p:nvPr>
        </p:nvSpPr>
        <p:spPr>
          <a:xfrm>
            <a:off x="4355976" y="2224927"/>
            <a:ext cx="4871288" cy="3183055"/>
          </a:xfrm>
        </p:spPr>
        <p:txBody>
          <a:bodyPr>
            <a:normAutofit fontScale="92500" lnSpcReduction="10000"/>
          </a:bodyPr>
          <a:lstStyle/>
          <a:p>
            <a:pPr marL="264300" indent="-264300">
              <a:lnSpc>
                <a:spcPct val="120000"/>
              </a:lnSpc>
              <a:spcBef>
                <a:spcPts val="900"/>
              </a:spcBef>
              <a:buFont typeface="Courier New" panose="02070309020205020404" pitchFamily="49" charset="0"/>
              <a:buChar char="o"/>
            </a:pPr>
            <a:r>
              <a:rPr lang="en-GB" sz="1900" b="1" dirty="0">
                <a:latin typeface="Calibri" panose="020F0502020204030204" pitchFamily="34" charset="0"/>
                <a:cs typeface="Calibri" panose="020F0502020204030204" pitchFamily="34" charset="0"/>
              </a:rPr>
              <a:t>Recognition: </a:t>
            </a:r>
            <a:r>
              <a:rPr lang="en-GB" sz="1900" dirty="0">
                <a:latin typeface="Calibri" panose="020F0502020204030204" pitchFamily="34" charset="0"/>
                <a:cs typeface="Calibri" panose="020F0502020204030204" pitchFamily="34" charset="0"/>
              </a:rPr>
              <a:t>acknowledgement of, and respect for, actor’s </a:t>
            </a:r>
            <a:r>
              <a:rPr lang="en-GB" sz="2200" dirty="0">
                <a:latin typeface="Calibri" panose="020F0502020204030204" pitchFamily="34" charset="0"/>
                <a:cs typeface="Calibri" panose="020F0502020204030204" pitchFamily="34" charset="0"/>
              </a:rPr>
              <a:t>rights</a:t>
            </a:r>
            <a:r>
              <a:rPr lang="en-GB" sz="1900" dirty="0">
                <a:latin typeface="Calibri" panose="020F0502020204030204" pitchFamily="34" charset="0"/>
                <a:cs typeface="Calibri" panose="020F0502020204030204" pitchFamily="34" charset="0"/>
              </a:rPr>
              <a:t> and their identities, knowledge systems, values and institutions.</a:t>
            </a:r>
          </a:p>
          <a:p>
            <a:pPr marL="264300" indent="-264300">
              <a:lnSpc>
                <a:spcPct val="120000"/>
              </a:lnSpc>
              <a:spcBef>
                <a:spcPts val="900"/>
              </a:spcBef>
              <a:buFont typeface="Courier New" panose="02070309020205020404" pitchFamily="49" charset="0"/>
              <a:buChar char="o"/>
            </a:pPr>
            <a:r>
              <a:rPr lang="en-GB" sz="1900" b="1" dirty="0">
                <a:latin typeface="Calibri" panose="020F0502020204030204" pitchFamily="34" charset="0"/>
                <a:cs typeface="Calibri" panose="020F0502020204030204" pitchFamily="34" charset="0"/>
              </a:rPr>
              <a:t>Procedure: </a:t>
            </a:r>
            <a:r>
              <a:rPr lang="en-GB" sz="1900" dirty="0">
                <a:latin typeface="Calibri" panose="020F0502020204030204" pitchFamily="34" charset="0"/>
                <a:cs typeface="Calibri" panose="020F0502020204030204" pitchFamily="34" charset="0"/>
              </a:rPr>
              <a:t>inclusiveness of rule and decision-making, transparency, accountability, access to justice and dispute resolution.</a:t>
            </a:r>
          </a:p>
          <a:p>
            <a:pPr marL="264300" indent="-264300">
              <a:lnSpc>
                <a:spcPct val="120000"/>
              </a:lnSpc>
              <a:spcBef>
                <a:spcPts val="900"/>
              </a:spcBef>
              <a:buFont typeface="Courier New" panose="02070309020205020404" pitchFamily="49" charset="0"/>
              <a:buChar char="o"/>
            </a:pPr>
            <a:r>
              <a:rPr lang="en-GB" sz="1900" b="1" dirty="0">
                <a:latin typeface="Calibri" panose="020F0502020204030204" pitchFamily="34" charset="0"/>
                <a:cs typeface="Calibri" panose="020F0502020204030204" pitchFamily="34" charset="0"/>
              </a:rPr>
              <a:t>Distribution: </a:t>
            </a:r>
            <a:r>
              <a:rPr lang="en-GB" sz="1900" dirty="0">
                <a:latin typeface="Calibri" panose="020F0502020204030204" pitchFamily="34" charset="0"/>
                <a:cs typeface="Calibri" panose="020F0502020204030204" pitchFamily="34" charset="0"/>
              </a:rPr>
              <a:t>sharing of costs and benefits among different actors, and how the costs experienced by some actors are mitigated. </a:t>
            </a:r>
          </a:p>
          <a:p>
            <a:endParaRPr lang="en-GB" dirty="0"/>
          </a:p>
        </p:txBody>
      </p:sp>
      <p:sp>
        <p:nvSpPr>
          <p:cNvPr id="8" name="Title 1">
            <a:extLst>
              <a:ext uri="{FF2B5EF4-FFF2-40B4-BE49-F238E27FC236}">
                <a16:creationId xmlns:a16="http://schemas.microsoft.com/office/drawing/2014/main" id="{A877C646-8ABF-41AD-8632-C41A120091EC}"/>
              </a:ext>
            </a:extLst>
          </p:cNvPr>
          <p:cNvSpPr>
            <a:spLocks noGrp="1"/>
          </p:cNvSpPr>
          <p:nvPr>
            <p:ph type="title"/>
          </p:nvPr>
        </p:nvSpPr>
        <p:spPr>
          <a:xfrm>
            <a:off x="255364" y="404667"/>
            <a:ext cx="8565108" cy="970823"/>
          </a:xfrm>
          <a:solidFill>
            <a:schemeClr val="bg1"/>
          </a:solidFill>
        </p:spPr>
        <p:txBody>
          <a:bodyPr>
            <a:noAutofit/>
          </a:bodyPr>
          <a:lstStyle/>
          <a:p>
            <a:r>
              <a:rPr lang="en-GB" sz="3200" dirty="0"/>
              <a:t>Equity framework for conservation of PAs/CAs</a:t>
            </a:r>
          </a:p>
        </p:txBody>
      </p:sp>
      <p:sp>
        <p:nvSpPr>
          <p:cNvPr id="2" name="TextBox 1">
            <a:extLst>
              <a:ext uri="{FF2B5EF4-FFF2-40B4-BE49-F238E27FC236}">
                <a16:creationId xmlns:a16="http://schemas.microsoft.com/office/drawing/2014/main" id="{D573572E-B7EF-4EA2-9617-94657E1433C6}"/>
              </a:ext>
            </a:extLst>
          </p:cNvPr>
          <p:cNvSpPr txBox="1"/>
          <p:nvPr/>
        </p:nvSpPr>
        <p:spPr>
          <a:xfrm>
            <a:off x="179512" y="1625306"/>
            <a:ext cx="9353904" cy="400110"/>
          </a:xfrm>
          <a:prstGeom prst="rect">
            <a:avLst/>
          </a:prstGeom>
          <a:noFill/>
        </p:spPr>
        <p:txBody>
          <a:bodyPr wrap="square" rtlCol="0">
            <a:spAutoFit/>
          </a:bodyPr>
          <a:lstStyle/>
          <a:p>
            <a:pPr lvl="0"/>
            <a:r>
              <a:rPr lang="en-GB" sz="2000" dirty="0">
                <a:latin typeface="Calibri" panose="020F0502020204030204" pitchFamily="34" charset="0"/>
                <a:cs typeface="Calibri" panose="020F0502020204030204" pitchFamily="34" charset="0"/>
              </a:rPr>
              <a:t>In conservation, equity is largely a matter of good governance. </a:t>
            </a:r>
            <a:r>
              <a:rPr lang="en-GB" altLang="en-US" sz="2000" dirty="0">
                <a:solidFill>
                  <a:prstClr val="black"/>
                </a:solidFill>
                <a:latin typeface="Calibri" panose="020F0502020204030204" pitchFamily="34" charset="0"/>
                <a:cs typeface="Calibri" panose="020F0502020204030204" pitchFamily="34" charset="0"/>
              </a:rPr>
              <a:t>It has 3 dimensions:</a:t>
            </a:r>
            <a:endParaRPr lang="en-GB" sz="2000" dirty="0">
              <a:solidFill>
                <a:prstClr val="black"/>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A9F1516-2CF0-4ACB-B2AA-976672B2FB5D}"/>
              </a:ext>
            </a:extLst>
          </p:cNvPr>
          <p:cNvSpPr/>
          <p:nvPr/>
        </p:nvSpPr>
        <p:spPr>
          <a:xfrm>
            <a:off x="971600" y="5807002"/>
            <a:ext cx="6583803" cy="646331"/>
          </a:xfrm>
          <a:prstGeom prst="rect">
            <a:avLst/>
          </a:prstGeom>
        </p:spPr>
        <p:txBody>
          <a:bodyPr wrap="square">
            <a:spAutoFit/>
          </a:bodyPr>
          <a:lstStyle/>
          <a:p>
            <a:pPr algn="ctr">
              <a:spcBef>
                <a:spcPts val="600"/>
              </a:spcBef>
              <a:spcAft>
                <a:spcPts val="600"/>
              </a:spcAft>
              <a:tabLst>
                <a:tab pos="228594" algn="l"/>
              </a:tabLst>
            </a:pPr>
            <a:r>
              <a:rPr lang="en-GB" b="1" kern="1000" dirty="0">
                <a:solidFill>
                  <a:srgbClr val="000000"/>
                </a:solidFill>
                <a:latin typeface="Times New Roman" panose="02020603050405020304" pitchFamily="18" charset="0"/>
                <a:ea typeface="Calibri" panose="020F0502020204030204" pitchFamily="34" charset="0"/>
              </a:rPr>
              <a:t>From: </a:t>
            </a:r>
            <a:r>
              <a:rPr lang="en-GB" dirty="0">
                <a:solidFill>
                  <a:prstClr val="black"/>
                </a:solidFill>
                <a:latin typeface="Arial"/>
              </a:rPr>
              <a:t>CBD/COP/DEC/14/8 </a:t>
            </a:r>
            <a:r>
              <a:rPr lang="en-GB" b="1" kern="1000" dirty="0">
                <a:solidFill>
                  <a:srgbClr val="000000"/>
                </a:solidFill>
                <a:latin typeface="Times New Roman" panose="02020603050405020304" pitchFamily="18" charset="0"/>
                <a:ea typeface="Calibri" panose="020F0502020204030204" pitchFamily="34" charset="0"/>
              </a:rPr>
              <a:t>Voluntary guidance on effective and equitable governance models </a:t>
            </a:r>
            <a:endParaRPr lang="en-GB"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57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616" y="44610"/>
            <a:ext cx="8640960" cy="369557"/>
          </a:xfrm>
        </p:spPr>
        <p:txBody>
          <a:bodyPr>
            <a:noAutofit/>
          </a:bodyPr>
          <a:lstStyle/>
          <a:p>
            <a:r>
              <a:rPr lang="en-GB" sz="2400" dirty="0">
                <a:solidFill>
                  <a:srgbClr val="00B0F0"/>
                </a:solidFill>
                <a:latin typeface="Calibri Light" panose="020F0302020204030204" pitchFamily="34" charset="0"/>
                <a:cs typeface="Calibri Light" panose="020F0302020204030204" pitchFamily="34" charset="0"/>
              </a:rPr>
              <a:t>Good governance and equity principles for PAs/CAs</a:t>
            </a:r>
          </a:p>
        </p:txBody>
      </p:sp>
      <p:graphicFrame>
        <p:nvGraphicFramePr>
          <p:cNvPr id="4" name="Table 3">
            <a:extLst>
              <a:ext uri="{FF2B5EF4-FFF2-40B4-BE49-F238E27FC236}">
                <a16:creationId xmlns:a16="http://schemas.microsoft.com/office/drawing/2014/main" id="{C271E672-85B3-4DFE-BDF5-EEE2DA92B2BB}"/>
              </a:ext>
            </a:extLst>
          </p:cNvPr>
          <p:cNvGraphicFramePr>
            <a:graphicFrameLocks noGrp="1"/>
          </p:cNvGraphicFramePr>
          <p:nvPr>
            <p:extLst>
              <p:ext uri="{D42A27DB-BD31-4B8C-83A1-F6EECF244321}">
                <p14:modId xmlns:p14="http://schemas.microsoft.com/office/powerpoint/2010/main" val="4187796278"/>
              </p:ext>
            </p:extLst>
          </p:nvPr>
        </p:nvGraphicFramePr>
        <p:xfrm>
          <a:off x="35496" y="548680"/>
          <a:ext cx="9036496" cy="6264710"/>
        </p:xfrm>
        <a:graphic>
          <a:graphicData uri="http://schemas.openxmlformats.org/drawingml/2006/table">
            <a:tbl>
              <a:tblPr firstRow="1" bandRow="1">
                <a:tableStyleId>{2D5ABB26-0587-4C30-8999-92F81FD0307C}</a:tableStyleId>
              </a:tblPr>
              <a:tblGrid>
                <a:gridCol w="493509">
                  <a:extLst>
                    <a:ext uri="{9D8B030D-6E8A-4147-A177-3AD203B41FA5}">
                      <a16:colId xmlns:a16="http://schemas.microsoft.com/office/drawing/2014/main" val="3656490656"/>
                    </a:ext>
                  </a:extLst>
                </a:gridCol>
                <a:gridCol w="8542987">
                  <a:extLst>
                    <a:ext uri="{9D8B030D-6E8A-4147-A177-3AD203B41FA5}">
                      <a16:colId xmlns:a16="http://schemas.microsoft.com/office/drawing/2014/main" val="3498817795"/>
                    </a:ext>
                  </a:extLst>
                </a:gridCol>
              </a:tblGrid>
              <a:tr h="626471">
                <a:tc rowSpan="2">
                  <a:txBody>
                    <a:bodyPr/>
                    <a:lstStyle/>
                    <a:p>
                      <a:pPr marL="0" marR="0" lvl="0" indent="0" algn="ctr" defTabSz="914377" rtl="0" eaLnBrk="1" fontAlgn="auto" latinLnBrk="0" hangingPunct="1">
                        <a:lnSpc>
                          <a:spcPct val="100000"/>
                        </a:lnSpc>
                        <a:spcBef>
                          <a:spcPts val="0"/>
                        </a:spcBef>
                        <a:spcAft>
                          <a:spcPts val="0"/>
                        </a:spcAft>
                        <a:buClrTx/>
                        <a:buSzTx/>
                        <a:buFont typeface="+mj-lt"/>
                        <a:buNone/>
                        <a:tabLst/>
                        <a:defRPr/>
                      </a:pPr>
                      <a:r>
                        <a:rPr lang="en-GB" sz="1500" b="1" kern="1200" dirty="0">
                          <a:solidFill>
                            <a:schemeClr val="dk1"/>
                          </a:solidFill>
                          <a:effectLst/>
                          <a:latin typeface="Calibri" panose="020F0502020204030204" pitchFamily="34" charset="0"/>
                          <a:ea typeface="+mn-ea"/>
                          <a:cs typeface="Calibri" panose="020F0502020204030204" pitchFamily="34" charset="0"/>
                        </a:rPr>
                        <a:t>EQUITY: RECOGNITON</a:t>
                      </a:r>
                    </a:p>
                  </a:txBody>
                  <a:tcPr marL="68580" marR="68580" marT="37719" marB="37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tx1"/>
                          </a:solidFill>
                          <a:effectLst/>
                          <a:latin typeface="Calibri" panose="020F0502020204030204" pitchFamily="34" charset="0"/>
                          <a:ea typeface="+mn-ea"/>
                          <a:cs typeface="Calibri" panose="020F0502020204030204" pitchFamily="34" charset="0"/>
                        </a:rPr>
                        <a:t>1.    </a:t>
                      </a:r>
                      <a:r>
                        <a:rPr lang="en-GB" sz="1600" b="0" kern="1200" dirty="0">
                          <a:solidFill>
                            <a:srgbClr val="FF0000"/>
                          </a:solidFill>
                          <a:effectLst/>
                          <a:latin typeface="Calibri" panose="020F0502020204030204" pitchFamily="34" charset="0"/>
                          <a:ea typeface="+mn-ea"/>
                          <a:cs typeface="Calibri" panose="020F0502020204030204" pitchFamily="34" charset="0"/>
                        </a:rPr>
                        <a:t>Recognition and respect for </a:t>
                      </a:r>
                      <a:r>
                        <a:rPr lang="en-GB" sz="1600" b="0" kern="1200" dirty="0">
                          <a:solidFill>
                            <a:schemeClr val="dk1"/>
                          </a:solidFill>
                          <a:effectLst/>
                          <a:latin typeface="Calibri" panose="020F0502020204030204" pitchFamily="34" charset="0"/>
                          <a:ea typeface="+mn-ea"/>
                          <a:cs typeface="Calibri" panose="020F0502020204030204" pitchFamily="34" charset="0"/>
                        </a:rPr>
                        <a:t>the </a:t>
                      </a:r>
                      <a:r>
                        <a:rPr lang="en-GB" sz="1600" b="0" kern="1200" dirty="0">
                          <a:solidFill>
                            <a:srgbClr val="FF0000"/>
                          </a:solidFill>
                          <a:effectLst/>
                          <a:latin typeface="Calibri" panose="020F0502020204030204" pitchFamily="34" charset="0"/>
                          <a:ea typeface="+mn-ea"/>
                          <a:cs typeface="Calibri" panose="020F0502020204030204" pitchFamily="34" charset="0"/>
                        </a:rPr>
                        <a:t>rights</a:t>
                      </a:r>
                      <a:r>
                        <a:rPr lang="en-GB" sz="1600" b="0" kern="1200" dirty="0">
                          <a:solidFill>
                            <a:schemeClr val="dk1"/>
                          </a:solidFill>
                          <a:effectLst/>
                          <a:latin typeface="Calibri" panose="020F0502020204030204" pitchFamily="34" charset="0"/>
                          <a:ea typeface="+mn-ea"/>
                          <a:cs typeface="Calibri" panose="020F0502020204030204" pitchFamily="34" charset="0"/>
                        </a:rPr>
                        <a:t> of all relevant actors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9919693"/>
                  </a:ext>
                </a:extLst>
              </a:tr>
              <a:tr h="626471">
                <a:tc vMerge="1">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GB" sz="2000" b="1" kern="1200" dirty="0">
                        <a:solidFill>
                          <a:srgbClr val="FF0000"/>
                        </a:solidFill>
                        <a:effectLst/>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dk1"/>
                          </a:solidFill>
                          <a:effectLst/>
                          <a:latin typeface="Calibri" panose="020F0502020204030204" pitchFamily="34" charset="0"/>
                          <a:ea typeface="+mn-ea"/>
                          <a:cs typeface="Calibri" panose="020F0502020204030204" pitchFamily="34" charset="0"/>
                        </a:rPr>
                        <a:t>2.    Recognition and respect of all relevant </a:t>
                      </a:r>
                      <a:r>
                        <a:rPr lang="en-GB" sz="1600" b="0" kern="1200" dirty="0">
                          <a:solidFill>
                            <a:srgbClr val="FF0000"/>
                          </a:solidFill>
                          <a:effectLst/>
                          <a:latin typeface="Calibri" panose="020F0502020204030204" pitchFamily="34" charset="0"/>
                          <a:ea typeface="+mn-ea"/>
                          <a:cs typeface="Calibri" panose="020F0502020204030204" pitchFamily="34" charset="0"/>
                        </a:rPr>
                        <a:t>actors and their knowledge, values and institutions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90790"/>
                  </a:ext>
                </a:extLst>
              </a:tr>
              <a:tr h="626471">
                <a:tc rowSpan="4">
                  <a:txBody>
                    <a:bodyPr/>
                    <a:lstStyle/>
                    <a:p>
                      <a:pPr marL="0" marR="0" lvl="0" indent="0" algn="ctr" defTabSz="914377" rtl="0" eaLnBrk="1" fontAlgn="auto" latinLnBrk="0" hangingPunct="1">
                        <a:lnSpc>
                          <a:spcPct val="100000"/>
                        </a:lnSpc>
                        <a:spcBef>
                          <a:spcPts val="0"/>
                        </a:spcBef>
                        <a:spcAft>
                          <a:spcPts val="0"/>
                        </a:spcAft>
                        <a:buClrTx/>
                        <a:buSzTx/>
                        <a:buFont typeface="+mj-lt"/>
                        <a:buNone/>
                        <a:tabLst/>
                        <a:defRPr/>
                      </a:pPr>
                      <a:r>
                        <a:rPr lang="en-GB" sz="1500" b="1" kern="1200" dirty="0">
                          <a:solidFill>
                            <a:schemeClr val="dk1"/>
                          </a:solidFill>
                          <a:effectLst/>
                          <a:latin typeface="Calibri" panose="020F0502020204030204" pitchFamily="34" charset="0"/>
                          <a:ea typeface="+mn-ea"/>
                          <a:cs typeface="Calibri" panose="020F0502020204030204" pitchFamily="34" charset="0"/>
                        </a:rPr>
                        <a:t>EQUITY:  </a:t>
                      </a:r>
                    </a:p>
                    <a:p>
                      <a:pPr marL="0" marR="0" lvl="0" indent="0" algn="ctr" defTabSz="914377" rtl="0" eaLnBrk="1" fontAlgn="auto" latinLnBrk="0" hangingPunct="1">
                        <a:lnSpc>
                          <a:spcPct val="100000"/>
                        </a:lnSpc>
                        <a:spcBef>
                          <a:spcPts val="0"/>
                        </a:spcBef>
                        <a:spcAft>
                          <a:spcPts val="0"/>
                        </a:spcAft>
                        <a:buClrTx/>
                        <a:buSzTx/>
                        <a:buFont typeface="+mj-lt"/>
                        <a:buNone/>
                        <a:tabLst/>
                        <a:defRPr/>
                      </a:pPr>
                      <a:r>
                        <a:rPr lang="en-GB" sz="1500" b="1" kern="1200" dirty="0">
                          <a:solidFill>
                            <a:schemeClr val="dk1"/>
                          </a:solidFill>
                          <a:effectLst/>
                          <a:latin typeface="Calibri" panose="020F0502020204030204" pitchFamily="34" charset="0"/>
                          <a:ea typeface="+mn-ea"/>
                          <a:cs typeface="Calibri" panose="020F0502020204030204" pitchFamily="34" charset="0"/>
                        </a:rPr>
                        <a:t>PROCEDURE</a:t>
                      </a:r>
                    </a:p>
                  </a:txBody>
                  <a:tcPr marL="68580" marR="68580" marT="37719" marB="37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dk1"/>
                          </a:solidFill>
                          <a:effectLst/>
                          <a:latin typeface="Calibri" panose="020F0502020204030204" pitchFamily="34" charset="0"/>
                          <a:ea typeface="+mn-ea"/>
                          <a:cs typeface="Calibri" panose="020F0502020204030204" pitchFamily="34" charset="0"/>
                        </a:rPr>
                        <a:t>3.    Full and effective </a:t>
                      </a:r>
                      <a:r>
                        <a:rPr lang="en-GB" sz="1600" b="0" kern="1200" dirty="0">
                          <a:solidFill>
                            <a:srgbClr val="FF0000"/>
                          </a:solidFill>
                          <a:effectLst/>
                          <a:latin typeface="Calibri" panose="020F0502020204030204" pitchFamily="34" charset="0"/>
                          <a:ea typeface="+mn-ea"/>
                          <a:cs typeface="Calibri" panose="020F0502020204030204" pitchFamily="34" charset="0"/>
                        </a:rPr>
                        <a:t>participation</a:t>
                      </a:r>
                      <a:r>
                        <a:rPr lang="en-GB" sz="1600" b="0" kern="1200" dirty="0">
                          <a:solidFill>
                            <a:schemeClr val="dk1"/>
                          </a:solidFill>
                          <a:effectLst/>
                          <a:latin typeface="Calibri" panose="020F0502020204030204" pitchFamily="34" charset="0"/>
                          <a:ea typeface="+mn-ea"/>
                          <a:cs typeface="Calibri" panose="020F0502020204030204" pitchFamily="34" charset="0"/>
                        </a:rPr>
                        <a:t> of all relevant actors </a:t>
                      </a:r>
                      <a:r>
                        <a:rPr lang="en-GB" sz="1600" b="0" kern="1200" dirty="0">
                          <a:solidFill>
                            <a:srgbClr val="FF0000"/>
                          </a:solidFill>
                          <a:effectLst/>
                          <a:latin typeface="Calibri" panose="020F0502020204030204" pitchFamily="34" charset="0"/>
                          <a:ea typeface="+mn-ea"/>
                          <a:cs typeface="Calibri" panose="020F0502020204030204" pitchFamily="34" charset="0"/>
                        </a:rPr>
                        <a:t>in decision making</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187345"/>
                  </a:ext>
                </a:extLst>
              </a:tr>
              <a:tr h="626471">
                <a:tc vMerge="1">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GB" sz="2000" kern="1200" dirty="0">
                        <a:solidFill>
                          <a:schemeClr val="dk1"/>
                        </a:solidFill>
                        <a:effectLst/>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tx1"/>
                          </a:solidFill>
                          <a:effectLst/>
                          <a:latin typeface="Calibri" panose="020F0502020204030204" pitchFamily="34" charset="0"/>
                          <a:ea typeface="+mn-ea"/>
                          <a:cs typeface="Calibri" panose="020F0502020204030204" pitchFamily="34" charset="0"/>
                        </a:rPr>
                        <a:t>4.    </a:t>
                      </a:r>
                      <a:r>
                        <a:rPr lang="en-GB" sz="1600" b="0" kern="1200" dirty="0">
                          <a:solidFill>
                            <a:srgbClr val="FF0000"/>
                          </a:solidFill>
                          <a:effectLst/>
                          <a:latin typeface="Calibri" panose="020F0502020204030204" pitchFamily="34" charset="0"/>
                          <a:ea typeface="+mn-ea"/>
                          <a:cs typeface="Calibri" panose="020F0502020204030204" pitchFamily="34" charset="0"/>
                        </a:rPr>
                        <a:t>Accountability</a:t>
                      </a:r>
                      <a:r>
                        <a:rPr lang="en-GB" sz="1600" b="0" kern="1200" dirty="0">
                          <a:solidFill>
                            <a:schemeClr val="dk1"/>
                          </a:solidFill>
                          <a:effectLst/>
                          <a:latin typeface="Calibri" panose="020F0502020204030204" pitchFamily="34" charset="0"/>
                          <a:ea typeface="+mn-ea"/>
                          <a:cs typeface="Calibri" panose="020F0502020204030204" pitchFamily="34" charset="0"/>
                        </a:rPr>
                        <a:t> for actions and inactions </a:t>
                      </a:r>
                      <a:r>
                        <a:rPr lang="en-GB" sz="1600" b="0" kern="1200" dirty="0">
                          <a:solidFill>
                            <a:srgbClr val="FF0000"/>
                          </a:solidFill>
                          <a:effectLst/>
                          <a:latin typeface="Calibri" panose="020F0502020204030204" pitchFamily="34" charset="0"/>
                          <a:ea typeface="+mn-ea"/>
                          <a:cs typeface="Calibri" panose="020F0502020204030204" pitchFamily="34" charset="0"/>
                        </a:rPr>
                        <a:t>and transparency</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716892"/>
                  </a:ext>
                </a:extLst>
              </a:tr>
              <a:tr h="626471">
                <a:tc vMerge="1">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GB" sz="2000" kern="1200" dirty="0">
                        <a:solidFill>
                          <a:schemeClr val="dk1"/>
                        </a:solidFill>
                        <a:effectLst/>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tx1"/>
                          </a:solidFill>
                          <a:effectLst/>
                          <a:latin typeface="Calibri" panose="020F0502020204030204" pitchFamily="34" charset="0"/>
                          <a:ea typeface="+mn-ea"/>
                          <a:cs typeface="Calibri" panose="020F0502020204030204" pitchFamily="34" charset="0"/>
                        </a:rPr>
                        <a:t>5.    </a:t>
                      </a:r>
                      <a:r>
                        <a:rPr lang="en-GB" sz="1600" b="0" kern="1200" dirty="0">
                          <a:solidFill>
                            <a:srgbClr val="FF0000"/>
                          </a:solidFill>
                          <a:effectLst/>
                          <a:latin typeface="Calibri" panose="020F0502020204030204" pitchFamily="34" charset="0"/>
                          <a:ea typeface="+mn-ea"/>
                          <a:cs typeface="Calibri" panose="020F0502020204030204" pitchFamily="34" charset="0"/>
                        </a:rPr>
                        <a:t>Access to justice</a:t>
                      </a:r>
                      <a:r>
                        <a:rPr lang="en-GB" sz="1600" b="0" kern="1200" dirty="0">
                          <a:solidFill>
                            <a:schemeClr val="dk1"/>
                          </a:solidFill>
                          <a:effectLst/>
                          <a:latin typeface="Calibri" panose="020F0502020204030204" pitchFamily="34" charset="0"/>
                          <a:ea typeface="+mn-ea"/>
                          <a:cs typeface="Calibri" panose="020F0502020204030204" pitchFamily="34" charset="0"/>
                        </a:rPr>
                        <a:t>, including effective dispute resolution processes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082537"/>
                  </a:ext>
                </a:extLst>
              </a:tr>
              <a:tr h="626471">
                <a:tc vMerge="1">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GB" sz="2000" b="1" kern="1200" dirty="0">
                        <a:solidFill>
                          <a:srgbClr val="FF0000"/>
                        </a:solidFill>
                        <a:effectLst/>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dk1"/>
                          </a:solidFill>
                          <a:effectLst/>
                          <a:latin typeface="Calibri" panose="020F0502020204030204" pitchFamily="34" charset="0"/>
                          <a:ea typeface="+mn-ea"/>
                          <a:cs typeface="Calibri" panose="020F0502020204030204" pitchFamily="34" charset="0"/>
                        </a:rPr>
                        <a:t>6.    </a:t>
                      </a:r>
                      <a:r>
                        <a:rPr lang="en-GB" sz="1600" b="0" kern="1200" dirty="0">
                          <a:solidFill>
                            <a:srgbClr val="FF0000"/>
                          </a:solidFill>
                          <a:effectLst/>
                          <a:latin typeface="Calibri" panose="020F0502020204030204" pitchFamily="34" charset="0"/>
                          <a:ea typeface="+mn-ea"/>
                          <a:cs typeface="Calibri" panose="020F0502020204030204" pitchFamily="34" charset="0"/>
                        </a:rPr>
                        <a:t>Effective and fair law enforcement </a:t>
                      </a:r>
                      <a:r>
                        <a:rPr lang="en-GB" sz="1600" b="0" kern="1200" dirty="0">
                          <a:solidFill>
                            <a:schemeClr val="tx1"/>
                          </a:solidFill>
                          <a:effectLst/>
                          <a:latin typeface="Calibri" panose="020F0502020204030204" pitchFamily="34" charset="0"/>
                          <a:ea typeface="+mn-ea"/>
                          <a:cs typeface="Calibri" panose="020F0502020204030204" pitchFamily="34" charset="0"/>
                        </a:rPr>
                        <a:t>(or more broadly the rule of law)</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26248"/>
                  </a:ext>
                </a:extLst>
              </a:tr>
              <a:tr h="626471">
                <a:tc rowSpan="2">
                  <a:txBody>
                    <a:bodyPr/>
                    <a:lstStyle/>
                    <a:p>
                      <a:pPr marL="0" marR="0" lvl="0" indent="0" algn="ctr" defTabSz="914377" rtl="0" eaLnBrk="1" fontAlgn="auto" latinLnBrk="0" hangingPunct="1">
                        <a:lnSpc>
                          <a:spcPct val="100000"/>
                        </a:lnSpc>
                        <a:spcBef>
                          <a:spcPts val="0"/>
                        </a:spcBef>
                        <a:spcAft>
                          <a:spcPts val="0"/>
                        </a:spcAft>
                        <a:buClrTx/>
                        <a:buSzTx/>
                        <a:buFont typeface="+mj-lt"/>
                        <a:buNone/>
                        <a:tabLst/>
                        <a:defRPr/>
                      </a:pPr>
                      <a:r>
                        <a:rPr lang="en-GB" sz="1500" b="1" kern="1200" dirty="0">
                          <a:solidFill>
                            <a:schemeClr val="dk1"/>
                          </a:solidFill>
                          <a:effectLst/>
                          <a:latin typeface="Calibri" panose="020F0502020204030204" pitchFamily="34" charset="0"/>
                          <a:ea typeface="+mn-ea"/>
                          <a:cs typeface="Calibri" panose="020F0502020204030204" pitchFamily="34" charset="0"/>
                        </a:rPr>
                        <a:t>EQUITY: DISTRIBUTION</a:t>
                      </a:r>
                    </a:p>
                  </a:txBody>
                  <a:tcPr marL="68580" marR="68580" marT="37719" marB="37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dk1"/>
                          </a:solidFill>
                          <a:effectLst/>
                          <a:latin typeface="Calibri" panose="020F0502020204030204" pitchFamily="34" charset="0"/>
                          <a:ea typeface="+mn-ea"/>
                          <a:cs typeface="Calibri" panose="020F0502020204030204" pitchFamily="34" charset="0"/>
                        </a:rPr>
                        <a:t>7.    Effective measures to </a:t>
                      </a:r>
                      <a:r>
                        <a:rPr lang="en-GB" sz="1600" b="0" kern="1200" dirty="0">
                          <a:solidFill>
                            <a:srgbClr val="FF0000"/>
                          </a:solidFill>
                          <a:effectLst/>
                          <a:latin typeface="Calibri" panose="020F0502020204030204" pitchFamily="34" charset="0"/>
                          <a:ea typeface="+mn-ea"/>
                          <a:cs typeface="Calibri" panose="020F0502020204030204" pitchFamily="34" charset="0"/>
                        </a:rPr>
                        <a:t>mitigate </a:t>
                      </a:r>
                      <a:r>
                        <a:rPr lang="en-GB" sz="1600" b="0" i="0" kern="1200" dirty="0">
                          <a:solidFill>
                            <a:srgbClr val="FF0000"/>
                          </a:solidFill>
                          <a:effectLst/>
                          <a:latin typeface="Calibri" panose="020F0502020204030204" pitchFamily="34" charset="0"/>
                          <a:ea typeface="+mn-ea"/>
                          <a:cs typeface="Calibri" panose="020F0502020204030204" pitchFamily="34" charset="0"/>
                        </a:rPr>
                        <a:t>negative impacts </a:t>
                      </a:r>
                      <a:r>
                        <a:rPr lang="en-GB" sz="1600" b="0" kern="1200" dirty="0">
                          <a:solidFill>
                            <a:schemeClr val="dk1"/>
                          </a:solidFill>
                          <a:effectLst/>
                          <a:latin typeface="Calibri" panose="020F0502020204030204" pitchFamily="34" charset="0"/>
                          <a:ea typeface="+mn-ea"/>
                          <a:cs typeface="Calibri" panose="020F0502020204030204" pitchFamily="34" charset="0"/>
                        </a:rPr>
                        <a:t>on indigenous peoples and local communities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651602"/>
                  </a:ext>
                </a:extLst>
              </a:tr>
              <a:tr h="626471">
                <a:tc vMerge="1">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GB" sz="2000" kern="1200" dirty="0">
                        <a:solidFill>
                          <a:schemeClr val="dk1"/>
                        </a:solidFill>
                        <a:effectLst/>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tx1"/>
                          </a:solidFill>
                          <a:effectLst/>
                          <a:latin typeface="Calibri" panose="020F0502020204030204" pitchFamily="34" charset="0"/>
                          <a:ea typeface="+mn-ea"/>
                          <a:cs typeface="Calibri" panose="020F0502020204030204" pitchFamily="34" charset="0"/>
                        </a:rPr>
                        <a:t>8.    </a:t>
                      </a:r>
                      <a:r>
                        <a:rPr lang="en-GB" sz="1600" b="0" kern="1200" dirty="0">
                          <a:solidFill>
                            <a:srgbClr val="FF0000"/>
                          </a:solidFill>
                          <a:effectLst/>
                          <a:latin typeface="Calibri" panose="020F0502020204030204" pitchFamily="34" charset="0"/>
                          <a:ea typeface="+mn-ea"/>
                          <a:cs typeface="Calibri" panose="020F0502020204030204" pitchFamily="34" charset="0"/>
                        </a:rPr>
                        <a:t>Benefits</a:t>
                      </a:r>
                      <a:r>
                        <a:rPr lang="en-GB" sz="1600" b="0" kern="1200" dirty="0">
                          <a:solidFill>
                            <a:schemeClr val="dk1"/>
                          </a:solidFill>
                          <a:effectLst/>
                          <a:latin typeface="Calibri" panose="020F0502020204030204" pitchFamily="34" charset="0"/>
                          <a:ea typeface="+mn-ea"/>
                          <a:cs typeface="Calibri" panose="020F0502020204030204" pitchFamily="34" charset="0"/>
                        </a:rPr>
                        <a:t> </a:t>
                      </a:r>
                      <a:r>
                        <a:rPr lang="en-GB" sz="1600" b="0" kern="1200" dirty="0">
                          <a:solidFill>
                            <a:srgbClr val="FF0000"/>
                          </a:solidFill>
                          <a:effectLst/>
                          <a:latin typeface="Calibri" panose="020F0502020204030204" pitchFamily="34" charset="0"/>
                          <a:ea typeface="+mn-ea"/>
                          <a:cs typeface="Calibri" panose="020F0502020204030204" pitchFamily="34" charset="0"/>
                        </a:rPr>
                        <a:t>equitably shared </a:t>
                      </a:r>
                      <a:r>
                        <a:rPr lang="en-GB" sz="1600" b="0" kern="1200" dirty="0">
                          <a:solidFill>
                            <a:schemeClr val="dk1"/>
                          </a:solidFill>
                          <a:effectLst/>
                          <a:latin typeface="Calibri" panose="020F0502020204030204" pitchFamily="34" charset="0"/>
                          <a:ea typeface="+mn-ea"/>
                          <a:cs typeface="Calibri" panose="020F0502020204030204" pitchFamily="34" charset="0"/>
                        </a:rPr>
                        <a:t>among relevant actors based on one or more agreed targeting options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481876"/>
                  </a:ext>
                </a:extLst>
              </a:tr>
              <a:tr h="626471">
                <a:tc rowSpan="2">
                  <a:txBody>
                    <a:bodyPr/>
                    <a:lstStyle/>
                    <a:p>
                      <a:pPr marL="0" marR="0" lvl="0" indent="0" algn="ctr" defTabSz="914377" rtl="0" eaLnBrk="1" fontAlgn="auto" latinLnBrk="0" hangingPunct="1">
                        <a:lnSpc>
                          <a:spcPct val="100000"/>
                        </a:lnSpc>
                        <a:spcBef>
                          <a:spcPts val="0"/>
                        </a:spcBef>
                        <a:spcAft>
                          <a:spcPts val="0"/>
                        </a:spcAft>
                        <a:buClrTx/>
                        <a:buSzTx/>
                        <a:buFont typeface="+mj-lt"/>
                        <a:buNone/>
                        <a:tabLst/>
                        <a:defRPr/>
                      </a:pPr>
                      <a:r>
                        <a:rPr lang="en-GB" sz="1500" b="1" kern="1200">
                          <a:solidFill>
                            <a:schemeClr val="tx1"/>
                          </a:solidFill>
                          <a:effectLst/>
                          <a:latin typeface="Calibri" panose="020F0502020204030204" pitchFamily="34" charset="0"/>
                          <a:ea typeface="+mn-ea"/>
                          <a:cs typeface="Calibri" panose="020F0502020204030204" pitchFamily="34" charset="0"/>
                        </a:rPr>
                        <a:t>OTHER</a:t>
                      </a:r>
                      <a:endParaRPr lang="en-GB" sz="15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37719" marB="37719"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mj-lt"/>
                        <a:buNone/>
                        <a:tabLst/>
                        <a:defRPr/>
                      </a:pPr>
                      <a:r>
                        <a:rPr lang="en-GB" sz="1600" b="0" kern="1200" dirty="0">
                          <a:solidFill>
                            <a:schemeClr val="tx1"/>
                          </a:solidFill>
                          <a:effectLst/>
                          <a:latin typeface="Calibri" panose="020F0502020204030204" pitchFamily="34" charset="0"/>
                          <a:ea typeface="+mn-ea"/>
                          <a:cs typeface="Calibri" panose="020F0502020204030204" pitchFamily="34" charset="0"/>
                        </a:rPr>
                        <a:t>9.    </a:t>
                      </a:r>
                      <a:r>
                        <a:rPr lang="en-GB" sz="1600" b="0" kern="1200" dirty="0">
                          <a:solidFill>
                            <a:srgbClr val="FF0000"/>
                          </a:solidFill>
                          <a:effectLst/>
                          <a:latin typeface="Calibri" panose="020F0502020204030204" pitchFamily="34" charset="0"/>
                          <a:ea typeface="+mn-ea"/>
                          <a:cs typeface="Calibri" panose="020F0502020204030204" pitchFamily="34" charset="0"/>
                        </a:rPr>
                        <a:t>Achievement of </a:t>
                      </a:r>
                      <a:r>
                        <a:rPr lang="en-GB" sz="1600" b="0" kern="1200" dirty="0">
                          <a:solidFill>
                            <a:schemeClr val="dk1"/>
                          </a:solidFill>
                          <a:effectLst/>
                          <a:latin typeface="Calibri" panose="020F0502020204030204" pitchFamily="34" charset="0"/>
                          <a:ea typeface="+mn-ea"/>
                          <a:cs typeface="Calibri" panose="020F0502020204030204" pitchFamily="34" charset="0"/>
                        </a:rPr>
                        <a:t>conservation and other </a:t>
                      </a:r>
                      <a:r>
                        <a:rPr lang="en-GB" sz="1600" b="0" kern="1200" dirty="0">
                          <a:solidFill>
                            <a:srgbClr val="FF0000"/>
                          </a:solidFill>
                          <a:effectLst/>
                          <a:latin typeface="Calibri" panose="020F0502020204030204" pitchFamily="34" charset="0"/>
                          <a:ea typeface="+mn-ea"/>
                          <a:cs typeface="Calibri" panose="020F0502020204030204" pitchFamily="34" charset="0"/>
                        </a:rPr>
                        <a:t>objectives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9312777"/>
                  </a:ext>
                </a:extLst>
              </a:tr>
              <a:tr h="626471">
                <a:tc vMerge="1">
                  <a:txBody>
                    <a:bodyPr/>
                    <a:lstStyle/>
                    <a:p>
                      <a:pPr marL="0" indent="0">
                        <a:spcAft>
                          <a:spcPts val="1200"/>
                        </a:spcAft>
                        <a:buFont typeface="+mj-lt"/>
                        <a:buNone/>
                      </a:pPr>
                      <a:endParaRPr lang="en-GB" sz="2000" kern="1200" dirty="0">
                        <a:solidFill>
                          <a:schemeClr val="dk1"/>
                        </a:solidFill>
                        <a:effectLst/>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buFont typeface="+mj-lt"/>
                        <a:buNone/>
                      </a:pPr>
                      <a:r>
                        <a:rPr lang="en-GB" sz="1600" b="0" kern="1200" dirty="0">
                          <a:solidFill>
                            <a:schemeClr val="dk1"/>
                          </a:solidFill>
                          <a:effectLst/>
                          <a:latin typeface="Calibri" panose="020F0502020204030204" pitchFamily="34" charset="0"/>
                          <a:ea typeface="+mn-ea"/>
                          <a:cs typeface="Calibri" panose="020F0502020204030204" pitchFamily="34" charset="0"/>
                        </a:rPr>
                        <a:t>10.  Effective </a:t>
                      </a:r>
                      <a:r>
                        <a:rPr lang="en-GB" sz="1600" b="0" kern="1200" dirty="0">
                          <a:solidFill>
                            <a:srgbClr val="FF0000"/>
                          </a:solidFill>
                          <a:effectLst/>
                          <a:latin typeface="Calibri" panose="020F0502020204030204" pitchFamily="34" charset="0"/>
                          <a:ea typeface="+mn-ea"/>
                          <a:cs typeface="Calibri" panose="020F0502020204030204" pitchFamily="34" charset="0"/>
                        </a:rPr>
                        <a:t>coordination and collaboration </a:t>
                      </a:r>
                      <a:r>
                        <a:rPr lang="en-GB" sz="1600" b="0" kern="1200" dirty="0">
                          <a:solidFill>
                            <a:schemeClr val="dk1"/>
                          </a:solidFill>
                          <a:effectLst/>
                          <a:latin typeface="Calibri" panose="020F0502020204030204" pitchFamily="34" charset="0"/>
                          <a:ea typeface="+mn-ea"/>
                          <a:cs typeface="Calibri" panose="020F0502020204030204" pitchFamily="34" charset="0"/>
                        </a:rPr>
                        <a:t>between actors, sectors and levels</a:t>
                      </a:r>
                    </a:p>
                  </a:txBody>
                  <a:tcPr marL="108000" marR="108000" marT="27000" marB="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188480"/>
                  </a:ext>
                </a:extLst>
              </a:tr>
            </a:tbl>
          </a:graphicData>
        </a:graphic>
      </p:graphicFrame>
    </p:spTree>
    <p:extLst>
      <p:ext uri="{BB962C8B-B14F-4D97-AF65-F5344CB8AC3E}">
        <p14:creationId xmlns:p14="http://schemas.microsoft.com/office/powerpoint/2010/main" val="229730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F84D-F068-4C40-9D92-DE41C8247E98}"/>
              </a:ext>
            </a:extLst>
          </p:cNvPr>
          <p:cNvSpPr>
            <a:spLocks noGrp="1"/>
          </p:cNvSpPr>
          <p:nvPr>
            <p:ph type="title"/>
          </p:nvPr>
        </p:nvSpPr>
        <p:spPr>
          <a:xfrm>
            <a:off x="251521" y="509107"/>
            <a:ext cx="7577300" cy="576064"/>
          </a:xfrm>
          <a:solidFill>
            <a:schemeClr val="bg1"/>
          </a:solidFill>
        </p:spPr>
        <p:txBody>
          <a:bodyPr>
            <a:noAutofit/>
          </a:bodyPr>
          <a:lstStyle/>
          <a:p>
            <a:r>
              <a:rPr lang="en-GB" sz="3000" dirty="0"/>
              <a:t>Governance &amp; equity principles and themes</a:t>
            </a:r>
          </a:p>
        </p:txBody>
      </p:sp>
      <p:sp>
        <p:nvSpPr>
          <p:cNvPr id="3" name="Content Placeholder 2">
            <a:extLst>
              <a:ext uri="{FF2B5EF4-FFF2-40B4-BE49-F238E27FC236}">
                <a16:creationId xmlns:a16="http://schemas.microsoft.com/office/drawing/2014/main" id="{5DF39AB3-0549-4323-9650-9A1FB3F094DF}"/>
              </a:ext>
            </a:extLst>
          </p:cNvPr>
          <p:cNvSpPr>
            <a:spLocks noGrp="1"/>
          </p:cNvSpPr>
          <p:nvPr>
            <p:ph sz="half" idx="1"/>
          </p:nvPr>
        </p:nvSpPr>
        <p:spPr>
          <a:xfrm>
            <a:off x="91041" y="1412776"/>
            <a:ext cx="7737779" cy="680507"/>
          </a:xfrm>
        </p:spPr>
        <p:txBody>
          <a:bodyPr>
            <a:noAutofit/>
          </a:bodyPr>
          <a:lstStyle/>
          <a:p>
            <a:pPr marL="257175" indent="-257175">
              <a:buFont typeface="Arial" panose="020B0604020202020204" pitchFamily="34" charset="0"/>
              <a:buChar char="•"/>
            </a:pPr>
            <a:r>
              <a:rPr lang="en-GB" sz="2000" dirty="0">
                <a:latin typeface="Calibri" panose="020F0502020204030204" pitchFamily="34" charset="0"/>
                <a:cs typeface="Calibri" panose="020F0502020204030204" pitchFamily="34" charset="0"/>
              </a:rPr>
              <a:t>A major constraint to governance assessment is poor understanding of governance principles =&gt; unpack principles into more specific themes </a:t>
            </a:r>
          </a:p>
          <a:p>
            <a:endParaRPr lang="en-GB" sz="2000" dirty="0"/>
          </a:p>
          <a:p>
            <a:pPr marL="257175" indent="-257175">
              <a:buFont typeface="Arial" panose="020B0604020202020204" pitchFamily="34" charset="0"/>
              <a:buChar char="•"/>
            </a:pPr>
            <a:endParaRPr lang="en-GB" sz="2000" dirty="0"/>
          </a:p>
          <a:p>
            <a:pPr marL="257175" indent="-257175">
              <a:buFont typeface="Arial" panose="020B0604020202020204" pitchFamily="34" charset="0"/>
              <a:buChar char="•"/>
            </a:pPr>
            <a:endParaRPr lang="en-GB" sz="1500" dirty="0"/>
          </a:p>
        </p:txBody>
      </p:sp>
      <p:pic>
        <p:nvPicPr>
          <p:cNvPr id="13" name="Picture 12" descr="A screenshot of a cell phone&#10;&#10;Description automatically generated">
            <a:extLst>
              <a:ext uri="{FF2B5EF4-FFF2-40B4-BE49-F238E27FC236}">
                <a16:creationId xmlns:a16="http://schemas.microsoft.com/office/drawing/2014/main" id="{C9CA55A8-C8E2-4567-AD6B-0648D8CEF5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449" y="4509120"/>
            <a:ext cx="10553089" cy="180020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F6096C4F-A7C0-4393-A095-7EBADCF711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6024" y="2420888"/>
            <a:ext cx="10620672" cy="1918313"/>
          </a:xfrm>
          <a:prstGeom prst="rect">
            <a:avLst/>
          </a:prstGeom>
        </p:spPr>
      </p:pic>
    </p:spTree>
    <p:extLst>
      <p:ext uri="{BB962C8B-B14F-4D97-AF65-F5344CB8AC3E}">
        <p14:creationId xmlns:p14="http://schemas.microsoft.com/office/powerpoint/2010/main" val="38970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F91CFE0-6AE0-4EC5-B9B1-9084DDF64504}"/>
              </a:ext>
            </a:extLst>
          </p:cNvPr>
          <p:cNvGraphicFramePr>
            <a:graphicFrameLocks noChangeAspect="1"/>
          </p:cNvGraphicFramePr>
          <p:nvPr>
            <p:extLst>
              <p:ext uri="{D42A27DB-BD31-4B8C-83A1-F6EECF244321}">
                <p14:modId xmlns:p14="http://schemas.microsoft.com/office/powerpoint/2010/main" val="3653067432"/>
              </p:ext>
            </p:extLst>
          </p:nvPr>
        </p:nvGraphicFramePr>
        <p:xfrm>
          <a:off x="46156" y="1208917"/>
          <a:ext cx="9051688" cy="6761459"/>
        </p:xfrm>
        <a:graphic>
          <a:graphicData uri="http://schemas.openxmlformats.org/presentationml/2006/ole">
            <mc:AlternateContent xmlns:mc="http://schemas.openxmlformats.org/markup-compatibility/2006">
              <mc:Choice xmlns:v="urn:schemas-microsoft-com:vml" Requires="v">
                <p:oleObj spid="_x0000_s9250" name="Slide" r:id="rId4" imgW="2252577" imgH="1688686" progId="PowerPoint.Slide.12">
                  <p:embed/>
                </p:oleObj>
              </mc:Choice>
              <mc:Fallback>
                <p:oleObj name="Slide" r:id="rId4" imgW="2252577" imgH="1688686" progId="PowerPoint.Slide.12">
                  <p:embed/>
                  <p:pic>
                    <p:nvPicPr>
                      <p:cNvPr id="4" name="Object 3">
                        <a:extLst>
                          <a:ext uri="{FF2B5EF4-FFF2-40B4-BE49-F238E27FC236}">
                            <a16:creationId xmlns:a16="http://schemas.microsoft.com/office/drawing/2014/main" id="{EF91CFE0-6AE0-4EC5-B9B1-9084DDF64504}"/>
                          </a:ext>
                        </a:extLst>
                      </p:cNvPr>
                      <p:cNvPicPr/>
                      <p:nvPr/>
                    </p:nvPicPr>
                    <p:blipFill>
                      <a:blip r:embed="rId5"/>
                      <a:stretch>
                        <a:fillRect/>
                      </a:stretch>
                    </p:blipFill>
                    <p:spPr>
                      <a:xfrm>
                        <a:off x="46156" y="1208917"/>
                        <a:ext cx="9051688" cy="6761459"/>
                      </a:xfrm>
                      <a:prstGeom prst="rect">
                        <a:avLst/>
                      </a:prstGeom>
                      <a:solidFill>
                        <a:schemeClr val="bg1"/>
                      </a:solidFill>
                    </p:spPr>
                  </p:pic>
                </p:oleObj>
              </mc:Fallback>
            </mc:AlternateContent>
          </a:graphicData>
        </a:graphic>
      </p:graphicFrame>
      <p:sp>
        <p:nvSpPr>
          <p:cNvPr id="6" name="TextBox 5">
            <a:extLst>
              <a:ext uri="{FF2B5EF4-FFF2-40B4-BE49-F238E27FC236}">
                <a16:creationId xmlns:a16="http://schemas.microsoft.com/office/drawing/2014/main" id="{2A83628A-EF1A-4B4B-BDE6-9DCD1829CB8B}"/>
              </a:ext>
            </a:extLst>
          </p:cNvPr>
          <p:cNvSpPr txBox="1"/>
          <p:nvPr/>
        </p:nvSpPr>
        <p:spPr>
          <a:xfrm>
            <a:off x="953598" y="944725"/>
            <a:ext cx="7362818" cy="523220"/>
          </a:xfrm>
          <a:prstGeom prst="rect">
            <a:avLst/>
          </a:prstGeom>
          <a:noFill/>
        </p:spPr>
        <p:txBody>
          <a:bodyPr wrap="square" rtlCol="0">
            <a:spAutoFit/>
          </a:bodyPr>
          <a:lstStyle/>
          <a:p>
            <a:pPr algn="ctr" defTabSz="514337">
              <a:spcBef>
                <a:spcPct val="0"/>
              </a:spcBef>
              <a:defRPr/>
            </a:pPr>
            <a:r>
              <a:rPr lang="en-GB" sz="2800" dirty="0">
                <a:solidFill>
                  <a:srgbClr val="00B0F0"/>
                </a:solidFill>
                <a:latin typeface="Arial"/>
                <a:cs typeface="Calibri Light" panose="020F0302020204030204" pitchFamily="34" charset="0"/>
              </a:rPr>
              <a:t>Four overlapping domains of PA assessment</a:t>
            </a:r>
          </a:p>
        </p:txBody>
      </p:sp>
    </p:spTree>
    <p:extLst>
      <p:ext uri="{BB962C8B-B14F-4D97-AF65-F5344CB8AC3E}">
        <p14:creationId xmlns:p14="http://schemas.microsoft.com/office/powerpoint/2010/main" val="203874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F91CFE0-6AE0-4EC5-B9B1-9084DDF64504}"/>
              </a:ext>
            </a:extLst>
          </p:cNvPr>
          <p:cNvGraphicFramePr>
            <a:graphicFrameLocks noChangeAspect="1"/>
          </p:cNvGraphicFramePr>
          <p:nvPr>
            <p:extLst>
              <p:ext uri="{D42A27DB-BD31-4B8C-83A1-F6EECF244321}">
                <p14:modId xmlns:p14="http://schemas.microsoft.com/office/powerpoint/2010/main" val="14848928"/>
              </p:ext>
            </p:extLst>
          </p:nvPr>
        </p:nvGraphicFramePr>
        <p:xfrm>
          <a:off x="46156" y="1208917"/>
          <a:ext cx="9051688" cy="6761459"/>
        </p:xfrm>
        <a:graphic>
          <a:graphicData uri="http://schemas.openxmlformats.org/presentationml/2006/ole">
            <mc:AlternateContent xmlns:mc="http://schemas.openxmlformats.org/markup-compatibility/2006">
              <mc:Choice xmlns:v="urn:schemas-microsoft-com:vml" Requires="v">
                <p:oleObj spid="_x0000_s11294" name="Slide" r:id="rId4" imgW="2421583" imgH="1816616" progId="PowerPoint.Slide.12">
                  <p:embed/>
                </p:oleObj>
              </mc:Choice>
              <mc:Fallback>
                <p:oleObj name="Slide" r:id="rId4" imgW="2421583" imgH="1816616" progId="PowerPoint.Slide.12">
                  <p:embed/>
                  <p:pic>
                    <p:nvPicPr>
                      <p:cNvPr id="4" name="Object 3">
                        <a:extLst>
                          <a:ext uri="{FF2B5EF4-FFF2-40B4-BE49-F238E27FC236}">
                            <a16:creationId xmlns:a16="http://schemas.microsoft.com/office/drawing/2014/main" id="{EF91CFE0-6AE0-4EC5-B9B1-9084DDF64504}"/>
                          </a:ext>
                        </a:extLst>
                      </p:cNvPr>
                      <p:cNvPicPr/>
                      <p:nvPr/>
                    </p:nvPicPr>
                    <p:blipFill>
                      <a:blip r:embed="rId5"/>
                      <a:stretch>
                        <a:fillRect/>
                      </a:stretch>
                    </p:blipFill>
                    <p:spPr>
                      <a:xfrm>
                        <a:off x="46156" y="1208917"/>
                        <a:ext cx="9051688" cy="6761459"/>
                      </a:xfrm>
                      <a:prstGeom prst="rect">
                        <a:avLst/>
                      </a:prstGeom>
                      <a:solidFill>
                        <a:schemeClr val="bg1"/>
                      </a:solidFill>
                    </p:spPr>
                  </p:pic>
                </p:oleObj>
              </mc:Fallback>
            </mc:AlternateContent>
          </a:graphicData>
        </a:graphic>
      </p:graphicFrame>
      <p:sp>
        <p:nvSpPr>
          <p:cNvPr id="6" name="TextBox 5">
            <a:extLst>
              <a:ext uri="{FF2B5EF4-FFF2-40B4-BE49-F238E27FC236}">
                <a16:creationId xmlns:a16="http://schemas.microsoft.com/office/drawing/2014/main" id="{2A83628A-EF1A-4B4B-BDE6-9DCD1829CB8B}"/>
              </a:ext>
            </a:extLst>
          </p:cNvPr>
          <p:cNvSpPr txBox="1"/>
          <p:nvPr/>
        </p:nvSpPr>
        <p:spPr>
          <a:xfrm>
            <a:off x="953598" y="944725"/>
            <a:ext cx="7362818" cy="523220"/>
          </a:xfrm>
          <a:prstGeom prst="rect">
            <a:avLst/>
          </a:prstGeom>
          <a:noFill/>
        </p:spPr>
        <p:txBody>
          <a:bodyPr wrap="square" rtlCol="0">
            <a:spAutoFit/>
          </a:bodyPr>
          <a:lstStyle/>
          <a:p>
            <a:pPr marL="0" marR="0" lvl="0" indent="0" algn="ctr" defTabSz="514337"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B0F0"/>
                </a:solidFill>
                <a:effectLst/>
                <a:uLnTx/>
                <a:uFillTx/>
                <a:latin typeface="Arial"/>
                <a:ea typeface="+mn-ea"/>
                <a:cs typeface="Calibri Light" panose="020F0302020204030204" pitchFamily="34" charset="0"/>
              </a:rPr>
              <a:t>Four overlapping domains of PA assessment</a:t>
            </a:r>
          </a:p>
        </p:txBody>
      </p:sp>
    </p:spTree>
    <p:extLst>
      <p:ext uri="{BB962C8B-B14F-4D97-AF65-F5344CB8AC3E}">
        <p14:creationId xmlns:p14="http://schemas.microsoft.com/office/powerpoint/2010/main" val="379045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F91CFE0-6AE0-4EC5-B9B1-9084DDF64504}"/>
              </a:ext>
            </a:extLst>
          </p:cNvPr>
          <p:cNvGraphicFramePr>
            <a:graphicFrameLocks noChangeAspect="1"/>
          </p:cNvGraphicFramePr>
          <p:nvPr/>
        </p:nvGraphicFramePr>
        <p:xfrm>
          <a:off x="46156" y="1208917"/>
          <a:ext cx="9051688" cy="6761459"/>
        </p:xfrm>
        <a:graphic>
          <a:graphicData uri="http://schemas.openxmlformats.org/presentationml/2006/ole">
            <mc:AlternateContent xmlns:mc="http://schemas.openxmlformats.org/markup-compatibility/2006">
              <mc:Choice xmlns:v="urn:schemas-microsoft-com:vml" Requires="v">
                <p:oleObj spid="_x0000_s12318" name="Slide" r:id="rId4" imgW="2612211" imgH="1956799" progId="PowerPoint.Slide.12">
                  <p:embed/>
                </p:oleObj>
              </mc:Choice>
              <mc:Fallback>
                <p:oleObj name="Slide" r:id="rId4" imgW="2612211" imgH="1956799" progId="PowerPoint.Slide.12">
                  <p:embed/>
                  <p:pic>
                    <p:nvPicPr>
                      <p:cNvPr id="4" name="Object 3">
                        <a:extLst>
                          <a:ext uri="{FF2B5EF4-FFF2-40B4-BE49-F238E27FC236}">
                            <a16:creationId xmlns:a16="http://schemas.microsoft.com/office/drawing/2014/main" id="{EF91CFE0-6AE0-4EC5-B9B1-9084DDF64504}"/>
                          </a:ext>
                        </a:extLst>
                      </p:cNvPr>
                      <p:cNvPicPr/>
                      <p:nvPr/>
                    </p:nvPicPr>
                    <p:blipFill>
                      <a:blip r:embed="rId5"/>
                      <a:stretch>
                        <a:fillRect/>
                      </a:stretch>
                    </p:blipFill>
                    <p:spPr>
                      <a:xfrm>
                        <a:off x="46156" y="1208917"/>
                        <a:ext cx="9051688" cy="6761459"/>
                      </a:xfrm>
                      <a:prstGeom prst="rect">
                        <a:avLst/>
                      </a:prstGeom>
                      <a:solidFill>
                        <a:schemeClr val="bg1"/>
                      </a:solidFill>
                    </p:spPr>
                  </p:pic>
                </p:oleObj>
              </mc:Fallback>
            </mc:AlternateContent>
          </a:graphicData>
        </a:graphic>
      </p:graphicFrame>
      <p:sp>
        <p:nvSpPr>
          <p:cNvPr id="6" name="TextBox 5">
            <a:extLst>
              <a:ext uri="{FF2B5EF4-FFF2-40B4-BE49-F238E27FC236}">
                <a16:creationId xmlns:a16="http://schemas.microsoft.com/office/drawing/2014/main" id="{2A83628A-EF1A-4B4B-BDE6-9DCD1829CB8B}"/>
              </a:ext>
            </a:extLst>
          </p:cNvPr>
          <p:cNvSpPr txBox="1"/>
          <p:nvPr/>
        </p:nvSpPr>
        <p:spPr>
          <a:xfrm>
            <a:off x="953598" y="944725"/>
            <a:ext cx="7362818" cy="523220"/>
          </a:xfrm>
          <a:prstGeom prst="rect">
            <a:avLst/>
          </a:prstGeom>
          <a:noFill/>
        </p:spPr>
        <p:txBody>
          <a:bodyPr wrap="square" rtlCol="0">
            <a:spAutoFit/>
          </a:bodyPr>
          <a:lstStyle/>
          <a:p>
            <a:pPr marL="0" marR="0" lvl="0" indent="0" algn="ctr" defTabSz="514337"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B0F0"/>
                </a:solidFill>
                <a:effectLst/>
                <a:uLnTx/>
                <a:uFillTx/>
                <a:latin typeface="Arial"/>
                <a:ea typeface="+mn-ea"/>
                <a:cs typeface="Calibri Light" panose="020F0302020204030204" pitchFamily="34" charset="0"/>
              </a:rPr>
              <a:t>Four overlapping domains of PA assessment</a:t>
            </a:r>
          </a:p>
        </p:txBody>
      </p:sp>
    </p:spTree>
    <p:extLst>
      <p:ext uri="{BB962C8B-B14F-4D97-AF65-F5344CB8AC3E}">
        <p14:creationId xmlns:p14="http://schemas.microsoft.com/office/powerpoint/2010/main" val="752683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IED powerpoint green">
  <a:themeElements>
    <a:clrScheme name="IIED blue">
      <a:dk1>
        <a:sysClr val="windowText" lastClr="000000"/>
      </a:dk1>
      <a:lt1>
        <a:sysClr val="window" lastClr="FFFFFF"/>
      </a:lt1>
      <a:dk2>
        <a:srgbClr val="00AFD8"/>
      </a:dk2>
      <a:lt2>
        <a:srgbClr val="FFFFFF"/>
      </a:lt2>
      <a:accent1>
        <a:srgbClr val="00AFD8"/>
      </a:accent1>
      <a:accent2>
        <a:srgbClr val="00AFD8"/>
      </a:accent2>
      <a:accent3>
        <a:srgbClr val="00AFD8"/>
      </a:accent3>
      <a:accent4>
        <a:srgbClr val="00AFD8"/>
      </a:accent4>
      <a:accent5>
        <a:srgbClr val="00AFD8"/>
      </a:accent5>
      <a:accent6>
        <a:srgbClr val="00AFD8"/>
      </a:accent6>
      <a:hlink>
        <a:srgbClr val="00AFD8"/>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IED powerpoint green">
  <a:themeElements>
    <a:clrScheme name="IIED blue">
      <a:dk1>
        <a:sysClr val="windowText" lastClr="000000"/>
      </a:dk1>
      <a:lt1>
        <a:sysClr val="window" lastClr="FFFFFF"/>
      </a:lt1>
      <a:dk2>
        <a:srgbClr val="00AFD8"/>
      </a:dk2>
      <a:lt2>
        <a:srgbClr val="FFFFFF"/>
      </a:lt2>
      <a:accent1>
        <a:srgbClr val="00AFD8"/>
      </a:accent1>
      <a:accent2>
        <a:srgbClr val="00AFD8"/>
      </a:accent2>
      <a:accent3>
        <a:srgbClr val="00AFD8"/>
      </a:accent3>
      <a:accent4>
        <a:srgbClr val="00AFD8"/>
      </a:accent4>
      <a:accent5>
        <a:srgbClr val="00AFD8"/>
      </a:accent5>
      <a:accent6>
        <a:srgbClr val="00AFD8"/>
      </a:accent6>
      <a:hlink>
        <a:srgbClr val="00AFD8"/>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IED powerpoint green">
  <a:themeElements>
    <a:clrScheme name="IIED blue">
      <a:dk1>
        <a:sysClr val="windowText" lastClr="000000"/>
      </a:dk1>
      <a:lt1>
        <a:sysClr val="window" lastClr="FFFFFF"/>
      </a:lt1>
      <a:dk2>
        <a:srgbClr val="00AFD8"/>
      </a:dk2>
      <a:lt2>
        <a:srgbClr val="FFFFFF"/>
      </a:lt2>
      <a:accent1>
        <a:srgbClr val="00AFD8"/>
      </a:accent1>
      <a:accent2>
        <a:srgbClr val="00AFD8"/>
      </a:accent2>
      <a:accent3>
        <a:srgbClr val="00AFD8"/>
      </a:accent3>
      <a:accent4>
        <a:srgbClr val="00AFD8"/>
      </a:accent4>
      <a:accent5>
        <a:srgbClr val="00AFD8"/>
      </a:accent5>
      <a:accent6>
        <a:srgbClr val="00AFD8"/>
      </a:accent6>
      <a:hlink>
        <a:srgbClr val="00AFD8"/>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3AF29C0EAD3B45B1B841C5F91C342D" ma:contentTypeVersion="9" ma:contentTypeDescription="Create a new document." ma:contentTypeScope="" ma:versionID="38b484eff78bee2a68d7ffd5f30c22d1">
  <xsd:schema xmlns:xsd="http://www.w3.org/2001/XMLSchema" xmlns:xs="http://www.w3.org/2001/XMLSchema" xmlns:p="http://schemas.microsoft.com/office/2006/metadata/properties" xmlns:ns2="fb8e130f-0ab7-44e4-b82c-a2177905a82c" xmlns:ns3="12ac7e41-9f96-4655-9387-cd1b03c4711c" xmlns:ns4="dc89b18d-5238-40cd-8abc-a408e4bb0ac0" targetNamespace="http://schemas.microsoft.com/office/2006/metadata/properties" ma:root="true" ma:fieldsID="810bc4821abd9dc7fcac184f2c9b1e44" ns2:_="" ns3:_="" ns4:_="">
    <xsd:import namespace="fb8e130f-0ab7-44e4-b82c-a2177905a82c"/>
    <xsd:import namespace="12ac7e41-9f96-4655-9387-cd1b03c4711c"/>
    <xsd:import namespace="dc89b18d-5238-40cd-8abc-a408e4bb0ac0"/>
    <xsd:element name="properties">
      <xsd:complexType>
        <xsd:sequence>
          <xsd:element name="documentManagement">
            <xsd:complexType>
              <xsd:all>
                <xsd:element ref="ns2:Category" minOccurs="0"/>
                <xsd:element ref="ns3:DocType"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e130f-0ab7-44e4-b82c-a2177905a82c" elementFormDefault="qualified">
    <xsd:import namespace="http://schemas.microsoft.com/office/2006/documentManagement/types"/>
    <xsd:import namespace="http://schemas.microsoft.com/office/infopath/2007/PartnerControls"/>
    <xsd:element name="Category" ma:index="1" nillable="true" ma:displayName="Category" ma:description="Select which category this file relates to. Categorising content helps organise and present it to staff." ma:format="Dropdown" ma:internalName="Category">
      <xsd:simpleType>
        <xsd:restriction base="dms:Choice">
          <xsd:enumeration value="Branded Office"/>
          <xsd:enumeration value="Colour themes"/>
        </xsd:restriction>
      </xsd:simpleType>
    </xsd:element>
  </xsd:schema>
  <xsd:schema xmlns:xsd="http://www.w3.org/2001/XMLSchema" xmlns:xs="http://www.w3.org/2001/XMLSchema" xmlns:dms="http://schemas.microsoft.com/office/2006/documentManagement/types" xmlns:pc="http://schemas.microsoft.com/office/infopath/2007/PartnerControls" targetNamespace="12ac7e41-9f96-4655-9387-cd1b03c4711c" elementFormDefault="qualified">
    <xsd:import namespace="http://schemas.microsoft.com/office/2006/documentManagement/types"/>
    <xsd:import namespace="http://schemas.microsoft.com/office/infopath/2007/PartnerControls"/>
    <xsd:element name="DocType" ma:index="2" nillable="true" ma:displayName="DocType" ma:description="Use this to easily identify the most commonly used document types" ma:format="Dropdown" ma:internalName="DocType">
      <xsd:simpleType>
        <xsd:restriction base="dms:Choice">
          <xsd:enumeration value="Form"/>
          <xsd:enumeration value="Guideline"/>
          <xsd:enumeration value="Information"/>
          <xsd:enumeration value="Policy"/>
          <xsd:enumeration value="Procedure"/>
          <xsd:enumeration value="Process"/>
          <xsd:enumeration value="Template"/>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89b18d-5238-40cd-8abc-a408e4bb0ac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Type xmlns="12ac7e41-9f96-4655-9387-cd1b03c4711c">Template</DocType>
    <Category xmlns="fb8e130f-0ab7-44e4-b82c-a2177905a82c">Branded Office</Category>
    <SharedWithUsers xmlns="12ac7e41-9f96-4655-9387-cd1b03c4711c">
      <UserInfo>
        <DisplayName>Ben Garside</DisplayName>
        <AccountId>77</AccountId>
        <AccountType/>
      </UserInfo>
    </SharedWithUsers>
  </documentManagement>
</p:properties>
</file>

<file path=customXml/itemProps1.xml><?xml version="1.0" encoding="utf-8"?>
<ds:datastoreItem xmlns:ds="http://schemas.openxmlformats.org/officeDocument/2006/customXml" ds:itemID="{3EDC57C0-DB1E-4A7D-B7DF-ED7CE878E591}">
  <ds:schemaRefs>
    <ds:schemaRef ds:uri="http://schemas.microsoft.com/sharepoint/v3/contenttype/forms"/>
  </ds:schemaRefs>
</ds:datastoreItem>
</file>

<file path=customXml/itemProps2.xml><?xml version="1.0" encoding="utf-8"?>
<ds:datastoreItem xmlns:ds="http://schemas.openxmlformats.org/officeDocument/2006/customXml" ds:itemID="{5A8A981C-67F0-4237-9E17-4FD02321BF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8e130f-0ab7-44e4-b82c-a2177905a82c"/>
    <ds:schemaRef ds:uri="12ac7e41-9f96-4655-9387-cd1b03c4711c"/>
    <ds:schemaRef ds:uri="dc89b18d-5238-40cd-8abc-a408e4bb0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F4B3B9-3FF0-418D-B99F-552B4C7BE0EB}">
  <ds:schemaRefs>
    <ds:schemaRef ds:uri="http://schemas.microsoft.com/office/2006/documentManagement/types"/>
    <ds:schemaRef ds:uri="http://schemas.microsoft.com/office/2006/metadata/properties"/>
    <ds:schemaRef ds:uri="http://purl.org/dc/elements/1.1/"/>
    <ds:schemaRef ds:uri="12ac7e41-9f96-4655-9387-cd1b03c4711c"/>
    <ds:schemaRef ds:uri="http://schemas.openxmlformats.org/package/2006/metadata/core-properties"/>
    <ds:schemaRef ds:uri="http://schemas.microsoft.com/office/infopath/2007/PartnerControls"/>
    <ds:schemaRef ds:uri="http://www.w3.org/XML/1998/namespace"/>
    <ds:schemaRef ds:uri="http://purl.org/dc/terms/"/>
    <ds:schemaRef ds:uri="dc89b18d-5238-40cd-8abc-a408e4bb0ac0"/>
    <ds:schemaRef ds:uri="fb8e130f-0ab7-44e4-b82c-a2177905a82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IIED powerpoint green</Template>
  <TotalTime>9661</TotalTime>
  <Words>1989</Words>
  <Application>Microsoft Office PowerPoint</Application>
  <PresentationFormat>On-screen Show (4:3)</PresentationFormat>
  <Paragraphs>234</Paragraphs>
  <Slides>26</Slides>
  <Notes>12</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2</vt:i4>
      </vt:variant>
      <vt:variant>
        <vt:lpstr>Slide Titles</vt:lpstr>
      </vt:variant>
      <vt:variant>
        <vt:i4>26</vt:i4>
      </vt:variant>
    </vt:vector>
  </HeadingPairs>
  <TitlesOfParts>
    <vt:vector size="39" baseType="lpstr">
      <vt:lpstr>Arial</vt:lpstr>
      <vt:lpstr>Calibri</vt:lpstr>
      <vt:lpstr>Calibri Light</vt:lpstr>
      <vt:lpstr>Courier New</vt:lpstr>
      <vt:lpstr>Times New Roman</vt:lpstr>
      <vt:lpstr>Wingdings</vt:lpstr>
      <vt:lpstr>IIED powerpoint green</vt:lpstr>
      <vt:lpstr>Office Theme</vt:lpstr>
      <vt:lpstr>1_IIED powerpoint green</vt:lpstr>
      <vt:lpstr>2_IIED powerpoint green</vt:lpstr>
      <vt:lpstr>1_Office Theme</vt:lpstr>
      <vt:lpstr>Slide</vt:lpstr>
      <vt:lpstr>Document</vt:lpstr>
      <vt:lpstr>Governance and equity assessment in the context of Protected Area (PAs) and Conserved Areas (CAs)</vt:lpstr>
      <vt:lpstr>Evolution of PA governance and equity in CBD</vt:lpstr>
      <vt:lpstr>Governance diversity and quality</vt:lpstr>
      <vt:lpstr>Equity framework for conservation of PAs/CAs</vt:lpstr>
      <vt:lpstr>Good governance and equity principles for PAs/CAs</vt:lpstr>
      <vt:lpstr>Governance &amp; equity principles and themes</vt:lpstr>
      <vt:lpstr>PowerPoint Presentation</vt:lpstr>
      <vt:lpstr>PowerPoint Presentation</vt:lpstr>
      <vt:lpstr>PowerPoint Presentation</vt:lpstr>
      <vt:lpstr>Countries/sites that have used SAPA and GAPA (Jun 2019)</vt:lpstr>
      <vt:lpstr>Governance assessment for protected and conserved areas (GAPA)</vt:lpstr>
      <vt:lpstr>Generic governance assessment process </vt:lpstr>
      <vt:lpstr>GAPA in the Philippines Agusan Marsh Wildlife Sanctuary</vt:lpstr>
      <vt:lpstr>PowerPoint Presentation</vt:lpstr>
      <vt:lpstr>PowerPoint Presentation</vt:lpstr>
      <vt:lpstr>Challenges: Recognition and respect for rights</vt:lpstr>
      <vt:lpstr>Challenges: effective and fair law enforcement</vt:lpstr>
      <vt:lpstr>GAPA in Kenya Mara North Conservancy</vt:lpstr>
      <vt:lpstr>PowerPoint Presentation</vt:lpstr>
      <vt:lpstr>PowerPoint Presentation</vt:lpstr>
      <vt:lpstr>PowerPoint Presentation</vt:lpstr>
      <vt:lpstr>Rapid Assessment of PA Governance and Equity (PAGE-RA)</vt:lpstr>
      <vt:lpstr>PowerPoint Presentation</vt:lpstr>
      <vt:lpstr>Continuum of protected are governance type</vt:lpstr>
      <vt:lpstr>Inventory of governance assessment methodologies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IIED powerpoint template blue</dc:title>
  <dc:creator>Rosalind Portman</dc:creator>
  <cp:lastModifiedBy>BUCIOACA Roxana</cp:lastModifiedBy>
  <cp:revision>348</cp:revision>
  <dcterms:created xsi:type="dcterms:W3CDTF">2013-08-06T11:58:44Z</dcterms:created>
  <dcterms:modified xsi:type="dcterms:W3CDTF">2019-06-29T16:29:24Z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0x0101005E3AF29C0EAD3B45B1B841C5F91C342D</vt:lpwstr>
  </property>
  <property fmtid="{D5CDD505-2E9C-101B-9397-08002B2CF9AE}" pid="3" name="_dlc_DocIdItemGuid">
    <vt:lpwstr>61a161a6-7abd-4ed4-bfcc-649d53e8c78c</vt:lpwstr>
  </property>
  <property fmtid="{D5CDD505-2E9C-101B-9397-08002B2CF9AE}" pid="4" name="TaxKeyword">
    <vt:lpwstr/>
  </property>
  <property fmtid="{D5CDD505-2E9C-101B-9397-08002B2CF9AE}" pid="5" name="IIED Group/Team">
    <vt:lpwstr>2;#Communications|73aac708-9a29-4420-ac00-68aef51a622f</vt:lpwstr>
  </property>
  <property fmtid="{D5CDD505-2E9C-101B-9397-08002B2CF9AE}" pid="6" name="IIED Subject">
    <vt:lpwstr/>
  </property>
  <property fmtid="{D5CDD505-2E9C-101B-9397-08002B2CF9AE}" pid="7" name="TaxKeywordTaxHTField">
    <vt:lpwstr/>
  </property>
</Properties>
</file>