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Lst>
  <p:notesMasterIdLst>
    <p:notesMasterId r:id="rId20"/>
  </p:notesMasterIdLst>
  <p:handoutMasterIdLst>
    <p:handoutMasterId r:id="rId21"/>
  </p:handoutMasterIdLst>
  <p:sldIdLst>
    <p:sldId id="300" r:id="rId3"/>
    <p:sldId id="330" r:id="rId4"/>
    <p:sldId id="292" r:id="rId5"/>
    <p:sldId id="299" r:id="rId6"/>
    <p:sldId id="328" r:id="rId7"/>
    <p:sldId id="318" r:id="rId8"/>
    <p:sldId id="329" r:id="rId9"/>
    <p:sldId id="321" r:id="rId10"/>
    <p:sldId id="309" r:id="rId11"/>
    <p:sldId id="322" r:id="rId12"/>
    <p:sldId id="325" r:id="rId13"/>
    <p:sldId id="333" r:id="rId14"/>
    <p:sldId id="332" r:id="rId15"/>
    <p:sldId id="326" r:id="rId16"/>
    <p:sldId id="327" r:id="rId17"/>
    <p:sldId id="287" r:id="rId18"/>
    <p:sldId id="3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785E"/>
    <a:srgbClr val="71A6A1"/>
    <a:srgbClr val="90C14E"/>
    <a:srgbClr val="41AD53"/>
    <a:srgbClr val="679D97"/>
    <a:srgbClr val="A35B28"/>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4" autoAdjust="0"/>
    <p:restoredTop sz="70143" autoAdjust="0"/>
  </p:normalViewPr>
  <p:slideViewPr>
    <p:cSldViewPr snapToGrid="0" snapToObjects="1">
      <p:cViewPr varScale="1">
        <p:scale>
          <a:sx n="56" d="100"/>
          <a:sy n="56" d="100"/>
        </p:scale>
        <p:origin x="1204" y="14"/>
      </p:cViewPr>
      <p:guideLst>
        <p:guide orient="horz" pos="2160"/>
        <p:guide pos="3840"/>
      </p:guideLst>
    </p:cSldViewPr>
  </p:slideViewPr>
  <p:notesTextViewPr>
    <p:cViewPr>
      <p:scale>
        <a:sx n="1" d="1"/>
        <a:sy n="1" d="1"/>
      </p:scale>
      <p:origin x="0" y="0"/>
    </p:cViewPr>
  </p:notesTextViewPr>
  <p:sorterViewPr>
    <p:cViewPr>
      <p:scale>
        <a:sx n="150" d="100"/>
        <a:sy n="150" d="100"/>
      </p:scale>
      <p:origin x="0" y="3684"/>
    </p:cViewPr>
  </p:sorter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6/26/2019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2517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1677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8076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6295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divider works as an overlay.  To change the images in the background, select the main layer (the top shape) and right click “send to back”. Replace/Change the image. Then click “send to back” on the image you have added.</a:t>
            </a:r>
          </a:p>
        </p:txBody>
      </p:sp>
      <p:sp>
        <p:nvSpPr>
          <p:cNvPr id="4" name="Slide Number Placeholder 3"/>
          <p:cNvSpPr>
            <a:spLocks noGrp="1"/>
          </p:cNvSpPr>
          <p:nvPr>
            <p:ph type="sldNum" sz="quarter" idx="10"/>
          </p:nvPr>
        </p:nvSpPr>
        <p:spPr/>
        <p:txBody>
          <a:bodyPr/>
          <a:lstStyle/>
          <a:p>
            <a:fld id="{094C804A-85CA-C14C-A757-D8CE986E68DD}" type="slidenum">
              <a:rPr lang="en-US" smtClean="0"/>
              <a:t>4</a:t>
            </a:fld>
            <a:endParaRPr lang="en-US"/>
          </a:p>
        </p:txBody>
      </p:sp>
    </p:spTree>
    <p:extLst>
      <p:ext uri="{BB962C8B-B14F-4D97-AF65-F5344CB8AC3E}">
        <p14:creationId xmlns:p14="http://schemas.microsoft.com/office/powerpoint/2010/main" val="126459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Deguignet</a:t>
            </a:r>
            <a:r>
              <a:rPr lang="en-US" sz="1200" kern="1200" dirty="0">
                <a:solidFill>
                  <a:schemeClr val="tx1"/>
                </a:solidFill>
                <a:effectLst/>
                <a:latin typeface="+mn-lt"/>
                <a:ea typeface="+mn-ea"/>
                <a:cs typeface="+mn-cs"/>
              </a:rPr>
              <a:t> et al. 2014 – UN list of PAs)</a:t>
            </a:r>
          </a:p>
          <a:p>
            <a:r>
              <a:rPr lang="en-US" sz="1200" kern="1200" dirty="0">
                <a:solidFill>
                  <a:schemeClr val="tx1"/>
                </a:solidFill>
                <a:effectLst/>
                <a:latin typeface="+mn-lt"/>
                <a:ea typeface="+mn-ea"/>
                <a:cs typeface="+mn-cs"/>
              </a:rPr>
              <a:t>“Enriching the information on protected areas through linking the WDPA to other databases including those on the effectiveness of management activities, habitat cover, species range and abundance, the degree of human use and social benefits of protected areas should be another point of focus. This will enhance the quality of the information and enable more detailed analyses on the impacts, outcomes and benefits of protected areas.”</a:t>
            </a:r>
          </a:p>
          <a:p>
            <a:endParaRPr lang="en-GB" dirty="0"/>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Leverington</a:t>
            </a:r>
            <a:r>
              <a:rPr lang="en-US" sz="1200" kern="1200" dirty="0">
                <a:solidFill>
                  <a:schemeClr val="tx1"/>
                </a:solidFill>
                <a:effectLst/>
                <a:latin typeface="+mn-lt"/>
                <a:ea typeface="+mn-ea"/>
                <a:cs typeface="+mn-cs"/>
              </a:rPr>
              <a:t> et al. 2008) about METT: “The experience of some people in the field is that the Tracking Tool is better received by field staff if some additional questions specifically relevant to that area and situation are added.”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(Pomeroy et al. 2004)</a:t>
            </a:r>
          </a:p>
          <a:p>
            <a:r>
              <a:rPr lang="en-US" sz="1200" kern="1200" dirty="0">
                <a:solidFill>
                  <a:schemeClr val="tx1"/>
                </a:solidFill>
                <a:effectLst/>
                <a:latin typeface="+mn-lt"/>
                <a:ea typeface="+mn-ea"/>
                <a:cs typeface="+mn-cs"/>
              </a:rPr>
              <a:t>“Effective management of MPAs requires continuous feedback of information to achieve objectives. The management process involves planning, design, implementation, monitoring, evaluation, communication and adaptation. Evaluation consists of reviewing the results of actions taken and assessing whether these actions are producing the desired outcomes.”</a:t>
            </a:r>
          </a:p>
          <a:p>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divider works as an overlay.  To change the images in the background, select the main layer (the top shape) and right click “send to back”. Replace/Change the image. Then click “send to back” on the image you have added.</a:t>
            </a:r>
          </a:p>
        </p:txBody>
      </p:sp>
      <p:sp>
        <p:nvSpPr>
          <p:cNvPr id="4" name="Slide Number Placeholder 3"/>
          <p:cNvSpPr>
            <a:spLocks noGrp="1"/>
          </p:cNvSpPr>
          <p:nvPr>
            <p:ph type="sldNum" sz="quarter" idx="10"/>
          </p:nvPr>
        </p:nvSpPr>
        <p:spPr/>
        <p:txBody>
          <a:bodyPr/>
          <a:lstStyle/>
          <a:p>
            <a:fld id="{094C804A-85CA-C14C-A757-D8CE986E68DD}" type="slidenum">
              <a:rPr lang="en-US" smtClean="0"/>
              <a:t>9</a:t>
            </a:fld>
            <a:endParaRPr lang="en-US"/>
          </a:p>
        </p:txBody>
      </p:sp>
    </p:spTree>
    <p:extLst>
      <p:ext uri="{BB962C8B-B14F-4D97-AF65-F5344CB8AC3E}">
        <p14:creationId xmlns:p14="http://schemas.microsoft.com/office/powerpoint/2010/main" val="380232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26.06.2019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8" y="30957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1148" y="621037"/>
            <a:ext cx="6194322"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5787746"/>
            <a:ext cx="3084870" cy="693984"/>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b="46768"/>
          <a:stretch/>
        </p:blipFill>
        <p:spPr>
          <a:xfrm>
            <a:off x="49849" y="5522715"/>
            <a:ext cx="5451299" cy="867357"/>
          </a:xfrm>
          <a:prstGeom prst="rect">
            <a:avLst/>
          </a:prstGeom>
        </p:spPr>
      </p:pic>
      <p:sp>
        <p:nvSpPr>
          <p:cNvPr id="4" name="Rectangle 3"/>
          <p:cNvSpPr/>
          <p:nvPr userDrawn="1"/>
        </p:nvSpPr>
        <p:spPr>
          <a:xfrm>
            <a:off x="789015" y="6360264"/>
            <a:ext cx="3972965" cy="430887"/>
          </a:xfrm>
          <a:prstGeom prst="rect">
            <a:avLst/>
          </a:prstGeom>
        </p:spPr>
        <p:txBody>
          <a:bodyPr wrap="square">
            <a:spAutoFit/>
          </a:bodyPr>
          <a:lstStyle/>
          <a:p>
            <a:pPr algn="ctr"/>
            <a:r>
              <a:rPr lang="en-US" sz="1050" dirty="0">
                <a:solidFill>
                  <a:srgbClr val="71A6A1"/>
                </a:solidFill>
                <a:latin typeface="Franklin Gothic Book" charset="0"/>
                <a:ea typeface="Franklin Gothic Book" charset="0"/>
                <a:cs typeface="Franklin Gothic Book" charset="0"/>
              </a:rPr>
              <a:t>An initiative of the ACP Group of States financed by the European Union's 11</a:t>
            </a:r>
            <a:r>
              <a:rPr lang="en-US" sz="1050" baseline="30000" dirty="0">
                <a:solidFill>
                  <a:srgbClr val="71A6A1"/>
                </a:solidFill>
                <a:latin typeface="Franklin Gothic Book" charset="0"/>
                <a:ea typeface="Franklin Gothic Book" charset="0"/>
                <a:cs typeface="Franklin Gothic Book" charset="0"/>
              </a:rPr>
              <a:t>th</a:t>
            </a:r>
            <a:r>
              <a:rPr lang="en-US" sz="1050" dirty="0">
                <a:solidFill>
                  <a:srgbClr val="71A6A1"/>
                </a:solidFill>
                <a:latin typeface="Franklin Gothic Book" charset="0"/>
                <a:ea typeface="Franklin Gothic Book" charset="0"/>
                <a:cs typeface="Franklin Gothic Book" charset="0"/>
              </a:rPr>
              <a:t> EDF.</a:t>
            </a:r>
          </a:p>
        </p:txBody>
      </p:sp>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5124" y="2670304"/>
            <a:ext cx="5556991" cy="1250121"/>
          </a:xfrm>
          <a:prstGeom prst="rect">
            <a:avLst/>
          </a:prstGeom>
        </p:spPr>
      </p:pic>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b="27805"/>
          <a:stretch/>
        </p:blipFill>
        <p:spPr>
          <a:xfrm>
            <a:off x="3594100" y="4858125"/>
            <a:ext cx="4999567" cy="1078850"/>
          </a:xfrm>
          <a:prstGeom prst="rect">
            <a:avLst/>
          </a:prstGeom>
        </p:spPr>
      </p:pic>
      <p:sp>
        <p:nvSpPr>
          <p:cNvPr id="9" name="Rectangle 8"/>
          <p:cNvSpPr/>
          <p:nvPr userDrawn="1"/>
        </p:nvSpPr>
        <p:spPr>
          <a:xfrm>
            <a:off x="3583118" y="5936975"/>
            <a:ext cx="5041002" cy="400110"/>
          </a:xfrm>
          <a:prstGeom prst="rect">
            <a:avLst/>
          </a:prstGeom>
        </p:spPr>
        <p:txBody>
          <a:bodyPr wrap="square">
            <a:spAutoFit/>
          </a:bodyPr>
          <a:lstStyle/>
          <a:p>
            <a:pPr algn="ctr"/>
            <a:r>
              <a:rPr lang="en-US" sz="1000" dirty="0">
                <a:solidFill>
                  <a:srgbClr val="71A6A1"/>
                </a:solidFill>
                <a:latin typeface="Franklin Gothic Book" charset="0"/>
                <a:ea typeface="Franklin Gothic Book" charset="0"/>
                <a:cs typeface="Franklin Gothic Book" charset="0"/>
              </a:rPr>
              <a:t>The Biodiversity</a:t>
            </a:r>
            <a:r>
              <a:rPr lang="en-US" sz="1000" baseline="0" dirty="0">
                <a:solidFill>
                  <a:srgbClr val="71A6A1"/>
                </a:solidFill>
                <a:latin typeface="Franklin Gothic Book" charset="0"/>
                <a:ea typeface="Franklin Gothic Book" charset="0"/>
                <a:cs typeface="Franklin Gothic Book" charset="0"/>
              </a:rPr>
              <a:t> and Protected Areas Management </a:t>
            </a:r>
            <a:r>
              <a:rPr lang="en-US" sz="1000" baseline="0" dirty="0" err="1">
                <a:solidFill>
                  <a:srgbClr val="71A6A1"/>
                </a:solidFill>
                <a:latin typeface="Franklin Gothic Book" charset="0"/>
                <a:ea typeface="Franklin Gothic Book" charset="0"/>
                <a:cs typeface="Franklin Gothic Book" charset="0"/>
              </a:rPr>
              <a:t>Programme</a:t>
            </a:r>
            <a:r>
              <a:rPr lang="en-US" sz="1000" baseline="0" dirty="0">
                <a:solidFill>
                  <a:srgbClr val="71A6A1"/>
                </a:solidFill>
                <a:latin typeface="Franklin Gothic Book" charset="0"/>
                <a:ea typeface="Franklin Gothic Book" charset="0"/>
                <a:cs typeface="Franklin Gothic Book" charset="0"/>
              </a:rPr>
              <a:t> (BIOPAMA) is a</a:t>
            </a:r>
            <a:r>
              <a:rPr lang="en-US" sz="1000" dirty="0">
                <a:solidFill>
                  <a:srgbClr val="71A6A1"/>
                </a:solidFill>
                <a:latin typeface="Franklin Gothic Book" charset="0"/>
                <a:ea typeface="Franklin Gothic Book" charset="0"/>
                <a:cs typeface="Franklin Gothic Book" charset="0"/>
              </a:rPr>
              <a:t>n initiative of the ACP Group of States financed by the European Union's 11</a:t>
            </a:r>
            <a:r>
              <a:rPr lang="en-US" sz="1000" baseline="30000" dirty="0">
                <a:solidFill>
                  <a:srgbClr val="71A6A1"/>
                </a:solidFill>
                <a:latin typeface="Franklin Gothic Book" charset="0"/>
                <a:ea typeface="Franklin Gothic Book" charset="0"/>
                <a:cs typeface="Franklin Gothic Book" charset="0"/>
              </a:rPr>
              <a:t>th</a:t>
            </a:r>
            <a:r>
              <a:rPr lang="en-US" sz="1000" dirty="0">
                <a:solidFill>
                  <a:srgbClr val="71A6A1"/>
                </a:solidFill>
                <a:latin typeface="Franklin Gothic Book" charset="0"/>
                <a:ea typeface="Franklin Gothic Book" charset="0"/>
                <a:cs typeface="Franklin Gothic Book" charset="0"/>
              </a:rPr>
              <a:t> EDF.</a:t>
            </a:r>
          </a:p>
        </p:txBody>
      </p:sp>
    </p:spTree>
    <p:extLst>
      <p:ext uri="{BB962C8B-B14F-4D97-AF65-F5344CB8AC3E}">
        <p14:creationId xmlns:p14="http://schemas.microsoft.com/office/powerpoint/2010/main" val="2655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solidFill>
                  <a:prstClr val="black"/>
                </a:solidFill>
              </a:rPr>
              <a:pPr/>
              <a:t>26.06.2019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3" name="Subtitle 2"/>
          <p:cNvSpPr>
            <a:spLocks noGrp="1"/>
          </p:cNvSpPr>
          <p:nvPr>
            <p:ph type="subTitle" idx="1"/>
          </p:nvPr>
        </p:nvSpPr>
        <p:spPr>
          <a:xfrm>
            <a:off x="5501148" y="30957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3413" b="21795"/>
          <a:stretch/>
        </p:blipFill>
        <p:spPr>
          <a:xfrm>
            <a:off x="535641" y="5779806"/>
            <a:ext cx="3276600" cy="663388"/>
          </a:xfrm>
          <a:prstGeom prst="rect">
            <a:avLst/>
          </a:prstGeom>
        </p:spPr>
      </p:pic>
      <p:sp>
        <p:nvSpPr>
          <p:cNvPr id="2" name="Title 1"/>
          <p:cNvSpPr>
            <a:spLocks noGrp="1"/>
          </p:cNvSpPr>
          <p:nvPr>
            <p:ph type="ctrTitle"/>
          </p:nvPr>
        </p:nvSpPr>
        <p:spPr>
          <a:xfrm>
            <a:off x="5501148" y="621037"/>
            <a:ext cx="6194322"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0600" y="5787746"/>
            <a:ext cx="3084870" cy="693984"/>
          </a:xfrm>
          <a:prstGeom prst="rect">
            <a:avLst/>
          </a:prstGeom>
        </p:spPr>
      </p:pic>
    </p:spTree>
    <p:extLst>
      <p:ext uri="{BB962C8B-B14F-4D97-AF65-F5344CB8AC3E}">
        <p14:creationId xmlns:p14="http://schemas.microsoft.com/office/powerpoint/2010/main" val="364698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solidFill>
                  <a:prstClr val="black"/>
                </a:solidFill>
              </a:rPr>
              <a:pPr/>
              <a:t>26.06.2019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7851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solidFill>
                  <a:prstClr val="white"/>
                </a:solidFill>
              </a:rPr>
              <a:t>BIOPAMA PPT Template</a:t>
            </a:r>
            <a:endParaRPr lang="en-US" dirty="0">
              <a:solidFill>
                <a:prstClr val="white"/>
              </a:solidFill>
            </a:endParaRP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solidFill>
                  <a:prstClr val="black"/>
                </a:solidFill>
              </a:rPr>
              <a:pPr/>
              <a:t>26.06.2019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
        <p:nvSpPr>
          <p:cNvPr id="21" name="Triangle 20"/>
          <p:cNvSpPr/>
          <p:nvPr userDrawn="1"/>
        </p:nvSpPr>
        <p:spPr>
          <a:xfrm rot="5400000">
            <a:off x="460351" y="1611813"/>
            <a:ext cx="299087" cy="257833"/>
          </a:xfrm>
          <a:prstGeom prs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8563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solidFill>
                  <a:prstClr val="black"/>
                </a:solidFill>
              </a:rPr>
              <a:pPr/>
              <a:t>26.06.2019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362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solidFill>
                  <a:prstClr val="black"/>
                </a:solidFill>
              </a:rPr>
              <a:pPr/>
              <a:t>26.06.2019</a:t>
            </a:fld>
            <a:endParaRPr lang="en-US">
              <a:solidFill>
                <a:prstClr val="black"/>
              </a:solidFill>
            </a:endParaRPr>
          </a:p>
        </p:txBody>
      </p:sp>
      <p:sp>
        <p:nvSpPr>
          <p:cNvPr id="9" name="Slide Number Placeholder 8"/>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323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26.06.2019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solidFill>
                  <a:prstClr val="black"/>
                </a:solidFill>
              </a:rPr>
              <a:pPr/>
              <a:t>26.06.2019</a:t>
            </a:fld>
            <a:endParaRPr lang="en-US">
              <a:solidFill>
                <a:prstClr val="black"/>
              </a:solidFill>
            </a:endParaRPr>
          </a:p>
        </p:txBody>
      </p:sp>
      <p:sp>
        <p:nvSpPr>
          <p:cNvPr id="10" name="Slide Number Placeholder 9"/>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33539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solidFill>
                  <a:prstClr val="black"/>
                </a:solidFill>
              </a:rPr>
              <a:pPr/>
              <a:t>26.06.2019</a:t>
            </a:fld>
            <a:endParaRPr lang="en-US">
              <a:solidFill>
                <a:prstClr val="black"/>
              </a:solidFill>
            </a:endParaRPr>
          </a:p>
        </p:txBody>
      </p:sp>
      <p:sp>
        <p:nvSpPr>
          <p:cNvPr id="13" name="Slide Number Placeholder 12"/>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1919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solidFill>
                  <a:prstClr val="black"/>
                </a:solidFill>
              </a:rPr>
              <a:pPr/>
              <a:t>26.06.2019</a:t>
            </a:fld>
            <a:endParaRPr lang="en-US">
              <a:solidFill>
                <a:prstClr val="black"/>
              </a:solidFill>
            </a:endParaRPr>
          </a:p>
        </p:txBody>
      </p:sp>
      <p:sp>
        <p:nvSpPr>
          <p:cNvPr id="8" name="Slide Number Placeholder 7"/>
          <p:cNvSpPr>
            <a:spLocks noGrp="1"/>
          </p:cNvSpPr>
          <p:nvPr>
            <p:ph type="sldNum" sz="quarter" idx="12"/>
          </p:nvPr>
        </p:nvSpPr>
        <p:spPr/>
        <p:txBody>
          <a:body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5930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solidFill>
                  <a:prstClr val="white"/>
                </a:solidFill>
              </a:rPr>
              <a:t>BIOPAMA PPT Template</a:t>
            </a:r>
            <a:endParaRPr lang="en-US" dirty="0">
              <a:solidFill>
                <a:prstClr val="white"/>
              </a:solidFill>
            </a:endParaRPr>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Tree>
    <p:extLst>
      <p:ext uri="{BB962C8B-B14F-4D97-AF65-F5344CB8AC3E}">
        <p14:creationId xmlns:p14="http://schemas.microsoft.com/office/powerpoint/2010/main" val="1105092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71196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966196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82468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161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defRPr/>
            </a:pPr>
            <a:endParaRPr lang="nl-NL">
              <a:solidFill>
                <a:prstClr val="white"/>
              </a:solidFill>
            </a:endParaRPr>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dirty="0">
              <a:solidFill>
                <a:srgbClr val="5B9BD5">
                  <a:lumMod val="50000"/>
                </a:srgb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3600" b="0">
                <a:solidFill>
                  <a:schemeClr val="bg1"/>
                </a:solidFill>
                <a:latin typeface="Verdana"/>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39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26.06.2019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26.06.2019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26.06.2019</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26.06.2019</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26.06.2019</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26.06.2019</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sldNum="0" hdr="0" dt="0"/>
  <p:txStyles>
    <p:titleStyle>
      <a:lvl1pPr algn="l" defTabSz="914400" rtl="0" eaLnBrk="1" latinLnBrk="0" hangingPunct="1">
        <a:lnSpc>
          <a:spcPct val="90000"/>
        </a:lnSpc>
        <a:spcBef>
          <a:spcPct val="0"/>
        </a:spcBef>
        <a:buNone/>
        <a:defRPr sz="3600" kern="1200">
          <a:solidFill>
            <a:srgbClr val="90C14E"/>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12010" y="3639671"/>
            <a:ext cx="4337212" cy="2162974"/>
          </a:xfrm>
          <a:prstGeom prst="rect">
            <a:avLst/>
          </a:prstGeom>
        </p:spPr>
      </p:pic>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355880" y="6085489"/>
            <a:ext cx="2100072" cy="472440"/>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solidFill>
                  <a:prstClr val="black">
                    <a:tint val="75000"/>
                  </a:prstClr>
                </a:solidFill>
              </a:rPr>
              <a:pPr/>
              <a:t>‹#›</a:t>
            </a:fld>
            <a:endParaRPr lang="en-US">
              <a:solidFill>
                <a:prstClr val="black">
                  <a:tint val="75000"/>
                </a:prstClr>
              </a:solidFill>
            </a:endParaRPr>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riangle 11"/>
          <p:cNvSpPr/>
          <p:nvPr userDrawn="1"/>
        </p:nvSpPr>
        <p:spPr>
          <a:xfrm rot="5400000">
            <a:off x="460351" y="1611813"/>
            <a:ext cx="299087" cy="25783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rotWithShape="1">
          <a:blip r:embed="rId18">
            <a:extLst>
              <a:ext uri="{28A0092B-C50C-407E-A947-70E740481C1C}">
                <a14:useLocalDpi xmlns:a14="http://schemas.microsoft.com/office/drawing/2010/main" val="0"/>
              </a:ext>
            </a:extLst>
          </a:blip>
          <a:srcRect l="32349" t="-669" r="31583" b="97610"/>
          <a:stretch/>
        </p:blipFill>
        <p:spPr>
          <a:xfrm>
            <a:off x="-5256" y="1038061"/>
            <a:ext cx="1839309" cy="46634"/>
          </a:xfrm>
          <a:prstGeom prst="rect">
            <a:avLst/>
          </a:prstGeom>
        </p:spPr>
      </p:pic>
    </p:spTree>
    <p:extLst>
      <p:ext uri="{BB962C8B-B14F-4D97-AF65-F5344CB8AC3E}">
        <p14:creationId xmlns:p14="http://schemas.microsoft.com/office/powerpoint/2010/main" val="28667946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dt="0"/>
  <p:txStyles>
    <p:titleStyle>
      <a:lvl1pPr algn="l" defTabSz="914400" rtl="0" eaLnBrk="1" latinLnBrk="0" hangingPunct="1">
        <a:lnSpc>
          <a:spcPct val="90000"/>
        </a:lnSpc>
        <a:spcBef>
          <a:spcPct val="0"/>
        </a:spcBef>
        <a:buNone/>
        <a:defRPr sz="3600" kern="1200">
          <a:solidFill>
            <a:srgbClr val="90C14E"/>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notesSlide" Target="../notesSlides/notesSlide9.xml"/><Relationship Id="rId4"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7.emf"/><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notesSlide" Target="../notesSlides/notesSlide12.xml"/><Relationship Id="rId4"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3.xml"/><Relationship Id="rId5" Type="http://schemas.openxmlformats.org/officeDocument/2006/relationships/slideLayout" Target="../slideLayouts/slideLayout25.xml"/><Relationship Id="rId4" Type="http://schemas.openxmlformats.org/officeDocument/2006/relationships/tags" Target="../tags/tag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2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microsoft.com/office/2007/relationships/hdphoto" Target="../media/hdphoto2.wdp"/><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8.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6260"/>
            <a:ext cx="4167266" cy="983563"/>
          </a:xfrm>
        </p:spPr>
        <p:txBody>
          <a:bodyPr>
            <a:normAutofit fontScale="92500" lnSpcReduction="20000"/>
          </a:bodyPr>
          <a:lstStyle/>
          <a:p>
            <a:r>
              <a:rPr lang="en-US" sz="2000" dirty="0">
                <a:solidFill>
                  <a:schemeClr val="tx2"/>
                </a:solidFill>
              </a:rPr>
              <a:t>Piotr Bia</a:t>
            </a:r>
            <a:r>
              <a:rPr lang="pl-PL" sz="2000" dirty="0">
                <a:solidFill>
                  <a:schemeClr val="tx2"/>
                </a:solidFill>
              </a:rPr>
              <a:t>łowolski</a:t>
            </a:r>
            <a:r>
              <a:rPr lang="en-US" sz="2000" dirty="0">
                <a:solidFill>
                  <a:schemeClr val="tx2"/>
                </a:solidFill>
              </a:rPr>
              <a:t>,</a:t>
            </a:r>
          </a:p>
          <a:p>
            <a:r>
              <a:rPr lang="en-US" sz="2000" dirty="0">
                <a:solidFill>
                  <a:schemeClr val="tx2"/>
                </a:solidFill>
              </a:rPr>
              <a:t>Paolo </a:t>
            </a:r>
            <a:r>
              <a:rPr lang="en-US" sz="2000" dirty="0" err="1">
                <a:solidFill>
                  <a:schemeClr val="tx2"/>
                </a:solidFill>
              </a:rPr>
              <a:t>Roggeri</a:t>
            </a:r>
            <a:endParaRPr lang="en-US" sz="2000" dirty="0">
              <a:solidFill>
                <a:schemeClr val="tx2"/>
              </a:solidFill>
            </a:endParaRPr>
          </a:p>
          <a:p>
            <a:r>
              <a:rPr lang="en-US" sz="2000" dirty="0">
                <a:solidFill>
                  <a:schemeClr val="tx2"/>
                </a:solidFill>
              </a:rPr>
              <a:t>Carlo </a:t>
            </a:r>
            <a:r>
              <a:rPr lang="en-US" sz="2000" dirty="0" err="1">
                <a:solidFill>
                  <a:schemeClr val="tx2"/>
                </a:solidFill>
              </a:rPr>
              <a:t>Paolini</a:t>
            </a:r>
            <a:endParaRPr lang="en-US" sz="2000" dirty="0">
              <a:solidFill>
                <a:schemeClr val="tx2"/>
              </a:solidFill>
            </a:endParaRPr>
          </a:p>
        </p:txBody>
      </p:sp>
      <p:sp>
        <p:nvSpPr>
          <p:cNvPr id="4" name="Title 3"/>
          <p:cNvSpPr>
            <a:spLocks noGrp="1"/>
          </p:cNvSpPr>
          <p:nvPr>
            <p:ph type="ctrTitle"/>
          </p:nvPr>
        </p:nvSpPr>
        <p:spPr>
          <a:xfrm>
            <a:off x="0" y="1413225"/>
            <a:ext cx="4167266" cy="2782454"/>
          </a:xfrm>
        </p:spPr>
        <p:txBody>
          <a:bodyPr>
            <a:normAutofit fontScale="90000"/>
          </a:bodyPr>
          <a:lstStyle/>
          <a:p>
            <a:pPr algn="ctr"/>
            <a:r>
              <a:rPr lang="en-US" dirty="0">
                <a:solidFill>
                  <a:schemeClr val="tx2"/>
                </a:solidFill>
              </a:rPr>
              <a:t>IMET</a:t>
            </a:r>
            <a:br>
              <a:rPr lang="en-US" dirty="0">
                <a:solidFill>
                  <a:schemeClr val="tx2"/>
                </a:solidFill>
              </a:rPr>
            </a:br>
            <a:r>
              <a:rPr lang="en-US" dirty="0">
                <a:solidFill>
                  <a:schemeClr val="tx2"/>
                </a:solidFill>
              </a:rPr>
              <a:t>Assessment and improvement of the management</a:t>
            </a:r>
            <a:br>
              <a:rPr lang="en-US" dirty="0">
                <a:solidFill>
                  <a:schemeClr val="tx2"/>
                </a:solidFill>
              </a:rPr>
            </a:br>
            <a:r>
              <a:rPr lang="en-US" dirty="0">
                <a:solidFill>
                  <a:schemeClr val="tx2"/>
                </a:solidFill>
              </a:rPr>
              <a:t> –</a:t>
            </a:r>
            <a:br>
              <a:rPr lang="en-US" dirty="0">
                <a:solidFill>
                  <a:schemeClr val="tx2"/>
                </a:solidFill>
              </a:rPr>
            </a:br>
            <a:r>
              <a:rPr lang="en-US" dirty="0">
                <a:solidFill>
                  <a:schemeClr val="tx2"/>
                </a:solidFill>
              </a:rPr>
              <a:t>Protected areas framework analysis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266" y="1"/>
            <a:ext cx="8024733" cy="534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3349" y="1404234"/>
            <a:ext cx="3114171" cy="2308324"/>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GB" sz="3600" b="1" dirty="0">
                <a:solidFill>
                  <a:srgbClr val="44546A"/>
                </a:solidFill>
                <a:latin typeface="Calibri Body"/>
              </a:rPr>
              <a:t>Grouping vs ranking </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11514794"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 Aggregation of results, challenges and solutions</a:t>
            </a:r>
          </a:p>
        </p:txBody>
      </p:sp>
      <p:graphicFrame>
        <p:nvGraphicFramePr>
          <p:cNvPr id="6" name="Espace réservé du contenu 5"/>
          <p:cNvGraphicFramePr>
            <a:graphicFrameLocks/>
          </p:cNvGraphicFramePr>
          <p:nvPr>
            <p:extLst>
              <p:ext uri="{D42A27DB-BD31-4B8C-83A1-F6EECF244321}">
                <p14:modId xmlns:p14="http://schemas.microsoft.com/office/powerpoint/2010/main" val="3035070901"/>
              </p:ext>
            </p:extLst>
          </p:nvPr>
        </p:nvGraphicFramePr>
        <p:xfrm>
          <a:off x="3884529" y="1423919"/>
          <a:ext cx="7879080" cy="3733800"/>
        </p:xfrm>
        <a:graphic>
          <a:graphicData uri="http://schemas.openxmlformats.org/drawingml/2006/table">
            <a:tbl>
              <a:tblPr firstRow="1" bandRow="1">
                <a:tableStyleId>{5C22544A-7EE6-4342-B048-85BDC9FD1C3A}</a:tableStyleId>
              </a:tblPr>
              <a:tblGrid>
                <a:gridCol w="3939540">
                  <a:extLst>
                    <a:ext uri="{9D8B030D-6E8A-4147-A177-3AD203B41FA5}">
                      <a16:colId xmlns:a16="http://schemas.microsoft.com/office/drawing/2014/main" val="20000"/>
                    </a:ext>
                  </a:extLst>
                </a:gridCol>
                <a:gridCol w="3939540">
                  <a:extLst>
                    <a:ext uri="{9D8B030D-6E8A-4147-A177-3AD203B41FA5}">
                      <a16:colId xmlns:a16="http://schemas.microsoft.com/office/drawing/2014/main" val="20001"/>
                    </a:ext>
                  </a:extLst>
                </a:gridCol>
              </a:tblGrid>
              <a:tr h="370840">
                <a:tc>
                  <a:txBody>
                    <a:bodyPr/>
                    <a:lstStyle/>
                    <a:p>
                      <a:pPr marL="0" indent="0" algn="ctr" defTabSz="914400" rtl="0" eaLnBrk="1" latinLnBrk="0" hangingPunct="1">
                        <a:lnSpc>
                          <a:spcPct val="90000"/>
                        </a:lnSpc>
                        <a:spcBef>
                          <a:spcPts val="1000"/>
                        </a:spcBef>
                        <a:buFont typeface="Arial"/>
                        <a:buNone/>
                      </a:pPr>
                      <a:r>
                        <a:rPr lang="en-GB" sz="2000" b="1" kern="1200" noProof="0" dirty="0">
                          <a:solidFill>
                            <a:srgbClr val="44546A"/>
                          </a:solidFill>
                          <a:latin typeface="Calibri Body"/>
                          <a:ea typeface="Franklin Gothic Book" charset="0"/>
                          <a:cs typeface="Franklin Gothic Book" charset="0"/>
                        </a:rPr>
                        <a:t>Advantages of grouping</a:t>
                      </a:r>
                    </a:p>
                  </a:txBody>
                  <a:tcPr>
                    <a:solidFill>
                      <a:schemeClr val="accent6">
                        <a:lumMod val="20000"/>
                        <a:lumOff val="80000"/>
                      </a:schemeClr>
                    </a:solidFill>
                  </a:tcPr>
                </a:tc>
                <a:tc>
                  <a:txBody>
                    <a:bodyPr/>
                    <a:lstStyle/>
                    <a:p>
                      <a:pPr marL="0" indent="0" algn="ctr" defTabSz="914400" rtl="0" eaLnBrk="1" latinLnBrk="0" hangingPunct="1">
                        <a:lnSpc>
                          <a:spcPct val="90000"/>
                        </a:lnSpc>
                        <a:spcBef>
                          <a:spcPts val="1000"/>
                        </a:spcBef>
                        <a:buFont typeface="Arial"/>
                        <a:buNone/>
                      </a:pPr>
                      <a:r>
                        <a:rPr lang="en-GB" sz="2000" b="1" kern="1200" noProof="0" dirty="0">
                          <a:solidFill>
                            <a:srgbClr val="44546A"/>
                          </a:solidFill>
                          <a:latin typeface="Calibri Body"/>
                          <a:ea typeface="Franklin Gothic Book" charset="0"/>
                          <a:cs typeface="Franklin Gothic Book" charset="0"/>
                        </a:rPr>
                        <a:t>Advantages of ranking</a:t>
                      </a: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228600" indent="-228600" algn="l" defTabSz="914400" rtl="0" eaLnBrk="1" latinLnBrk="0" hangingPunct="1">
                        <a:lnSpc>
                          <a:spcPct val="90000"/>
                        </a:lnSpc>
                        <a:spcBef>
                          <a:spcPts val="1000"/>
                        </a:spcBef>
                        <a:buFont typeface="Wingdings" panose="05000000000000000000" pitchFamily="2" charset="2"/>
                        <a:buChar char="ü"/>
                      </a:pPr>
                      <a:r>
                        <a:rPr lang="en-GB" sz="2000" kern="1200" noProof="0" dirty="0">
                          <a:solidFill>
                            <a:srgbClr val="44546A"/>
                          </a:solidFill>
                          <a:latin typeface="Calibri Body"/>
                          <a:ea typeface="Franklin Gothic Book" charset="0"/>
                          <a:cs typeface="Franklin Gothic Book" charset="0"/>
                        </a:rPr>
                        <a:t>It helps to identify closest neighbours – PAs in similar situation</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000" kern="1200" noProof="0" dirty="0">
                          <a:solidFill>
                            <a:srgbClr val="44546A"/>
                          </a:solidFill>
                          <a:latin typeface="Calibri Body"/>
                          <a:ea typeface="Franklin Gothic Book" charset="0"/>
                          <a:cs typeface="Franklin Gothic Book" charset="0"/>
                        </a:rPr>
                        <a:t>It provides help in determining potential strategic actions to be undertaken</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000" kern="1200" noProof="0" dirty="0">
                          <a:solidFill>
                            <a:srgbClr val="44546A"/>
                          </a:solidFill>
                          <a:latin typeface="Calibri Body"/>
                          <a:ea typeface="Franklin Gothic Book" charset="0"/>
                          <a:cs typeface="Franklin Gothic Book" charset="0"/>
                        </a:rPr>
                        <a:t>It allows to understand what are the reference points for development and how the goals for development should be set </a:t>
                      </a:r>
                    </a:p>
                    <a:p>
                      <a:endParaRPr lang="en-GB" noProof="0" dirty="0"/>
                    </a:p>
                  </a:txBody>
                  <a:tcPr>
                    <a:solidFill>
                      <a:schemeClr val="accent6">
                        <a:lumMod val="20000"/>
                        <a:lumOff val="80000"/>
                      </a:schemeClr>
                    </a:solidFill>
                  </a:tcPr>
                </a:tc>
                <a:tc>
                  <a:txBody>
                    <a:bodyPr/>
                    <a:lstStyle/>
                    <a:p>
                      <a:pPr marL="228600" indent="-228600" algn="l" defTabSz="914400" rtl="0" eaLnBrk="1" latinLnBrk="0" hangingPunct="1">
                        <a:lnSpc>
                          <a:spcPct val="90000"/>
                        </a:lnSpc>
                        <a:spcBef>
                          <a:spcPts val="1000"/>
                        </a:spcBef>
                        <a:buFont typeface="Wingdings" panose="05000000000000000000" pitchFamily="2" charset="2"/>
                        <a:buChar char="ü"/>
                      </a:pPr>
                      <a:r>
                        <a:rPr lang="en-GB" sz="2000" kern="1200" noProof="0" dirty="0">
                          <a:solidFill>
                            <a:srgbClr val="44546A"/>
                          </a:solidFill>
                          <a:latin typeface="Calibri Body"/>
                          <a:ea typeface="Franklin Gothic Book" charset="0"/>
                          <a:cs typeface="Franklin Gothic Book" charset="0"/>
                        </a:rPr>
                        <a:t>It is simple – no assumptions are needed</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000" kern="1200" noProof="0" dirty="0">
                          <a:solidFill>
                            <a:srgbClr val="44546A"/>
                          </a:solidFill>
                          <a:latin typeface="Calibri Body"/>
                          <a:ea typeface="Franklin Gothic Book" charset="0"/>
                          <a:cs typeface="Franklin Gothic Book" charset="0"/>
                        </a:rPr>
                        <a:t>It is easy to do a ranking and computations are always feasible</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000" kern="1200" noProof="0" dirty="0">
                          <a:solidFill>
                            <a:srgbClr val="44546A"/>
                          </a:solidFill>
                          <a:latin typeface="Calibri Body"/>
                          <a:ea typeface="Franklin Gothic Book" charset="0"/>
                          <a:cs typeface="Franklin Gothic Book" charset="0"/>
                        </a:rPr>
                        <a:t>Each protected area is clearly positioned in terms of management effectiveness and</a:t>
                      </a:r>
                      <a:r>
                        <a:rPr lang="pl-PL" sz="2000" kern="1200" noProof="0" dirty="0">
                          <a:solidFill>
                            <a:srgbClr val="44546A"/>
                          </a:solidFill>
                          <a:latin typeface="Calibri Body"/>
                          <a:ea typeface="Franklin Gothic Book" charset="0"/>
                          <a:cs typeface="Franklin Gothic Book" charset="0"/>
                        </a:rPr>
                        <a:t> there is</a:t>
                      </a:r>
                      <a:r>
                        <a:rPr lang="en-GB" sz="2000" kern="1200" noProof="0" dirty="0">
                          <a:solidFill>
                            <a:srgbClr val="44546A"/>
                          </a:solidFill>
                          <a:latin typeface="Calibri Body"/>
                          <a:ea typeface="Franklin Gothic Book" charset="0"/>
                          <a:cs typeface="Franklin Gothic Book" charset="0"/>
                        </a:rPr>
                        <a:t> no ambiguity</a:t>
                      </a:r>
                    </a:p>
                    <a:p>
                      <a:pPr marL="228600" indent="-228600" algn="l" defTabSz="914400" rtl="0" eaLnBrk="1" latinLnBrk="0" hangingPunct="1">
                        <a:lnSpc>
                          <a:spcPct val="90000"/>
                        </a:lnSpc>
                        <a:spcBef>
                          <a:spcPts val="1000"/>
                        </a:spcBef>
                        <a:buFont typeface="Wingdings" panose="05000000000000000000" pitchFamily="2" charset="2"/>
                        <a:buChar char="ü"/>
                      </a:pPr>
                      <a:endParaRPr lang="en-GB" sz="2000" kern="1200" noProof="0" dirty="0">
                        <a:solidFill>
                          <a:srgbClr val="44546A"/>
                        </a:solidFill>
                        <a:latin typeface="Calibri Body"/>
                        <a:ea typeface="Franklin Gothic Book" charset="0"/>
                        <a:cs typeface="Franklin Gothic Book"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545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387089"/>
            <a:ext cx="3114171" cy="2308324"/>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GB" sz="3600" b="1" dirty="0">
                <a:solidFill>
                  <a:srgbClr val="44546A"/>
                </a:solidFill>
                <a:latin typeface="Calibri Body"/>
              </a:rPr>
              <a:t>Grouping vs ranking </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7216013"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625" y="1387089"/>
            <a:ext cx="61753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9">
            <a:extLst>
              <a:ext uri="{FF2B5EF4-FFF2-40B4-BE49-F238E27FC236}">
                <a16:creationId xmlns:a16="http://schemas.microsoft.com/office/drawing/2014/main" id="{EFAD9D58-DA68-4D00-ACD4-77C80F0AD2D5}"/>
              </a:ext>
            </a:extLst>
          </p:cNvPr>
          <p:cNvSpPr txBox="1">
            <a:spLocks/>
          </p:cNvSpPr>
          <p:nvPr>
            <p:custDataLst>
              <p:tags r:id="rId2"/>
            </p:custDataLst>
          </p:nvPr>
        </p:nvSpPr>
        <p:spPr>
          <a:xfrm>
            <a:off x="3182751" y="1387089"/>
            <a:ext cx="2816652" cy="438100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b="1" dirty="0">
                <a:solidFill>
                  <a:srgbClr val="44546A"/>
                </a:solidFill>
                <a:latin typeface="Calibri Body"/>
              </a:rPr>
              <a:t>Ranking – Burundi</a:t>
            </a:r>
          </a:p>
          <a:p>
            <a:pPr>
              <a:buFont typeface="Wingdings" panose="05000000000000000000" pitchFamily="2" charset="2"/>
              <a:buChar char="ü"/>
            </a:pPr>
            <a:r>
              <a:rPr lang="en-US" sz="2000" dirty="0">
                <a:solidFill>
                  <a:srgbClr val="44546A"/>
                </a:solidFill>
                <a:latin typeface="Calibri Body"/>
              </a:rPr>
              <a:t>One clear leader (outperforming other PAs in all dimensions) </a:t>
            </a:r>
          </a:p>
          <a:p>
            <a:pPr>
              <a:buFont typeface="Wingdings" panose="05000000000000000000" pitchFamily="2" charset="2"/>
              <a:buChar char="ü"/>
            </a:pPr>
            <a:r>
              <a:rPr lang="en-US" sz="2000" dirty="0">
                <a:solidFill>
                  <a:srgbClr val="44546A"/>
                </a:solidFill>
                <a:latin typeface="Calibri Body"/>
              </a:rPr>
              <a:t>Challenges particularly in Inputs, Planning and Processes</a:t>
            </a:r>
          </a:p>
          <a:p>
            <a:pPr>
              <a:buFont typeface="Wingdings" panose="05000000000000000000" pitchFamily="2" charset="2"/>
              <a:buChar char="ü"/>
            </a:pPr>
            <a:r>
              <a:rPr lang="en-US" sz="2000" dirty="0">
                <a:solidFill>
                  <a:srgbClr val="44546A"/>
                </a:solidFill>
                <a:latin typeface="Calibri Body"/>
              </a:rPr>
              <a:t>Outcomes not always highly correlated with the context </a:t>
            </a:r>
          </a:p>
        </p:txBody>
      </p:sp>
      <p:sp>
        <p:nvSpPr>
          <p:cNvPr id="6" name="Rettangolo 15">
            <a:extLst>
              <a:ext uri="{FF2B5EF4-FFF2-40B4-BE49-F238E27FC236}">
                <a16:creationId xmlns:a16="http://schemas.microsoft.com/office/drawing/2014/main" id="{BB6BF110-2FAF-4E9A-91F7-65E090C00FE5}"/>
              </a:ext>
            </a:extLst>
          </p:cNvPr>
          <p:cNvSpPr/>
          <p:nvPr>
            <p:custDataLst>
              <p:tags r:id="rId3"/>
            </p:custDataLst>
          </p:nvPr>
        </p:nvSpPr>
        <p:spPr>
          <a:xfrm>
            <a:off x="248815" y="368936"/>
            <a:ext cx="11514794"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 Aggregation of results, challenges and solutions</a:t>
            </a:r>
          </a:p>
        </p:txBody>
      </p:sp>
    </p:spTree>
    <p:extLst>
      <p:ext uri="{BB962C8B-B14F-4D97-AF65-F5344CB8AC3E}">
        <p14:creationId xmlns:p14="http://schemas.microsoft.com/office/powerpoint/2010/main" val="262635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387089"/>
            <a:ext cx="3114171" cy="3416320"/>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GB" sz="3600" b="1" dirty="0">
                <a:solidFill>
                  <a:srgbClr val="44546A"/>
                </a:solidFill>
                <a:latin typeface="Calibri Body"/>
              </a:rPr>
              <a:t>Ranking of dimensions of management effectiveness</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7216013"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a:t>
            </a:r>
          </a:p>
        </p:txBody>
      </p:sp>
      <p:sp>
        <p:nvSpPr>
          <p:cNvPr id="6" name="Rettangolo 15">
            <a:extLst>
              <a:ext uri="{FF2B5EF4-FFF2-40B4-BE49-F238E27FC236}">
                <a16:creationId xmlns:a16="http://schemas.microsoft.com/office/drawing/2014/main" id="{BB6BF110-2FAF-4E9A-91F7-65E090C00FE5}"/>
              </a:ext>
            </a:extLst>
          </p:cNvPr>
          <p:cNvSpPr/>
          <p:nvPr>
            <p:custDataLst>
              <p:tags r:id="rId2"/>
            </p:custDataLst>
          </p:nvPr>
        </p:nvSpPr>
        <p:spPr>
          <a:xfrm>
            <a:off x="248815" y="368936"/>
            <a:ext cx="11514794"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 Aggregation of results, challenges and solutions</a:t>
            </a:r>
          </a:p>
        </p:txBody>
      </p:sp>
      <p:pic>
        <p:nvPicPr>
          <p:cNvPr id="8" name="Image 34">
            <a:extLst>
              <a:ext uri="{FF2B5EF4-FFF2-40B4-BE49-F238E27FC236}">
                <a16:creationId xmlns:a16="http://schemas.microsoft.com/office/drawing/2014/main" id="{038D6E88-7D73-4B71-B819-F12B590367BF}"/>
              </a:ext>
            </a:extLst>
          </p:cNvPr>
          <p:cNvPicPr/>
          <p:nvPr/>
        </p:nvPicPr>
        <p:blipFill rotWithShape="1">
          <a:blip r:embed="rId5">
            <a:extLst>
              <a:ext uri="{28A0092B-C50C-407E-A947-70E740481C1C}">
                <a14:useLocalDpi xmlns:a14="http://schemas.microsoft.com/office/drawing/2010/main" val="0"/>
              </a:ext>
            </a:extLst>
          </a:blip>
          <a:srcRect t="18630"/>
          <a:stretch/>
        </p:blipFill>
        <p:spPr bwMode="auto">
          <a:xfrm>
            <a:off x="3422635" y="1279240"/>
            <a:ext cx="7533126" cy="41162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514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9529" y="966806"/>
            <a:ext cx="11813366" cy="646331"/>
          </a:xfrm>
          <a:prstGeom prst="rect">
            <a:avLst/>
          </a:prstGeom>
        </p:spPr>
        <p:txBody>
          <a:bodyPr wrap="square">
            <a:spAutoFit/>
          </a:bodyPr>
          <a:lstStyle/>
          <a:p>
            <a:pPr algn="ctr"/>
            <a:r>
              <a:rPr lang="en-GB" sz="3600" b="1" dirty="0">
                <a:solidFill>
                  <a:srgbClr val="44546A"/>
                </a:solidFill>
                <a:latin typeface="Calibri Body"/>
              </a:rPr>
              <a:t>IMET – Non-response </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7216013"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a:t>
            </a:r>
          </a:p>
        </p:txBody>
      </p:sp>
      <p:sp>
        <p:nvSpPr>
          <p:cNvPr id="6" name="Rettangolo 15">
            <a:extLst>
              <a:ext uri="{FF2B5EF4-FFF2-40B4-BE49-F238E27FC236}">
                <a16:creationId xmlns:a16="http://schemas.microsoft.com/office/drawing/2014/main" id="{BB6BF110-2FAF-4E9A-91F7-65E090C00FE5}"/>
              </a:ext>
            </a:extLst>
          </p:cNvPr>
          <p:cNvSpPr/>
          <p:nvPr>
            <p:custDataLst>
              <p:tags r:id="rId2"/>
            </p:custDataLst>
          </p:nvPr>
        </p:nvSpPr>
        <p:spPr>
          <a:xfrm>
            <a:off x="248815" y="368936"/>
            <a:ext cx="11514794"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 Aggregation of results, challenges and solutions</a:t>
            </a:r>
          </a:p>
        </p:txBody>
      </p:sp>
      <p:pic>
        <p:nvPicPr>
          <p:cNvPr id="2" name="Picture 1">
            <a:extLst>
              <a:ext uri="{FF2B5EF4-FFF2-40B4-BE49-F238E27FC236}">
                <a16:creationId xmlns:a16="http://schemas.microsoft.com/office/drawing/2014/main" id="{70D26EEA-F504-4EA1-925C-04FCEA6DE749}"/>
              </a:ext>
            </a:extLst>
          </p:cNvPr>
          <p:cNvPicPr>
            <a:picLocks noChangeAspect="1"/>
          </p:cNvPicPr>
          <p:nvPr/>
        </p:nvPicPr>
        <p:blipFill>
          <a:blip r:embed="rId5"/>
          <a:stretch>
            <a:fillRect/>
          </a:stretch>
        </p:blipFill>
        <p:spPr>
          <a:xfrm>
            <a:off x="279105" y="1534539"/>
            <a:ext cx="4571192" cy="2586065"/>
          </a:xfrm>
          <a:prstGeom prst="rect">
            <a:avLst/>
          </a:prstGeom>
        </p:spPr>
      </p:pic>
      <p:pic>
        <p:nvPicPr>
          <p:cNvPr id="3" name="Picture 2">
            <a:extLst>
              <a:ext uri="{FF2B5EF4-FFF2-40B4-BE49-F238E27FC236}">
                <a16:creationId xmlns:a16="http://schemas.microsoft.com/office/drawing/2014/main" id="{557FE8D9-65D0-4100-AAD2-592D75947EA9}"/>
              </a:ext>
            </a:extLst>
          </p:cNvPr>
          <p:cNvPicPr>
            <a:picLocks noChangeAspect="1"/>
          </p:cNvPicPr>
          <p:nvPr/>
        </p:nvPicPr>
        <p:blipFill>
          <a:blip r:embed="rId6"/>
          <a:stretch>
            <a:fillRect/>
          </a:stretch>
        </p:blipFill>
        <p:spPr>
          <a:xfrm>
            <a:off x="5111431" y="2272874"/>
            <a:ext cx="6438906" cy="3366872"/>
          </a:xfrm>
          <a:prstGeom prst="rect">
            <a:avLst/>
          </a:prstGeom>
        </p:spPr>
      </p:pic>
    </p:spTree>
    <p:extLst>
      <p:ext uri="{BB962C8B-B14F-4D97-AF65-F5344CB8AC3E}">
        <p14:creationId xmlns:p14="http://schemas.microsoft.com/office/powerpoint/2010/main" val="765134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387089"/>
            <a:ext cx="2310589" cy="2862322"/>
          </a:xfrm>
          <a:prstGeom prst="rect">
            <a:avLst/>
          </a:prstGeom>
        </p:spPr>
        <p:txBody>
          <a:bodyPr wrap="square">
            <a:spAutoFit/>
          </a:bodyPr>
          <a:lstStyle/>
          <a:p>
            <a:pPr algn="ctr"/>
            <a:r>
              <a:rPr lang="en-GB" sz="3600" b="1" dirty="0">
                <a:solidFill>
                  <a:srgbClr val="44546A"/>
                </a:solidFill>
                <a:latin typeface="Calibri Body"/>
              </a:rPr>
              <a:t>     IMET</a:t>
            </a:r>
          </a:p>
          <a:p>
            <a:pPr algn="ctr"/>
            <a:r>
              <a:rPr lang="en-GB" sz="3600" b="1" dirty="0">
                <a:solidFill>
                  <a:srgbClr val="44546A"/>
                </a:solidFill>
                <a:latin typeface="Calibri Body"/>
              </a:rPr>
              <a:t>/ </a:t>
            </a:r>
          </a:p>
          <a:p>
            <a:pPr algn="ctr"/>
            <a:r>
              <a:rPr lang="en-GB" sz="3600" b="1" dirty="0">
                <a:solidFill>
                  <a:srgbClr val="44546A"/>
                </a:solidFill>
                <a:latin typeface="Calibri Body"/>
              </a:rPr>
              <a:t>Grouping vs ranking </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7216013"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a:t>
            </a:r>
          </a:p>
        </p:txBody>
      </p:sp>
      <p:sp>
        <p:nvSpPr>
          <p:cNvPr id="7" name="Text Placeholder 9">
            <a:extLst>
              <a:ext uri="{FF2B5EF4-FFF2-40B4-BE49-F238E27FC236}">
                <a16:creationId xmlns:a16="http://schemas.microsoft.com/office/drawing/2014/main" id="{EFAD9D58-DA68-4D00-ACD4-77C80F0AD2D5}"/>
              </a:ext>
            </a:extLst>
          </p:cNvPr>
          <p:cNvSpPr txBox="1">
            <a:spLocks/>
          </p:cNvSpPr>
          <p:nvPr>
            <p:custDataLst>
              <p:tags r:id="rId2"/>
            </p:custDataLst>
          </p:nvPr>
        </p:nvSpPr>
        <p:spPr>
          <a:xfrm>
            <a:off x="2895600" y="990850"/>
            <a:ext cx="3175474" cy="188951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b="1" dirty="0">
                <a:solidFill>
                  <a:srgbClr val="44546A"/>
                </a:solidFill>
                <a:latin typeface="Calibri Body"/>
              </a:rPr>
              <a:t>Grouping – Burundi</a:t>
            </a:r>
          </a:p>
          <a:p>
            <a:pPr>
              <a:buFont typeface="Wingdings" panose="05000000000000000000" pitchFamily="2" charset="2"/>
              <a:buChar char="ü"/>
            </a:pPr>
            <a:r>
              <a:rPr lang="en-US" sz="2000" dirty="0">
                <a:solidFill>
                  <a:srgbClr val="44546A"/>
                </a:solidFill>
                <a:latin typeface="Calibri Body"/>
              </a:rPr>
              <a:t>Strategic actions to be undertaken</a:t>
            </a:r>
          </a:p>
          <a:p>
            <a:pPr>
              <a:buFont typeface="Wingdings" panose="05000000000000000000" pitchFamily="2" charset="2"/>
              <a:buChar char="ü"/>
            </a:pPr>
            <a:r>
              <a:rPr lang="en-US" sz="2000" dirty="0">
                <a:solidFill>
                  <a:srgbClr val="44546A"/>
                </a:solidFill>
                <a:latin typeface="Calibri Body"/>
              </a:rPr>
              <a:t>Reference points for development </a:t>
            </a:r>
          </a:p>
        </p:txBody>
      </p:sp>
      <p:pic>
        <p:nvPicPr>
          <p:cNvPr id="6" name="Image 86">
            <a:extLst>
              <a:ext uri="{FF2B5EF4-FFF2-40B4-BE49-F238E27FC236}">
                <a16:creationId xmlns:a16="http://schemas.microsoft.com/office/drawing/2014/main" id="{CE2BEA5C-08AC-4FFC-AEC3-664EA759FECA}"/>
              </a:ext>
            </a:extLst>
          </p:cNvPr>
          <p:cNvPicPr>
            <a:picLocks noChangeAspect="1"/>
          </p:cNvPicPr>
          <p:nvPr/>
        </p:nvPicPr>
        <p:blipFill>
          <a:blip r:embed="rId6"/>
          <a:stretch>
            <a:fillRect/>
          </a:stretch>
        </p:blipFill>
        <p:spPr>
          <a:xfrm>
            <a:off x="6088311" y="800101"/>
            <a:ext cx="6103689" cy="5185654"/>
          </a:xfrm>
          <a:prstGeom prst="rect">
            <a:avLst/>
          </a:prstGeom>
        </p:spPr>
      </p:pic>
      <p:sp>
        <p:nvSpPr>
          <p:cNvPr id="8" name="Rettangolo 15">
            <a:extLst>
              <a:ext uri="{FF2B5EF4-FFF2-40B4-BE49-F238E27FC236}">
                <a16:creationId xmlns:a16="http://schemas.microsoft.com/office/drawing/2014/main" id="{BB6BF110-2FAF-4E9A-91F7-65E090C00FE5}"/>
              </a:ext>
            </a:extLst>
          </p:cNvPr>
          <p:cNvSpPr/>
          <p:nvPr>
            <p:custDataLst>
              <p:tags r:id="rId3"/>
            </p:custDataLst>
          </p:nvPr>
        </p:nvSpPr>
        <p:spPr>
          <a:xfrm>
            <a:off x="248815" y="368936"/>
            <a:ext cx="11514794"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 Aggregation of results, challenges and solutions</a:t>
            </a:r>
          </a:p>
        </p:txBody>
      </p:sp>
      <p:pic>
        <p:nvPicPr>
          <p:cNvPr id="9" name="Image 4">
            <a:extLst>
              <a:ext uri="{FF2B5EF4-FFF2-40B4-BE49-F238E27FC236}">
                <a16:creationId xmlns:a16="http://schemas.microsoft.com/office/drawing/2014/main" id="{A8A43338-5568-4B2D-9DE1-1E5883A23C42}"/>
              </a:ext>
            </a:extLst>
          </p:cNvPr>
          <p:cNvPicPr/>
          <p:nvPr/>
        </p:nvPicPr>
        <p:blipFill rotWithShape="1">
          <a:blip r:embed="rId7"/>
          <a:srcRect t="12230"/>
          <a:stretch/>
        </p:blipFill>
        <p:spPr bwMode="auto">
          <a:xfrm>
            <a:off x="2171065" y="2653029"/>
            <a:ext cx="3924935" cy="34048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91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387089"/>
            <a:ext cx="3114171" cy="2862322"/>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GB" sz="3600" b="1" dirty="0">
                <a:solidFill>
                  <a:srgbClr val="44546A"/>
                </a:solidFill>
                <a:latin typeface="Calibri Body"/>
              </a:rPr>
              <a:t>Framework analysis and proposals</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7216013"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a:t>
            </a:r>
          </a:p>
        </p:txBody>
      </p:sp>
      <p:sp>
        <p:nvSpPr>
          <p:cNvPr id="7" name="Text Placeholder 9">
            <a:extLst>
              <a:ext uri="{FF2B5EF4-FFF2-40B4-BE49-F238E27FC236}">
                <a16:creationId xmlns:a16="http://schemas.microsoft.com/office/drawing/2014/main" id="{EFAD9D58-DA68-4D00-ACD4-77C80F0AD2D5}"/>
              </a:ext>
            </a:extLst>
          </p:cNvPr>
          <p:cNvSpPr txBox="1">
            <a:spLocks/>
          </p:cNvSpPr>
          <p:nvPr>
            <p:custDataLst>
              <p:tags r:id="rId2"/>
            </p:custDataLst>
          </p:nvPr>
        </p:nvSpPr>
        <p:spPr>
          <a:xfrm>
            <a:off x="3289430" y="738517"/>
            <a:ext cx="8902570" cy="3808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b="1" dirty="0">
                <a:solidFill>
                  <a:srgbClr val="44546A"/>
                </a:solidFill>
                <a:latin typeface="Calibri Body"/>
              </a:rPr>
              <a:t>Framework – Burundi </a:t>
            </a:r>
            <a:r>
              <a:rPr lang="en-US" sz="2000" dirty="0">
                <a:solidFill>
                  <a:srgbClr val="44546A"/>
                </a:solidFill>
                <a:latin typeface="Calibri Body"/>
              </a:rPr>
              <a:t>Actionable guidelines based on grouping exercise</a:t>
            </a:r>
          </a:p>
        </p:txBody>
      </p:sp>
      <p:sp>
        <p:nvSpPr>
          <p:cNvPr id="8" name="Text Placeholder 9">
            <a:extLst>
              <a:ext uri="{FF2B5EF4-FFF2-40B4-BE49-F238E27FC236}">
                <a16:creationId xmlns:a16="http://schemas.microsoft.com/office/drawing/2014/main" id="{EFAD9D58-DA68-4D00-ACD4-77C80F0AD2D5}"/>
              </a:ext>
            </a:extLst>
          </p:cNvPr>
          <p:cNvSpPr txBox="1">
            <a:spLocks/>
          </p:cNvSpPr>
          <p:nvPr>
            <p:custDataLst>
              <p:tags r:id="rId3"/>
            </p:custDataLst>
          </p:nvPr>
        </p:nvSpPr>
        <p:spPr>
          <a:xfrm>
            <a:off x="3421382" y="5796271"/>
            <a:ext cx="4663438" cy="7874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dirty="0">
                <a:solidFill>
                  <a:srgbClr val="44546A"/>
                </a:solidFill>
                <a:latin typeface="Calibri Body"/>
              </a:rPr>
              <a:t>Legend: </a:t>
            </a:r>
          </a:p>
          <a:p>
            <a:pPr marL="0" indent="0">
              <a:buNone/>
            </a:pPr>
            <a:r>
              <a:rPr lang="en-US" sz="1400" b="1" dirty="0" err="1">
                <a:solidFill>
                  <a:srgbClr val="44546A"/>
                </a:solidFill>
                <a:latin typeface="Calibri Body"/>
              </a:rPr>
              <a:t>P_Numbe</a:t>
            </a:r>
            <a:r>
              <a:rPr lang="en-US" sz="1400" dirty="0" err="1">
                <a:solidFill>
                  <a:srgbClr val="44546A"/>
                </a:solidFill>
                <a:latin typeface="Calibri Body"/>
              </a:rPr>
              <a:t>r</a:t>
            </a:r>
            <a:r>
              <a:rPr lang="en-US" sz="1400" dirty="0">
                <a:solidFill>
                  <a:srgbClr val="44546A"/>
                </a:solidFill>
                <a:latin typeface="Calibri Body"/>
              </a:rPr>
              <a:t> (1–2–3 in order of decreasing priority) = Priority  </a:t>
            </a:r>
            <a:br>
              <a:rPr lang="en-US" sz="1400" dirty="0">
                <a:solidFill>
                  <a:srgbClr val="44546A"/>
                </a:solidFill>
                <a:latin typeface="Calibri Body"/>
              </a:rPr>
            </a:br>
            <a:r>
              <a:rPr lang="en-US" sz="1400" b="1" dirty="0">
                <a:solidFill>
                  <a:srgbClr val="44546A"/>
                </a:solidFill>
                <a:latin typeface="Calibri Body"/>
              </a:rPr>
              <a:t>FO</a:t>
            </a:r>
            <a:r>
              <a:rPr lang="en-US" sz="1400" dirty="0">
                <a:solidFill>
                  <a:srgbClr val="44546A"/>
                </a:solidFill>
                <a:latin typeface="Calibri Body"/>
              </a:rPr>
              <a:t> = Future objective</a:t>
            </a:r>
          </a:p>
        </p:txBody>
      </p:sp>
      <p:graphicFrame>
        <p:nvGraphicFramePr>
          <p:cNvPr id="9" name="Espace réservé du contenu 5"/>
          <p:cNvGraphicFramePr>
            <a:graphicFrameLocks/>
          </p:cNvGraphicFramePr>
          <p:nvPr>
            <p:extLst>
              <p:ext uri="{D42A27DB-BD31-4B8C-83A1-F6EECF244321}">
                <p14:modId xmlns:p14="http://schemas.microsoft.com/office/powerpoint/2010/main" val="3876978862"/>
              </p:ext>
            </p:extLst>
          </p:nvPr>
        </p:nvGraphicFramePr>
        <p:xfrm>
          <a:off x="3171615" y="1118603"/>
          <a:ext cx="8770618" cy="4945091"/>
        </p:xfrm>
        <a:graphic>
          <a:graphicData uri="http://schemas.openxmlformats.org/drawingml/2006/table">
            <a:tbl>
              <a:tblPr firstRow="1" bandRow="1">
                <a:tableStyleId>{5C22544A-7EE6-4342-B048-85BDC9FD1C3A}</a:tableStyleId>
              </a:tblPr>
              <a:tblGrid>
                <a:gridCol w="7277098">
                  <a:extLst>
                    <a:ext uri="{9D8B030D-6E8A-4147-A177-3AD203B41FA5}">
                      <a16:colId xmlns:a16="http://schemas.microsoft.com/office/drawing/2014/main" val="20000"/>
                    </a:ext>
                  </a:extLst>
                </a:gridCol>
                <a:gridCol w="497840">
                  <a:extLst>
                    <a:ext uri="{9D8B030D-6E8A-4147-A177-3AD203B41FA5}">
                      <a16:colId xmlns:a16="http://schemas.microsoft.com/office/drawing/2014/main" val="20001"/>
                    </a:ext>
                  </a:extLst>
                </a:gridCol>
                <a:gridCol w="497840">
                  <a:extLst>
                    <a:ext uri="{9D8B030D-6E8A-4147-A177-3AD203B41FA5}">
                      <a16:colId xmlns:a16="http://schemas.microsoft.com/office/drawing/2014/main" val="20002"/>
                    </a:ext>
                  </a:extLst>
                </a:gridCol>
                <a:gridCol w="497840">
                  <a:extLst>
                    <a:ext uri="{9D8B030D-6E8A-4147-A177-3AD203B41FA5}">
                      <a16:colId xmlns:a16="http://schemas.microsoft.com/office/drawing/2014/main" val="20003"/>
                    </a:ext>
                  </a:extLst>
                </a:gridCol>
              </a:tblGrid>
              <a:tr h="425795">
                <a:tc>
                  <a:txBody>
                    <a:bodyPr/>
                    <a:lstStyle/>
                    <a:p>
                      <a:pPr marL="0" marR="0" algn="ctr">
                        <a:lnSpc>
                          <a:spcPct val="107000"/>
                        </a:lnSpc>
                        <a:spcBef>
                          <a:spcPts val="0"/>
                        </a:spcBef>
                        <a:spcAft>
                          <a:spcPts val="0"/>
                        </a:spcAft>
                      </a:pPr>
                      <a:r>
                        <a:rPr lang="en-US" sz="18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Possible improvement of management within the PAs in Burundi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Group 1 &amp;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Group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Group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2">
                        <a:lumMod val="40000"/>
                        <a:lumOff val="60000"/>
                      </a:schemeClr>
                    </a:solidFill>
                  </a:tcPr>
                </a:tc>
                <a:extLst>
                  <a:ext uri="{0D108BD9-81ED-4DB2-BD59-A6C34878D82A}">
                    <a16:rowId xmlns:a16="http://schemas.microsoft.com/office/drawing/2014/main" val="10000"/>
                  </a:ext>
                </a:extLst>
              </a:tr>
              <a:tr h="447962">
                <a:tc>
                  <a:txBody>
                    <a:bodyPr/>
                    <a:lstStyle/>
                    <a:p>
                      <a:pPr marL="0" marR="0">
                        <a:lnSpc>
                          <a:spcPct val="107000"/>
                        </a:lnSpc>
                        <a:spcBef>
                          <a:spcPts val="0"/>
                        </a:spcBef>
                        <a:spcAft>
                          <a:spcPts val="0"/>
                        </a:spcAft>
                      </a:pPr>
                      <a:r>
                        <a:rPr lang="en-US" sz="14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Refine the analysis to better take into account the potential of the PA and, on this basis, define simple and realistic vision elements and objectives on which management and work plans can be built.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2">
                        <a:lumMod val="40000"/>
                        <a:lumOff val="60000"/>
                      </a:schemeClr>
                    </a:solidFill>
                  </a:tcPr>
                </a:tc>
                <a:extLst>
                  <a:ext uri="{0D108BD9-81ED-4DB2-BD59-A6C34878D82A}">
                    <a16:rowId xmlns:a16="http://schemas.microsoft.com/office/drawing/2014/main" val="10001"/>
                  </a:ext>
                </a:extLst>
              </a:tr>
              <a:tr h="1427746">
                <a:tc>
                  <a:txBody>
                    <a:bodyPr/>
                    <a:lstStyle/>
                    <a:p>
                      <a:pPr marL="0" marR="0">
                        <a:lnSpc>
                          <a:spcPct val="107000"/>
                        </a:lnSpc>
                        <a:spcBef>
                          <a:spcPts val="0"/>
                        </a:spcBef>
                        <a:spcAft>
                          <a:spcPts val="0"/>
                        </a:spcAft>
                      </a:pPr>
                      <a:r>
                        <a:rPr lang="en-US" sz="14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Strengthen management skills, mainly for training, aimed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216000" marR="0" lvl="1">
                        <a:lnSpc>
                          <a:spcPct val="107000"/>
                        </a:lnSpc>
                        <a:spcBef>
                          <a:spcPts val="0"/>
                        </a:spcBef>
                        <a:spcAft>
                          <a:spcPts val="0"/>
                        </a:spcAft>
                      </a:pPr>
                      <a:r>
                        <a:rPr lang="en-US" sz="1400" b="0" dirty="0" err="1">
                          <a:solidFill>
                            <a:srgbClr val="222222"/>
                          </a:solidFill>
                          <a:effectLst/>
                          <a:latin typeface="Roboto" panose="02000000000000000000" pitchFamily="2" charset="0"/>
                          <a:ea typeface="Times New Roman" panose="02020603050405020304" pitchFamily="18" charset="0"/>
                          <a:cs typeface="Arial" panose="020B0604020202020204" pitchFamily="34" charset="0"/>
                        </a:rPr>
                        <a:t>i</a:t>
                      </a:r>
                      <a:r>
                        <a:rPr lang="en-US" sz="1400" b="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 identifying manageable actions,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216000" marR="0">
                        <a:lnSpc>
                          <a:spcPct val="107000"/>
                        </a:lnSpc>
                        <a:spcBef>
                          <a:spcPts val="0"/>
                        </a:spcBef>
                        <a:spcAft>
                          <a:spcPts val="0"/>
                        </a:spcAft>
                      </a:pPr>
                      <a:r>
                        <a:rPr lang="en-US" sz="1400" b="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ii. developing a proactive, results-oriented approach</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216000" marR="0">
                        <a:lnSpc>
                          <a:spcPct val="107000"/>
                        </a:lnSpc>
                        <a:spcBef>
                          <a:spcPts val="0"/>
                        </a:spcBef>
                        <a:spcAft>
                          <a:spcPts val="0"/>
                        </a:spcAft>
                      </a:pPr>
                      <a:r>
                        <a:rPr lang="en-US" sz="1400" b="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iii. internalizing management tools such as: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400" b="0" i="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a. planning, monitoring and evaluation</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400" b="0" i="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b. problem solving, decision making</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nSpc>
                          <a:spcPct val="107000"/>
                        </a:lnSpc>
                        <a:spcBef>
                          <a:spcPts val="0"/>
                        </a:spcBef>
                        <a:spcAft>
                          <a:spcPts val="0"/>
                        </a:spcAft>
                      </a:pPr>
                      <a:r>
                        <a:rPr lang="en-US" sz="1400" b="0" i="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c. prioritization and management with limited resources</a:t>
                      </a:r>
                      <a:endParaRPr lang="en-US"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FO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2">
                        <a:lumMod val="40000"/>
                        <a:lumOff val="60000"/>
                      </a:schemeClr>
                    </a:solidFill>
                  </a:tcPr>
                </a:tc>
                <a:extLst>
                  <a:ext uri="{0D108BD9-81ED-4DB2-BD59-A6C34878D82A}">
                    <a16:rowId xmlns:a16="http://schemas.microsoft.com/office/drawing/2014/main" val="10002"/>
                  </a:ext>
                </a:extLst>
              </a:tr>
              <a:tr h="972290">
                <a:tc>
                  <a:txBody>
                    <a:bodyPr/>
                    <a:lstStyle/>
                    <a:p>
                      <a:pPr marL="0" marR="0">
                        <a:lnSpc>
                          <a:spcPct val="107000"/>
                        </a:lnSpc>
                        <a:spcBef>
                          <a:spcPts val="0"/>
                        </a:spcBef>
                        <a:spcAft>
                          <a:spcPts val="0"/>
                        </a:spcAft>
                      </a:pPr>
                      <a:r>
                        <a:rPr lang="en-US" sz="14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Develop an approach to the management of ecosystem services (knowledge, conservation) to promote: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216000" marR="0" algn="l" defTabSz="914400" rtl="0" eaLnBrk="1" latinLnBrk="0" hangingPunct="1">
                        <a:lnSpc>
                          <a:spcPct val="107000"/>
                        </a:lnSpc>
                        <a:spcBef>
                          <a:spcPts val="0"/>
                        </a:spcBef>
                        <a:spcAft>
                          <a:spcPts val="0"/>
                        </a:spcAft>
                      </a:pPr>
                      <a:r>
                        <a:rPr lang="en-US" sz="1400" b="0" kern="1200" dirty="0" err="1">
                          <a:solidFill>
                            <a:srgbClr val="222222"/>
                          </a:solidFill>
                          <a:effectLst/>
                          <a:latin typeface="Roboto" panose="02000000000000000000" pitchFamily="2" charset="0"/>
                          <a:ea typeface="Times New Roman" panose="02020603050405020304" pitchFamily="18" charset="0"/>
                          <a:cs typeface="Arial" panose="020B0604020202020204" pitchFamily="34" charset="0"/>
                        </a:rPr>
                        <a:t>i</a:t>
                      </a:r>
                      <a:r>
                        <a:rPr lang="en-US" sz="1400" b="0" kern="120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 the provision of sustainable ecosystem services for people</a:t>
                      </a:r>
                    </a:p>
                    <a:p>
                      <a:pPr marL="216000" marR="0" algn="l" defTabSz="914400" rtl="0" eaLnBrk="1" latinLnBrk="0" hangingPunct="1">
                        <a:lnSpc>
                          <a:spcPct val="107000"/>
                        </a:lnSpc>
                        <a:spcBef>
                          <a:spcPts val="0"/>
                        </a:spcBef>
                        <a:spcAft>
                          <a:spcPts val="0"/>
                        </a:spcAft>
                      </a:pPr>
                      <a:r>
                        <a:rPr lang="en-US" sz="1400" b="0" kern="120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ii. the growth of PAs through the development of environmental education</a:t>
                      </a:r>
                    </a:p>
                    <a:p>
                      <a:pPr marL="216000" marR="0" algn="l" defTabSz="914400" rtl="0" eaLnBrk="1" latinLnBrk="0" hangingPunct="1">
                        <a:lnSpc>
                          <a:spcPct val="107000"/>
                        </a:lnSpc>
                        <a:spcBef>
                          <a:spcPts val="0"/>
                        </a:spcBef>
                        <a:spcAft>
                          <a:spcPts val="0"/>
                        </a:spcAft>
                      </a:pPr>
                      <a:r>
                        <a:rPr lang="en-US" sz="1400" b="0" kern="120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iii. Tourism based on ecosystem services and related to biodiversity</a:t>
                      </a:r>
                    </a:p>
                  </a:txBody>
                  <a:tcPr marL="68474" marR="68474" marT="0" marB="0"/>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FO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P3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2">
                        <a:lumMod val="40000"/>
                        <a:lumOff val="60000"/>
                      </a:schemeClr>
                    </a:solidFill>
                  </a:tcPr>
                </a:tc>
                <a:extLst>
                  <a:ext uri="{0D108BD9-81ED-4DB2-BD59-A6C34878D82A}">
                    <a16:rowId xmlns:a16="http://schemas.microsoft.com/office/drawing/2014/main" val="10003"/>
                  </a:ext>
                </a:extLst>
              </a:tr>
              <a:tr h="972290">
                <a:tc>
                  <a:txBody>
                    <a:bodyPr/>
                    <a:lstStyle/>
                    <a:p>
                      <a:pPr marL="0" marR="0">
                        <a:lnSpc>
                          <a:spcPct val="107000"/>
                        </a:lnSpc>
                        <a:spcBef>
                          <a:spcPts val="0"/>
                        </a:spcBef>
                        <a:spcAft>
                          <a:spcPts val="0"/>
                        </a:spcAft>
                      </a:pPr>
                      <a:r>
                        <a:rPr lang="en-US" sz="14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Strengthen the governance of PAs to: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216000" marR="0" algn="l" defTabSz="914400" rtl="0" eaLnBrk="1" latinLnBrk="0" hangingPunct="1">
                        <a:lnSpc>
                          <a:spcPct val="107000"/>
                        </a:lnSpc>
                        <a:spcBef>
                          <a:spcPts val="0"/>
                        </a:spcBef>
                        <a:spcAft>
                          <a:spcPts val="0"/>
                        </a:spcAft>
                      </a:pPr>
                      <a:r>
                        <a:rPr lang="en-US" sz="1400" b="0" kern="1200" dirty="0" err="1">
                          <a:solidFill>
                            <a:srgbClr val="222222"/>
                          </a:solidFill>
                          <a:effectLst/>
                          <a:latin typeface="Roboto" panose="02000000000000000000" pitchFamily="2" charset="0"/>
                          <a:ea typeface="Times New Roman" panose="02020603050405020304" pitchFamily="18" charset="0"/>
                          <a:cs typeface="Arial" panose="020B0604020202020204" pitchFamily="34" charset="0"/>
                        </a:rPr>
                        <a:t>i</a:t>
                      </a:r>
                      <a:r>
                        <a:rPr lang="en-US" sz="1400" b="0" kern="120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 improve the management of ecosystem services</a:t>
                      </a:r>
                    </a:p>
                    <a:p>
                      <a:pPr marL="216000" marR="0" algn="l" defTabSz="914400" rtl="0" eaLnBrk="1" latinLnBrk="0" hangingPunct="1">
                        <a:lnSpc>
                          <a:spcPct val="107000"/>
                        </a:lnSpc>
                        <a:spcBef>
                          <a:spcPts val="0"/>
                        </a:spcBef>
                        <a:spcAft>
                          <a:spcPts val="0"/>
                        </a:spcAft>
                      </a:pPr>
                      <a:r>
                        <a:rPr lang="en-US" sz="1400" b="0" kern="120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ii. reduce threats</a:t>
                      </a:r>
                    </a:p>
                    <a:p>
                      <a:pPr marL="216000" marR="0" algn="l" defTabSz="914400" rtl="0" eaLnBrk="1" latinLnBrk="0" hangingPunct="1">
                        <a:lnSpc>
                          <a:spcPct val="107000"/>
                        </a:lnSpc>
                        <a:spcBef>
                          <a:spcPts val="0"/>
                        </a:spcBef>
                        <a:spcAft>
                          <a:spcPts val="0"/>
                        </a:spcAft>
                      </a:pPr>
                      <a:r>
                        <a:rPr lang="en-US" sz="1400" b="0" kern="1200"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iii. preserve the cultural values of minority indigenous and disadvantaged populations (e.g., pygmies)</a:t>
                      </a:r>
                    </a:p>
                  </a:txBody>
                  <a:tcPr marL="68474" marR="68474" marT="0" marB="0"/>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FO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6">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FO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4">
                        <a:lumMod val="40000"/>
                        <a:lumOff val="60000"/>
                      </a:schemeClr>
                    </a:solidFill>
                  </a:tcPr>
                </a:tc>
                <a:tc>
                  <a:txBody>
                    <a:bodyPr/>
                    <a:lstStyle/>
                    <a:p>
                      <a:pPr marL="0" marR="0" algn="ctr">
                        <a:lnSpc>
                          <a:spcPct val="107000"/>
                        </a:lnSpc>
                        <a:spcBef>
                          <a:spcPts val="0"/>
                        </a:spcBef>
                        <a:spcAft>
                          <a:spcPts val="0"/>
                        </a:spcAft>
                      </a:pPr>
                      <a:r>
                        <a:rPr lang="en-US" sz="1000" b="1" dirty="0">
                          <a:solidFill>
                            <a:srgbClr val="222222"/>
                          </a:solidFill>
                          <a:effectLst/>
                          <a:latin typeface="Roboto" panose="02000000000000000000" pitchFamily="2" charset="0"/>
                          <a:ea typeface="Times New Roman" panose="02020603050405020304" pitchFamily="18" charset="0"/>
                          <a:cs typeface="Arial" panose="020B0604020202020204" pitchFamily="34" charset="0"/>
                        </a:rPr>
                        <a:t>FO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4" marR="68474" marT="0" marB="0" anchor="ctr">
                    <a:solidFill>
                      <a:schemeClr val="accent2">
                        <a:lumMod val="40000"/>
                        <a:lumOff val="60000"/>
                      </a:schemeClr>
                    </a:solidFill>
                  </a:tcPr>
                </a:tc>
                <a:extLst>
                  <a:ext uri="{0D108BD9-81ED-4DB2-BD59-A6C34878D82A}">
                    <a16:rowId xmlns:a16="http://schemas.microsoft.com/office/drawing/2014/main" val="10004"/>
                  </a:ext>
                </a:extLst>
              </a:tr>
            </a:tbl>
          </a:graphicData>
        </a:graphic>
      </p:graphicFrame>
      <p:sp>
        <p:nvSpPr>
          <p:cNvPr id="10" name="Rettangolo 15">
            <a:extLst>
              <a:ext uri="{FF2B5EF4-FFF2-40B4-BE49-F238E27FC236}">
                <a16:creationId xmlns:a16="http://schemas.microsoft.com/office/drawing/2014/main" id="{BB6BF110-2FAF-4E9A-91F7-65E090C00FE5}"/>
              </a:ext>
            </a:extLst>
          </p:cNvPr>
          <p:cNvSpPr/>
          <p:nvPr>
            <p:custDataLst>
              <p:tags r:id="rId4"/>
            </p:custDataLst>
          </p:nvPr>
        </p:nvSpPr>
        <p:spPr>
          <a:xfrm>
            <a:off x="248815" y="368936"/>
            <a:ext cx="11514794"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 Aggregation of results, challenges and solutions</a:t>
            </a:r>
          </a:p>
        </p:txBody>
      </p:sp>
    </p:spTree>
    <p:extLst>
      <p:ext uri="{BB962C8B-B14F-4D97-AF65-F5344CB8AC3E}">
        <p14:creationId xmlns:p14="http://schemas.microsoft.com/office/powerpoint/2010/main" val="106712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8828815" cy="369332"/>
          </a:xfrm>
          <a:prstGeom prst="rect">
            <a:avLst/>
          </a:prstGeom>
        </p:spPr>
        <p:txBody>
          <a:bodyPr wrap="square">
            <a:spAutoFit/>
          </a:bodyPr>
          <a:lstStyle/>
          <a:p>
            <a:r>
              <a:rPr lang="pl-PL" b="1" dirty="0">
                <a:solidFill>
                  <a:srgbClr val="70AD47"/>
                </a:solidFill>
                <a:latin typeface="Calibri Body"/>
                <a:cs typeface="Calibri" panose="020F0502020204030204" pitchFamily="34" charset="0"/>
              </a:rPr>
              <a:t>General observation</a:t>
            </a:r>
            <a:endParaRPr lang="en-US" b="1" dirty="0">
              <a:solidFill>
                <a:srgbClr val="70AD47"/>
              </a:solidFill>
              <a:latin typeface="Calibri Body"/>
              <a:cs typeface="Calibri" panose="020F0502020204030204" pitchFamily="34" charset="0"/>
            </a:endParaRPr>
          </a:p>
        </p:txBody>
      </p:sp>
      <p:pic>
        <p:nvPicPr>
          <p:cNvPr id="2" name="Picture 1">
            <a:extLst>
              <a:ext uri="{FF2B5EF4-FFF2-40B4-BE49-F238E27FC236}">
                <a16:creationId xmlns:a16="http://schemas.microsoft.com/office/drawing/2014/main" id="{28848F6B-4B9E-4304-BDF9-E56A0F63A759}"/>
              </a:ext>
            </a:extLst>
          </p:cNvPr>
          <p:cNvPicPr>
            <a:picLocks noChangeAspect="1"/>
          </p:cNvPicPr>
          <p:nvPr/>
        </p:nvPicPr>
        <p:blipFill>
          <a:blip r:embed="rId4"/>
          <a:stretch>
            <a:fillRect/>
          </a:stretch>
        </p:blipFill>
        <p:spPr>
          <a:xfrm>
            <a:off x="2862468" y="215886"/>
            <a:ext cx="6894917" cy="5681412"/>
          </a:xfrm>
          <a:prstGeom prst="rect">
            <a:avLst/>
          </a:prstGeom>
        </p:spPr>
      </p:pic>
    </p:spTree>
    <p:extLst>
      <p:ext uri="{BB962C8B-B14F-4D97-AF65-F5344CB8AC3E}">
        <p14:creationId xmlns:p14="http://schemas.microsoft.com/office/powerpoint/2010/main" val="1835398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8828815"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General observation</a:t>
            </a:r>
          </a:p>
        </p:txBody>
      </p:sp>
      <p:pic>
        <p:nvPicPr>
          <p:cNvPr id="2" name="Picture 1">
            <a:extLst>
              <a:ext uri="{FF2B5EF4-FFF2-40B4-BE49-F238E27FC236}">
                <a16:creationId xmlns:a16="http://schemas.microsoft.com/office/drawing/2014/main" id="{1ACF3EF1-BD25-4A6D-ADF5-B724BB0D3542}"/>
              </a:ext>
            </a:extLst>
          </p:cNvPr>
          <p:cNvPicPr>
            <a:picLocks noChangeAspect="1"/>
          </p:cNvPicPr>
          <p:nvPr/>
        </p:nvPicPr>
        <p:blipFill>
          <a:blip r:embed="rId4"/>
          <a:stretch>
            <a:fillRect/>
          </a:stretch>
        </p:blipFill>
        <p:spPr>
          <a:xfrm>
            <a:off x="78429" y="1737208"/>
            <a:ext cx="6773048" cy="3817346"/>
          </a:xfrm>
          <a:prstGeom prst="rect">
            <a:avLst/>
          </a:prstGeom>
        </p:spPr>
      </p:pic>
      <p:pic>
        <p:nvPicPr>
          <p:cNvPr id="5" name="Picture 4">
            <a:extLst>
              <a:ext uri="{FF2B5EF4-FFF2-40B4-BE49-F238E27FC236}">
                <a16:creationId xmlns:a16="http://schemas.microsoft.com/office/drawing/2014/main" id="{4E48F28C-6B1C-4B4E-AB6A-DCFFF61C8D81}"/>
              </a:ext>
            </a:extLst>
          </p:cNvPr>
          <p:cNvPicPr>
            <a:picLocks noChangeAspect="1"/>
          </p:cNvPicPr>
          <p:nvPr/>
        </p:nvPicPr>
        <p:blipFill>
          <a:blip r:embed="rId5"/>
          <a:stretch>
            <a:fillRect/>
          </a:stretch>
        </p:blipFill>
        <p:spPr>
          <a:xfrm>
            <a:off x="6532170" y="165589"/>
            <a:ext cx="5573524" cy="3986128"/>
          </a:xfrm>
          <a:prstGeom prst="rect">
            <a:avLst/>
          </a:prstGeom>
        </p:spPr>
      </p:pic>
    </p:spTree>
    <p:extLst>
      <p:ext uri="{BB962C8B-B14F-4D97-AF65-F5344CB8AC3E}">
        <p14:creationId xmlns:p14="http://schemas.microsoft.com/office/powerpoint/2010/main" val="2037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z="1800" b="1" dirty="0">
                <a:solidFill>
                  <a:schemeClr val="tx2"/>
                </a:solidFill>
                <a:latin typeface="Calibri Body"/>
                <a:ea typeface="+mn-ea"/>
                <a:cs typeface="Calibri" panose="020F0502020204030204" pitchFamily="34" charset="0"/>
              </a:rPr>
              <a:t>Protected areas framework analysis</a:t>
            </a:r>
          </a:p>
        </p:txBody>
      </p:sp>
      <p:sp>
        <p:nvSpPr>
          <p:cNvPr id="4" name="Title 3"/>
          <p:cNvSpPr>
            <a:spLocks noGrp="1"/>
          </p:cNvSpPr>
          <p:nvPr>
            <p:ph type="title"/>
          </p:nvPr>
        </p:nvSpPr>
        <p:spPr/>
        <p:txBody>
          <a:bodyPr>
            <a:normAutofit fontScale="90000"/>
          </a:bodyPr>
          <a:lstStyle/>
          <a:p>
            <a:r>
              <a:rPr lang="pl-PL" dirty="0">
                <a:solidFill>
                  <a:schemeClr val="tx2"/>
                </a:solidFill>
              </a:rPr>
              <a:t>Outline</a:t>
            </a:r>
            <a:endParaRPr lang="en-US" dirty="0">
              <a:solidFill>
                <a:schemeClr val="tx2"/>
              </a:solidFill>
            </a:endParaRPr>
          </a:p>
        </p:txBody>
      </p:sp>
      <p:sp>
        <p:nvSpPr>
          <p:cNvPr id="5" name="Content Placeholder 4"/>
          <p:cNvSpPr>
            <a:spLocks noGrp="1"/>
          </p:cNvSpPr>
          <p:nvPr>
            <p:ph idx="1"/>
          </p:nvPr>
        </p:nvSpPr>
        <p:spPr/>
        <p:txBody>
          <a:bodyPr/>
          <a:lstStyle/>
          <a:p>
            <a:r>
              <a:rPr lang="en-US" dirty="0">
                <a:solidFill>
                  <a:schemeClr val="tx2"/>
                </a:solidFill>
              </a:rPr>
              <a:t>Assessment and improvement of management effectiveness </a:t>
            </a:r>
          </a:p>
          <a:p>
            <a:r>
              <a:rPr lang="en-US" dirty="0">
                <a:solidFill>
                  <a:schemeClr val="tx2"/>
                </a:solidFill>
              </a:rPr>
              <a:t>Protected areas framework analysis</a:t>
            </a:r>
            <a:endParaRPr lang="en-US" dirty="0"/>
          </a:p>
        </p:txBody>
      </p:sp>
    </p:spTree>
    <p:extLst>
      <p:ext uri="{BB962C8B-B14F-4D97-AF65-F5344CB8AC3E}">
        <p14:creationId xmlns:p14="http://schemas.microsoft.com/office/powerpoint/2010/main" val="136518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503060" cy="454470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67" t="500" r="8321" b="8991"/>
          <a:stretch/>
        </p:blipFill>
        <p:spPr>
          <a:xfrm>
            <a:off x="6071616" y="1828800"/>
            <a:ext cx="6120384" cy="40111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178"/>
            <a:ext cx="12191999" cy="5839939"/>
          </a:xfrm>
          <a:prstGeom prst="rect">
            <a:avLst/>
          </a:prstGeom>
        </p:spPr>
      </p:pic>
      <p:sp>
        <p:nvSpPr>
          <p:cNvPr id="8" name="Title 8"/>
          <p:cNvSpPr>
            <a:spLocks noGrp="1"/>
          </p:cNvSpPr>
          <p:nvPr>
            <p:ph type="title"/>
          </p:nvPr>
        </p:nvSpPr>
        <p:spPr>
          <a:xfrm>
            <a:off x="2675164" y="1828800"/>
            <a:ext cx="7429501" cy="1988047"/>
          </a:xfrm>
        </p:spPr>
        <p:txBody>
          <a:bodyPr>
            <a:normAutofit fontScale="90000"/>
          </a:bodyPr>
          <a:lstStyle/>
          <a:p>
            <a:r>
              <a:rPr lang="pl-PL" dirty="0">
                <a:solidFill>
                  <a:schemeClr val="tx2"/>
                </a:solidFill>
              </a:rPr>
              <a:t>Assessment </a:t>
            </a:r>
            <a:r>
              <a:rPr lang="fr-FR" dirty="0">
                <a:solidFill>
                  <a:schemeClr val="tx2"/>
                </a:solidFill>
              </a:rPr>
              <a:t>and</a:t>
            </a:r>
            <a:r>
              <a:rPr lang="pl-PL" dirty="0">
                <a:solidFill>
                  <a:schemeClr val="tx2"/>
                </a:solidFill>
              </a:rPr>
              <a:t> improvement of management effectiveness</a:t>
            </a:r>
          </a:p>
        </p:txBody>
      </p:sp>
    </p:spTree>
    <p:extLst>
      <p:ext uri="{BB962C8B-B14F-4D97-AF65-F5344CB8AC3E}">
        <p14:creationId xmlns:p14="http://schemas.microsoft.com/office/powerpoint/2010/main" val="191969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8989" y="1404233"/>
            <a:ext cx="3114171" cy="3416320"/>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US" sz="3600" b="1" dirty="0">
                <a:solidFill>
                  <a:srgbClr val="44546A"/>
                </a:solidFill>
                <a:latin typeface="Calibri Body"/>
              </a:rPr>
              <a:t>Flux of information and balanced analysis</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8828815"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Assessment and improvement of the management</a:t>
            </a:r>
          </a:p>
        </p:txBody>
      </p:sp>
      <p:sp>
        <p:nvSpPr>
          <p:cNvPr id="3" name="Forme libre 2"/>
          <p:cNvSpPr/>
          <p:nvPr/>
        </p:nvSpPr>
        <p:spPr>
          <a:xfrm>
            <a:off x="3429001" y="738268"/>
            <a:ext cx="8184888" cy="5033874"/>
          </a:xfrm>
          <a:custGeom>
            <a:avLst/>
            <a:gdLst>
              <a:gd name="connsiteX0" fmla="*/ 33307 w 779162"/>
              <a:gd name="connsiteY0" fmla="*/ 7620 h 532850"/>
              <a:gd name="connsiteX1" fmla="*/ 48547 w 779162"/>
              <a:gd name="connsiteY1" fmla="*/ 472440 h 532850"/>
              <a:gd name="connsiteX2" fmla="*/ 48547 w 779162"/>
              <a:gd name="connsiteY2" fmla="*/ 495300 h 532850"/>
              <a:gd name="connsiteX3" fmla="*/ 711487 w 779162"/>
              <a:gd name="connsiteY3" fmla="*/ 495300 h 532850"/>
              <a:gd name="connsiteX4" fmla="*/ 757207 w 779162"/>
              <a:gd name="connsiteY4" fmla="*/ 0 h 532850"/>
              <a:gd name="connsiteX5" fmla="*/ 757207 w 779162"/>
              <a:gd name="connsiteY5" fmla="*/ 0 h 532850"/>
              <a:gd name="connsiteX6" fmla="*/ 33307 w 779162"/>
              <a:gd name="connsiteY6" fmla="*/ 7620 h 532850"/>
              <a:gd name="connsiteX0" fmla="*/ 0 w 745855"/>
              <a:gd name="connsiteY0" fmla="*/ 7620 h 550024"/>
              <a:gd name="connsiteX1" fmla="*/ 15240 w 745855"/>
              <a:gd name="connsiteY1" fmla="*/ 472440 h 550024"/>
              <a:gd name="connsiteX2" fmla="*/ 15240 w 745855"/>
              <a:gd name="connsiteY2" fmla="*/ 495300 h 550024"/>
              <a:gd name="connsiteX3" fmla="*/ 678180 w 745855"/>
              <a:gd name="connsiteY3" fmla="*/ 495300 h 550024"/>
              <a:gd name="connsiteX4" fmla="*/ 723900 w 745855"/>
              <a:gd name="connsiteY4" fmla="*/ 0 h 550024"/>
              <a:gd name="connsiteX5" fmla="*/ 723900 w 745855"/>
              <a:gd name="connsiteY5" fmla="*/ 0 h 550024"/>
              <a:gd name="connsiteX6" fmla="*/ 0 w 745855"/>
              <a:gd name="connsiteY6" fmla="*/ 7620 h 550024"/>
              <a:gd name="connsiteX0" fmla="*/ 0 w 723900"/>
              <a:gd name="connsiteY0" fmla="*/ 7620 h 562931"/>
              <a:gd name="connsiteX1" fmla="*/ 15240 w 723900"/>
              <a:gd name="connsiteY1" fmla="*/ 472440 h 562931"/>
              <a:gd name="connsiteX2" fmla="*/ 15240 w 723900"/>
              <a:gd name="connsiteY2" fmla="*/ 495300 h 562931"/>
              <a:gd name="connsiteX3" fmla="*/ 678180 w 723900"/>
              <a:gd name="connsiteY3" fmla="*/ 495300 h 562931"/>
              <a:gd name="connsiteX4" fmla="*/ 723900 w 723900"/>
              <a:gd name="connsiteY4" fmla="*/ 0 h 562931"/>
              <a:gd name="connsiteX5" fmla="*/ 723900 w 723900"/>
              <a:gd name="connsiteY5" fmla="*/ 0 h 562931"/>
              <a:gd name="connsiteX6" fmla="*/ 0 w 723900"/>
              <a:gd name="connsiteY6" fmla="*/ 7620 h 562931"/>
              <a:gd name="connsiteX0" fmla="*/ 36735 w 761325"/>
              <a:gd name="connsiteY0" fmla="*/ 7620 h 547906"/>
              <a:gd name="connsiteX1" fmla="*/ 51975 w 761325"/>
              <a:gd name="connsiteY1" fmla="*/ 472440 h 547906"/>
              <a:gd name="connsiteX2" fmla="*/ 51975 w 761325"/>
              <a:gd name="connsiteY2" fmla="*/ 495300 h 547906"/>
              <a:gd name="connsiteX3" fmla="*/ 761197 w 761325"/>
              <a:gd name="connsiteY3" fmla="*/ 496670 h 547906"/>
              <a:gd name="connsiteX4" fmla="*/ 760635 w 761325"/>
              <a:gd name="connsiteY4" fmla="*/ 0 h 547906"/>
              <a:gd name="connsiteX5" fmla="*/ 760635 w 761325"/>
              <a:gd name="connsiteY5" fmla="*/ 0 h 547906"/>
              <a:gd name="connsiteX6" fmla="*/ 36735 w 761325"/>
              <a:gd name="connsiteY6" fmla="*/ 7620 h 547906"/>
              <a:gd name="connsiteX0" fmla="*/ 36735 w 764930"/>
              <a:gd name="connsiteY0" fmla="*/ 7620 h 514436"/>
              <a:gd name="connsiteX1" fmla="*/ 51975 w 764930"/>
              <a:gd name="connsiteY1" fmla="*/ 472440 h 514436"/>
              <a:gd name="connsiteX2" fmla="*/ 51975 w 764930"/>
              <a:gd name="connsiteY2" fmla="*/ 495300 h 514436"/>
              <a:gd name="connsiteX3" fmla="*/ 761197 w 764930"/>
              <a:gd name="connsiteY3" fmla="*/ 496670 h 514436"/>
              <a:gd name="connsiteX4" fmla="*/ 760635 w 764930"/>
              <a:gd name="connsiteY4" fmla="*/ 0 h 514436"/>
              <a:gd name="connsiteX5" fmla="*/ 760635 w 764930"/>
              <a:gd name="connsiteY5" fmla="*/ 0 h 514436"/>
              <a:gd name="connsiteX6" fmla="*/ 36735 w 764930"/>
              <a:gd name="connsiteY6" fmla="*/ 7620 h 514436"/>
              <a:gd name="connsiteX0" fmla="*/ 82254 w 810449"/>
              <a:gd name="connsiteY0" fmla="*/ 7620 h 531657"/>
              <a:gd name="connsiteX1" fmla="*/ 97494 w 810449"/>
              <a:gd name="connsiteY1" fmla="*/ 495300 h 531657"/>
              <a:gd name="connsiteX2" fmla="*/ 806716 w 810449"/>
              <a:gd name="connsiteY2" fmla="*/ 496670 h 531657"/>
              <a:gd name="connsiteX3" fmla="*/ 806154 w 810449"/>
              <a:gd name="connsiteY3" fmla="*/ 0 h 531657"/>
              <a:gd name="connsiteX4" fmla="*/ 806154 w 810449"/>
              <a:gd name="connsiteY4" fmla="*/ 0 h 531657"/>
              <a:gd name="connsiteX5" fmla="*/ 82254 w 810449"/>
              <a:gd name="connsiteY5" fmla="*/ 7620 h 531657"/>
              <a:gd name="connsiteX0" fmla="*/ 50246 w 778441"/>
              <a:gd name="connsiteY0" fmla="*/ 7620 h 496671"/>
              <a:gd name="connsiteX1" fmla="*/ 65486 w 778441"/>
              <a:gd name="connsiteY1" fmla="*/ 495300 h 496671"/>
              <a:gd name="connsiteX2" fmla="*/ 774708 w 778441"/>
              <a:gd name="connsiteY2" fmla="*/ 496670 h 496671"/>
              <a:gd name="connsiteX3" fmla="*/ 774146 w 778441"/>
              <a:gd name="connsiteY3" fmla="*/ 0 h 496671"/>
              <a:gd name="connsiteX4" fmla="*/ 774146 w 778441"/>
              <a:gd name="connsiteY4" fmla="*/ 0 h 496671"/>
              <a:gd name="connsiteX5" fmla="*/ 50246 w 778441"/>
              <a:gd name="connsiteY5" fmla="*/ 7620 h 496671"/>
              <a:gd name="connsiteX0" fmla="*/ 48160 w 776355"/>
              <a:gd name="connsiteY0" fmla="*/ 7620 h 496671"/>
              <a:gd name="connsiteX1" fmla="*/ 63400 w 776355"/>
              <a:gd name="connsiteY1" fmla="*/ 495300 h 496671"/>
              <a:gd name="connsiteX2" fmla="*/ 772622 w 776355"/>
              <a:gd name="connsiteY2" fmla="*/ 496670 h 496671"/>
              <a:gd name="connsiteX3" fmla="*/ 772060 w 776355"/>
              <a:gd name="connsiteY3" fmla="*/ 0 h 496671"/>
              <a:gd name="connsiteX4" fmla="*/ 772060 w 776355"/>
              <a:gd name="connsiteY4" fmla="*/ 0 h 496671"/>
              <a:gd name="connsiteX5" fmla="*/ 48160 w 776355"/>
              <a:gd name="connsiteY5" fmla="*/ 7620 h 496671"/>
              <a:gd name="connsiteX0" fmla="*/ 0 w 728195"/>
              <a:gd name="connsiteY0" fmla="*/ 7620 h 496671"/>
              <a:gd name="connsiteX1" fmla="*/ 15240 w 728195"/>
              <a:gd name="connsiteY1" fmla="*/ 495300 h 496671"/>
              <a:gd name="connsiteX2" fmla="*/ 724462 w 728195"/>
              <a:gd name="connsiteY2" fmla="*/ 496670 h 496671"/>
              <a:gd name="connsiteX3" fmla="*/ 723900 w 728195"/>
              <a:gd name="connsiteY3" fmla="*/ 0 h 496671"/>
              <a:gd name="connsiteX4" fmla="*/ 723900 w 728195"/>
              <a:gd name="connsiteY4" fmla="*/ 0 h 496671"/>
              <a:gd name="connsiteX5" fmla="*/ 0 w 728195"/>
              <a:gd name="connsiteY5" fmla="*/ 7620 h 496671"/>
              <a:gd name="connsiteX0" fmla="*/ 0 w 728195"/>
              <a:gd name="connsiteY0" fmla="*/ 7620 h 496671"/>
              <a:gd name="connsiteX1" fmla="*/ 15240 w 728195"/>
              <a:gd name="connsiteY1" fmla="*/ 495300 h 496671"/>
              <a:gd name="connsiteX2" fmla="*/ 724462 w 728195"/>
              <a:gd name="connsiteY2" fmla="*/ 496670 h 496671"/>
              <a:gd name="connsiteX3" fmla="*/ 723900 w 728195"/>
              <a:gd name="connsiteY3" fmla="*/ 0 h 496671"/>
              <a:gd name="connsiteX4" fmla="*/ 723900 w 728195"/>
              <a:gd name="connsiteY4" fmla="*/ 0 h 496671"/>
              <a:gd name="connsiteX5" fmla="*/ 0 w 728195"/>
              <a:gd name="connsiteY5" fmla="*/ 7620 h 496671"/>
              <a:gd name="connsiteX0" fmla="*/ 0 w 728195"/>
              <a:gd name="connsiteY0" fmla="*/ 7620 h 496671"/>
              <a:gd name="connsiteX1" fmla="*/ 15240 w 728195"/>
              <a:gd name="connsiteY1" fmla="*/ 495300 h 496671"/>
              <a:gd name="connsiteX2" fmla="*/ 724462 w 728195"/>
              <a:gd name="connsiteY2" fmla="*/ 496670 h 496671"/>
              <a:gd name="connsiteX3" fmla="*/ 723900 w 728195"/>
              <a:gd name="connsiteY3" fmla="*/ 0 h 496671"/>
              <a:gd name="connsiteX4" fmla="*/ 723900 w 728195"/>
              <a:gd name="connsiteY4" fmla="*/ 0 h 496671"/>
              <a:gd name="connsiteX5" fmla="*/ 0 w 728195"/>
              <a:gd name="connsiteY5" fmla="*/ 7620 h 496671"/>
              <a:gd name="connsiteX0" fmla="*/ 0 w 777268"/>
              <a:gd name="connsiteY0" fmla="*/ 7620 h 532858"/>
              <a:gd name="connsiteX1" fmla="*/ 9051 w 777268"/>
              <a:gd name="connsiteY1" fmla="*/ 495300 h 532858"/>
              <a:gd name="connsiteX2" fmla="*/ 724462 w 777268"/>
              <a:gd name="connsiteY2" fmla="*/ 496670 h 532858"/>
              <a:gd name="connsiteX3" fmla="*/ 723900 w 777268"/>
              <a:gd name="connsiteY3" fmla="*/ 0 h 532858"/>
              <a:gd name="connsiteX4" fmla="*/ 723900 w 777268"/>
              <a:gd name="connsiteY4" fmla="*/ 0 h 532858"/>
              <a:gd name="connsiteX5" fmla="*/ 0 w 777268"/>
              <a:gd name="connsiteY5" fmla="*/ 7620 h 532858"/>
              <a:gd name="connsiteX0" fmla="*/ 0 w 725033"/>
              <a:gd name="connsiteY0" fmla="*/ 7620 h 496809"/>
              <a:gd name="connsiteX1" fmla="*/ 9051 w 725033"/>
              <a:gd name="connsiteY1" fmla="*/ 495300 h 496809"/>
              <a:gd name="connsiteX2" fmla="*/ 724462 w 725033"/>
              <a:gd name="connsiteY2" fmla="*/ 496670 h 496809"/>
              <a:gd name="connsiteX3" fmla="*/ 723900 w 725033"/>
              <a:gd name="connsiteY3" fmla="*/ 0 h 496809"/>
              <a:gd name="connsiteX4" fmla="*/ 723900 w 725033"/>
              <a:gd name="connsiteY4" fmla="*/ 0 h 496809"/>
              <a:gd name="connsiteX5" fmla="*/ 0 w 725033"/>
              <a:gd name="connsiteY5" fmla="*/ 7620 h 496809"/>
              <a:gd name="connsiteX0" fmla="*/ 0 w 725033"/>
              <a:gd name="connsiteY0" fmla="*/ 7620 h 496809"/>
              <a:gd name="connsiteX1" fmla="*/ 9051 w 725033"/>
              <a:gd name="connsiteY1" fmla="*/ 495300 h 496809"/>
              <a:gd name="connsiteX2" fmla="*/ 724462 w 725033"/>
              <a:gd name="connsiteY2" fmla="*/ 496670 h 496809"/>
              <a:gd name="connsiteX3" fmla="*/ 723900 w 725033"/>
              <a:gd name="connsiteY3" fmla="*/ 0 h 496809"/>
              <a:gd name="connsiteX4" fmla="*/ 723900 w 725033"/>
              <a:gd name="connsiteY4" fmla="*/ 0 h 496809"/>
              <a:gd name="connsiteX5" fmla="*/ 0 w 725033"/>
              <a:gd name="connsiteY5" fmla="*/ 7620 h 496809"/>
              <a:gd name="connsiteX0" fmla="*/ 0 w 777472"/>
              <a:gd name="connsiteY0" fmla="*/ 7620 h 532607"/>
              <a:gd name="connsiteX1" fmla="*/ 6301 w 777472"/>
              <a:gd name="connsiteY1" fmla="*/ 494529 h 532607"/>
              <a:gd name="connsiteX2" fmla="*/ 724462 w 777472"/>
              <a:gd name="connsiteY2" fmla="*/ 496670 h 532607"/>
              <a:gd name="connsiteX3" fmla="*/ 723900 w 777472"/>
              <a:gd name="connsiteY3" fmla="*/ 0 h 532607"/>
              <a:gd name="connsiteX4" fmla="*/ 723900 w 777472"/>
              <a:gd name="connsiteY4" fmla="*/ 0 h 532607"/>
              <a:gd name="connsiteX5" fmla="*/ 0 w 777472"/>
              <a:gd name="connsiteY5" fmla="*/ 7620 h 532607"/>
              <a:gd name="connsiteX0" fmla="*/ 0 w 724464"/>
              <a:gd name="connsiteY0" fmla="*/ 7620 h 496670"/>
              <a:gd name="connsiteX1" fmla="*/ 6301 w 724464"/>
              <a:gd name="connsiteY1" fmla="*/ 494529 h 496670"/>
              <a:gd name="connsiteX2" fmla="*/ 724462 w 724464"/>
              <a:gd name="connsiteY2" fmla="*/ 496670 h 496670"/>
              <a:gd name="connsiteX3" fmla="*/ 723900 w 724464"/>
              <a:gd name="connsiteY3" fmla="*/ 0 h 496670"/>
              <a:gd name="connsiteX4" fmla="*/ 723900 w 724464"/>
              <a:gd name="connsiteY4" fmla="*/ 0 h 496670"/>
              <a:gd name="connsiteX5" fmla="*/ 0 w 724464"/>
              <a:gd name="connsiteY5" fmla="*/ 7620 h 496670"/>
              <a:gd name="connsiteX0" fmla="*/ 2651 w 780785"/>
              <a:gd name="connsiteY0" fmla="*/ 7620 h 532607"/>
              <a:gd name="connsiteX1" fmla="*/ 13 w 780785"/>
              <a:gd name="connsiteY1" fmla="*/ 494529 h 532607"/>
              <a:gd name="connsiteX2" fmla="*/ 727113 w 780785"/>
              <a:gd name="connsiteY2" fmla="*/ 496670 h 532607"/>
              <a:gd name="connsiteX3" fmla="*/ 726551 w 780785"/>
              <a:gd name="connsiteY3" fmla="*/ 0 h 532607"/>
              <a:gd name="connsiteX4" fmla="*/ 726551 w 780785"/>
              <a:gd name="connsiteY4" fmla="*/ 0 h 532607"/>
              <a:gd name="connsiteX5" fmla="*/ 2651 w 780785"/>
              <a:gd name="connsiteY5" fmla="*/ 7620 h 532607"/>
              <a:gd name="connsiteX0" fmla="*/ 2652 w 792158"/>
              <a:gd name="connsiteY0" fmla="*/ 7620 h 523418"/>
              <a:gd name="connsiteX1" fmla="*/ 14 w 792158"/>
              <a:gd name="connsiteY1" fmla="*/ 494529 h 523418"/>
              <a:gd name="connsiteX2" fmla="*/ 727114 w 792158"/>
              <a:gd name="connsiteY2" fmla="*/ 496670 h 523418"/>
              <a:gd name="connsiteX3" fmla="*/ 756977 w 792158"/>
              <a:gd name="connsiteY3" fmla="*/ 124112 h 523418"/>
              <a:gd name="connsiteX4" fmla="*/ 726552 w 792158"/>
              <a:gd name="connsiteY4" fmla="*/ 0 h 523418"/>
              <a:gd name="connsiteX5" fmla="*/ 726552 w 792158"/>
              <a:gd name="connsiteY5" fmla="*/ 0 h 523418"/>
              <a:gd name="connsiteX6" fmla="*/ 2652 w 792158"/>
              <a:gd name="connsiteY6" fmla="*/ 7620 h 523418"/>
              <a:gd name="connsiteX0" fmla="*/ 2652 w 768127"/>
              <a:gd name="connsiteY0" fmla="*/ 7620 h 523761"/>
              <a:gd name="connsiteX1" fmla="*/ 14 w 768127"/>
              <a:gd name="connsiteY1" fmla="*/ 494529 h 523761"/>
              <a:gd name="connsiteX2" fmla="*/ 727114 w 768127"/>
              <a:gd name="connsiteY2" fmla="*/ 496670 h 523761"/>
              <a:gd name="connsiteX3" fmla="*/ 682026 w 768127"/>
              <a:gd name="connsiteY3" fmla="*/ 119484 h 523761"/>
              <a:gd name="connsiteX4" fmla="*/ 726552 w 768127"/>
              <a:gd name="connsiteY4" fmla="*/ 0 h 523761"/>
              <a:gd name="connsiteX5" fmla="*/ 726552 w 768127"/>
              <a:gd name="connsiteY5" fmla="*/ 0 h 523761"/>
              <a:gd name="connsiteX6" fmla="*/ 2652 w 768127"/>
              <a:gd name="connsiteY6" fmla="*/ 7620 h 523761"/>
              <a:gd name="connsiteX0" fmla="*/ 2652 w 760095"/>
              <a:gd name="connsiteY0" fmla="*/ 7620 h 523932"/>
              <a:gd name="connsiteX1" fmla="*/ 14 w 760095"/>
              <a:gd name="connsiteY1" fmla="*/ 494529 h 523932"/>
              <a:gd name="connsiteX2" fmla="*/ 727114 w 760095"/>
              <a:gd name="connsiteY2" fmla="*/ 496670 h 523932"/>
              <a:gd name="connsiteX3" fmla="*/ 644894 w 760095"/>
              <a:gd name="connsiteY3" fmla="*/ 117170 h 523932"/>
              <a:gd name="connsiteX4" fmla="*/ 726552 w 760095"/>
              <a:gd name="connsiteY4" fmla="*/ 0 h 523932"/>
              <a:gd name="connsiteX5" fmla="*/ 726552 w 760095"/>
              <a:gd name="connsiteY5" fmla="*/ 0 h 523932"/>
              <a:gd name="connsiteX6" fmla="*/ 2652 w 760095"/>
              <a:gd name="connsiteY6" fmla="*/ 7620 h 523932"/>
              <a:gd name="connsiteX0" fmla="*/ 2652 w 760095"/>
              <a:gd name="connsiteY0" fmla="*/ 7620 h 523932"/>
              <a:gd name="connsiteX1" fmla="*/ 14 w 760095"/>
              <a:gd name="connsiteY1" fmla="*/ 494529 h 523932"/>
              <a:gd name="connsiteX2" fmla="*/ 727114 w 760095"/>
              <a:gd name="connsiteY2" fmla="*/ 496670 h 523932"/>
              <a:gd name="connsiteX3" fmla="*/ 644894 w 760095"/>
              <a:gd name="connsiteY3" fmla="*/ 117170 h 523932"/>
              <a:gd name="connsiteX4" fmla="*/ 726552 w 760095"/>
              <a:gd name="connsiteY4" fmla="*/ 0 h 523932"/>
              <a:gd name="connsiteX5" fmla="*/ 726552 w 760095"/>
              <a:gd name="connsiteY5" fmla="*/ 0 h 523932"/>
              <a:gd name="connsiteX6" fmla="*/ 2652 w 760095"/>
              <a:gd name="connsiteY6" fmla="*/ 7620 h 523932"/>
              <a:gd name="connsiteX0" fmla="*/ 2652 w 761901"/>
              <a:gd name="connsiteY0" fmla="*/ 7620 h 523932"/>
              <a:gd name="connsiteX1" fmla="*/ 14 w 761901"/>
              <a:gd name="connsiteY1" fmla="*/ 494529 h 523932"/>
              <a:gd name="connsiteX2" fmla="*/ 727114 w 761901"/>
              <a:gd name="connsiteY2" fmla="*/ 496670 h 523932"/>
              <a:gd name="connsiteX3" fmla="*/ 644894 w 761901"/>
              <a:gd name="connsiteY3" fmla="*/ 117170 h 523932"/>
              <a:gd name="connsiteX4" fmla="*/ 726552 w 761901"/>
              <a:gd name="connsiteY4" fmla="*/ 0 h 523932"/>
              <a:gd name="connsiteX5" fmla="*/ 726552 w 761901"/>
              <a:gd name="connsiteY5" fmla="*/ 0 h 523932"/>
              <a:gd name="connsiteX6" fmla="*/ 2652 w 761901"/>
              <a:gd name="connsiteY6" fmla="*/ 7620 h 523932"/>
              <a:gd name="connsiteX0" fmla="*/ 2652 w 771217"/>
              <a:gd name="connsiteY0" fmla="*/ 7620 h 517024"/>
              <a:gd name="connsiteX1" fmla="*/ 14 w 771217"/>
              <a:gd name="connsiteY1" fmla="*/ 494529 h 517024"/>
              <a:gd name="connsiteX2" fmla="*/ 727114 w 771217"/>
              <a:gd name="connsiteY2" fmla="*/ 496670 h 517024"/>
              <a:gd name="connsiteX3" fmla="*/ 685464 w 771217"/>
              <a:gd name="connsiteY3" fmla="*/ 210503 h 517024"/>
              <a:gd name="connsiteX4" fmla="*/ 644894 w 771217"/>
              <a:gd name="connsiteY4" fmla="*/ 117170 h 517024"/>
              <a:gd name="connsiteX5" fmla="*/ 726552 w 771217"/>
              <a:gd name="connsiteY5" fmla="*/ 0 h 517024"/>
              <a:gd name="connsiteX6" fmla="*/ 726552 w 771217"/>
              <a:gd name="connsiteY6" fmla="*/ 0 h 517024"/>
              <a:gd name="connsiteX7" fmla="*/ 2652 w 771217"/>
              <a:gd name="connsiteY7" fmla="*/ 7620 h 517024"/>
              <a:gd name="connsiteX0" fmla="*/ 2652 w 771217"/>
              <a:gd name="connsiteY0" fmla="*/ 7620 h 517024"/>
              <a:gd name="connsiteX1" fmla="*/ 14 w 771217"/>
              <a:gd name="connsiteY1" fmla="*/ 494529 h 517024"/>
              <a:gd name="connsiteX2" fmla="*/ 727114 w 771217"/>
              <a:gd name="connsiteY2" fmla="*/ 496670 h 517024"/>
              <a:gd name="connsiteX3" fmla="*/ 685464 w 771217"/>
              <a:gd name="connsiteY3" fmla="*/ 210503 h 517024"/>
              <a:gd name="connsiteX4" fmla="*/ 644894 w 771217"/>
              <a:gd name="connsiteY4" fmla="*/ 117170 h 517024"/>
              <a:gd name="connsiteX5" fmla="*/ 726552 w 771217"/>
              <a:gd name="connsiteY5" fmla="*/ 0 h 517024"/>
              <a:gd name="connsiteX6" fmla="*/ 726552 w 771217"/>
              <a:gd name="connsiteY6" fmla="*/ 0 h 517024"/>
              <a:gd name="connsiteX7" fmla="*/ 2652 w 771217"/>
              <a:gd name="connsiteY7" fmla="*/ 7620 h 517024"/>
              <a:gd name="connsiteX0" fmla="*/ 2652 w 771217"/>
              <a:gd name="connsiteY0" fmla="*/ 7620 h 517024"/>
              <a:gd name="connsiteX1" fmla="*/ 14 w 771217"/>
              <a:gd name="connsiteY1" fmla="*/ 494529 h 517024"/>
              <a:gd name="connsiteX2" fmla="*/ 727114 w 771217"/>
              <a:gd name="connsiteY2" fmla="*/ 496670 h 517024"/>
              <a:gd name="connsiteX3" fmla="*/ 685464 w 771217"/>
              <a:gd name="connsiteY3" fmla="*/ 210503 h 517024"/>
              <a:gd name="connsiteX4" fmla="*/ 644894 w 771217"/>
              <a:gd name="connsiteY4" fmla="*/ 117170 h 517024"/>
              <a:gd name="connsiteX5" fmla="*/ 726552 w 771217"/>
              <a:gd name="connsiteY5" fmla="*/ 0 h 517024"/>
              <a:gd name="connsiteX6" fmla="*/ 726552 w 771217"/>
              <a:gd name="connsiteY6" fmla="*/ 0 h 517024"/>
              <a:gd name="connsiteX7" fmla="*/ 2652 w 771217"/>
              <a:gd name="connsiteY7" fmla="*/ 7620 h 517024"/>
              <a:gd name="connsiteX0" fmla="*/ 2652 w 779769"/>
              <a:gd name="connsiteY0" fmla="*/ 7620 h 517594"/>
              <a:gd name="connsiteX1" fmla="*/ 14 w 779769"/>
              <a:gd name="connsiteY1" fmla="*/ 494529 h 517594"/>
              <a:gd name="connsiteX2" fmla="*/ 727114 w 779769"/>
              <a:gd name="connsiteY2" fmla="*/ 496670 h 517594"/>
              <a:gd name="connsiteX3" fmla="*/ 714344 w 779769"/>
              <a:gd name="connsiteY3" fmla="*/ 202790 h 517594"/>
              <a:gd name="connsiteX4" fmla="*/ 644894 w 779769"/>
              <a:gd name="connsiteY4" fmla="*/ 117170 h 517594"/>
              <a:gd name="connsiteX5" fmla="*/ 726552 w 779769"/>
              <a:gd name="connsiteY5" fmla="*/ 0 h 517594"/>
              <a:gd name="connsiteX6" fmla="*/ 726552 w 779769"/>
              <a:gd name="connsiteY6" fmla="*/ 0 h 517594"/>
              <a:gd name="connsiteX7" fmla="*/ 2652 w 779769"/>
              <a:gd name="connsiteY7" fmla="*/ 7620 h 517594"/>
              <a:gd name="connsiteX0" fmla="*/ 2650 w 727153"/>
              <a:gd name="connsiteY0" fmla="*/ 7620 h 496686"/>
              <a:gd name="connsiteX1" fmla="*/ 12 w 727153"/>
              <a:gd name="connsiteY1" fmla="*/ 494529 h 496686"/>
              <a:gd name="connsiteX2" fmla="*/ 727112 w 727153"/>
              <a:gd name="connsiteY2" fmla="*/ 496670 h 496686"/>
              <a:gd name="connsiteX3" fmla="*/ 714342 w 727153"/>
              <a:gd name="connsiteY3" fmla="*/ 202790 h 496686"/>
              <a:gd name="connsiteX4" fmla="*/ 644892 w 727153"/>
              <a:gd name="connsiteY4" fmla="*/ 117170 h 496686"/>
              <a:gd name="connsiteX5" fmla="*/ 726550 w 727153"/>
              <a:gd name="connsiteY5" fmla="*/ 0 h 496686"/>
              <a:gd name="connsiteX6" fmla="*/ 726550 w 727153"/>
              <a:gd name="connsiteY6" fmla="*/ 0 h 496686"/>
              <a:gd name="connsiteX7" fmla="*/ 2650 w 727153"/>
              <a:gd name="connsiteY7" fmla="*/ 7620 h 496686"/>
              <a:gd name="connsiteX0" fmla="*/ 2650 w 727153"/>
              <a:gd name="connsiteY0" fmla="*/ 7620 h 496686"/>
              <a:gd name="connsiteX1" fmla="*/ 12 w 727153"/>
              <a:gd name="connsiteY1" fmla="*/ 494529 h 496686"/>
              <a:gd name="connsiteX2" fmla="*/ 727112 w 727153"/>
              <a:gd name="connsiteY2" fmla="*/ 496670 h 496686"/>
              <a:gd name="connsiteX3" fmla="*/ 714342 w 727153"/>
              <a:gd name="connsiteY3" fmla="*/ 202790 h 496686"/>
              <a:gd name="connsiteX4" fmla="*/ 538998 w 727153"/>
              <a:gd name="connsiteY4" fmla="*/ 85545 h 496686"/>
              <a:gd name="connsiteX5" fmla="*/ 726550 w 727153"/>
              <a:gd name="connsiteY5" fmla="*/ 0 h 496686"/>
              <a:gd name="connsiteX6" fmla="*/ 726550 w 727153"/>
              <a:gd name="connsiteY6" fmla="*/ 0 h 496686"/>
              <a:gd name="connsiteX7" fmla="*/ 2650 w 727153"/>
              <a:gd name="connsiteY7" fmla="*/ 7620 h 496686"/>
              <a:gd name="connsiteX0" fmla="*/ 2651 w 747845"/>
              <a:gd name="connsiteY0" fmla="*/ 7620 h 518222"/>
              <a:gd name="connsiteX1" fmla="*/ 13 w 747845"/>
              <a:gd name="connsiteY1" fmla="*/ 494529 h 518222"/>
              <a:gd name="connsiteX2" fmla="*/ 727113 w 747845"/>
              <a:gd name="connsiteY2" fmla="*/ 496670 h 518222"/>
              <a:gd name="connsiteX3" fmla="*/ 557564 w 747845"/>
              <a:gd name="connsiteY3" fmla="*/ 194305 h 518222"/>
              <a:gd name="connsiteX4" fmla="*/ 538999 w 747845"/>
              <a:gd name="connsiteY4" fmla="*/ 85545 h 518222"/>
              <a:gd name="connsiteX5" fmla="*/ 726551 w 747845"/>
              <a:gd name="connsiteY5" fmla="*/ 0 h 518222"/>
              <a:gd name="connsiteX6" fmla="*/ 726551 w 747845"/>
              <a:gd name="connsiteY6" fmla="*/ 0 h 518222"/>
              <a:gd name="connsiteX7" fmla="*/ 2651 w 747845"/>
              <a:gd name="connsiteY7" fmla="*/ 7620 h 518222"/>
              <a:gd name="connsiteX0" fmla="*/ 2651 w 747845"/>
              <a:gd name="connsiteY0" fmla="*/ 7620 h 518222"/>
              <a:gd name="connsiteX1" fmla="*/ 13 w 747845"/>
              <a:gd name="connsiteY1" fmla="*/ 494529 h 518222"/>
              <a:gd name="connsiteX2" fmla="*/ 727113 w 747845"/>
              <a:gd name="connsiteY2" fmla="*/ 496670 h 518222"/>
              <a:gd name="connsiteX3" fmla="*/ 557564 w 747845"/>
              <a:gd name="connsiteY3" fmla="*/ 194305 h 518222"/>
              <a:gd name="connsiteX4" fmla="*/ 556190 w 747845"/>
              <a:gd name="connsiteY4" fmla="*/ 87088 h 518222"/>
              <a:gd name="connsiteX5" fmla="*/ 726551 w 747845"/>
              <a:gd name="connsiteY5" fmla="*/ 0 h 518222"/>
              <a:gd name="connsiteX6" fmla="*/ 726551 w 747845"/>
              <a:gd name="connsiteY6" fmla="*/ 0 h 518222"/>
              <a:gd name="connsiteX7" fmla="*/ 2651 w 747845"/>
              <a:gd name="connsiteY7" fmla="*/ 7620 h 518222"/>
              <a:gd name="connsiteX0" fmla="*/ 2651 w 747845"/>
              <a:gd name="connsiteY0" fmla="*/ 7620 h 518222"/>
              <a:gd name="connsiteX1" fmla="*/ 13 w 747845"/>
              <a:gd name="connsiteY1" fmla="*/ 494529 h 518222"/>
              <a:gd name="connsiteX2" fmla="*/ 727113 w 747845"/>
              <a:gd name="connsiteY2" fmla="*/ 496670 h 518222"/>
              <a:gd name="connsiteX3" fmla="*/ 557564 w 747845"/>
              <a:gd name="connsiteY3" fmla="*/ 194305 h 518222"/>
              <a:gd name="connsiteX4" fmla="*/ 556190 w 747845"/>
              <a:gd name="connsiteY4" fmla="*/ 87088 h 518222"/>
              <a:gd name="connsiteX5" fmla="*/ 726551 w 747845"/>
              <a:gd name="connsiteY5" fmla="*/ 0 h 518222"/>
              <a:gd name="connsiteX6" fmla="*/ 726551 w 747845"/>
              <a:gd name="connsiteY6" fmla="*/ 0 h 518222"/>
              <a:gd name="connsiteX7" fmla="*/ 2651 w 747845"/>
              <a:gd name="connsiteY7" fmla="*/ 7620 h 518222"/>
              <a:gd name="connsiteX0" fmla="*/ 2651 w 751117"/>
              <a:gd name="connsiteY0" fmla="*/ 7620 h 518222"/>
              <a:gd name="connsiteX1" fmla="*/ 13 w 751117"/>
              <a:gd name="connsiteY1" fmla="*/ 494529 h 518222"/>
              <a:gd name="connsiteX2" fmla="*/ 727113 w 751117"/>
              <a:gd name="connsiteY2" fmla="*/ 496670 h 518222"/>
              <a:gd name="connsiteX3" fmla="*/ 557564 w 751117"/>
              <a:gd name="connsiteY3" fmla="*/ 194305 h 518222"/>
              <a:gd name="connsiteX4" fmla="*/ 556190 w 751117"/>
              <a:gd name="connsiteY4" fmla="*/ 87088 h 518222"/>
              <a:gd name="connsiteX5" fmla="*/ 726551 w 751117"/>
              <a:gd name="connsiteY5" fmla="*/ 0 h 518222"/>
              <a:gd name="connsiteX6" fmla="*/ 726551 w 751117"/>
              <a:gd name="connsiteY6" fmla="*/ 0 h 518222"/>
              <a:gd name="connsiteX7" fmla="*/ 2651 w 751117"/>
              <a:gd name="connsiteY7" fmla="*/ 7620 h 518222"/>
              <a:gd name="connsiteX0" fmla="*/ 2651 w 761830"/>
              <a:gd name="connsiteY0" fmla="*/ 7620 h 513143"/>
              <a:gd name="connsiteX1" fmla="*/ 13 w 761830"/>
              <a:gd name="connsiteY1" fmla="*/ 494529 h 513143"/>
              <a:gd name="connsiteX2" fmla="*/ 727113 w 761830"/>
              <a:gd name="connsiteY2" fmla="*/ 496670 h 513143"/>
              <a:gd name="connsiteX3" fmla="*/ 636641 w 761830"/>
              <a:gd name="connsiteY3" fmla="*/ 262954 h 513143"/>
              <a:gd name="connsiteX4" fmla="*/ 557564 w 761830"/>
              <a:gd name="connsiteY4" fmla="*/ 194305 h 513143"/>
              <a:gd name="connsiteX5" fmla="*/ 556190 w 761830"/>
              <a:gd name="connsiteY5" fmla="*/ 87088 h 513143"/>
              <a:gd name="connsiteX6" fmla="*/ 726551 w 761830"/>
              <a:gd name="connsiteY6" fmla="*/ 0 h 513143"/>
              <a:gd name="connsiteX7" fmla="*/ 726551 w 761830"/>
              <a:gd name="connsiteY7" fmla="*/ 0 h 513143"/>
              <a:gd name="connsiteX8" fmla="*/ 2651 w 761830"/>
              <a:gd name="connsiteY8" fmla="*/ 7620 h 513143"/>
              <a:gd name="connsiteX0" fmla="*/ 2651 w 788741"/>
              <a:gd name="connsiteY0" fmla="*/ 7620 h 514684"/>
              <a:gd name="connsiteX1" fmla="*/ 13 w 788741"/>
              <a:gd name="connsiteY1" fmla="*/ 494529 h 514684"/>
              <a:gd name="connsiteX2" fmla="*/ 727113 w 788741"/>
              <a:gd name="connsiteY2" fmla="*/ 496670 h 514684"/>
              <a:gd name="connsiteX3" fmla="*/ 729470 w 788741"/>
              <a:gd name="connsiteY3" fmla="*/ 242128 h 514684"/>
              <a:gd name="connsiteX4" fmla="*/ 557564 w 788741"/>
              <a:gd name="connsiteY4" fmla="*/ 194305 h 514684"/>
              <a:gd name="connsiteX5" fmla="*/ 556190 w 788741"/>
              <a:gd name="connsiteY5" fmla="*/ 87088 h 514684"/>
              <a:gd name="connsiteX6" fmla="*/ 726551 w 788741"/>
              <a:gd name="connsiteY6" fmla="*/ 0 h 514684"/>
              <a:gd name="connsiteX7" fmla="*/ 726551 w 788741"/>
              <a:gd name="connsiteY7" fmla="*/ 0 h 514684"/>
              <a:gd name="connsiteX8" fmla="*/ 2651 w 788741"/>
              <a:gd name="connsiteY8" fmla="*/ 7620 h 514684"/>
              <a:gd name="connsiteX0" fmla="*/ 2651 w 777119"/>
              <a:gd name="connsiteY0" fmla="*/ 7620 h 514684"/>
              <a:gd name="connsiteX1" fmla="*/ 13 w 777119"/>
              <a:gd name="connsiteY1" fmla="*/ 494529 h 514684"/>
              <a:gd name="connsiteX2" fmla="*/ 727113 w 777119"/>
              <a:gd name="connsiteY2" fmla="*/ 496670 h 514684"/>
              <a:gd name="connsiteX3" fmla="*/ 729470 w 777119"/>
              <a:gd name="connsiteY3" fmla="*/ 242128 h 514684"/>
              <a:gd name="connsiteX4" fmla="*/ 557564 w 777119"/>
              <a:gd name="connsiteY4" fmla="*/ 194305 h 514684"/>
              <a:gd name="connsiteX5" fmla="*/ 556190 w 777119"/>
              <a:gd name="connsiteY5" fmla="*/ 87088 h 514684"/>
              <a:gd name="connsiteX6" fmla="*/ 726551 w 777119"/>
              <a:gd name="connsiteY6" fmla="*/ 0 h 514684"/>
              <a:gd name="connsiteX7" fmla="*/ 726551 w 777119"/>
              <a:gd name="connsiteY7" fmla="*/ 0 h 514684"/>
              <a:gd name="connsiteX8" fmla="*/ 2651 w 777119"/>
              <a:gd name="connsiteY8" fmla="*/ 7620 h 514684"/>
              <a:gd name="connsiteX0" fmla="*/ 2651 w 777119"/>
              <a:gd name="connsiteY0" fmla="*/ 7620 h 514684"/>
              <a:gd name="connsiteX1" fmla="*/ 13 w 777119"/>
              <a:gd name="connsiteY1" fmla="*/ 494529 h 514684"/>
              <a:gd name="connsiteX2" fmla="*/ 727113 w 777119"/>
              <a:gd name="connsiteY2" fmla="*/ 496670 h 514684"/>
              <a:gd name="connsiteX3" fmla="*/ 729470 w 777119"/>
              <a:gd name="connsiteY3" fmla="*/ 242128 h 514684"/>
              <a:gd name="connsiteX4" fmla="*/ 557564 w 777119"/>
              <a:gd name="connsiteY4" fmla="*/ 194305 h 514684"/>
              <a:gd name="connsiteX5" fmla="*/ 556190 w 777119"/>
              <a:gd name="connsiteY5" fmla="*/ 87088 h 514684"/>
              <a:gd name="connsiteX6" fmla="*/ 726551 w 777119"/>
              <a:gd name="connsiteY6" fmla="*/ 0 h 514684"/>
              <a:gd name="connsiteX7" fmla="*/ 726551 w 777119"/>
              <a:gd name="connsiteY7" fmla="*/ 0 h 514684"/>
              <a:gd name="connsiteX8" fmla="*/ 2651 w 777119"/>
              <a:gd name="connsiteY8" fmla="*/ 7620 h 514684"/>
              <a:gd name="connsiteX0" fmla="*/ 2651 w 781935"/>
              <a:gd name="connsiteY0" fmla="*/ 7620 h 514684"/>
              <a:gd name="connsiteX1" fmla="*/ 13 w 781935"/>
              <a:gd name="connsiteY1" fmla="*/ 494529 h 514684"/>
              <a:gd name="connsiteX2" fmla="*/ 727113 w 781935"/>
              <a:gd name="connsiteY2" fmla="*/ 496670 h 514684"/>
              <a:gd name="connsiteX3" fmla="*/ 729470 w 781935"/>
              <a:gd name="connsiteY3" fmla="*/ 242128 h 514684"/>
              <a:gd name="connsiteX4" fmla="*/ 557564 w 781935"/>
              <a:gd name="connsiteY4" fmla="*/ 194305 h 514684"/>
              <a:gd name="connsiteX5" fmla="*/ 556190 w 781935"/>
              <a:gd name="connsiteY5" fmla="*/ 87088 h 514684"/>
              <a:gd name="connsiteX6" fmla="*/ 726551 w 781935"/>
              <a:gd name="connsiteY6" fmla="*/ 0 h 514684"/>
              <a:gd name="connsiteX7" fmla="*/ 726551 w 781935"/>
              <a:gd name="connsiteY7" fmla="*/ 0 h 514684"/>
              <a:gd name="connsiteX8" fmla="*/ 2651 w 781935"/>
              <a:gd name="connsiteY8" fmla="*/ 7620 h 514684"/>
              <a:gd name="connsiteX0" fmla="*/ 2650 w 729565"/>
              <a:gd name="connsiteY0" fmla="*/ 7620 h 497056"/>
              <a:gd name="connsiteX1" fmla="*/ 12 w 729565"/>
              <a:gd name="connsiteY1" fmla="*/ 494529 h 497056"/>
              <a:gd name="connsiteX2" fmla="*/ 727112 w 729565"/>
              <a:gd name="connsiteY2" fmla="*/ 496670 h 497056"/>
              <a:gd name="connsiteX3" fmla="*/ 729469 w 729565"/>
              <a:gd name="connsiteY3" fmla="*/ 242128 h 497056"/>
              <a:gd name="connsiteX4" fmla="*/ 557563 w 729565"/>
              <a:gd name="connsiteY4" fmla="*/ 194305 h 497056"/>
              <a:gd name="connsiteX5" fmla="*/ 556189 w 729565"/>
              <a:gd name="connsiteY5" fmla="*/ 87088 h 497056"/>
              <a:gd name="connsiteX6" fmla="*/ 726550 w 729565"/>
              <a:gd name="connsiteY6" fmla="*/ 0 h 497056"/>
              <a:gd name="connsiteX7" fmla="*/ 726550 w 729565"/>
              <a:gd name="connsiteY7" fmla="*/ 0 h 497056"/>
              <a:gd name="connsiteX8" fmla="*/ 2650 w 729565"/>
              <a:gd name="connsiteY8" fmla="*/ 7620 h 49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565" h="497056">
                <a:moveTo>
                  <a:pt x="2650" y="7620"/>
                </a:moveTo>
                <a:cubicBezTo>
                  <a:pt x="4453" y="2503"/>
                  <a:pt x="3388" y="495209"/>
                  <a:pt x="12" y="494529"/>
                </a:cubicBezTo>
                <a:cubicBezTo>
                  <a:pt x="-3364" y="493849"/>
                  <a:pt x="727933" y="484743"/>
                  <a:pt x="727112" y="496670"/>
                </a:cubicBezTo>
                <a:cubicBezTo>
                  <a:pt x="726291" y="508597"/>
                  <a:pt x="730222" y="240842"/>
                  <a:pt x="729469" y="242128"/>
                </a:cubicBezTo>
                <a:cubicBezTo>
                  <a:pt x="728716" y="241100"/>
                  <a:pt x="570971" y="223616"/>
                  <a:pt x="557563" y="194305"/>
                </a:cubicBezTo>
                <a:cubicBezTo>
                  <a:pt x="555550" y="134140"/>
                  <a:pt x="549341" y="122172"/>
                  <a:pt x="556189" y="87088"/>
                </a:cubicBezTo>
                <a:cubicBezTo>
                  <a:pt x="556783" y="28993"/>
                  <a:pt x="731621" y="20685"/>
                  <a:pt x="726550" y="0"/>
                </a:cubicBezTo>
                <a:lnTo>
                  <a:pt x="726550" y="0"/>
                </a:lnTo>
                <a:lnTo>
                  <a:pt x="2650" y="762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44546A"/>
                </a:solidFill>
                <a:latin typeface="Calibri Body"/>
              </a:rPr>
              <a:t>Flux of information and balanced analysis between the elements of management effectiveness</a:t>
            </a:r>
          </a:p>
          <a:p>
            <a:pPr lvl="0" algn="ctr"/>
            <a:endParaRPr lang="en-US" sz="2000" b="1" dirty="0">
              <a:solidFill>
                <a:srgbClr val="44546A"/>
              </a:solidFill>
              <a:latin typeface="Calibri Body"/>
            </a:endParaRPr>
          </a:p>
          <a:p>
            <a:pPr lvl="0">
              <a:buFont typeface="Wingdings" panose="05000000000000000000" pitchFamily="2" charset="2"/>
              <a:buChar char="ü"/>
            </a:pPr>
            <a:r>
              <a:rPr lang="en-US" sz="1700" dirty="0">
                <a:solidFill>
                  <a:srgbClr val="44546A"/>
                </a:solidFill>
                <a:latin typeface="Calibri Body"/>
              </a:rPr>
              <a:t>IMET analysis + data from WDPA and DOPA databases = </a:t>
            </a:r>
          </a:p>
          <a:p>
            <a:pPr lvl="0" defTabSz="180000"/>
            <a:r>
              <a:rPr lang="en-US" sz="1700" dirty="0">
                <a:solidFill>
                  <a:srgbClr val="44546A"/>
                </a:solidFill>
                <a:latin typeface="Calibri Body"/>
              </a:rPr>
              <a:t>	more detailed analyses (2014 United Nations List of PAs) </a:t>
            </a:r>
          </a:p>
          <a:p>
            <a:pPr lvl="0" defTabSz="180000"/>
            <a:endParaRPr lang="en-US" sz="1700" dirty="0">
              <a:solidFill>
                <a:srgbClr val="44546A"/>
              </a:solidFill>
              <a:latin typeface="Calibri Body"/>
            </a:endParaRPr>
          </a:p>
          <a:p>
            <a:pPr lvl="0">
              <a:buFont typeface="Wingdings" panose="05000000000000000000" pitchFamily="2" charset="2"/>
              <a:buChar char="ü"/>
            </a:pPr>
            <a:r>
              <a:rPr lang="en-US" sz="1700" dirty="0">
                <a:solidFill>
                  <a:srgbClr val="44546A"/>
                </a:solidFill>
                <a:latin typeface="Calibri Body"/>
              </a:rPr>
              <a:t>Collecting information relevant to the PA improves </a:t>
            </a:r>
            <a:br>
              <a:rPr lang="en-US" sz="1700" dirty="0">
                <a:solidFill>
                  <a:srgbClr val="44546A"/>
                </a:solidFill>
                <a:latin typeface="Calibri Body"/>
              </a:rPr>
            </a:br>
            <a:r>
              <a:rPr lang="en-US" sz="1700" dirty="0">
                <a:solidFill>
                  <a:srgbClr val="44546A"/>
                </a:solidFill>
                <a:latin typeface="Calibri Body"/>
              </a:rPr>
              <a:t>reception of a questionnaire (</a:t>
            </a:r>
            <a:r>
              <a:rPr lang="en-US" sz="1700" dirty="0" err="1">
                <a:solidFill>
                  <a:srgbClr val="44546A"/>
                </a:solidFill>
                <a:latin typeface="Calibri Body"/>
              </a:rPr>
              <a:t>Leverington</a:t>
            </a:r>
            <a:r>
              <a:rPr lang="en-US" sz="1700" dirty="0">
                <a:solidFill>
                  <a:srgbClr val="44546A"/>
                </a:solidFill>
                <a:latin typeface="Calibri Body"/>
              </a:rPr>
              <a:t> et al. 2008)</a:t>
            </a:r>
          </a:p>
          <a:p>
            <a:endParaRPr lang="en-US" sz="1700" dirty="0">
              <a:solidFill>
                <a:srgbClr val="44546A"/>
              </a:solidFill>
              <a:latin typeface="Calibri Body"/>
            </a:endParaRPr>
          </a:p>
          <a:p>
            <a:pPr lvl="0" defTabSz="180000">
              <a:buFont typeface="Wingdings" panose="05000000000000000000" pitchFamily="2" charset="2"/>
              <a:buChar char="ü"/>
            </a:pPr>
            <a:r>
              <a:rPr lang="en-US" sz="1700" dirty="0">
                <a:solidFill>
                  <a:srgbClr val="44546A"/>
                </a:solidFill>
                <a:latin typeface="Calibri Body"/>
              </a:rPr>
              <a:t>Involving broader set of stakeholders improves validity of the results because	some information might be available only at particular levels of management</a:t>
            </a:r>
          </a:p>
          <a:p>
            <a:pPr lvl="0">
              <a:buFont typeface="Wingdings" panose="05000000000000000000" pitchFamily="2" charset="2"/>
              <a:buChar char="ü"/>
            </a:pPr>
            <a:endParaRPr lang="en-US" sz="1700" dirty="0">
              <a:solidFill>
                <a:srgbClr val="44546A"/>
              </a:solidFill>
              <a:latin typeface="Calibri Body"/>
            </a:endParaRPr>
          </a:p>
          <a:p>
            <a:pPr lvl="0" defTabSz="180000">
              <a:buFont typeface="Wingdings" panose="05000000000000000000" pitchFamily="2" charset="2"/>
              <a:buChar char="ü"/>
            </a:pPr>
            <a:r>
              <a:rPr lang="en-US" sz="1700" dirty="0">
                <a:solidFill>
                  <a:srgbClr val="44546A"/>
                </a:solidFill>
                <a:latin typeface="Calibri Body"/>
              </a:rPr>
              <a:t>Teamwork + information and  feedback =  flow of information and potentially lead	to better outcomes in the long run</a:t>
            </a:r>
          </a:p>
          <a:p>
            <a:pPr lvl="0">
              <a:buFont typeface="Wingdings" panose="05000000000000000000" pitchFamily="2" charset="2"/>
              <a:buChar char="ü"/>
            </a:pPr>
            <a:endParaRPr lang="en-US" sz="1700" dirty="0">
              <a:solidFill>
                <a:srgbClr val="44546A"/>
              </a:solidFill>
              <a:latin typeface="Calibri Body"/>
            </a:endParaRPr>
          </a:p>
          <a:p>
            <a:pPr lvl="0" defTabSz="180000">
              <a:buFont typeface="Wingdings" panose="05000000000000000000" pitchFamily="2" charset="2"/>
              <a:buChar char="ü"/>
            </a:pPr>
            <a:r>
              <a:rPr lang="en-US" sz="1700" dirty="0">
                <a:solidFill>
                  <a:srgbClr val="44546A"/>
                </a:solidFill>
                <a:latin typeface="Calibri Body"/>
              </a:rPr>
              <a:t>Balanced analysis of six elements of the management effectiveness cycle = 	better diagnose management actions and performance of protected areas (Pomeroy et al. 2004) </a:t>
            </a:r>
          </a:p>
        </p:txBody>
      </p:sp>
      <p:pic>
        <p:nvPicPr>
          <p:cNvPr id="8"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5157" b="53286" l="28813" r="72875"/>
                    </a14:imgEffect>
                  </a14:imgLayer>
                </a14:imgProps>
              </a:ext>
              <a:ext uri="{28A0092B-C50C-407E-A947-70E740481C1C}">
                <a14:useLocalDpi xmlns:a14="http://schemas.microsoft.com/office/drawing/2010/main" val="0"/>
              </a:ext>
            </a:extLst>
          </a:blip>
          <a:srcRect l="28750" t="14920" r="27151" b="46714"/>
          <a:stretch/>
        </p:blipFill>
        <p:spPr bwMode="auto">
          <a:xfrm>
            <a:off x="9077630" y="1106160"/>
            <a:ext cx="2603830" cy="239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99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3349" y="1404234"/>
            <a:ext cx="3114171" cy="3416320"/>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GB" sz="3600" b="1" dirty="0">
                <a:solidFill>
                  <a:srgbClr val="44546A"/>
                </a:solidFill>
                <a:latin typeface="Calibri Body"/>
              </a:rPr>
              <a:t>Capacity building, coaching and PME</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8358156"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Assessment and improvement of the management</a:t>
            </a:r>
          </a:p>
        </p:txBody>
      </p:sp>
      <p:sp>
        <p:nvSpPr>
          <p:cNvPr id="19" name="Text Placeholder 9">
            <a:extLst>
              <a:ext uri="{FF2B5EF4-FFF2-40B4-BE49-F238E27FC236}">
                <a16:creationId xmlns:a16="http://schemas.microsoft.com/office/drawing/2014/main" id="{EFAD9D58-DA68-4D00-ACD4-77C80F0AD2D5}"/>
              </a:ext>
            </a:extLst>
          </p:cNvPr>
          <p:cNvSpPr txBox="1">
            <a:spLocks/>
          </p:cNvSpPr>
          <p:nvPr>
            <p:custDataLst>
              <p:tags r:id="rId2"/>
            </p:custDataLst>
          </p:nvPr>
        </p:nvSpPr>
        <p:spPr>
          <a:xfrm>
            <a:off x="3949908" y="1196340"/>
            <a:ext cx="7696224" cy="434585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b="1" dirty="0">
                <a:solidFill>
                  <a:srgbClr val="44546A"/>
                </a:solidFill>
                <a:latin typeface="Calibri Body"/>
              </a:rPr>
              <a:t>Capacity building, coaching and planning-monitoring-evaluation integrated approach</a:t>
            </a:r>
          </a:p>
          <a:p>
            <a:pPr marL="0" indent="0" algn="ctr">
              <a:buNone/>
            </a:pPr>
            <a:endParaRPr lang="en-US" sz="1050" b="1" dirty="0">
              <a:solidFill>
                <a:srgbClr val="44546A"/>
              </a:solidFill>
              <a:latin typeface="Calibri Body"/>
            </a:endParaRPr>
          </a:p>
          <a:p>
            <a:pPr>
              <a:buFont typeface="Wingdings" panose="05000000000000000000" pitchFamily="2" charset="2"/>
              <a:buChar char="ü"/>
            </a:pPr>
            <a:r>
              <a:rPr lang="en-US" sz="2000" dirty="0">
                <a:solidFill>
                  <a:srgbClr val="44546A"/>
                </a:solidFill>
                <a:latin typeface="Calibri Body"/>
              </a:rPr>
              <a:t>IMET, by introducing qualified coaches into the process of data collection, aims to reduce bias associated with collection of data from a single person, as reported by Stoll-</a:t>
            </a:r>
            <a:r>
              <a:rPr lang="en-US" sz="2000" dirty="0" err="1">
                <a:solidFill>
                  <a:srgbClr val="44546A"/>
                </a:solidFill>
                <a:latin typeface="Calibri Body"/>
              </a:rPr>
              <a:t>Kleemann</a:t>
            </a:r>
            <a:r>
              <a:rPr lang="en-US" sz="2000" dirty="0">
                <a:solidFill>
                  <a:srgbClr val="44546A"/>
                </a:solidFill>
                <a:latin typeface="Calibri Body"/>
              </a:rPr>
              <a:t> (2010)</a:t>
            </a:r>
          </a:p>
          <a:p>
            <a:pPr>
              <a:buFont typeface="Wingdings" panose="05000000000000000000" pitchFamily="2" charset="2"/>
              <a:buChar char="ü"/>
            </a:pPr>
            <a:r>
              <a:rPr lang="en-US" sz="2000" dirty="0">
                <a:solidFill>
                  <a:srgbClr val="44546A"/>
                </a:solidFill>
                <a:latin typeface="Calibri Body"/>
              </a:rPr>
              <a:t>IMET adopts all major and synthesis indicators proposed by the analysis of the Global Study using the questions/answers METT methodology, by organizing them according to the cycle of the protected areas management </a:t>
            </a:r>
            <a:br>
              <a:rPr lang="en-US" sz="2000" dirty="0">
                <a:solidFill>
                  <a:srgbClr val="44546A"/>
                </a:solidFill>
                <a:latin typeface="Calibri Body"/>
              </a:rPr>
            </a:br>
            <a:r>
              <a:rPr lang="en-US" sz="2000" dirty="0">
                <a:solidFill>
                  <a:srgbClr val="44546A"/>
                </a:solidFill>
                <a:latin typeface="Calibri Body"/>
              </a:rPr>
              <a:t>(Context, Planning, Inputs, Processes, Outputs and Outcomes).</a:t>
            </a:r>
          </a:p>
          <a:p>
            <a:pPr>
              <a:buFont typeface="Wingdings" panose="05000000000000000000" pitchFamily="2" charset="2"/>
              <a:buChar char="ü"/>
            </a:pPr>
            <a:r>
              <a:rPr lang="en-US" sz="2000" dirty="0">
                <a:solidFill>
                  <a:srgbClr val="44546A"/>
                </a:solidFill>
                <a:latin typeface="Calibri Body"/>
              </a:rPr>
              <a:t>IMET collects combination of quantitative (assessments in numeric format or responses on the Likert scale) and qualitative information (e.g., the goals)</a:t>
            </a:r>
          </a:p>
          <a:p>
            <a:pPr>
              <a:buFont typeface="Wingdings" panose="05000000000000000000" pitchFamily="2" charset="2"/>
              <a:buChar char="ü"/>
            </a:pPr>
            <a:endParaRPr lang="en-US" sz="2000" dirty="0">
              <a:solidFill>
                <a:srgbClr val="44546A"/>
              </a:solidFill>
              <a:latin typeface="Calibri Body"/>
            </a:endParaRPr>
          </a:p>
        </p:txBody>
      </p:sp>
    </p:spTree>
    <p:extLst>
      <p:ext uri="{BB962C8B-B14F-4D97-AF65-F5344CB8AC3E}">
        <p14:creationId xmlns:p14="http://schemas.microsoft.com/office/powerpoint/2010/main" val="96802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93922" y="2504899"/>
            <a:ext cx="3546278" cy="1754326"/>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US" sz="3600" b="1" dirty="0">
                <a:solidFill>
                  <a:srgbClr val="44546A"/>
                </a:solidFill>
                <a:latin typeface="Calibri Body"/>
              </a:rPr>
              <a:t>IMET = DSS</a:t>
            </a:r>
            <a:endParaRPr lang="en-GB" sz="3600" b="1" dirty="0">
              <a:solidFill>
                <a:srgbClr val="44546A"/>
              </a:solidFill>
              <a:latin typeface="Calibri Body"/>
            </a:endParaRP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8764556"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Assessment and improvement of the management</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627" y="1464205"/>
            <a:ext cx="1691068" cy="1293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9">
            <a:extLst>
              <a:ext uri="{FF2B5EF4-FFF2-40B4-BE49-F238E27FC236}">
                <a16:creationId xmlns:a16="http://schemas.microsoft.com/office/drawing/2014/main" id="{EFAD9D58-DA68-4D00-ACD4-77C80F0AD2D5}"/>
              </a:ext>
            </a:extLst>
          </p:cNvPr>
          <p:cNvSpPr txBox="1">
            <a:spLocks/>
          </p:cNvSpPr>
          <p:nvPr>
            <p:custDataLst>
              <p:tags r:id="rId2"/>
            </p:custDataLst>
          </p:nvPr>
        </p:nvSpPr>
        <p:spPr>
          <a:xfrm>
            <a:off x="4401179" y="1085880"/>
            <a:ext cx="7455132" cy="414535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b="1" dirty="0">
                <a:solidFill>
                  <a:srgbClr val="44546A"/>
                </a:solidFill>
                <a:latin typeface="Calibri Body"/>
              </a:rPr>
              <a:t>IMET serves as a decision support system (DSS)</a:t>
            </a:r>
          </a:p>
          <a:p>
            <a:pPr>
              <a:buFont typeface="Wingdings" panose="05000000000000000000" pitchFamily="2" charset="2"/>
              <a:buChar char="ü"/>
            </a:pPr>
            <a:r>
              <a:rPr lang="en-US" sz="2000" dirty="0">
                <a:solidFill>
                  <a:srgbClr val="44546A"/>
                </a:solidFill>
                <a:latin typeface="Calibri Body"/>
              </a:rPr>
              <a:t>IMET as DSS facilitates =  proactive approach -  conservation actions targeted on outputs and outcomes</a:t>
            </a:r>
          </a:p>
          <a:p>
            <a:pPr>
              <a:buFont typeface="Wingdings" panose="05000000000000000000" pitchFamily="2" charset="2"/>
              <a:buChar char="ü"/>
            </a:pPr>
            <a:endParaRPr lang="en-US" sz="2000" dirty="0">
              <a:solidFill>
                <a:srgbClr val="44546A"/>
              </a:solidFill>
              <a:latin typeface="Calibri Body"/>
            </a:endParaRPr>
          </a:p>
          <a:p>
            <a:pPr>
              <a:buFont typeface="Wingdings" panose="05000000000000000000" pitchFamily="2" charset="2"/>
              <a:buChar char="ü"/>
            </a:pPr>
            <a:r>
              <a:rPr lang="en-US" sz="2000" dirty="0">
                <a:solidFill>
                  <a:srgbClr val="44546A"/>
                </a:solidFill>
                <a:latin typeface="Calibri Body"/>
              </a:rPr>
              <a:t>Effective management = constant interaction and feedback of information = adequate planning, design, implementation, monitoring, evaluation, … (Pomeroy et al. 2004)</a:t>
            </a:r>
          </a:p>
          <a:p>
            <a:pPr marL="0" indent="0">
              <a:buNone/>
            </a:pPr>
            <a:r>
              <a:rPr lang="en-US" sz="2000" dirty="0">
                <a:solidFill>
                  <a:srgbClr val="44546A"/>
                </a:solidFill>
                <a:latin typeface="Calibri Body"/>
              </a:rPr>
              <a:t> </a:t>
            </a:r>
          </a:p>
          <a:p>
            <a:pPr>
              <a:buFont typeface="Wingdings" panose="05000000000000000000" pitchFamily="2" charset="2"/>
              <a:buChar char="ü"/>
            </a:pPr>
            <a:r>
              <a:rPr lang="en-US" sz="2000" dirty="0">
                <a:solidFill>
                  <a:srgbClr val="44546A"/>
                </a:solidFill>
                <a:latin typeface="Calibri Body"/>
              </a:rPr>
              <a:t>IMET as DDS = matrices for setting baseline, objectives / expected conditions and reference values (indicators - benchmarks) to ensure follow-up</a:t>
            </a:r>
          </a:p>
        </p:txBody>
      </p:sp>
      <p:pic>
        <p:nvPicPr>
          <p:cNvPr id="6" name="Image 5"/>
          <p:cNvPicPr/>
          <p:nvPr/>
        </p:nvPicPr>
        <p:blipFill rotWithShape="1">
          <a:blip r:embed="rId6" cstate="email">
            <a:duotone>
              <a:prstClr val="black"/>
              <a:schemeClr val="tx2">
                <a:tint val="45000"/>
                <a:satMod val="400000"/>
              </a:schemeClr>
            </a:duotone>
            <a:extLst>
              <a:ext uri="{BEBA8EAE-BF5A-486C-A8C5-ECC9F3942E4B}">
                <a14:imgProps xmlns:a14="http://schemas.microsoft.com/office/drawing/2010/main">
                  <a14:imgLayer r:embed="rId7">
                    <a14:imgEffect>
                      <a14:backgroundRemoval t="1149" b="94253" l="3125" r="92188"/>
                    </a14:imgEffect>
                    <a14:imgEffect>
                      <a14:sharpenSoften amount="50000"/>
                    </a14:imgEffect>
                  </a14:imgLayer>
                </a14:imgProps>
              </a:ext>
              <a:ext uri="{28A0092B-C50C-407E-A947-70E740481C1C}">
                <a14:useLocalDpi xmlns:a14="http://schemas.microsoft.com/office/drawing/2010/main"/>
              </a:ext>
            </a:extLst>
          </a:blip>
          <a:srcRect l="2436" r="7856" b="18229"/>
          <a:stretch/>
        </p:blipFill>
        <p:spPr bwMode="auto">
          <a:xfrm>
            <a:off x="7920232" y="4636184"/>
            <a:ext cx="3593588" cy="10864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11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8815" y="2062093"/>
            <a:ext cx="3584247" cy="2308324"/>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US" sz="3600" b="1" dirty="0">
                <a:solidFill>
                  <a:srgbClr val="44546A"/>
                </a:solidFill>
                <a:latin typeface="Calibri Body"/>
              </a:rPr>
              <a:t>Statistical approach</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8735528"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Assessment and improvement of the management</a:t>
            </a:r>
          </a:p>
        </p:txBody>
      </p:sp>
      <p:sp>
        <p:nvSpPr>
          <p:cNvPr id="19" name="Text Placeholder 9">
            <a:extLst>
              <a:ext uri="{FF2B5EF4-FFF2-40B4-BE49-F238E27FC236}">
                <a16:creationId xmlns:a16="http://schemas.microsoft.com/office/drawing/2014/main" id="{EFAD9D58-DA68-4D00-ACD4-77C80F0AD2D5}"/>
              </a:ext>
            </a:extLst>
          </p:cNvPr>
          <p:cNvSpPr txBox="1">
            <a:spLocks/>
          </p:cNvSpPr>
          <p:nvPr>
            <p:custDataLst>
              <p:tags r:id="rId2"/>
            </p:custDataLst>
          </p:nvPr>
        </p:nvSpPr>
        <p:spPr>
          <a:xfrm>
            <a:off x="3676651" y="990601"/>
            <a:ext cx="6677023" cy="46177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679D97"/>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679D97"/>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679D97"/>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679D97"/>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b="1" dirty="0">
                <a:solidFill>
                  <a:srgbClr val="44546A"/>
                </a:solidFill>
                <a:latin typeface="Calibri Body"/>
              </a:rPr>
              <a:t>Statistical approach</a:t>
            </a:r>
          </a:p>
          <a:p>
            <a:pPr>
              <a:buFont typeface="Wingdings" panose="05000000000000000000" pitchFamily="2" charset="2"/>
              <a:buChar char="ü"/>
            </a:pPr>
            <a:r>
              <a:rPr lang="en-US" sz="2000" dirty="0">
                <a:solidFill>
                  <a:srgbClr val="44546A"/>
                </a:solidFill>
                <a:latin typeface="Calibri Body"/>
              </a:rPr>
              <a:t>Responses measured mostly on the Likert scale (change between IMET v1 and IMET v2)</a:t>
            </a:r>
          </a:p>
          <a:p>
            <a:pPr>
              <a:buFont typeface="Wingdings" panose="05000000000000000000" pitchFamily="2" charset="2"/>
              <a:buChar char="ü"/>
            </a:pPr>
            <a:r>
              <a:rPr lang="en-US" sz="2000" dirty="0">
                <a:solidFill>
                  <a:srgbClr val="44546A"/>
                </a:solidFill>
                <a:latin typeface="Calibri Body"/>
              </a:rPr>
              <a:t>Aggregation of results by averaging over domains and subsequently over dimensions of management </a:t>
            </a:r>
            <a:br>
              <a:rPr lang="en-US" sz="2000" dirty="0">
                <a:solidFill>
                  <a:srgbClr val="44546A"/>
                </a:solidFill>
                <a:latin typeface="Calibri Body"/>
              </a:rPr>
            </a:br>
            <a:r>
              <a:rPr lang="en-US" sz="2000" dirty="0">
                <a:solidFill>
                  <a:srgbClr val="44546A"/>
                </a:solidFill>
                <a:latin typeface="Calibri Body"/>
              </a:rPr>
              <a:t>effectiveness</a:t>
            </a:r>
          </a:p>
          <a:p>
            <a:pPr>
              <a:buFont typeface="Wingdings" panose="05000000000000000000" pitchFamily="2" charset="2"/>
              <a:buChar char="ü"/>
            </a:pPr>
            <a:r>
              <a:rPr lang="en-US" sz="2000" dirty="0">
                <a:solidFill>
                  <a:srgbClr val="44546A"/>
                </a:solidFill>
                <a:latin typeface="Calibri Body"/>
              </a:rPr>
              <a:t>Weighting questions in domains according to their importance </a:t>
            </a:r>
          </a:p>
          <a:p>
            <a:pPr>
              <a:lnSpc>
                <a:spcPct val="60000"/>
              </a:lnSpc>
              <a:buFont typeface="Wingdings" panose="05000000000000000000" pitchFamily="2" charset="2"/>
              <a:buChar char="ü"/>
            </a:pPr>
            <a:r>
              <a:rPr lang="en-US" sz="2000" dirty="0">
                <a:solidFill>
                  <a:srgbClr val="44546A"/>
                </a:solidFill>
                <a:latin typeface="Calibri Body"/>
              </a:rPr>
              <a:t>Presentation of results in form of grouping and</a:t>
            </a:r>
          </a:p>
          <a:p>
            <a:pPr marL="0" indent="0" defTabSz="252000">
              <a:lnSpc>
                <a:spcPct val="60000"/>
              </a:lnSpc>
              <a:buNone/>
            </a:pPr>
            <a:r>
              <a:rPr lang="en-US" sz="2000" dirty="0">
                <a:solidFill>
                  <a:srgbClr val="44546A"/>
                </a:solidFill>
                <a:latin typeface="Calibri Body"/>
              </a:rPr>
              <a:t> 	ranking</a:t>
            </a:r>
          </a:p>
          <a:p>
            <a:pPr>
              <a:buFont typeface="Wingdings" panose="05000000000000000000" pitchFamily="2" charset="2"/>
              <a:buChar char="ü"/>
            </a:pPr>
            <a:r>
              <a:rPr lang="en-US" sz="2000" dirty="0">
                <a:solidFill>
                  <a:srgbClr val="44546A"/>
                </a:solidFill>
                <a:latin typeface="Calibri Body"/>
              </a:rPr>
              <a:t>Introducing multiple imputation techniques for</a:t>
            </a:r>
          </a:p>
          <a:p>
            <a:pPr marL="0" indent="0" defTabSz="252000">
              <a:lnSpc>
                <a:spcPct val="50000"/>
              </a:lnSpc>
              <a:buNone/>
            </a:pPr>
            <a:r>
              <a:rPr lang="en-US" sz="2000" dirty="0">
                <a:solidFill>
                  <a:srgbClr val="44546A"/>
                </a:solidFill>
                <a:latin typeface="Calibri Body"/>
              </a:rPr>
              <a:t>	handling non-response issues</a:t>
            </a:r>
          </a:p>
          <a:p>
            <a:pPr>
              <a:buFont typeface="Wingdings" panose="05000000000000000000" pitchFamily="2" charset="2"/>
              <a:buChar char="ü"/>
            </a:pPr>
            <a:r>
              <a:rPr lang="en-US" sz="2000" dirty="0">
                <a:solidFill>
                  <a:srgbClr val="44546A"/>
                </a:solidFill>
                <a:latin typeface="Calibri Body"/>
              </a:rPr>
              <a:t>Possible use of a cross analysis of data to</a:t>
            </a:r>
          </a:p>
          <a:p>
            <a:pPr marL="0" lvl="2" indent="0" defTabSz="252000">
              <a:lnSpc>
                <a:spcPct val="60000"/>
              </a:lnSpc>
              <a:spcBef>
                <a:spcPts val="1000"/>
              </a:spcBef>
              <a:buNone/>
            </a:pPr>
            <a:r>
              <a:rPr lang="en-US" dirty="0">
                <a:solidFill>
                  <a:srgbClr val="44546A"/>
                </a:solidFill>
                <a:latin typeface="Calibri Body"/>
              </a:rPr>
              <a:t>	account for inconsistencies in responding </a:t>
            </a:r>
          </a:p>
        </p:txBody>
      </p:sp>
      <p:pic>
        <p:nvPicPr>
          <p:cNvPr id="5" name="Image 4" descr="Risultati immagini per Statistical approach"/>
          <p:cNvPicPr/>
          <p:nvPr/>
        </p:nvPicPr>
        <p:blipFill rotWithShape="1">
          <a:blip r:embed="rId5">
            <a:extLst>
              <a:ext uri="{BEBA8EAE-BF5A-486C-A8C5-ECC9F3942E4B}">
                <a14:imgProps xmlns:a14="http://schemas.microsoft.com/office/drawing/2010/main">
                  <a14:imgLayer r:embed="rId6">
                    <a14:imgEffect>
                      <a14:backgroundRemoval t="3904" b="73546" l="29555" r="91525"/>
                    </a14:imgEffect>
                  </a14:imgLayer>
                </a14:imgProps>
              </a:ext>
              <a:ext uri="{28A0092B-C50C-407E-A947-70E740481C1C}">
                <a14:useLocalDpi xmlns:a14="http://schemas.microsoft.com/office/drawing/2010/main" val="0"/>
              </a:ext>
            </a:extLst>
          </a:blip>
          <a:srcRect l="28441" t="3731" r="7732" b="25995"/>
          <a:stretch/>
        </p:blipFill>
        <p:spPr bwMode="auto">
          <a:xfrm>
            <a:off x="8515350" y="368936"/>
            <a:ext cx="3676650" cy="5381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033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503060" cy="454470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67" t="500" r="8321" b="8991"/>
          <a:stretch/>
        </p:blipFill>
        <p:spPr>
          <a:xfrm>
            <a:off x="6071616" y="1828800"/>
            <a:ext cx="6120384" cy="40111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2178"/>
            <a:ext cx="12191999" cy="5839939"/>
          </a:xfrm>
          <a:prstGeom prst="rect">
            <a:avLst/>
          </a:prstGeom>
        </p:spPr>
      </p:pic>
      <p:sp>
        <p:nvSpPr>
          <p:cNvPr id="8" name="Title 8"/>
          <p:cNvSpPr>
            <a:spLocks noGrp="1"/>
          </p:cNvSpPr>
          <p:nvPr>
            <p:ph type="title"/>
          </p:nvPr>
        </p:nvSpPr>
        <p:spPr>
          <a:xfrm>
            <a:off x="1862364" y="622567"/>
            <a:ext cx="7429501" cy="4118183"/>
          </a:xfrm>
        </p:spPr>
        <p:txBody>
          <a:bodyPr>
            <a:normAutofit/>
          </a:bodyPr>
          <a:lstStyle/>
          <a:p>
            <a:r>
              <a:rPr lang="en-US" dirty="0"/>
              <a:t>Protected areas framework analysis</a:t>
            </a:r>
            <a:br>
              <a:rPr lang="en-US" dirty="0"/>
            </a:br>
            <a:r>
              <a:rPr lang="en-US" dirty="0"/>
              <a:t>-</a:t>
            </a:r>
            <a:br>
              <a:rPr lang="en-US" dirty="0"/>
            </a:br>
            <a:r>
              <a:rPr lang="en-US" dirty="0"/>
              <a:t>Aggregation of results, </a:t>
            </a:r>
            <a:r>
              <a:rPr lang="fr-FR" dirty="0"/>
              <a:t>c</a:t>
            </a:r>
            <a:r>
              <a:rPr lang="pl-PL" dirty="0"/>
              <a:t>hallenges and solutions</a:t>
            </a:r>
            <a:endParaRPr lang="en-US" dirty="0"/>
          </a:p>
        </p:txBody>
      </p:sp>
    </p:spTree>
    <p:extLst>
      <p:ext uri="{BB962C8B-B14F-4D97-AF65-F5344CB8AC3E}">
        <p14:creationId xmlns:p14="http://schemas.microsoft.com/office/powerpoint/2010/main" val="2890399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5558</TotalTime>
  <Words>1353</Words>
  <Application>Microsoft Office PowerPoint</Application>
  <PresentationFormat>Widescreen</PresentationFormat>
  <Paragraphs>170</Paragraphs>
  <Slides>17</Slides>
  <Notes>14</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Calibri Body</vt:lpstr>
      <vt:lpstr>Franklin Gothic Book</vt:lpstr>
      <vt:lpstr>Franklin Gothic Demi</vt:lpstr>
      <vt:lpstr>Roboto</vt:lpstr>
      <vt:lpstr>Times New Roman</vt:lpstr>
      <vt:lpstr>Verdana</vt:lpstr>
      <vt:lpstr>Verdana Standaard</vt:lpstr>
      <vt:lpstr>Wingdings</vt:lpstr>
      <vt:lpstr>Office Theme</vt:lpstr>
      <vt:lpstr>2_Office Theme</vt:lpstr>
      <vt:lpstr>IMET Assessment and improvement of the management  – Protected areas framework analysis</vt:lpstr>
      <vt:lpstr>PowerPoint Presentation</vt:lpstr>
      <vt:lpstr>Outline</vt:lpstr>
      <vt:lpstr>Assessment and improvement of management effectiveness</vt:lpstr>
      <vt:lpstr>PowerPoint Presentation</vt:lpstr>
      <vt:lpstr>PowerPoint Presentation</vt:lpstr>
      <vt:lpstr>PowerPoint Presentation</vt:lpstr>
      <vt:lpstr>PowerPoint Presentation</vt:lpstr>
      <vt:lpstr>Protected areas framework analysis - Aggregation of results, challenges and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Piotr Białowolski</cp:lastModifiedBy>
  <cp:revision>111</cp:revision>
  <dcterms:created xsi:type="dcterms:W3CDTF">2016-03-29T08:17:27Z</dcterms:created>
  <dcterms:modified xsi:type="dcterms:W3CDTF">2019-06-27T08:50:16Z</dcterms:modified>
</cp:coreProperties>
</file>