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300" r:id="rId2"/>
    <p:sldId id="301" r:id="rId3"/>
    <p:sldId id="516" r:id="rId4"/>
    <p:sldId id="308" r:id="rId5"/>
    <p:sldId id="311" r:id="rId6"/>
    <p:sldId id="316" r:id="rId7"/>
    <p:sldId id="518" r:id="rId8"/>
    <p:sldId id="312" r:id="rId9"/>
    <p:sldId id="309" r:id="rId10"/>
    <p:sldId id="264" r:id="rId11"/>
    <p:sldId id="313" r:id="rId12"/>
    <p:sldId id="314" r:id="rId13"/>
    <p:sldId id="519"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Reghintovschi" initials="ER" lastIdx="1" clrIdx="0"/>
  <p:cmAuthor id="2" name="Elena Reghintovschi" initials="ER [2]" lastIdx="1" clrIdx="1"/>
  <p:cmAuthor id="3" name="Elena Reghintovschi" initials="ER [2] [2]" lastIdx="1" clrIdx="2"/>
  <p:cmAuthor id="4" name="Elena Reghintovschi" initials="ER [3]"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785E"/>
    <a:srgbClr val="A35B28"/>
    <a:srgbClr val="679D97"/>
    <a:srgbClr val="A7D1E6"/>
    <a:srgbClr val="41AD53"/>
    <a:srgbClr val="90C1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14"/>
    <p:restoredTop sz="92908" autoAdjust="0"/>
  </p:normalViewPr>
  <p:slideViewPr>
    <p:cSldViewPr snapToGrid="0" snapToObjects="1">
      <p:cViewPr varScale="1">
        <p:scale>
          <a:sx n="68" d="100"/>
          <a:sy n="68" d="100"/>
        </p:scale>
        <p:origin x="930"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95" d="100"/>
          <a:sy n="95" d="100"/>
        </p:scale>
        <p:origin x="251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18.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18.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DEE6D2-AFC8-F84F-9FD9-B729B322B306}" type="doc">
      <dgm:prSet loTypeId="urn:microsoft.com/office/officeart/2005/8/layout/hList7" loCatId="" qsTypeId="urn:microsoft.com/office/officeart/2005/8/quickstyle/simple1" qsCatId="simple" csTypeId="urn:microsoft.com/office/officeart/2005/8/colors/colorful5" csCatId="colorful" phldr="1"/>
      <dgm:spPr/>
    </dgm:pt>
    <dgm:pt modelId="{ACE8A608-C774-EB4B-B994-374FC124BA54}">
      <dgm:prSet phldrT="[Texto]"/>
      <dgm:spPr>
        <a:solidFill>
          <a:srgbClr val="41AD53"/>
        </a:solidFill>
      </dgm:spPr>
      <dgm:t>
        <a:bodyPr/>
        <a:lstStyle/>
        <a:p>
          <a:r>
            <a:rPr lang="en-GB" dirty="0"/>
            <a:t>The Regional Observatories </a:t>
          </a:r>
          <a:endParaRPr lang="pt-PT" dirty="0"/>
        </a:p>
      </dgm:t>
    </dgm:pt>
    <dgm:pt modelId="{85854086-F956-194A-B81C-B709ADF46D52}" type="parTrans" cxnId="{376D12CC-62F3-4046-BFD2-0F40421C2854}">
      <dgm:prSet/>
      <dgm:spPr/>
      <dgm:t>
        <a:bodyPr/>
        <a:lstStyle/>
        <a:p>
          <a:endParaRPr lang="pt-PT"/>
        </a:p>
      </dgm:t>
    </dgm:pt>
    <dgm:pt modelId="{D2F7F294-5C02-D944-B495-C1097DF7CDC4}" type="sibTrans" cxnId="{376D12CC-62F3-4046-BFD2-0F40421C2854}">
      <dgm:prSet/>
      <dgm:spPr/>
      <dgm:t>
        <a:bodyPr/>
        <a:lstStyle/>
        <a:p>
          <a:endParaRPr lang="pt-PT"/>
        </a:p>
      </dgm:t>
    </dgm:pt>
    <dgm:pt modelId="{8880DC27-B47A-1A4C-92CC-0F19D584762C}">
      <dgm:prSet phldrT="[Texto]"/>
      <dgm:spPr>
        <a:solidFill>
          <a:srgbClr val="679D97"/>
        </a:solidFill>
      </dgm:spPr>
      <dgm:t>
        <a:bodyPr/>
        <a:lstStyle/>
        <a:p>
          <a:r>
            <a:rPr lang="en-GB" dirty="0"/>
            <a:t>The Reference Information Systems</a:t>
          </a:r>
          <a:endParaRPr lang="pt-PT" dirty="0"/>
        </a:p>
      </dgm:t>
    </dgm:pt>
    <dgm:pt modelId="{467E5EE9-2EBA-F74D-ACC3-C31C5B6838D0}" type="parTrans" cxnId="{6020FD77-7996-D146-B8A4-4979808D8A2C}">
      <dgm:prSet/>
      <dgm:spPr/>
      <dgm:t>
        <a:bodyPr/>
        <a:lstStyle/>
        <a:p>
          <a:endParaRPr lang="pt-PT"/>
        </a:p>
      </dgm:t>
    </dgm:pt>
    <dgm:pt modelId="{453E45BF-770B-9449-8EA6-0C1068277732}" type="sibTrans" cxnId="{6020FD77-7996-D146-B8A4-4979808D8A2C}">
      <dgm:prSet/>
      <dgm:spPr/>
      <dgm:t>
        <a:bodyPr/>
        <a:lstStyle/>
        <a:p>
          <a:endParaRPr lang="pt-PT"/>
        </a:p>
      </dgm:t>
    </dgm:pt>
    <dgm:pt modelId="{BE7AE570-A1FD-DA4A-BDA8-C4222DCABD6D}">
      <dgm:prSet phldrT="[Texto]"/>
      <dgm:spPr>
        <a:solidFill>
          <a:srgbClr val="A7D1E6"/>
        </a:solidFill>
      </dgm:spPr>
      <dgm:t>
        <a:bodyPr/>
        <a:lstStyle/>
        <a:p>
          <a:r>
            <a:rPr lang="en-GB" dirty="0"/>
            <a:t>The Action Grants</a:t>
          </a:r>
          <a:endParaRPr lang="pt-PT" dirty="0"/>
        </a:p>
      </dgm:t>
    </dgm:pt>
    <dgm:pt modelId="{B8845193-24CC-5143-8880-AE575A9CF1B8}" type="parTrans" cxnId="{BE4D3B16-B59D-CE4F-8F56-227DD1740C45}">
      <dgm:prSet/>
      <dgm:spPr/>
      <dgm:t>
        <a:bodyPr/>
        <a:lstStyle/>
        <a:p>
          <a:endParaRPr lang="pt-PT"/>
        </a:p>
      </dgm:t>
    </dgm:pt>
    <dgm:pt modelId="{2876CF47-B0B3-D048-82F5-96F4B41C1BF8}" type="sibTrans" cxnId="{BE4D3B16-B59D-CE4F-8F56-227DD1740C45}">
      <dgm:prSet/>
      <dgm:spPr/>
      <dgm:t>
        <a:bodyPr/>
        <a:lstStyle/>
        <a:p>
          <a:endParaRPr lang="pt-PT"/>
        </a:p>
      </dgm:t>
    </dgm:pt>
    <dgm:pt modelId="{32A04715-A9CC-0345-BD74-A19B17A25933}" type="pres">
      <dgm:prSet presAssocID="{9BDEE6D2-AFC8-F84F-9FD9-B729B322B306}" presName="Name0" presStyleCnt="0">
        <dgm:presLayoutVars>
          <dgm:dir/>
          <dgm:resizeHandles val="exact"/>
        </dgm:presLayoutVars>
      </dgm:prSet>
      <dgm:spPr/>
    </dgm:pt>
    <dgm:pt modelId="{EA0CB13A-BBAC-AD4D-922A-5F374F9FE9A5}" type="pres">
      <dgm:prSet presAssocID="{9BDEE6D2-AFC8-F84F-9FD9-B729B322B306}" presName="fgShape" presStyleLbl="fgShp" presStyleIdx="0" presStyleCnt="1" custScaleY="143976" custLinFactNeighborX="0" custLinFactNeighborY="48190"/>
      <dgm:spPr>
        <a:solidFill>
          <a:srgbClr val="A35B28"/>
        </a:solidFill>
        <a:ln>
          <a:solidFill>
            <a:srgbClr val="A35B28"/>
          </a:solidFill>
        </a:ln>
      </dgm:spPr>
    </dgm:pt>
    <dgm:pt modelId="{31A01BF7-01CD-7A40-AB1F-FB3CF890F58C}" type="pres">
      <dgm:prSet presAssocID="{9BDEE6D2-AFC8-F84F-9FD9-B729B322B306}" presName="linComp" presStyleCnt="0"/>
      <dgm:spPr/>
    </dgm:pt>
    <dgm:pt modelId="{8E0EFC86-71E0-6D48-8883-D8B40C40D8C6}" type="pres">
      <dgm:prSet presAssocID="{ACE8A608-C774-EB4B-B994-374FC124BA54}" presName="compNode" presStyleCnt="0"/>
      <dgm:spPr/>
    </dgm:pt>
    <dgm:pt modelId="{C557A761-3E89-7A47-A245-376722DF51CD}" type="pres">
      <dgm:prSet presAssocID="{ACE8A608-C774-EB4B-B994-374FC124BA54}" presName="bkgdShape" presStyleLbl="node1" presStyleIdx="0" presStyleCnt="3" custLinFactNeighborX="-64" custLinFactNeighborY="-1349"/>
      <dgm:spPr/>
      <dgm:t>
        <a:bodyPr/>
        <a:lstStyle/>
        <a:p>
          <a:endParaRPr lang="en-US"/>
        </a:p>
      </dgm:t>
    </dgm:pt>
    <dgm:pt modelId="{D5861A84-8851-B345-979A-AFC4AE747592}" type="pres">
      <dgm:prSet presAssocID="{ACE8A608-C774-EB4B-B994-374FC124BA54}" presName="nodeTx" presStyleLbl="node1" presStyleIdx="0" presStyleCnt="3">
        <dgm:presLayoutVars>
          <dgm:bulletEnabled val="1"/>
        </dgm:presLayoutVars>
      </dgm:prSet>
      <dgm:spPr/>
      <dgm:t>
        <a:bodyPr/>
        <a:lstStyle/>
        <a:p>
          <a:endParaRPr lang="en-US"/>
        </a:p>
      </dgm:t>
    </dgm:pt>
    <dgm:pt modelId="{0A83756D-DD29-C14D-AC6D-A7191D651447}" type="pres">
      <dgm:prSet presAssocID="{ACE8A608-C774-EB4B-B994-374FC124BA54}" presName="invisiNode" presStyleLbl="node1" presStyleIdx="0" presStyleCnt="3"/>
      <dgm:spPr/>
    </dgm:pt>
    <dgm:pt modelId="{DAD91C1C-B86B-B844-A542-854EF15D74FC}" type="pres">
      <dgm:prSet presAssocID="{ACE8A608-C774-EB4B-B994-374FC124BA54}" presName="imagNode" presStyleLbl="fgImgPlace1" presStyleIdx="0" presStyleCnt="3"/>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xmlns="" r:embed="rId2"/>
              </a:ext>
            </a:extLst>
          </a:blip>
          <a:srcRect/>
          <a:stretch>
            <a:fillRect/>
          </a:stretch>
        </a:blipFill>
        <a:ln w="38100">
          <a:solidFill>
            <a:schemeClr val="bg1"/>
          </a:solidFill>
        </a:ln>
      </dgm:spPr>
    </dgm:pt>
    <dgm:pt modelId="{EFFFAF92-3917-0A40-83E5-77B58FDACC6C}" type="pres">
      <dgm:prSet presAssocID="{D2F7F294-5C02-D944-B495-C1097DF7CDC4}" presName="sibTrans" presStyleLbl="sibTrans2D1" presStyleIdx="0" presStyleCnt="0"/>
      <dgm:spPr/>
      <dgm:t>
        <a:bodyPr/>
        <a:lstStyle/>
        <a:p>
          <a:endParaRPr lang="en-US"/>
        </a:p>
      </dgm:t>
    </dgm:pt>
    <dgm:pt modelId="{6264F53F-137B-F641-9E49-D33E533479C8}" type="pres">
      <dgm:prSet presAssocID="{8880DC27-B47A-1A4C-92CC-0F19D584762C}" presName="compNode" presStyleCnt="0"/>
      <dgm:spPr/>
    </dgm:pt>
    <dgm:pt modelId="{70D3401E-F53C-1641-AD81-7715EAAE59E3}" type="pres">
      <dgm:prSet presAssocID="{8880DC27-B47A-1A4C-92CC-0F19D584762C}" presName="bkgdShape" presStyleLbl="node1" presStyleIdx="1" presStyleCnt="3"/>
      <dgm:spPr/>
      <dgm:t>
        <a:bodyPr/>
        <a:lstStyle/>
        <a:p>
          <a:endParaRPr lang="en-US"/>
        </a:p>
      </dgm:t>
    </dgm:pt>
    <dgm:pt modelId="{8B18102B-DE1D-DA46-BE99-6799BB9A5C48}" type="pres">
      <dgm:prSet presAssocID="{8880DC27-B47A-1A4C-92CC-0F19D584762C}" presName="nodeTx" presStyleLbl="node1" presStyleIdx="1" presStyleCnt="3">
        <dgm:presLayoutVars>
          <dgm:bulletEnabled val="1"/>
        </dgm:presLayoutVars>
      </dgm:prSet>
      <dgm:spPr/>
      <dgm:t>
        <a:bodyPr/>
        <a:lstStyle/>
        <a:p>
          <a:endParaRPr lang="en-US"/>
        </a:p>
      </dgm:t>
    </dgm:pt>
    <dgm:pt modelId="{ACE27B45-AF51-734C-AFC0-E77252C94043}" type="pres">
      <dgm:prSet presAssocID="{8880DC27-B47A-1A4C-92CC-0F19D584762C}" presName="invisiNode" presStyleLbl="node1" presStyleIdx="1" presStyleCnt="3"/>
      <dgm:spPr/>
    </dgm:pt>
    <dgm:pt modelId="{DE7F1DCD-69E1-4844-AF16-AD574F0557A2}" type="pres">
      <dgm:prSet presAssocID="{8880DC27-B47A-1A4C-92CC-0F19D584762C}" presName="imagNode" presStyleLbl="fgImgPlace1" presStyleIdx="1" presStyleCnt="3" custScaleX="114345" custScaleY="111142"/>
      <dgm:spPr>
        <a:blipFill rotWithShape="1">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rcRect/>
          <a:stretch>
            <a:fillRect/>
          </a:stretch>
        </a:blipFill>
        <a:ln w="38100">
          <a:solidFill>
            <a:schemeClr val="bg1"/>
          </a:solidFill>
        </a:ln>
      </dgm:spPr>
    </dgm:pt>
    <dgm:pt modelId="{52C88ACB-24CA-0A49-9C34-8352937B90CD}" type="pres">
      <dgm:prSet presAssocID="{453E45BF-770B-9449-8EA6-0C1068277732}" presName="sibTrans" presStyleLbl="sibTrans2D1" presStyleIdx="0" presStyleCnt="0"/>
      <dgm:spPr/>
      <dgm:t>
        <a:bodyPr/>
        <a:lstStyle/>
        <a:p>
          <a:endParaRPr lang="en-US"/>
        </a:p>
      </dgm:t>
    </dgm:pt>
    <dgm:pt modelId="{7ABA7000-4925-4A44-A2B5-5F23A9B4CBE5}" type="pres">
      <dgm:prSet presAssocID="{BE7AE570-A1FD-DA4A-BDA8-C4222DCABD6D}" presName="compNode" presStyleCnt="0"/>
      <dgm:spPr/>
    </dgm:pt>
    <dgm:pt modelId="{7B0DC832-2E79-6E48-9DF8-6A13D77DC570}" type="pres">
      <dgm:prSet presAssocID="{BE7AE570-A1FD-DA4A-BDA8-C4222DCABD6D}" presName="bkgdShape" presStyleLbl="node1" presStyleIdx="2" presStyleCnt="3"/>
      <dgm:spPr/>
      <dgm:t>
        <a:bodyPr/>
        <a:lstStyle/>
        <a:p>
          <a:endParaRPr lang="en-US"/>
        </a:p>
      </dgm:t>
    </dgm:pt>
    <dgm:pt modelId="{CD75CC81-D272-D94C-B7A4-18775C2B22C9}" type="pres">
      <dgm:prSet presAssocID="{BE7AE570-A1FD-DA4A-BDA8-C4222DCABD6D}" presName="nodeTx" presStyleLbl="node1" presStyleIdx="2" presStyleCnt="3">
        <dgm:presLayoutVars>
          <dgm:bulletEnabled val="1"/>
        </dgm:presLayoutVars>
      </dgm:prSet>
      <dgm:spPr/>
      <dgm:t>
        <a:bodyPr/>
        <a:lstStyle/>
        <a:p>
          <a:endParaRPr lang="en-US"/>
        </a:p>
      </dgm:t>
    </dgm:pt>
    <dgm:pt modelId="{002B1C20-173A-3740-8CB1-FEA758FA0C65}" type="pres">
      <dgm:prSet presAssocID="{BE7AE570-A1FD-DA4A-BDA8-C4222DCABD6D}" presName="invisiNode" presStyleLbl="node1" presStyleIdx="2" presStyleCnt="3"/>
      <dgm:spPr/>
    </dgm:pt>
    <dgm:pt modelId="{265EF4F2-377F-6444-8A32-78C361AEA31F}" type="pres">
      <dgm:prSet presAssocID="{BE7AE570-A1FD-DA4A-BDA8-C4222DCABD6D}" presName="imagNode" presStyleLbl="fgImgPlace1" presStyleIdx="2" presStyleCnt="3"/>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rcRect/>
          <a:stretch>
            <a:fillRect/>
          </a:stretch>
        </a:blipFill>
        <a:ln w="38100">
          <a:solidFill>
            <a:schemeClr val="bg1"/>
          </a:solidFill>
        </a:ln>
      </dgm:spPr>
    </dgm:pt>
  </dgm:ptLst>
  <dgm:cxnLst>
    <dgm:cxn modelId="{42D44A15-6B47-3643-9EEF-3F3B5EB1F6E7}" type="presOf" srcId="{BE7AE570-A1FD-DA4A-BDA8-C4222DCABD6D}" destId="{CD75CC81-D272-D94C-B7A4-18775C2B22C9}" srcOrd="1" destOrd="0" presId="urn:microsoft.com/office/officeart/2005/8/layout/hList7"/>
    <dgm:cxn modelId="{556827CE-7C59-1747-BEBA-FBB93B7009C5}" type="presOf" srcId="{ACE8A608-C774-EB4B-B994-374FC124BA54}" destId="{C557A761-3E89-7A47-A245-376722DF51CD}" srcOrd="0" destOrd="0" presId="urn:microsoft.com/office/officeart/2005/8/layout/hList7"/>
    <dgm:cxn modelId="{E3E807A6-5954-4C4C-8043-495CAC10A2E5}" type="presOf" srcId="{453E45BF-770B-9449-8EA6-0C1068277732}" destId="{52C88ACB-24CA-0A49-9C34-8352937B90CD}" srcOrd="0" destOrd="0" presId="urn:microsoft.com/office/officeart/2005/8/layout/hList7"/>
    <dgm:cxn modelId="{D49CC0B9-CC5B-6449-BBEC-1D0905DD4ABB}" type="presOf" srcId="{9BDEE6D2-AFC8-F84F-9FD9-B729B322B306}" destId="{32A04715-A9CC-0345-BD74-A19B17A25933}" srcOrd="0" destOrd="0" presId="urn:microsoft.com/office/officeart/2005/8/layout/hList7"/>
    <dgm:cxn modelId="{A3BFA694-9A48-7649-8A28-A10E4E2B0832}" type="presOf" srcId="{8880DC27-B47A-1A4C-92CC-0F19D584762C}" destId="{8B18102B-DE1D-DA46-BE99-6799BB9A5C48}" srcOrd="1" destOrd="0" presId="urn:microsoft.com/office/officeart/2005/8/layout/hList7"/>
    <dgm:cxn modelId="{4DF3191C-BEEF-A742-BCAA-18B02ECE9BCB}" type="presOf" srcId="{8880DC27-B47A-1A4C-92CC-0F19D584762C}" destId="{70D3401E-F53C-1641-AD81-7715EAAE59E3}" srcOrd="0" destOrd="0" presId="urn:microsoft.com/office/officeart/2005/8/layout/hList7"/>
    <dgm:cxn modelId="{582121A9-213F-E648-AAE6-4C21BB4805D1}" type="presOf" srcId="{BE7AE570-A1FD-DA4A-BDA8-C4222DCABD6D}" destId="{7B0DC832-2E79-6E48-9DF8-6A13D77DC570}" srcOrd="0" destOrd="0" presId="urn:microsoft.com/office/officeart/2005/8/layout/hList7"/>
    <dgm:cxn modelId="{BE4D3B16-B59D-CE4F-8F56-227DD1740C45}" srcId="{9BDEE6D2-AFC8-F84F-9FD9-B729B322B306}" destId="{BE7AE570-A1FD-DA4A-BDA8-C4222DCABD6D}" srcOrd="2" destOrd="0" parTransId="{B8845193-24CC-5143-8880-AE575A9CF1B8}" sibTransId="{2876CF47-B0B3-D048-82F5-96F4B41C1BF8}"/>
    <dgm:cxn modelId="{47548A7B-ED13-0B47-8B42-A5476CBCDD31}" type="presOf" srcId="{D2F7F294-5C02-D944-B495-C1097DF7CDC4}" destId="{EFFFAF92-3917-0A40-83E5-77B58FDACC6C}" srcOrd="0" destOrd="0" presId="urn:microsoft.com/office/officeart/2005/8/layout/hList7"/>
    <dgm:cxn modelId="{6020FD77-7996-D146-B8A4-4979808D8A2C}" srcId="{9BDEE6D2-AFC8-F84F-9FD9-B729B322B306}" destId="{8880DC27-B47A-1A4C-92CC-0F19D584762C}" srcOrd="1" destOrd="0" parTransId="{467E5EE9-2EBA-F74D-ACC3-C31C5B6838D0}" sibTransId="{453E45BF-770B-9449-8EA6-0C1068277732}"/>
    <dgm:cxn modelId="{A8EB85D4-9A6D-104E-8DFC-25A06F1A0137}" type="presOf" srcId="{ACE8A608-C774-EB4B-B994-374FC124BA54}" destId="{D5861A84-8851-B345-979A-AFC4AE747592}" srcOrd="1" destOrd="0" presId="urn:microsoft.com/office/officeart/2005/8/layout/hList7"/>
    <dgm:cxn modelId="{376D12CC-62F3-4046-BFD2-0F40421C2854}" srcId="{9BDEE6D2-AFC8-F84F-9FD9-B729B322B306}" destId="{ACE8A608-C774-EB4B-B994-374FC124BA54}" srcOrd="0" destOrd="0" parTransId="{85854086-F956-194A-B81C-B709ADF46D52}" sibTransId="{D2F7F294-5C02-D944-B495-C1097DF7CDC4}"/>
    <dgm:cxn modelId="{7AF980B0-487C-6440-9071-605FEF3F6AEA}" type="presParOf" srcId="{32A04715-A9CC-0345-BD74-A19B17A25933}" destId="{EA0CB13A-BBAC-AD4D-922A-5F374F9FE9A5}" srcOrd="0" destOrd="0" presId="urn:microsoft.com/office/officeart/2005/8/layout/hList7"/>
    <dgm:cxn modelId="{4249BA71-966A-1543-A135-1BE668AD16C1}" type="presParOf" srcId="{32A04715-A9CC-0345-BD74-A19B17A25933}" destId="{31A01BF7-01CD-7A40-AB1F-FB3CF890F58C}" srcOrd="1" destOrd="0" presId="urn:microsoft.com/office/officeart/2005/8/layout/hList7"/>
    <dgm:cxn modelId="{788AABB0-9843-3C4A-9FAB-19DD8179038E}" type="presParOf" srcId="{31A01BF7-01CD-7A40-AB1F-FB3CF890F58C}" destId="{8E0EFC86-71E0-6D48-8883-D8B40C40D8C6}" srcOrd="0" destOrd="0" presId="urn:microsoft.com/office/officeart/2005/8/layout/hList7"/>
    <dgm:cxn modelId="{7BA0889A-7372-F546-BE00-6CD00A3A4A53}" type="presParOf" srcId="{8E0EFC86-71E0-6D48-8883-D8B40C40D8C6}" destId="{C557A761-3E89-7A47-A245-376722DF51CD}" srcOrd="0" destOrd="0" presId="urn:microsoft.com/office/officeart/2005/8/layout/hList7"/>
    <dgm:cxn modelId="{369058AB-033C-E244-9487-BBFD2A62C9BE}" type="presParOf" srcId="{8E0EFC86-71E0-6D48-8883-D8B40C40D8C6}" destId="{D5861A84-8851-B345-979A-AFC4AE747592}" srcOrd="1" destOrd="0" presId="urn:microsoft.com/office/officeart/2005/8/layout/hList7"/>
    <dgm:cxn modelId="{D15AD223-F03D-BD43-B9A0-CA634DBE339C}" type="presParOf" srcId="{8E0EFC86-71E0-6D48-8883-D8B40C40D8C6}" destId="{0A83756D-DD29-C14D-AC6D-A7191D651447}" srcOrd="2" destOrd="0" presId="urn:microsoft.com/office/officeart/2005/8/layout/hList7"/>
    <dgm:cxn modelId="{01476765-2A61-404A-AEF0-2716DA2B39B2}" type="presParOf" srcId="{8E0EFC86-71E0-6D48-8883-D8B40C40D8C6}" destId="{DAD91C1C-B86B-B844-A542-854EF15D74FC}" srcOrd="3" destOrd="0" presId="urn:microsoft.com/office/officeart/2005/8/layout/hList7"/>
    <dgm:cxn modelId="{9C2F4CE6-AA95-0547-91C4-E780D67A32AF}" type="presParOf" srcId="{31A01BF7-01CD-7A40-AB1F-FB3CF890F58C}" destId="{EFFFAF92-3917-0A40-83E5-77B58FDACC6C}" srcOrd="1" destOrd="0" presId="urn:microsoft.com/office/officeart/2005/8/layout/hList7"/>
    <dgm:cxn modelId="{EDD606A5-ACCF-0F40-8904-A4BB302D2646}" type="presParOf" srcId="{31A01BF7-01CD-7A40-AB1F-FB3CF890F58C}" destId="{6264F53F-137B-F641-9E49-D33E533479C8}" srcOrd="2" destOrd="0" presId="urn:microsoft.com/office/officeart/2005/8/layout/hList7"/>
    <dgm:cxn modelId="{451D53A4-E7F7-504E-ADC7-2388597ACB69}" type="presParOf" srcId="{6264F53F-137B-F641-9E49-D33E533479C8}" destId="{70D3401E-F53C-1641-AD81-7715EAAE59E3}" srcOrd="0" destOrd="0" presId="urn:microsoft.com/office/officeart/2005/8/layout/hList7"/>
    <dgm:cxn modelId="{641C5121-9203-0B44-A621-5BC8B9EB85DB}" type="presParOf" srcId="{6264F53F-137B-F641-9E49-D33E533479C8}" destId="{8B18102B-DE1D-DA46-BE99-6799BB9A5C48}" srcOrd="1" destOrd="0" presId="urn:microsoft.com/office/officeart/2005/8/layout/hList7"/>
    <dgm:cxn modelId="{C6FA236F-8350-ED43-B41E-BFEE25FD7F9B}" type="presParOf" srcId="{6264F53F-137B-F641-9E49-D33E533479C8}" destId="{ACE27B45-AF51-734C-AFC0-E77252C94043}" srcOrd="2" destOrd="0" presId="urn:microsoft.com/office/officeart/2005/8/layout/hList7"/>
    <dgm:cxn modelId="{35F91A8D-25AA-F94B-8420-B3D227768CAB}" type="presParOf" srcId="{6264F53F-137B-F641-9E49-D33E533479C8}" destId="{DE7F1DCD-69E1-4844-AF16-AD574F0557A2}" srcOrd="3" destOrd="0" presId="urn:microsoft.com/office/officeart/2005/8/layout/hList7"/>
    <dgm:cxn modelId="{EA57049A-E567-5B4A-9F94-0E78CB760169}" type="presParOf" srcId="{31A01BF7-01CD-7A40-AB1F-FB3CF890F58C}" destId="{52C88ACB-24CA-0A49-9C34-8352937B90CD}" srcOrd="3" destOrd="0" presId="urn:microsoft.com/office/officeart/2005/8/layout/hList7"/>
    <dgm:cxn modelId="{4DC84984-A6C2-F04A-8D68-8ABC89E2380F}" type="presParOf" srcId="{31A01BF7-01CD-7A40-AB1F-FB3CF890F58C}" destId="{7ABA7000-4925-4A44-A2B5-5F23A9B4CBE5}" srcOrd="4" destOrd="0" presId="urn:microsoft.com/office/officeart/2005/8/layout/hList7"/>
    <dgm:cxn modelId="{ADCD3BD8-46AA-FC41-905E-149EFE416947}" type="presParOf" srcId="{7ABA7000-4925-4A44-A2B5-5F23A9B4CBE5}" destId="{7B0DC832-2E79-6E48-9DF8-6A13D77DC570}" srcOrd="0" destOrd="0" presId="urn:microsoft.com/office/officeart/2005/8/layout/hList7"/>
    <dgm:cxn modelId="{A2482A5C-1757-5E45-B7F4-3A2EF71CAD2F}" type="presParOf" srcId="{7ABA7000-4925-4A44-A2B5-5F23A9B4CBE5}" destId="{CD75CC81-D272-D94C-B7A4-18775C2B22C9}" srcOrd="1" destOrd="0" presId="urn:microsoft.com/office/officeart/2005/8/layout/hList7"/>
    <dgm:cxn modelId="{665B56EC-3894-C640-BCD3-261FC6FFA341}" type="presParOf" srcId="{7ABA7000-4925-4A44-A2B5-5F23A9B4CBE5}" destId="{002B1C20-173A-3740-8CB1-FEA758FA0C65}" srcOrd="2" destOrd="0" presId="urn:microsoft.com/office/officeart/2005/8/layout/hList7"/>
    <dgm:cxn modelId="{6CE1A199-5C40-4A48-B1AF-2D02A55C182B}" type="presParOf" srcId="{7ABA7000-4925-4A44-A2B5-5F23A9B4CBE5}" destId="{265EF4F2-377F-6444-8A32-78C361AEA31F}"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CA6200-72DF-43A1-A092-8BC41868A1A3}" type="doc">
      <dgm:prSet loTypeId="urn:microsoft.com/office/officeart/2005/8/layout/orgChart1" loCatId="hierarchy" qsTypeId="urn:microsoft.com/office/officeart/2005/8/quickstyle/simple3" qsCatId="simple" csTypeId="urn:microsoft.com/office/officeart/2005/8/colors/accent2_1" csCatId="accent2" phldr="1"/>
      <dgm:spPr/>
      <dgm:t>
        <a:bodyPr/>
        <a:lstStyle/>
        <a:p>
          <a:endParaRPr lang="en-GB"/>
        </a:p>
      </dgm:t>
    </dgm:pt>
    <dgm:pt modelId="{2CCA1F09-6211-48D0-BD75-38605540F9D5}">
      <dgm:prSet phldrT="[Text]" custT="1"/>
      <dgm:spPr/>
      <dgm:t>
        <a:bodyPr/>
        <a:lstStyle/>
        <a:p>
          <a:r>
            <a:rPr lang="en-GB" sz="1800" b="1" i="0" kern="1200" dirty="0">
              <a:solidFill>
                <a:srgbClr val="679D97"/>
              </a:solidFill>
              <a:latin typeface="Franklin Gothic Book" charset="0"/>
              <a:ea typeface="Franklin Gothic Book" charset="0"/>
              <a:cs typeface="Franklin Gothic Book" charset="0"/>
            </a:rPr>
            <a:t>The Regional Observatories provide tools and services available for stakeholders</a:t>
          </a:r>
        </a:p>
      </dgm:t>
    </dgm:pt>
    <dgm:pt modelId="{90C174E1-7CEE-4E6A-B748-8C17DE6DB210}" type="parTrans" cxnId="{CC7C9F1C-DD05-4604-82BA-BC6667510AC2}">
      <dgm:prSet/>
      <dgm:spPr/>
      <dgm:t>
        <a:bodyPr/>
        <a:lstStyle/>
        <a:p>
          <a:endParaRPr lang="en-GB" sz="1800"/>
        </a:p>
      </dgm:t>
    </dgm:pt>
    <dgm:pt modelId="{4BEA2E98-6D28-4924-9D6E-915B949BF40C}" type="sibTrans" cxnId="{CC7C9F1C-DD05-4604-82BA-BC6667510AC2}">
      <dgm:prSet/>
      <dgm:spPr/>
      <dgm:t>
        <a:bodyPr/>
        <a:lstStyle/>
        <a:p>
          <a:endParaRPr lang="en-GB" sz="1800" dirty="0"/>
        </a:p>
      </dgm:t>
    </dgm:pt>
    <dgm:pt modelId="{A42E8651-49DA-4601-A33F-0E9A2C038CC8}">
      <dgm:prSet phldrT="[Text]" custT="1"/>
      <dgm:spPr/>
      <dgm:t>
        <a:bodyPr/>
        <a:lstStyle/>
        <a:p>
          <a:r>
            <a:rPr lang="en-GB" sz="1800" kern="1200" dirty="0">
              <a:solidFill>
                <a:srgbClr val="679D97"/>
              </a:solidFill>
              <a:latin typeface="Franklin Gothic Book" charset="0"/>
              <a:ea typeface="Franklin Gothic Book" charset="0"/>
              <a:cs typeface="Franklin Gothic Book" charset="0"/>
            </a:rPr>
            <a:t>Capacity development  for institutions, managers and local communities.  </a:t>
          </a:r>
        </a:p>
      </dgm:t>
    </dgm:pt>
    <dgm:pt modelId="{07E1C506-D584-4343-83EC-33FA92AC675B}" type="parTrans" cxnId="{3571FF76-7D47-41FC-9016-AE6D69AAECE2}">
      <dgm:prSet/>
      <dgm:spPr/>
      <dgm:t>
        <a:bodyPr/>
        <a:lstStyle/>
        <a:p>
          <a:endParaRPr lang="en-GB" sz="1800"/>
        </a:p>
      </dgm:t>
    </dgm:pt>
    <dgm:pt modelId="{687A5AD7-8183-4C5F-BFF1-90491EA35B87}" type="sibTrans" cxnId="{3571FF76-7D47-41FC-9016-AE6D69AAECE2}">
      <dgm:prSet/>
      <dgm:spPr/>
      <dgm:t>
        <a:bodyPr/>
        <a:lstStyle/>
        <a:p>
          <a:endParaRPr lang="en-GB" sz="1800"/>
        </a:p>
      </dgm:t>
    </dgm:pt>
    <dgm:pt modelId="{22B9882A-B884-43E9-B4AB-CD84E909FDD3}">
      <dgm:prSet phldrT="[Text]" custT="1"/>
      <dgm:spPr/>
      <dgm:t>
        <a:bodyPr/>
        <a:lstStyle/>
        <a:p>
          <a:r>
            <a:rPr lang="en-GB" sz="1800" kern="1200" dirty="0">
              <a:solidFill>
                <a:srgbClr val="679D97"/>
              </a:solidFill>
              <a:latin typeface="Franklin Gothic Book" charset="0"/>
              <a:ea typeface="Franklin Gothic Book" charset="0"/>
              <a:cs typeface="Franklin Gothic Book" charset="0"/>
            </a:rPr>
            <a:t>Assessment tools and support for their application including for reporting on MEAs</a:t>
          </a:r>
        </a:p>
      </dgm:t>
    </dgm:pt>
    <dgm:pt modelId="{B89B4F92-3D5D-4861-9E03-62AC6B6AF261}" type="parTrans" cxnId="{F1D2D7C7-5F56-472B-BC12-1D127368FF24}">
      <dgm:prSet/>
      <dgm:spPr/>
      <dgm:t>
        <a:bodyPr/>
        <a:lstStyle/>
        <a:p>
          <a:endParaRPr lang="en-GB" sz="1800"/>
        </a:p>
      </dgm:t>
    </dgm:pt>
    <dgm:pt modelId="{E638FDAC-9D17-4FBB-B709-E7E46880D57A}" type="sibTrans" cxnId="{F1D2D7C7-5F56-472B-BC12-1D127368FF24}">
      <dgm:prSet/>
      <dgm:spPr/>
      <dgm:t>
        <a:bodyPr/>
        <a:lstStyle/>
        <a:p>
          <a:endParaRPr lang="en-GB" sz="1800"/>
        </a:p>
      </dgm:t>
    </dgm:pt>
    <dgm:pt modelId="{00B0A4EA-923F-4A48-A129-ACEF5F5CA658}">
      <dgm:prSet phldrT="[Text]" custT="1"/>
      <dgm:spPr/>
      <dgm:t>
        <a:bodyPr/>
        <a:lstStyle/>
        <a:p>
          <a:r>
            <a:rPr lang="en-GB" sz="1800" kern="1200" dirty="0">
              <a:solidFill>
                <a:srgbClr val="679D97"/>
              </a:solidFill>
              <a:latin typeface="Franklin Gothic Book" charset="0"/>
              <a:ea typeface="Franklin Gothic Book" charset="0"/>
              <a:cs typeface="Franklin Gothic Book" charset="0"/>
            </a:rPr>
            <a:t>Planning and decision making support</a:t>
          </a:r>
        </a:p>
      </dgm:t>
    </dgm:pt>
    <dgm:pt modelId="{7AEDF273-9D67-480A-A632-112C439C157E}" type="parTrans" cxnId="{71FD0721-9B3D-4611-AF80-4C584C35634C}">
      <dgm:prSet/>
      <dgm:spPr/>
      <dgm:t>
        <a:bodyPr/>
        <a:lstStyle/>
        <a:p>
          <a:endParaRPr lang="en-GB" sz="1800"/>
        </a:p>
      </dgm:t>
    </dgm:pt>
    <dgm:pt modelId="{5A192074-CEC3-4390-8F1A-07A968879654}" type="sibTrans" cxnId="{71FD0721-9B3D-4611-AF80-4C584C35634C}">
      <dgm:prSet/>
      <dgm:spPr/>
      <dgm:t>
        <a:bodyPr/>
        <a:lstStyle/>
        <a:p>
          <a:endParaRPr lang="en-GB" sz="1800"/>
        </a:p>
      </dgm:t>
    </dgm:pt>
    <dgm:pt modelId="{C0DB7943-9FB2-422A-AD2C-5E2EC102FED9}">
      <dgm:prSet phldrT="[Text]" custT="1"/>
      <dgm:spPr/>
      <dgm:t>
        <a:bodyPr/>
        <a:lstStyle/>
        <a:p>
          <a:r>
            <a:rPr lang="en-GB" sz="1800" kern="1200" dirty="0">
              <a:solidFill>
                <a:srgbClr val="679D97"/>
              </a:solidFill>
              <a:latin typeface="Franklin Gothic Book" charset="0"/>
              <a:ea typeface="Franklin Gothic Book" charset="0"/>
              <a:cs typeface="Franklin Gothic Book" charset="0"/>
            </a:rPr>
            <a:t>Data and information management and analysis (The Reference Information Systems)</a:t>
          </a:r>
        </a:p>
      </dgm:t>
    </dgm:pt>
    <dgm:pt modelId="{68C42462-5F9D-4AF0-809B-51066742269D}" type="parTrans" cxnId="{CF271D66-DBE7-4ADD-B535-D8DE642E8E6D}">
      <dgm:prSet/>
      <dgm:spPr/>
      <dgm:t>
        <a:bodyPr/>
        <a:lstStyle/>
        <a:p>
          <a:endParaRPr lang="en-GB" sz="1800"/>
        </a:p>
      </dgm:t>
    </dgm:pt>
    <dgm:pt modelId="{97F872AC-A638-4E49-8C17-CAE47879CF5F}" type="sibTrans" cxnId="{CF271D66-DBE7-4ADD-B535-D8DE642E8E6D}">
      <dgm:prSet/>
      <dgm:spPr/>
      <dgm:t>
        <a:bodyPr/>
        <a:lstStyle/>
        <a:p>
          <a:endParaRPr lang="en-GB" sz="1800"/>
        </a:p>
      </dgm:t>
    </dgm:pt>
    <dgm:pt modelId="{6A061BC0-2C3F-4A10-AC18-76E469A630EC}" type="pres">
      <dgm:prSet presAssocID="{7DCA6200-72DF-43A1-A092-8BC41868A1A3}" presName="hierChild1" presStyleCnt="0">
        <dgm:presLayoutVars>
          <dgm:orgChart val="1"/>
          <dgm:chPref val="1"/>
          <dgm:dir/>
          <dgm:animOne val="branch"/>
          <dgm:animLvl val="lvl"/>
          <dgm:resizeHandles/>
        </dgm:presLayoutVars>
      </dgm:prSet>
      <dgm:spPr/>
      <dgm:t>
        <a:bodyPr/>
        <a:lstStyle/>
        <a:p>
          <a:endParaRPr lang="en-US"/>
        </a:p>
      </dgm:t>
    </dgm:pt>
    <dgm:pt modelId="{023ACBBB-86B3-4C5A-A421-A515132FDC1F}" type="pres">
      <dgm:prSet presAssocID="{2CCA1F09-6211-48D0-BD75-38605540F9D5}" presName="hierRoot1" presStyleCnt="0">
        <dgm:presLayoutVars>
          <dgm:hierBranch val="init"/>
        </dgm:presLayoutVars>
      </dgm:prSet>
      <dgm:spPr/>
    </dgm:pt>
    <dgm:pt modelId="{361BDF90-8D44-4C4B-8E57-ED0D05615790}" type="pres">
      <dgm:prSet presAssocID="{2CCA1F09-6211-48D0-BD75-38605540F9D5}" presName="rootComposite1" presStyleCnt="0"/>
      <dgm:spPr/>
    </dgm:pt>
    <dgm:pt modelId="{84E0E4D1-F8D1-4AF4-8DDB-44DB7CDC195C}" type="pres">
      <dgm:prSet presAssocID="{2CCA1F09-6211-48D0-BD75-38605540F9D5}" presName="rootText1" presStyleLbl="node0" presStyleIdx="0" presStyleCnt="1" custScaleX="316180" custScaleY="40378" custLinFactNeighborX="-5629" custLinFactNeighborY="-10890">
        <dgm:presLayoutVars>
          <dgm:chPref val="3"/>
        </dgm:presLayoutVars>
      </dgm:prSet>
      <dgm:spPr/>
      <dgm:t>
        <a:bodyPr/>
        <a:lstStyle/>
        <a:p>
          <a:endParaRPr lang="en-US"/>
        </a:p>
      </dgm:t>
    </dgm:pt>
    <dgm:pt modelId="{230F7C75-E920-42A3-8739-36E72448403B}" type="pres">
      <dgm:prSet presAssocID="{2CCA1F09-6211-48D0-BD75-38605540F9D5}" presName="rootConnector1" presStyleLbl="node1" presStyleIdx="0" presStyleCnt="0"/>
      <dgm:spPr/>
      <dgm:t>
        <a:bodyPr/>
        <a:lstStyle/>
        <a:p>
          <a:endParaRPr lang="en-US"/>
        </a:p>
      </dgm:t>
    </dgm:pt>
    <dgm:pt modelId="{9E8A5B0E-F17B-4F23-8552-FECC61F64707}" type="pres">
      <dgm:prSet presAssocID="{2CCA1F09-6211-48D0-BD75-38605540F9D5}" presName="hierChild2" presStyleCnt="0"/>
      <dgm:spPr/>
    </dgm:pt>
    <dgm:pt modelId="{4170EFD4-9F76-4453-88ED-EB751515429B}" type="pres">
      <dgm:prSet presAssocID="{68C42462-5F9D-4AF0-809B-51066742269D}" presName="Name37" presStyleLbl="parChTrans1D2" presStyleIdx="0" presStyleCnt="4"/>
      <dgm:spPr/>
      <dgm:t>
        <a:bodyPr/>
        <a:lstStyle/>
        <a:p>
          <a:endParaRPr lang="en-US"/>
        </a:p>
      </dgm:t>
    </dgm:pt>
    <dgm:pt modelId="{50D9FF72-2399-4CF2-B42C-E36692253374}" type="pres">
      <dgm:prSet presAssocID="{C0DB7943-9FB2-422A-AD2C-5E2EC102FED9}" presName="hierRoot2" presStyleCnt="0">
        <dgm:presLayoutVars>
          <dgm:hierBranch val="init"/>
        </dgm:presLayoutVars>
      </dgm:prSet>
      <dgm:spPr/>
    </dgm:pt>
    <dgm:pt modelId="{CE6F8FD3-4AD6-48F5-9056-93D7036215E7}" type="pres">
      <dgm:prSet presAssocID="{C0DB7943-9FB2-422A-AD2C-5E2EC102FED9}" presName="rootComposite" presStyleCnt="0"/>
      <dgm:spPr/>
    </dgm:pt>
    <dgm:pt modelId="{E9749E73-1124-4817-9DB6-416C6E7A51DB}" type="pres">
      <dgm:prSet presAssocID="{C0DB7943-9FB2-422A-AD2C-5E2EC102FED9}" presName="rootText" presStyleLbl="node2" presStyleIdx="0" presStyleCnt="4">
        <dgm:presLayoutVars>
          <dgm:chPref val="3"/>
        </dgm:presLayoutVars>
      </dgm:prSet>
      <dgm:spPr/>
      <dgm:t>
        <a:bodyPr/>
        <a:lstStyle/>
        <a:p>
          <a:endParaRPr lang="en-US"/>
        </a:p>
      </dgm:t>
    </dgm:pt>
    <dgm:pt modelId="{90F75D16-0A97-448D-BB48-08280ACD35BF}" type="pres">
      <dgm:prSet presAssocID="{C0DB7943-9FB2-422A-AD2C-5E2EC102FED9}" presName="rootConnector" presStyleLbl="node2" presStyleIdx="0" presStyleCnt="4"/>
      <dgm:spPr/>
      <dgm:t>
        <a:bodyPr/>
        <a:lstStyle/>
        <a:p>
          <a:endParaRPr lang="en-US"/>
        </a:p>
      </dgm:t>
    </dgm:pt>
    <dgm:pt modelId="{AD924223-51C3-4836-9700-625A1AD48280}" type="pres">
      <dgm:prSet presAssocID="{C0DB7943-9FB2-422A-AD2C-5E2EC102FED9}" presName="hierChild4" presStyleCnt="0"/>
      <dgm:spPr/>
    </dgm:pt>
    <dgm:pt modelId="{F39A9B67-4AED-478D-826D-3315800CEEAB}" type="pres">
      <dgm:prSet presAssocID="{C0DB7943-9FB2-422A-AD2C-5E2EC102FED9}" presName="hierChild5" presStyleCnt="0"/>
      <dgm:spPr/>
    </dgm:pt>
    <dgm:pt modelId="{90C89242-62E0-4713-9421-1B84EAF4A444}" type="pres">
      <dgm:prSet presAssocID="{7AEDF273-9D67-480A-A632-112C439C157E}" presName="Name37" presStyleLbl="parChTrans1D2" presStyleIdx="1" presStyleCnt="4"/>
      <dgm:spPr/>
      <dgm:t>
        <a:bodyPr/>
        <a:lstStyle/>
        <a:p>
          <a:endParaRPr lang="en-US"/>
        </a:p>
      </dgm:t>
    </dgm:pt>
    <dgm:pt modelId="{7542042E-6A15-4997-80AF-ECBE5D0A9963}" type="pres">
      <dgm:prSet presAssocID="{00B0A4EA-923F-4A48-A129-ACEF5F5CA658}" presName="hierRoot2" presStyleCnt="0">
        <dgm:presLayoutVars>
          <dgm:hierBranch val="init"/>
        </dgm:presLayoutVars>
      </dgm:prSet>
      <dgm:spPr/>
    </dgm:pt>
    <dgm:pt modelId="{066A30C3-DBF3-4EA9-AFA9-AD56CEEF7C2D}" type="pres">
      <dgm:prSet presAssocID="{00B0A4EA-923F-4A48-A129-ACEF5F5CA658}" presName="rootComposite" presStyleCnt="0"/>
      <dgm:spPr/>
    </dgm:pt>
    <dgm:pt modelId="{5D5A8463-3D05-4080-87A9-5DC42DBBD94B}" type="pres">
      <dgm:prSet presAssocID="{00B0A4EA-923F-4A48-A129-ACEF5F5CA658}" presName="rootText" presStyleLbl="node2" presStyleIdx="1" presStyleCnt="4">
        <dgm:presLayoutVars>
          <dgm:chPref val="3"/>
        </dgm:presLayoutVars>
      </dgm:prSet>
      <dgm:spPr/>
      <dgm:t>
        <a:bodyPr/>
        <a:lstStyle/>
        <a:p>
          <a:endParaRPr lang="en-US"/>
        </a:p>
      </dgm:t>
    </dgm:pt>
    <dgm:pt modelId="{A3820118-93BC-479F-9EF1-3A7CED49DDFF}" type="pres">
      <dgm:prSet presAssocID="{00B0A4EA-923F-4A48-A129-ACEF5F5CA658}" presName="rootConnector" presStyleLbl="node2" presStyleIdx="1" presStyleCnt="4"/>
      <dgm:spPr/>
      <dgm:t>
        <a:bodyPr/>
        <a:lstStyle/>
        <a:p>
          <a:endParaRPr lang="en-US"/>
        </a:p>
      </dgm:t>
    </dgm:pt>
    <dgm:pt modelId="{2B445844-5FAD-476B-A9FE-B6C7CD8DC4B9}" type="pres">
      <dgm:prSet presAssocID="{00B0A4EA-923F-4A48-A129-ACEF5F5CA658}" presName="hierChild4" presStyleCnt="0"/>
      <dgm:spPr/>
    </dgm:pt>
    <dgm:pt modelId="{F03D1F0A-4F99-413B-A366-E7F34AD63245}" type="pres">
      <dgm:prSet presAssocID="{00B0A4EA-923F-4A48-A129-ACEF5F5CA658}" presName="hierChild5" presStyleCnt="0"/>
      <dgm:spPr/>
    </dgm:pt>
    <dgm:pt modelId="{0F6BADD3-F2F2-44D6-893D-68FB68D2C8B0}" type="pres">
      <dgm:prSet presAssocID="{B89B4F92-3D5D-4861-9E03-62AC6B6AF261}" presName="Name37" presStyleLbl="parChTrans1D2" presStyleIdx="2" presStyleCnt="4"/>
      <dgm:spPr/>
      <dgm:t>
        <a:bodyPr/>
        <a:lstStyle/>
        <a:p>
          <a:endParaRPr lang="en-US"/>
        </a:p>
      </dgm:t>
    </dgm:pt>
    <dgm:pt modelId="{81AD5566-3571-4E56-84BD-F891F5F94519}" type="pres">
      <dgm:prSet presAssocID="{22B9882A-B884-43E9-B4AB-CD84E909FDD3}" presName="hierRoot2" presStyleCnt="0">
        <dgm:presLayoutVars>
          <dgm:hierBranch val="init"/>
        </dgm:presLayoutVars>
      </dgm:prSet>
      <dgm:spPr/>
    </dgm:pt>
    <dgm:pt modelId="{E9234D4D-1475-4BEE-97BF-31D8858DF5EC}" type="pres">
      <dgm:prSet presAssocID="{22B9882A-B884-43E9-B4AB-CD84E909FDD3}" presName="rootComposite" presStyleCnt="0"/>
      <dgm:spPr/>
    </dgm:pt>
    <dgm:pt modelId="{4941F1A3-7792-49DB-B0BC-37A49729A51B}" type="pres">
      <dgm:prSet presAssocID="{22B9882A-B884-43E9-B4AB-CD84E909FDD3}" presName="rootText" presStyleLbl="node2" presStyleIdx="2" presStyleCnt="4">
        <dgm:presLayoutVars>
          <dgm:chPref val="3"/>
        </dgm:presLayoutVars>
      </dgm:prSet>
      <dgm:spPr/>
      <dgm:t>
        <a:bodyPr/>
        <a:lstStyle/>
        <a:p>
          <a:endParaRPr lang="en-US"/>
        </a:p>
      </dgm:t>
    </dgm:pt>
    <dgm:pt modelId="{CBE2BAD8-1A70-4963-A72B-1437F63442F5}" type="pres">
      <dgm:prSet presAssocID="{22B9882A-B884-43E9-B4AB-CD84E909FDD3}" presName="rootConnector" presStyleLbl="node2" presStyleIdx="2" presStyleCnt="4"/>
      <dgm:spPr/>
      <dgm:t>
        <a:bodyPr/>
        <a:lstStyle/>
        <a:p>
          <a:endParaRPr lang="en-US"/>
        </a:p>
      </dgm:t>
    </dgm:pt>
    <dgm:pt modelId="{DCD502AF-46E6-42BE-8979-FEEBBFA16578}" type="pres">
      <dgm:prSet presAssocID="{22B9882A-B884-43E9-B4AB-CD84E909FDD3}" presName="hierChild4" presStyleCnt="0"/>
      <dgm:spPr/>
    </dgm:pt>
    <dgm:pt modelId="{C48F747D-7CBB-4152-B51C-23108D68EA98}" type="pres">
      <dgm:prSet presAssocID="{22B9882A-B884-43E9-B4AB-CD84E909FDD3}" presName="hierChild5" presStyleCnt="0"/>
      <dgm:spPr/>
    </dgm:pt>
    <dgm:pt modelId="{2B07ABC3-EC80-42FD-AAF5-B9B3E4607BED}" type="pres">
      <dgm:prSet presAssocID="{07E1C506-D584-4343-83EC-33FA92AC675B}" presName="Name37" presStyleLbl="parChTrans1D2" presStyleIdx="3" presStyleCnt="4"/>
      <dgm:spPr/>
      <dgm:t>
        <a:bodyPr/>
        <a:lstStyle/>
        <a:p>
          <a:endParaRPr lang="en-US"/>
        </a:p>
      </dgm:t>
    </dgm:pt>
    <dgm:pt modelId="{B809F53D-A83D-4690-9F78-A9A72FDD6904}" type="pres">
      <dgm:prSet presAssocID="{A42E8651-49DA-4601-A33F-0E9A2C038CC8}" presName="hierRoot2" presStyleCnt="0">
        <dgm:presLayoutVars>
          <dgm:hierBranch val="init"/>
        </dgm:presLayoutVars>
      </dgm:prSet>
      <dgm:spPr/>
    </dgm:pt>
    <dgm:pt modelId="{709B60F3-BA0B-47D7-B25D-421B3F87B57E}" type="pres">
      <dgm:prSet presAssocID="{A42E8651-49DA-4601-A33F-0E9A2C038CC8}" presName="rootComposite" presStyleCnt="0"/>
      <dgm:spPr/>
    </dgm:pt>
    <dgm:pt modelId="{CBB92974-3DA7-4657-B5FA-316ABA86FC65}" type="pres">
      <dgm:prSet presAssocID="{A42E8651-49DA-4601-A33F-0E9A2C038CC8}" presName="rootText" presStyleLbl="node2" presStyleIdx="3" presStyleCnt="4">
        <dgm:presLayoutVars>
          <dgm:chPref val="3"/>
        </dgm:presLayoutVars>
      </dgm:prSet>
      <dgm:spPr/>
      <dgm:t>
        <a:bodyPr/>
        <a:lstStyle/>
        <a:p>
          <a:endParaRPr lang="en-US"/>
        </a:p>
      </dgm:t>
    </dgm:pt>
    <dgm:pt modelId="{A82AEFD5-365B-4F1C-85B4-CB66EB07322E}" type="pres">
      <dgm:prSet presAssocID="{A42E8651-49DA-4601-A33F-0E9A2C038CC8}" presName="rootConnector" presStyleLbl="node2" presStyleIdx="3" presStyleCnt="4"/>
      <dgm:spPr/>
      <dgm:t>
        <a:bodyPr/>
        <a:lstStyle/>
        <a:p>
          <a:endParaRPr lang="en-US"/>
        </a:p>
      </dgm:t>
    </dgm:pt>
    <dgm:pt modelId="{1C1F654C-4AC7-4990-A707-436514C5CA80}" type="pres">
      <dgm:prSet presAssocID="{A42E8651-49DA-4601-A33F-0E9A2C038CC8}" presName="hierChild4" presStyleCnt="0"/>
      <dgm:spPr/>
    </dgm:pt>
    <dgm:pt modelId="{E3F25A85-7527-4B46-B757-B83C874E68E8}" type="pres">
      <dgm:prSet presAssocID="{A42E8651-49DA-4601-A33F-0E9A2C038CC8}" presName="hierChild5" presStyleCnt="0"/>
      <dgm:spPr/>
    </dgm:pt>
    <dgm:pt modelId="{231E246B-BBC1-4622-A4FF-F49DA2C1BE77}" type="pres">
      <dgm:prSet presAssocID="{2CCA1F09-6211-48D0-BD75-38605540F9D5}" presName="hierChild3" presStyleCnt="0"/>
      <dgm:spPr/>
    </dgm:pt>
  </dgm:ptLst>
  <dgm:cxnLst>
    <dgm:cxn modelId="{66AF70C5-F73F-4858-BAAA-ACCEC087326B}" type="presOf" srcId="{07E1C506-D584-4343-83EC-33FA92AC675B}" destId="{2B07ABC3-EC80-42FD-AAF5-B9B3E4607BED}" srcOrd="0" destOrd="0" presId="urn:microsoft.com/office/officeart/2005/8/layout/orgChart1"/>
    <dgm:cxn modelId="{CC7C9F1C-DD05-4604-82BA-BC6667510AC2}" srcId="{7DCA6200-72DF-43A1-A092-8BC41868A1A3}" destId="{2CCA1F09-6211-48D0-BD75-38605540F9D5}" srcOrd="0" destOrd="0" parTransId="{90C174E1-7CEE-4E6A-B748-8C17DE6DB210}" sibTransId="{4BEA2E98-6D28-4924-9D6E-915B949BF40C}"/>
    <dgm:cxn modelId="{FC8E6A1E-4823-433D-8E79-126EF782406A}" type="presOf" srcId="{00B0A4EA-923F-4A48-A129-ACEF5F5CA658}" destId="{A3820118-93BC-479F-9EF1-3A7CED49DDFF}" srcOrd="1" destOrd="0" presId="urn:microsoft.com/office/officeart/2005/8/layout/orgChart1"/>
    <dgm:cxn modelId="{9EFFD7F8-A6FD-48EA-B88F-DB194742E8F7}" type="presOf" srcId="{2CCA1F09-6211-48D0-BD75-38605540F9D5}" destId="{230F7C75-E920-42A3-8739-36E72448403B}" srcOrd="1" destOrd="0" presId="urn:microsoft.com/office/officeart/2005/8/layout/orgChart1"/>
    <dgm:cxn modelId="{F1D2D7C7-5F56-472B-BC12-1D127368FF24}" srcId="{2CCA1F09-6211-48D0-BD75-38605540F9D5}" destId="{22B9882A-B884-43E9-B4AB-CD84E909FDD3}" srcOrd="2" destOrd="0" parTransId="{B89B4F92-3D5D-4861-9E03-62AC6B6AF261}" sibTransId="{E638FDAC-9D17-4FBB-B709-E7E46880D57A}"/>
    <dgm:cxn modelId="{974270BE-7458-49FE-9538-AC186251275D}" type="presOf" srcId="{A42E8651-49DA-4601-A33F-0E9A2C038CC8}" destId="{A82AEFD5-365B-4F1C-85B4-CB66EB07322E}" srcOrd="1" destOrd="0" presId="urn:microsoft.com/office/officeart/2005/8/layout/orgChart1"/>
    <dgm:cxn modelId="{CA5D24BA-209C-4892-8ED8-63D5087509BD}" type="presOf" srcId="{C0DB7943-9FB2-422A-AD2C-5E2EC102FED9}" destId="{E9749E73-1124-4817-9DB6-416C6E7A51DB}" srcOrd="0" destOrd="0" presId="urn:microsoft.com/office/officeart/2005/8/layout/orgChart1"/>
    <dgm:cxn modelId="{71FD0721-9B3D-4611-AF80-4C584C35634C}" srcId="{2CCA1F09-6211-48D0-BD75-38605540F9D5}" destId="{00B0A4EA-923F-4A48-A129-ACEF5F5CA658}" srcOrd="1" destOrd="0" parTransId="{7AEDF273-9D67-480A-A632-112C439C157E}" sibTransId="{5A192074-CEC3-4390-8F1A-07A968879654}"/>
    <dgm:cxn modelId="{373274CD-2C99-4F0D-8FE4-5F2A082D5EC1}" type="presOf" srcId="{C0DB7943-9FB2-422A-AD2C-5E2EC102FED9}" destId="{90F75D16-0A97-448D-BB48-08280ACD35BF}" srcOrd="1" destOrd="0" presId="urn:microsoft.com/office/officeart/2005/8/layout/orgChart1"/>
    <dgm:cxn modelId="{638B3E41-79DD-43B5-B355-37E731C724E7}" type="presOf" srcId="{B89B4F92-3D5D-4861-9E03-62AC6B6AF261}" destId="{0F6BADD3-F2F2-44D6-893D-68FB68D2C8B0}" srcOrd="0" destOrd="0" presId="urn:microsoft.com/office/officeart/2005/8/layout/orgChart1"/>
    <dgm:cxn modelId="{AB170F52-D6BF-4E3B-9562-263574BF7586}" type="presOf" srcId="{2CCA1F09-6211-48D0-BD75-38605540F9D5}" destId="{84E0E4D1-F8D1-4AF4-8DDB-44DB7CDC195C}" srcOrd="0" destOrd="0" presId="urn:microsoft.com/office/officeart/2005/8/layout/orgChart1"/>
    <dgm:cxn modelId="{25C1D28E-2D32-4727-BCEE-8EDE2F9DC8F1}" type="presOf" srcId="{68C42462-5F9D-4AF0-809B-51066742269D}" destId="{4170EFD4-9F76-4453-88ED-EB751515429B}" srcOrd="0" destOrd="0" presId="urn:microsoft.com/office/officeart/2005/8/layout/orgChart1"/>
    <dgm:cxn modelId="{1A6BBAD4-2ACE-47A3-B663-9A929215C5D6}" type="presOf" srcId="{22B9882A-B884-43E9-B4AB-CD84E909FDD3}" destId="{4941F1A3-7792-49DB-B0BC-37A49729A51B}" srcOrd="0" destOrd="0" presId="urn:microsoft.com/office/officeart/2005/8/layout/orgChart1"/>
    <dgm:cxn modelId="{CF271D66-DBE7-4ADD-B535-D8DE642E8E6D}" srcId="{2CCA1F09-6211-48D0-BD75-38605540F9D5}" destId="{C0DB7943-9FB2-422A-AD2C-5E2EC102FED9}" srcOrd="0" destOrd="0" parTransId="{68C42462-5F9D-4AF0-809B-51066742269D}" sibTransId="{97F872AC-A638-4E49-8C17-CAE47879CF5F}"/>
    <dgm:cxn modelId="{3571FF76-7D47-41FC-9016-AE6D69AAECE2}" srcId="{2CCA1F09-6211-48D0-BD75-38605540F9D5}" destId="{A42E8651-49DA-4601-A33F-0E9A2C038CC8}" srcOrd="3" destOrd="0" parTransId="{07E1C506-D584-4343-83EC-33FA92AC675B}" sibTransId="{687A5AD7-8183-4C5F-BFF1-90491EA35B87}"/>
    <dgm:cxn modelId="{8D942D83-250D-428A-8D0B-25DC50038305}" type="presOf" srcId="{A42E8651-49DA-4601-A33F-0E9A2C038CC8}" destId="{CBB92974-3DA7-4657-B5FA-316ABA86FC65}" srcOrd="0" destOrd="0" presId="urn:microsoft.com/office/officeart/2005/8/layout/orgChart1"/>
    <dgm:cxn modelId="{4E59F5A3-38A6-4766-BD1B-72E2EE5043A8}" type="presOf" srcId="{7DCA6200-72DF-43A1-A092-8BC41868A1A3}" destId="{6A061BC0-2C3F-4A10-AC18-76E469A630EC}" srcOrd="0" destOrd="0" presId="urn:microsoft.com/office/officeart/2005/8/layout/orgChart1"/>
    <dgm:cxn modelId="{AF4C501F-6FD5-48F9-9788-E5AD41DE46FC}" type="presOf" srcId="{7AEDF273-9D67-480A-A632-112C439C157E}" destId="{90C89242-62E0-4713-9421-1B84EAF4A444}" srcOrd="0" destOrd="0" presId="urn:microsoft.com/office/officeart/2005/8/layout/orgChart1"/>
    <dgm:cxn modelId="{57BE6BBF-D300-42E5-82B7-A3CEB335A8A4}" type="presOf" srcId="{22B9882A-B884-43E9-B4AB-CD84E909FDD3}" destId="{CBE2BAD8-1A70-4963-A72B-1437F63442F5}" srcOrd="1" destOrd="0" presId="urn:microsoft.com/office/officeart/2005/8/layout/orgChart1"/>
    <dgm:cxn modelId="{2AF2A0F4-D306-403E-B3A3-B589C5AB6B2F}" type="presOf" srcId="{00B0A4EA-923F-4A48-A129-ACEF5F5CA658}" destId="{5D5A8463-3D05-4080-87A9-5DC42DBBD94B}" srcOrd="0" destOrd="0" presId="urn:microsoft.com/office/officeart/2005/8/layout/orgChart1"/>
    <dgm:cxn modelId="{FA30EF42-6A52-4CAD-A63B-65D5C6A776DE}" type="presParOf" srcId="{6A061BC0-2C3F-4A10-AC18-76E469A630EC}" destId="{023ACBBB-86B3-4C5A-A421-A515132FDC1F}" srcOrd="0" destOrd="0" presId="urn:microsoft.com/office/officeart/2005/8/layout/orgChart1"/>
    <dgm:cxn modelId="{7D3720CE-B421-4293-9F25-7A629BF44784}" type="presParOf" srcId="{023ACBBB-86B3-4C5A-A421-A515132FDC1F}" destId="{361BDF90-8D44-4C4B-8E57-ED0D05615790}" srcOrd="0" destOrd="0" presId="urn:microsoft.com/office/officeart/2005/8/layout/orgChart1"/>
    <dgm:cxn modelId="{2E86ED70-8127-4AB2-8FB8-1777250B2E64}" type="presParOf" srcId="{361BDF90-8D44-4C4B-8E57-ED0D05615790}" destId="{84E0E4D1-F8D1-4AF4-8DDB-44DB7CDC195C}" srcOrd="0" destOrd="0" presId="urn:microsoft.com/office/officeart/2005/8/layout/orgChart1"/>
    <dgm:cxn modelId="{23B13783-6F02-4E3C-9EAF-2F186B54D09A}" type="presParOf" srcId="{361BDF90-8D44-4C4B-8E57-ED0D05615790}" destId="{230F7C75-E920-42A3-8739-36E72448403B}" srcOrd="1" destOrd="0" presId="urn:microsoft.com/office/officeart/2005/8/layout/orgChart1"/>
    <dgm:cxn modelId="{831D3517-0848-4F94-8EAA-F44B112C5106}" type="presParOf" srcId="{023ACBBB-86B3-4C5A-A421-A515132FDC1F}" destId="{9E8A5B0E-F17B-4F23-8552-FECC61F64707}" srcOrd="1" destOrd="0" presId="urn:microsoft.com/office/officeart/2005/8/layout/orgChart1"/>
    <dgm:cxn modelId="{B01BF1C6-A011-4EEB-A97E-2B5BCC51BD0C}" type="presParOf" srcId="{9E8A5B0E-F17B-4F23-8552-FECC61F64707}" destId="{4170EFD4-9F76-4453-88ED-EB751515429B}" srcOrd="0" destOrd="0" presId="urn:microsoft.com/office/officeart/2005/8/layout/orgChart1"/>
    <dgm:cxn modelId="{92EF2F0C-D3E3-4ED1-9C47-C7C6C24A7FBA}" type="presParOf" srcId="{9E8A5B0E-F17B-4F23-8552-FECC61F64707}" destId="{50D9FF72-2399-4CF2-B42C-E36692253374}" srcOrd="1" destOrd="0" presId="urn:microsoft.com/office/officeart/2005/8/layout/orgChart1"/>
    <dgm:cxn modelId="{BD6DCE7F-7FD0-4342-A59D-D16BC3652D2D}" type="presParOf" srcId="{50D9FF72-2399-4CF2-B42C-E36692253374}" destId="{CE6F8FD3-4AD6-48F5-9056-93D7036215E7}" srcOrd="0" destOrd="0" presId="urn:microsoft.com/office/officeart/2005/8/layout/orgChart1"/>
    <dgm:cxn modelId="{7EFB9ED6-DBFB-40C4-AEE5-EFFE6E947F1E}" type="presParOf" srcId="{CE6F8FD3-4AD6-48F5-9056-93D7036215E7}" destId="{E9749E73-1124-4817-9DB6-416C6E7A51DB}" srcOrd="0" destOrd="0" presId="urn:microsoft.com/office/officeart/2005/8/layout/orgChart1"/>
    <dgm:cxn modelId="{F8821F11-3744-49F5-BA15-EC710E11C625}" type="presParOf" srcId="{CE6F8FD3-4AD6-48F5-9056-93D7036215E7}" destId="{90F75D16-0A97-448D-BB48-08280ACD35BF}" srcOrd="1" destOrd="0" presId="urn:microsoft.com/office/officeart/2005/8/layout/orgChart1"/>
    <dgm:cxn modelId="{377AD24E-7205-4E83-AEB8-93269BEB498B}" type="presParOf" srcId="{50D9FF72-2399-4CF2-B42C-E36692253374}" destId="{AD924223-51C3-4836-9700-625A1AD48280}" srcOrd="1" destOrd="0" presId="urn:microsoft.com/office/officeart/2005/8/layout/orgChart1"/>
    <dgm:cxn modelId="{C4E0DD5D-EA6B-438D-899E-AA49A8F9295F}" type="presParOf" srcId="{50D9FF72-2399-4CF2-B42C-E36692253374}" destId="{F39A9B67-4AED-478D-826D-3315800CEEAB}" srcOrd="2" destOrd="0" presId="urn:microsoft.com/office/officeart/2005/8/layout/orgChart1"/>
    <dgm:cxn modelId="{6BAFA325-575A-4506-9E7B-9EF12DA56E18}" type="presParOf" srcId="{9E8A5B0E-F17B-4F23-8552-FECC61F64707}" destId="{90C89242-62E0-4713-9421-1B84EAF4A444}" srcOrd="2" destOrd="0" presId="urn:microsoft.com/office/officeart/2005/8/layout/orgChart1"/>
    <dgm:cxn modelId="{92A5547D-6EE2-4644-A7E1-43EEC071D343}" type="presParOf" srcId="{9E8A5B0E-F17B-4F23-8552-FECC61F64707}" destId="{7542042E-6A15-4997-80AF-ECBE5D0A9963}" srcOrd="3" destOrd="0" presId="urn:microsoft.com/office/officeart/2005/8/layout/orgChart1"/>
    <dgm:cxn modelId="{0D1B75A1-0C99-443E-A09A-C753911B783A}" type="presParOf" srcId="{7542042E-6A15-4997-80AF-ECBE5D0A9963}" destId="{066A30C3-DBF3-4EA9-AFA9-AD56CEEF7C2D}" srcOrd="0" destOrd="0" presId="urn:microsoft.com/office/officeart/2005/8/layout/orgChart1"/>
    <dgm:cxn modelId="{4B74178F-39A7-4E50-B4FB-3586649CBDBF}" type="presParOf" srcId="{066A30C3-DBF3-4EA9-AFA9-AD56CEEF7C2D}" destId="{5D5A8463-3D05-4080-87A9-5DC42DBBD94B}" srcOrd="0" destOrd="0" presId="urn:microsoft.com/office/officeart/2005/8/layout/orgChart1"/>
    <dgm:cxn modelId="{568965D9-7B52-49D8-8A0F-B27516CBDE1A}" type="presParOf" srcId="{066A30C3-DBF3-4EA9-AFA9-AD56CEEF7C2D}" destId="{A3820118-93BC-479F-9EF1-3A7CED49DDFF}" srcOrd="1" destOrd="0" presId="urn:microsoft.com/office/officeart/2005/8/layout/orgChart1"/>
    <dgm:cxn modelId="{0ED0D079-5448-4AAF-99FF-8AD5654F76D4}" type="presParOf" srcId="{7542042E-6A15-4997-80AF-ECBE5D0A9963}" destId="{2B445844-5FAD-476B-A9FE-B6C7CD8DC4B9}" srcOrd="1" destOrd="0" presId="urn:microsoft.com/office/officeart/2005/8/layout/orgChart1"/>
    <dgm:cxn modelId="{45037013-AA2E-43E1-8FF9-EC61901AA5CB}" type="presParOf" srcId="{7542042E-6A15-4997-80AF-ECBE5D0A9963}" destId="{F03D1F0A-4F99-413B-A366-E7F34AD63245}" srcOrd="2" destOrd="0" presId="urn:microsoft.com/office/officeart/2005/8/layout/orgChart1"/>
    <dgm:cxn modelId="{C160DA06-643C-43CD-9038-86E8B72D2966}" type="presParOf" srcId="{9E8A5B0E-F17B-4F23-8552-FECC61F64707}" destId="{0F6BADD3-F2F2-44D6-893D-68FB68D2C8B0}" srcOrd="4" destOrd="0" presId="urn:microsoft.com/office/officeart/2005/8/layout/orgChart1"/>
    <dgm:cxn modelId="{A47E3B8E-E6E1-43CD-8308-409EAB998E4C}" type="presParOf" srcId="{9E8A5B0E-F17B-4F23-8552-FECC61F64707}" destId="{81AD5566-3571-4E56-84BD-F891F5F94519}" srcOrd="5" destOrd="0" presId="urn:microsoft.com/office/officeart/2005/8/layout/orgChart1"/>
    <dgm:cxn modelId="{722E3F0B-143B-4560-A5EC-3EC18DC6FAE3}" type="presParOf" srcId="{81AD5566-3571-4E56-84BD-F891F5F94519}" destId="{E9234D4D-1475-4BEE-97BF-31D8858DF5EC}" srcOrd="0" destOrd="0" presId="urn:microsoft.com/office/officeart/2005/8/layout/orgChart1"/>
    <dgm:cxn modelId="{75FC3A24-45C9-491A-81E0-A5EE6B98F38A}" type="presParOf" srcId="{E9234D4D-1475-4BEE-97BF-31D8858DF5EC}" destId="{4941F1A3-7792-49DB-B0BC-37A49729A51B}" srcOrd="0" destOrd="0" presId="urn:microsoft.com/office/officeart/2005/8/layout/orgChart1"/>
    <dgm:cxn modelId="{4AEDF211-60F7-4B6D-B0EA-3E3A85A38102}" type="presParOf" srcId="{E9234D4D-1475-4BEE-97BF-31D8858DF5EC}" destId="{CBE2BAD8-1A70-4963-A72B-1437F63442F5}" srcOrd="1" destOrd="0" presId="urn:microsoft.com/office/officeart/2005/8/layout/orgChart1"/>
    <dgm:cxn modelId="{407D991F-64E8-456B-8E9C-319E6929D8D0}" type="presParOf" srcId="{81AD5566-3571-4E56-84BD-F891F5F94519}" destId="{DCD502AF-46E6-42BE-8979-FEEBBFA16578}" srcOrd="1" destOrd="0" presId="urn:microsoft.com/office/officeart/2005/8/layout/orgChart1"/>
    <dgm:cxn modelId="{59C22C0C-E1F6-48F6-8D11-E7B50F69F146}" type="presParOf" srcId="{81AD5566-3571-4E56-84BD-F891F5F94519}" destId="{C48F747D-7CBB-4152-B51C-23108D68EA98}" srcOrd="2" destOrd="0" presId="urn:microsoft.com/office/officeart/2005/8/layout/orgChart1"/>
    <dgm:cxn modelId="{59CB3EA7-3C91-481C-9C32-C6A5D4913241}" type="presParOf" srcId="{9E8A5B0E-F17B-4F23-8552-FECC61F64707}" destId="{2B07ABC3-EC80-42FD-AAF5-B9B3E4607BED}" srcOrd="6" destOrd="0" presId="urn:microsoft.com/office/officeart/2005/8/layout/orgChart1"/>
    <dgm:cxn modelId="{B149A9A0-FA04-4D43-9A9C-896FFD836A2A}" type="presParOf" srcId="{9E8A5B0E-F17B-4F23-8552-FECC61F64707}" destId="{B809F53D-A83D-4690-9F78-A9A72FDD6904}" srcOrd="7" destOrd="0" presId="urn:microsoft.com/office/officeart/2005/8/layout/orgChart1"/>
    <dgm:cxn modelId="{672A9AED-95A5-44A1-8BA6-F5214B39CD4F}" type="presParOf" srcId="{B809F53D-A83D-4690-9F78-A9A72FDD6904}" destId="{709B60F3-BA0B-47D7-B25D-421B3F87B57E}" srcOrd="0" destOrd="0" presId="urn:microsoft.com/office/officeart/2005/8/layout/orgChart1"/>
    <dgm:cxn modelId="{A604CE18-16F1-4A11-B7D9-2B942378D421}" type="presParOf" srcId="{709B60F3-BA0B-47D7-B25D-421B3F87B57E}" destId="{CBB92974-3DA7-4657-B5FA-316ABA86FC65}" srcOrd="0" destOrd="0" presId="urn:microsoft.com/office/officeart/2005/8/layout/orgChart1"/>
    <dgm:cxn modelId="{BD3EE25C-A5BD-4072-A773-F94A7355CD39}" type="presParOf" srcId="{709B60F3-BA0B-47D7-B25D-421B3F87B57E}" destId="{A82AEFD5-365B-4F1C-85B4-CB66EB07322E}" srcOrd="1" destOrd="0" presId="urn:microsoft.com/office/officeart/2005/8/layout/orgChart1"/>
    <dgm:cxn modelId="{1E4F9680-6539-4A09-A5A6-10DE62659DF1}" type="presParOf" srcId="{B809F53D-A83D-4690-9F78-A9A72FDD6904}" destId="{1C1F654C-4AC7-4990-A707-436514C5CA80}" srcOrd="1" destOrd="0" presId="urn:microsoft.com/office/officeart/2005/8/layout/orgChart1"/>
    <dgm:cxn modelId="{C5B5D8AE-1C2B-4522-8B42-FD123BBA5C79}" type="presParOf" srcId="{B809F53D-A83D-4690-9F78-A9A72FDD6904}" destId="{E3F25A85-7527-4B46-B757-B83C874E68E8}" srcOrd="2" destOrd="0" presId="urn:microsoft.com/office/officeart/2005/8/layout/orgChart1"/>
    <dgm:cxn modelId="{919D352D-D578-497B-A828-B0E585C15FAB}" type="presParOf" srcId="{023ACBBB-86B3-4C5A-A421-A515132FDC1F}" destId="{231E246B-BBC1-4622-A4FF-F49DA2C1BE7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57A761-3E89-7A47-A245-376722DF51CD}">
      <dsp:nvSpPr>
        <dsp:cNvPr id="0" name=""/>
        <dsp:cNvSpPr/>
      </dsp:nvSpPr>
      <dsp:spPr>
        <a:xfrm>
          <a:off x="10" y="0"/>
          <a:ext cx="3645425" cy="2949369"/>
        </a:xfrm>
        <a:prstGeom prst="roundRect">
          <a:avLst>
            <a:gd name="adj" fmla="val 10000"/>
          </a:avLst>
        </a:prstGeom>
        <a:solidFill>
          <a:srgbClr val="41AD5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kern="1200" dirty="0"/>
            <a:t>The Regional Observatories </a:t>
          </a:r>
          <a:endParaRPr lang="pt-PT" sz="2800" kern="1200" dirty="0"/>
        </a:p>
      </dsp:txBody>
      <dsp:txXfrm>
        <a:off x="10" y="1179747"/>
        <a:ext cx="3645425" cy="1179747"/>
      </dsp:txXfrm>
    </dsp:sp>
    <dsp:sp modelId="{DAD91C1C-B86B-B844-A542-854EF15D74FC}">
      <dsp:nvSpPr>
        <dsp:cNvPr id="0" name=""/>
        <dsp:cNvSpPr/>
      </dsp:nvSpPr>
      <dsp:spPr>
        <a:xfrm>
          <a:off x="1333985" y="176962"/>
          <a:ext cx="982139" cy="982139"/>
        </a:xfrm>
        <a:prstGeom prst="ellipse">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xmlns="" r:embed="rId2"/>
              </a:ext>
            </a:extLst>
          </a:blip>
          <a:srcRect/>
          <a:stretch>
            <a:fillRect/>
          </a:stretch>
        </a:blip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70D3401E-F53C-1641-AD81-7715EAAE59E3}">
      <dsp:nvSpPr>
        <dsp:cNvPr id="0" name=""/>
        <dsp:cNvSpPr/>
      </dsp:nvSpPr>
      <dsp:spPr>
        <a:xfrm>
          <a:off x="3757130" y="0"/>
          <a:ext cx="3645425" cy="2949369"/>
        </a:xfrm>
        <a:prstGeom prst="roundRect">
          <a:avLst>
            <a:gd name="adj" fmla="val 10000"/>
          </a:avLst>
        </a:prstGeom>
        <a:solidFill>
          <a:srgbClr val="679D9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kern="1200" dirty="0"/>
            <a:t>The Reference Information Systems</a:t>
          </a:r>
          <a:endParaRPr lang="pt-PT" sz="2800" kern="1200" dirty="0"/>
        </a:p>
      </dsp:txBody>
      <dsp:txXfrm>
        <a:off x="3757130" y="1179747"/>
        <a:ext cx="3645425" cy="1179747"/>
      </dsp:txXfrm>
    </dsp:sp>
    <dsp:sp modelId="{DE7F1DCD-69E1-4844-AF16-AD574F0557A2}">
      <dsp:nvSpPr>
        <dsp:cNvPr id="0" name=""/>
        <dsp:cNvSpPr/>
      </dsp:nvSpPr>
      <dsp:spPr>
        <a:xfrm>
          <a:off x="5018329" y="122247"/>
          <a:ext cx="1123027" cy="1091569"/>
        </a:xfrm>
        <a:prstGeom prst="ellipse">
          <a:avLst/>
        </a:prstGeom>
        <a:blipFill rotWithShape="1">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rcRect/>
          <a:stretch>
            <a:fillRect/>
          </a:stretch>
        </a:blip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7B0DC832-2E79-6E48-9DF8-6A13D77DC570}">
      <dsp:nvSpPr>
        <dsp:cNvPr id="0" name=""/>
        <dsp:cNvSpPr/>
      </dsp:nvSpPr>
      <dsp:spPr>
        <a:xfrm>
          <a:off x="7511918" y="0"/>
          <a:ext cx="3645425" cy="2949369"/>
        </a:xfrm>
        <a:prstGeom prst="roundRect">
          <a:avLst>
            <a:gd name="adj" fmla="val 10000"/>
          </a:avLst>
        </a:prstGeom>
        <a:solidFill>
          <a:srgbClr val="A7D1E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kern="1200" dirty="0"/>
            <a:t>The Action Grants</a:t>
          </a:r>
          <a:endParaRPr lang="pt-PT" sz="2800" kern="1200" dirty="0"/>
        </a:p>
      </dsp:txBody>
      <dsp:txXfrm>
        <a:off x="7511918" y="1179747"/>
        <a:ext cx="3645425" cy="1179747"/>
      </dsp:txXfrm>
    </dsp:sp>
    <dsp:sp modelId="{265EF4F2-377F-6444-8A32-78C361AEA31F}">
      <dsp:nvSpPr>
        <dsp:cNvPr id="0" name=""/>
        <dsp:cNvSpPr/>
      </dsp:nvSpPr>
      <dsp:spPr>
        <a:xfrm>
          <a:off x="8843561" y="176962"/>
          <a:ext cx="982139" cy="982139"/>
        </a:xfrm>
        <a:prstGeom prst="ellipse">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rcRect/>
          <a:stretch>
            <a:fillRect/>
          </a:stretch>
        </a:blipFill>
        <a:ln w="381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A0CB13A-BBAC-AD4D-922A-5F374F9FE9A5}">
      <dsp:nvSpPr>
        <dsp:cNvPr id="0" name=""/>
        <dsp:cNvSpPr/>
      </dsp:nvSpPr>
      <dsp:spPr>
        <a:xfrm>
          <a:off x="446387" y="2312411"/>
          <a:ext cx="10266912" cy="636957"/>
        </a:xfrm>
        <a:prstGeom prst="leftRightArrow">
          <a:avLst/>
        </a:prstGeom>
        <a:solidFill>
          <a:srgbClr val="A35B28"/>
        </a:solidFill>
        <a:ln w="12700" cap="flat" cmpd="sng" algn="ctr">
          <a:solidFill>
            <a:srgbClr val="A35B2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07ABC3-EC80-42FD-AAF5-B9B3E4607BED}">
      <dsp:nvSpPr>
        <dsp:cNvPr id="0" name=""/>
        <dsp:cNvSpPr/>
      </dsp:nvSpPr>
      <dsp:spPr>
        <a:xfrm>
          <a:off x="5723914" y="1632085"/>
          <a:ext cx="4737105" cy="669445"/>
        </a:xfrm>
        <a:custGeom>
          <a:avLst/>
          <a:gdLst/>
          <a:ahLst/>
          <a:cxnLst/>
          <a:rect l="0" t="0" r="0" b="0"/>
          <a:pathLst>
            <a:path>
              <a:moveTo>
                <a:pt x="0" y="0"/>
              </a:moveTo>
              <a:lnTo>
                <a:pt x="0" y="403642"/>
              </a:lnTo>
              <a:lnTo>
                <a:pt x="4737105" y="403642"/>
              </a:lnTo>
              <a:lnTo>
                <a:pt x="4737105" y="669445"/>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6BADD3-F2F2-44D6-893D-68FB68D2C8B0}">
      <dsp:nvSpPr>
        <dsp:cNvPr id="0" name=""/>
        <dsp:cNvSpPr/>
      </dsp:nvSpPr>
      <dsp:spPr>
        <a:xfrm>
          <a:off x="5723914" y="1632085"/>
          <a:ext cx="1674032" cy="669445"/>
        </a:xfrm>
        <a:custGeom>
          <a:avLst/>
          <a:gdLst/>
          <a:ahLst/>
          <a:cxnLst/>
          <a:rect l="0" t="0" r="0" b="0"/>
          <a:pathLst>
            <a:path>
              <a:moveTo>
                <a:pt x="0" y="0"/>
              </a:moveTo>
              <a:lnTo>
                <a:pt x="0" y="403642"/>
              </a:lnTo>
              <a:lnTo>
                <a:pt x="1674032" y="403642"/>
              </a:lnTo>
              <a:lnTo>
                <a:pt x="1674032" y="669445"/>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C89242-62E0-4713-9421-1B84EAF4A444}">
      <dsp:nvSpPr>
        <dsp:cNvPr id="0" name=""/>
        <dsp:cNvSpPr/>
      </dsp:nvSpPr>
      <dsp:spPr>
        <a:xfrm>
          <a:off x="4334874" y="1632085"/>
          <a:ext cx="1389040" cy="669445"/>
        </a:xfrm>
        <a:custGeom>
          <a:avLst/>
          <a:gdLst/>
          <a:ahLst/>
          <a:cxnLst/>
          <a:rect l="0" t="0" r="0" b="0"/>
          <a:pathLst>
            <a:path>
              <a:moveTo>
                <a:pt x="1389040" y="0"/>
              </a:moveTo>
              <a:lnTo>
                <a:pt x="1389040" y="403642"/>
              </a:lnTo>
              <a:lnTo>
                <a:pt x="0" y="403642"/>
              </a:lnTo>
              <a:lnTo>
                <a:pt x="0" y="669445"/>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70EFD4-9F76-4453-88ED-EB751515429B}">
      <dsp:nvSpPr>
        <dsp:cNvPr id="0" name=""/>
        <dsp:cNvSpPr/>
      </dsp:nvSpPr>
      <dsp:spPr>
        <a:xfrm>
          <a:off x="1271801" y="1632085"/>
          <a:ext cx="4452112" cy="669445"/>
        </a:xfrm>
        <a:custGeom>
          <a:avLst/>
          <a:gdLst/>
          <a:ahLst/>
          <a:cxnLst/>
          <a:rect l="0" t="0" r="0" b="0"/>
          <a:pathLst>
            <a:path>
              <a:moveTo>
                <a:pt x="4452112" y="0"/>
              </a:moveTo>
              <a:lnTo>
                <a:pt x="4452112" y="403642"/>
              </a:lnTo>
              <a:lnTo>
                <a:pt x="0" y="403642"/>
              </a:lnTo>
              <a:lnTo>
                <a:pt x="0" y="669445"/>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E0E4D1-F8D1-4AF4-8DDB-44DB7CDC195C}">
      <dsp:nvSpPr>
        <dsp:cNvPr id="0" name=""/>
        <dsp:cNvSpPr/>
      </dsp:nvSpPr>
      <dsp:spPr>
        <a:xfrm>
          <a:off x="1721921" y="1121008"/>
          <a:ext cx="8003985" cy="511077"/>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i="0" kern="1200" dirty="0">
              <a:solidFill>
                <a:srgbClr val="679D97"/>
              </a:solidFill>
              <a:latin typeface="Franklin Gothic Book" charset="0"/>
              <a:ea typeface="Franklin Gothic Book" charset="0"/>
              <a:cs typeface="Franklin Gothic Book" charset="0"/>
            </a:rPr>
            <a:t>The Regional Observatories provide tools and services available for stakeholders</a:t>
          </a:r>
        </a:p>
      </dsp:txBody>
      <dsp:txXfrm>
        <a:off x="1721921" y="1121008"/>
        <a:ext cx="8003985" cy="511077"/>
      </dsp:txXfrm>
    </dsp:sp>
    <dsp:sp modelId="{E9749E73-1124-4817-9DB6-416C6E7A51DB}">
      <dsp:nvSpPr>
        <dsp:cNvPr id="0" name=""/>
        <dsp:cNvSpPr/>
      </dsp:nvSpPr>
      <dsp:spPr>
        <a:xfrm>
          <a:off x="6069" y="2301531"/>
          <a:ext cx="2531464" cy="126573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solidFill>
                <a:srgbClr val="679D97"/>
              </a:solidFill>
              <a:latin typeface="Franklin Gothic Book" charset="0"/>
              <a:ea typeface="Franklin Gothic Book" charset="0"/>
              <a:cs typeface="Franklin Gothic Book" charset="0"/>
            </a:rPr>
            <a:t>Data and information management and analysis (The Reference Information Systems)</a:t>
          </a:r>
        </a:p>
      </dsp:txBody>
      <dsp:txXfrm>
        <a:off x="6069" y="2301531"/>
        <a:ext cx="2531464" cy="1265732"/>
      </dsp:txXfrm>
    </dsp:sp>
    <dsp:sp modelId="{5D5A8463-3D05-4080-87A9-5DC42DBBD94B}">
      <dsp:nvSpPr>
        <dsp:cNvPr id="0" name=""/>
        <dsp:cNvSpPr/>
      </dsp:nvSpPr>
      <dsp:spPr>
        <a:xfrm>
          <a:off x="3069141" y="2301531"/>
          <a:ext cx="2531464" cy="126573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solidFill>
                <a:srgbClr val="679D97"/>
              </a:solidFill>
              <a:latin typeface="Franklin Gothic Book" charset="0"/>
              <a:ea typeface="Franklin Gothic Book" charset="0"/>
              <a:cs typeface="Franklin Gothic Book" charset="0"/>
            </a:rPr>
            <a:t>Planning and decision making support</a:t>
          </a:r>
        </a:p>
      </dsp:txBody>
      <dsp:txXfrm>
        <a:off x="3069141" y="2301531"/>
        <a:ext cx="2531464" cy="1265732"/>
      </dsp:txXfrm>
    </dsp:sp>
    <dsp:sp modelId="{4941F1A3-7792-49DB-B0BC-37A49729A51B}">
      <dsp:nvSpPr>
        <dsp:cNvPr id="0" name=""/>
        <dsp:cNvSpPr/>
      </dsp:nvSpPr>
      <dsp:spPr>
        <a:xfrm>
          <a:off x="6132214" y="2301531"/>
          <a:ext cx="2531464" cy="126573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solidFill>
                <a:srgbClr val="679D97"/>
              </a:solidFill>
              <a:latin typeface="Franklin Gothic Book" charset="0"/>
              <a:ea typeface="Franklin Gothic Book" charset="0"/>
              <a:cs typeface="Franklin Gothic Book" charset="0"/>
            </a:rPr>
            <a:t>Assessment tools and support for their application including for reporting on MEAs</a:t>
          </a:r>
        </a:p>
      </dsp:txBody>
      <dsp:txXfrm>
        <a:off x="6132214" y="2301531"/>
        <a:ext cx="2531464" cy="1265732"/>
      </dsp:txXfrm>
    </dsp:sp>
    <dsp:sp modelId="{CBB92974-3DA7-4657-B5FA-316ABA86FC65}">
      <dsp:nvSpPr>
        <dsp:cNvPr id="0" name=""/>
        <dsp:cNvSpPr/>
      </dsp:nvSpPr>
      <dsp:spPr>
        <a:xfrm>
          <a:off x="9195286" y="2301531"/>
          <a:ext cx="2531464" cy="126573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solidFill>
                <a:srgbClr val="679D97"/>
              </a:solidFill>
              <a:latin typeface="Franklin Gothic Book" charset="0"/>
              <a:ea typeface="Franklin Gothic Book" charset="0"/>
              <a:cs typeface="Franklin Gothic Book" charset="0"/>
            </a:rPr>
            <a:t>Capacity development  for institutions, managers and local communities.  </a:t>
          </a:r>
        </a:p>
      </dsp:txBody>
      <dsp:txXfrm>
        <a:off x="9195286" y="2301531"/>
        <a:ext cx="2531464" cy="126573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7D4885-4B97-4B45-98CD-C3ACF0C5B91C}" type="datetimeFigureOut">
              <a:rPr lang="en-US" smtClean="0"/>
              <a:t>6/29/2019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C59412-5F2F-1240-90A8-4A7B14A51A65}" type="slidenum">
              <a:rPr lang="en-US" smtClean="0"/>
              <a:t>‹#›</a:t>
            </a:fld>
            <a:endParaRPr lang="en-US"/>
          </a:p>
        </p:txBody>
      </p:sp>
    </p:spTree>
    <p:extLst>
      <p:ext uri="{BB962C8B-B14F-4D97-AF65-F5344CB8AC3E}">
        <p14:creationId xmlns:p14="http://schemas.microsoft.com/office/powerpoint/2010/main" val="519853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6422-749E-8F49-8D3D-B359BB48063B}" type="datetimeFigureOut">
              <a:rPr lang="en-US" smtClean="0"/>
              <a:t>6/29/2019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C804A-85CA-C14C-A757-D8CE986E68DD}" type="slidenum">
              <a:rPr lang="en-US" smtClean="0"/>
              <a:t>‹#›</a:t>
            </a:fld>
            <a:endParaRPr lang="en-US"/>
          </a:p>
        </p:txBody>
      </p:sp>
    </p:spTree>
    <p:extLst>
      <p:ext uri="{BB962C8B-B14F-4D97-AF65-F5344CB8AC3E}">
        <p14:creationId xmlns:p14="http://schemas.microsoft.com/office/powerpoint/2010/main" val="13443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4C804A-85CA-C14C-A757-D8CE986E68DD}" type="slidenum">
              <a:rPr lang="en-US" smtClean="0"/>
              <a:t>1</a:t>
            </a:fld>
            <a:endParaRPr lang="en-US"/>
          </a:p>
        </p:txBody>
      </p:sp>
    </p:spTree>
    <p:extLst>
      <p:ext uri="{BB962C8B-B14F-4D97-AF65-F5344CB8AC3E}">
        <p14:creationId xmlns:p14="http://schemas.microsoft.com/office/powerpoint/2010/main" val="3969580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094C804A-85CA-C14C-A757-D8CE986E68DD}" type="slidenum">
              <a:rPr lang="en-US" smtClean="0"/>
              <a:t>13</a:t>
            </a:fld>
            <a:endParaRPr lang="en-US"/>
          </a:p>
        </p:txBody>
      </p:sp>
    </p:spTree>
    <p:extLst>
      <p:ext uri="{BB962C8B-B14F-4D97-AF65-F5344CB8AC3E}">
        <p14:creationId xmlns:p14="http://schemas.microsoft.com/office/powerpoint/2010/main" val="194195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GB" dirty="0"/>
              <a:t>INTRODUCTION</a:t>
            </a:r>
          </a:p>
          <a:p>
            <a:endParaRPr lang="en-GB" dirty="0"/>
          </a:p>
        </p:txBody>
      </p:sp>
      <p:sp>
        <p:nvSpPr>
          <p:cNvPr id="4" name="Marcador de Posição do Número do Diapositivo 3"/>
          <p:cNvSpPr>
            <a:spLocks noGrp="1"/>
          </p:cNvSpPr>
          <p:nvPr>
            <p:ph type="sldNum" sz="quarter" idx="5"/>
          </p:nvPr>
        </p:nvSpPr>
        <p:spPr/>
        <p:txBody>
          <a:bodyPr/>
          <a:lstStyle/>
          <a:p>
            <a:fld id="{094C804A-85CA-C14C-A757-D8CE986E68DD}" type="slidenum">
              <a:rPr lang="en-US" smtClean="0"/>
              <a:t>2</a:t>
            </a:fld>
            <a:endParaRPr lang="en-US"/>
          </a:p>
        </p:txBody>
      </p:sp>
    </p:spTree>
    <p:extLst>
      <p:ext uri="{BB962C8B-B14F-4D97-AF65-F5344CB8AC3E}">
        <p14:creationId xmlns:p14="http://schemas.microsoft.com/office/powerpoint/2010/main" val="2426357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GB" b="1" dirty="0"/>
              <a:t>Who does what and at what level ?</a:t>
            </a:r>
          </a:p>
          <a:p>
            <a:r>
              <a:rPr lang="en-GB" sz="1200" dirty="0"/>
              <a:t>The direct beneficiaries of the BIOPAMA programme are the protected area actors at the regional, national and local levels, whose efforts will continue to be supported by the provision of tools, services, capacity development and the possibility to finance actions at the site level.</a:t>
            </a:r>
          </a:p>
          <a:p>
            <a:endParaRPr lang="en-GB" sz="1200" dirty="0"/>
          </a:p>
          <a:p>
            <a:r>
              <a:rPr lang="en-GB" sz="1200" dirty="0"/>
              <a:t>Ministries of Environment and National agencies leading on biodiversity conservation</a:t>
            </a:r>
          </a:p>
          <a:p>
            <a:r>
              <a:rPr lang="en-GB" sz="1200" dirty="0"/>
              <a:t>Protected Area agencies</a:t>
            </a:r>
          </a:p>
          <a:p>
            <a:r>
              <a:rPr lang="en-GB" sz="1200" dirty="0"/>
              <a:t>Regional organizations </a:t>
            </a:r>
          </a:p>
          <a:p>
            <a:r>
              <a:rPr lang="en-GB" sz="1200" dirty="0"/>
              <a:t>Local communities living in and around protected areas and</a:t>
            </a:r>
          </a:p>
          <a:p>
            <a:r>
              <a:rPr lang="en-GB" sz="1200" dirty="0"/>
              <a:t>Civil society </a:t>
            </a:r>
          </a:p>
          <a:p>
            <a:endParaRPr lang="en-GB" dirty="0"/>
          </a:p>
        </p:txBody>
      </p:sp>
      <p:sp>
        <p:nvSpPr>
          <p:cNvPr id="4" name="Marcador de Posição do Número do Diapositivo 3"/>
          <p:cNvSpPr>
            <a:spLocks noGrp="1"/>
          </p:cNvSpPr>
          <p:nvPr>
            <p:ph type="sldNum" sz="quarter" idx="5"/>
          </p:nvPr>
        </p:nvSpPr>
        <p:spPr/>
        <p:txBody>
          <a:bodyPr/>
          <a:lstStyle/>
          <a:p>
            <a:fld id="{094C804A-85CA-C14C-A757-D8CE986E68DD}" type="slidenum">
              <a:rPr lang="en-US" smtClean="0"/>
              <a:t>3</a:t>
            </a:fld>
            <a:endParaRPr lang="en-US"/>
          </a:p>
        </p:txBody>
      </p:sp>
    </p:spTree>
    <p:extLst>
      <p:ext uri="{BB962C8B-B14F-4D97-AF65-F5344CB8AC3E}">
        <p14:creationId xmlns:p14="http://schemas.microsoft.com/office/powerpoint/2010/main" val="2672297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GB" dirty="0"/>
              <a:t>Where do we work ?</a:t>
            </a:r>
          </a:p>
        </p:txBody>
      </p:sp>
      <p:sp>
        <p:nvSpPr>
          <p:cNvPr id="4" name="Marcador de Posição do Número do Diapositivo 3"/>
          <p:cNvSpPr>
            <a:spLocks noGrp="1"/>
          </p:cNvSpPr>
          <p:nvPr>
            <p:ph type="sldNum" sz="quarter" idx="5"/>
          </p:nvPr>
        </p:nvSpPr>
        <p:spPr/>
        <p:txBody>
          <a:bodyPr/>
          <a:lstStyle/>
          <a:p>
            <a:fld id="{094C804A-85CA-C14C-A757-D8CE986E68DD}" type="slidenum">
              <a:rPr lang="en-US" smtClean="0"/>
              <a:t>4</a:t>
            </a:fld>
            <a:endParaRPr lang="en-US"/>
          </a:p>
        </p:txBody>
      </p:sp>
    </p:spTree>
    <p:extLst>
      <p:ext uri="{BB962C8B-B14F-4D97-AF65-F5344CB8AC3E}">
        <p14:creationId xmlns:p14="http://schemas.microsoft.com/office/powerpoint/2010/main" val="4109617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BIOPAMA is relevant ?</a:t>
            </a:r>
          </a:p>
        </p:txBody>
      </p:sp>
      <p:sp>
        <p:nvSpPr>
          <p:cNvPr id="4" name="Slide Number Placeholder 3"/>
          <p:cNvSpPr>
            <a:spLocks noGrp="1"/>
          </p:cNvSpPr>
          <p:nvPr>
            <p:ph type="sldNum" sz="quarter" idx="10"/>
          </p:nvPr>
        </p:nvSpPr>
        <p:spPr/>
        <p:txBody>
          <a:bodyPr/>
          <a:lstStyle/>
          <a:p>
            <a:fld id="{094C804A-85CA-C14C-A757-D8CE986E68DD}" type="slidenum">
              <a:rPr lang="en-US" smtClean="0"/>
              <a:t>5</a:t>
            </a:fld>
            <a:endParaRPr lang="en-US"/>
          </a:p>
        </p:txBody>
      </p:sp>
    </p:spTree>
    <p:extLst>
      <p:ext uri="{BB962C8B-B14F-4D97-AF65-F5344CB8AC3E}">
        <p14:creationId xmlns:p14="http://schemas.microsoft.com/office/powerpoint/2010/main" val="249263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GB" dirty="0"/>
              <a:t>BIOPAMA MISSION</a:t>
            </a:r>
          </a:p>
        </p:txBody>
      </p:sp>
      <p:sp>
        <p:nvSpPr>
          <p:cNvPr id="4" name="Marcador de Posição do Número do Diapositivo 3"/>
          <p:cNvSpPr>
            <a:spLocks noGrp="1"/>
          </p:cNvSpPr>
          <p:nvPr>
            <p:ph type="sldNum" sz="quarter" idx="5"/>
          </p:nvPr>
        </p:nvSpPr>
        <p:spPr/>
        <p:txBody>
          <a:bodyPr/>
          <a:lstStyle/>
          <a:p>
            <a:fld id="{094C804A-85CA-C14C-A757-D8CE986E68DD}" type="slidenum">
              <a:rPr lang="en-US" smtClean="0"/>
              <a:t>6</a:t>
            </a:fld>
            <a:endParaRPr lang="en-US"/>
          </a:p>
        </p:txBody>
      </p:sp>
    </p:spTree>
    <p:extLst>
      <p:ext uri="{BB962C8B-B14F-4D97-AF65-F5344CB8AC3E}">
        <p14:creationId xmlns:p14="http://schemas.microsoft.com/office/powerpoint/2010/main" val="1827181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GB" dirty="0"/>
              <a:t>BIOPAMA Strategy</a:t>
            </a:r>
          </a:p>
        </p:txBody>
      </p:sp>
      <p:sp>
        <p:nvSpPr>
          <p:cNvPr id="4" name="Marcador de Posição do Número do Diapositivo 3"/>
          <p:cNvSpPr>
            <a:spLocks noGrp="1"/>
          </p:cNvSpPr>
          <p:nvPr>
            <p:ph type="sldNum" sz="quarter" idx="5"/>
          </p:nvPr>
        </p:nvSpPr>
        <p:spPr/>
        <p:txBody>
          <a:bodyPr/>
          <a:lstStyle/>
          <a:p>
            <a:fld id="{094C804A-85CA-C14C-A757-D8CE986E68DD}" type="slidenum">
              <a:rPr lang="en-US" smtClean="0"/>
              <a:t>7</a:t>
            </a:fld>
            <a:endParaRPr lang="en-US"/>
          </a:p>
        </p:txBody>
      </p:sp>
    </p:spTree>
    <p:extLst>
      <p:ext uri="{BB962C8B-B14F-4D97-AF65-F5344CB8AC3E}">
        <p14:creationId xmlns:p14="http://schemas.microsoft.com/office/powerpoint/2010/main" val="791577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90C14E"/>
                </a:solidFill>
                <a:latin typeface="Franklin Gothic Demi" charset="0"/>
                <a:ea typeface="Franklin Gothic Demi" charset="0"/>
                <a:cs typeface="Franklin Gothic Demi" charset="0"/>
              </a:rPr>
              <a:t>The African, Caribbean and Pacific regions represent some of the most challenging places on Earth and host a huge share of our planet’s biodiversity. While the programme’s objectives are the same across all the regions, BIOPAMA can only succeed by tailoring them to respond to specific needs and complement countries’ efforts filling the gaps where they exist. </a:t>
            </a:r>
            <a:endParaRPr lang="en-GB" dirty="0"/>
          </a:p>
        </p:txBody>
      </p:sp>
      <p:sp>
        <p:nvSpPr>
          <p:cNvPr id="4" name="Slide Number Placeholder 3"/>
          <p:cNvSpPr>
            <a:spLocks noGrp="1"/>
          </p:cNvSpPr>
          <p:nvPr>
            <p:ph type="sldNum" sz="quarter" idx="10"/>
          </p:nvPr>
        </p:nvSpPr>
        <p:spPr/>
        <p:txBody>
          <a:bodyPr/>
          <a:lstStyle/>
          <a:p>
            <a:fld id="{094C804A-85CA-C14C-A757-D8CE986E68DD}" type="slidenum">
              <a:rPr lang="en-US" smtClean="0"/>
              <a:t>9</a:t>
            </a:fld>
            <a:endParaRPr lang="en-US"/>
          </a:p>
        </p:txBody>
      </p:sp>
    </p:spTree>
    <p:extLst>
      <p:ext uri="{BB962C8B-B14F-4D97-AF65-F5344CB8AC3E}">
        <p14:creationId xmlns:p14="http://schemas.microsoft.com/office/powerpoint/2010/main" val="2911145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439738" y="1252538"/>
            <a:ext cx="6008687" cy="3381375"/>
          </a:xfrm>
        </p:spPr>
      </p:sp>
      <p:sp>
        <p:nvSpPr>
          <p:cNvPr id="3" name="Marcador de Posição de Notas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1" i="0" noProof="0" dirty="0">
                <a:solidFill>
                  <a:schemeClr val="tx1"/>
                </a:solidFill>
                <a:effectLst/>
                <a:latin typeface="Segoe UI WestEuropean"/>
              </a:rPr>
              <a:t>Data collection,  organisation and visualisation of information. </a:t>
            </a:r>
            <a:r>
              <a:rPr lang="en-GB" sz="1200" b="1" dirty="0"/>
              <a:t>IMET or other tool organize data. In the case of IMET, we are  considering the context of intervention and the protected area management cycle.</a:t>
            </a:r>
            <a:r>
              <a:rPr lang="en-GB" b="1" i="0" noProof="0" dirty="0">
                <a:solidFill>
                  <a:schemeClr val="tx1"/>
                </a:solidFill>
                <a:effectLst/>
                <a:latin typeface="inherit"/>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1" i="0" noProof="0" dirty="0">
                <a:solidFill>
                  <a:schemeClr val="tx1"/>
                </a:solidFill>
                <a:effectLst/>
                <a:latin typeface="inherit"/>
              </a:rPr>
              <a:t>We use the Critical thinking to analyse the information systematized in the IMET report. </a:t>
            </a:r>
            <a:r>
              <a:rPr lang="en-GB" sz="1200" b="1" dirty="0"/>
              <a:t>Thinking critically helps in analysing and identifying issues of management and governance to exceed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1" i="0" noProof="0" dirty="0">
                <a:solidFill>
                  <a:schemeClr val="tx1"/>
                </a:solidFill>
                <a:effectLst/>
                <a:latin typeface="inherit"/>
              </a:rPr>
              <a:t>Based on the IMET assessment, we apply Problem solving approach to evaluate the situation and </a:t>
            </a:r>
            <a:r>
              <a:rPr lang="en-GB" sz="1200" b="1" dirty="0"/>
              <a:t>to formulate management proposals.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1" i="0" noProof="0" dirty="0">
                <a:solidFill>
                  <a:schemeClr val="tx1"/>
                </a:solidFill>
                <a:effectLst/>
                <a:latin typeface="inherit"/>
              </a:rPr>
              <a:t>We finally apply tools to support decision making </a:t>
            </a:r>
            <a:r>
              <a:rPr lang="en-GB" sz="1200" b="1" dirty="0"/>
              <a:t>to plan effective interventions and to be able to advocate for the priority ones.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b="1" i="0" noProof="0" dirty="0">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noProof="0" dirty="0">
                <a:solidFill>
                  <a:schemeClr val="tx1"/>
                </a:solidFill>
                <a:effectLst/>
                <a:latin typeface="+mn-lt"/>
              </a:rPr>
              <a:t>If we do well through this pathway we will be able to improve management effectiveness through better management and operational annual plans at site level as well as national and regional levels.</a:t>
            </a:r>
            <a:endParaRPr lang="en-GB" b="1" i="0" noProof="0" dirty="0">
              <a:solidFill>
                <a:schemeClr val="tx1"/>
              </a:solidFill>
              <a:effectLst/>
              <a:latin typeface="Segoe UI WestEurope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endParaRPr lang="en-US" dirty="0"/>
          </a:p>
        </p:txBody>
      </p:sp>
      <p:sp>
        <p:nvSpPr>
          <p:cNvPr id="4" name="Marcador de Posição do Número do Diapositivo 3"/>
          <p:cNvSpPr>
            <a:spLocks noGrp="1"/>
          </p:cNvSpPr>
          <p:nvPr>
            <p:ph type="sldNum" sz="quarter" idx="5"/>
          </p:nvPr>
        </p:nvSpPr>
        <p:spPr/>
        <p:txBody>
          <a:bodyPr/>
          <a:lstStyle/>
          <a:p>
            <a:fld id="{46A394B5-F31F-2544-87D8-08FB521CBE8D}" type="slidenum">
              <a:rPr lang="en-US" smtClean="0"/>
              <a:t>10</a:t>
            </a:fld>
            <a:endParaRPr lang="en-US"/>
          </a:p>
        </p:txBody>
      </p:sp>
    </p:spTree>
    <p:extLst>
      <p:ext uri="{BB962C8B-B14F-4D97-AF65-F5344CB8AC3E}">
        <p14:creationId xmlns:p14="http://schemas.microsoft.com/office/powerpoint/2010/main" val="28226286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Picture Placeholder 19"/>
          <p:cNvSpPr>
            <a:spLocks noGrp="1"/>
          </p:cNvSpPr>
          <p:nvPr>
            <p:ph type="pic" sz="quarter" idx="13"/>
          </p:nvPr>
        </p:nvSpPr>
        <p:spPr>
          <a:xfrm>
            <a:off x="0" y="0"/>
            <a:ext cx="12192000" cy="5361191"/>
          </a:xfrm>
        </p:spPr>
        <p:txBody>
          <a:bodyPr/>
          <a:lstStyle/>
          <a:p>
            <a:endParaRPr lang="en-US"/>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B68D7304-1DDB-4440-AB10-DDECB09D77E6}" type="datetime1">
              <a:rPr lang="ro-RO" smtClean="0"/>
              <a:t>29.06.2019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3" name="Subtitle 2"/>
          <p:cNvSpPr>
            <a:spLocks noGrp="1"/>
          </p:cNvSpPr>
          <p:nvPr>
            <p:ph type="subTitle" idx="1"/>
          </p:nvPr>
        </p:nvSpPr>
        <p:spPr>
          <a:xfrm>
            <a:off x="5501148" y="3095710"/>
            <a:ext cx="6194322" cy="164444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Rectangle 13"/>
          <p:cNvSpPr/>
          <p:nvPr userDrawn="1"/>
        </p:nvSpPr>
        <p:spPr>
          <a:xfrm>
            <a:off x="0" y="5361191"/>
            <a:ext cx="12207240" cy="1500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35641" y="5779806"/>
            <a:ext cx="3276600" cy="663388"/>
          </a:xfrm>
          <a:prstGeom prst="rect">
            <a:avLst/>
          </a:prstGeom>
        </p:spPr>
      </p:pic>
      <p:sp>
        <p:nvSpPr>
          <p:cNvPr id="2" name="Title 1"/>
          <p:cNvSpPr>
            <a:spLocks noGrp="1"/>
          </p:cNvSpPr>
          <p:nvPr>
            <p:ph type="ctrTitle"/>
          </p:nvPr>
        </p:nvSpPr>
        <p:spPr>
          <a:xfrm>
            <a:off x="5501148" y="621037"/>
            <a:ext cx="6194322" cy="2371281"/>
          </a:xfrm>
        </p:spPr>
        <p:txBody>
          <a:bodyPr anchor="b">
            <a:normAutofit/>
          </a:bodyPr>
          <a:lstStyle>
            <a:lvl1pPr algn="l">
              <a:defRPr sz="3600">
                <a:solidFill>
                  <a:schemeClr val="bg1"/>
                </a:solidFill>
              </a:defRPr>
            </a:lvl1pPr>
          </a:lstStyle>
          <a:p>
            <a:r>
              <a:rPr lang="en-US" dirty="0"/>
              <a:t>Click to edit Master title style</a:t>
            </a:r>
          </a:p>
        </p:txBody>
      </p:sp>
      <p:pic>
        <p:nvPicPr>
          <p:cNvPr id="16" name="Picture 1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10600" y="5787746"/>
            <a:ext cx="3084870" cy="693984"/>
          </a:xfrm>
          <a:prstGeom prst="rect">
            <a:avLst/>
          </a:prstGeom>
        </p:spPr>
      </p:pic>
    </p:spTree>
    <p:extLst>
      <p:ext uri="{BB962C8B-B14F-4D97-AF65-F5344CB8AC3E}">
        <p14:creationId xmlns:p14="http://schemas.microsoft.com/office/powerpoint/2010/main" val="143077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606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836612" y="1591186"/>
            <a:ext cx="4116388" cy="858100"/>
          </a:xfrm>
        </p:spPr>
        <p:txBody>
          <a:bodyPr anchor="b"/>
          <a:lstStyle>
            <a:lvl1pPr>
              <a:defRPr sz="3200"/>
            </a:lvl1pPr>
          </a:lstStyle>
          <a:p>
            <a:r>
              <a:rPr lang="en-US" dirty="0"/>
              <a:t>Click to edit Master title style</a:t>
            </a:r>
          </a:p>
        </p:txBody>
      </p:sp>
      <p:sp>
        <p:nvSpPr>
          <p:cNvPr id="9" name="Text Placeholder 3"/>
          <p:cNvSpPr>
            <a:spLocks noGrp="1"/>
          </p:cNvSpPr>
          <p:nvPr>
            <p:ph type="body" sz="half" idx="2"/>
          </p:nvPr>
        </p:nvSpPr>
        <p:spPr>
          <a:xfrm>
            <a:off x="836612" y="2587625"/>
            <a:ext cx="4116388" cy="30063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Footer Placeholder 23"/>
          <p:cNvSpPr>
            <a:spLocks noGrp="1"/>
          </p:cNvSpPr>
          <p:nvPr>
            <p:ph type="ftr" sz="quarter" idx="1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Tree>
    <p:extLst>
      <p:ext uri="{BB962C8B-B14F-4D97-AF65-F5344CB8AC3E}">
        <p14:creationId xmlns:p14="http://schemas.microsoft.com/office/powerpoint/2010/main" val="39302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1600" y="1006663"/>
            <a:ext cx="6172200" cy="4587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itle 1"/>
          <p:cNvSpPr>
            <a:spLocks noGrp="1"/>
          </p:cNvSpPr>
          <p:nvPr>
            <p:ph type="title"/>
          </p:nvPr>
        </p:nvSpPr>
        <p:spPr>
          <a:xfrm>
            <a:off x="836612" y="1591186"/>
            <a:ext cx="4116388" cy="858100"/>
          </a:xfrm>
        </p:spPr>
        <p:txBody>
          <a:bodyPr anchor="b"/>
          <a:lstStyle>
            <a:lvl1pPr>
              <a:defRPr sz="3200"/>
            </a:lvl1pPr>
          </a:lstStyle>
          <a:p>
            <a:r>
              <a:rPr lang="en-US" dirty="0"/>
              <a:t>Click to edit Master title style</a:t>
            </a:r>
          </a:p>
        </p:txBody>
      </p:sp>
      <p:sp>
        <p:nvSpPr>
          <p:cNvPr id="14" name="Text Placeholder 3"/>
          <p:cNvSpPr>
            <a:spLocks noGrp="1"/>
          </p:cNvSpPr>
          <p:nvPr>
            <p:ph type="body" sz="half" idx="2"/>
          </p:nvPr>
        </p:nvSpPr>
        <p:spPr>
          <a:xfrm>
            <a:off x="836612" y="2587625"/>
            <a:ext cx="4116388" cy="30063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5" name="Footer Placeholder 23"/>
          <p:cNvSpPr>
            <a:spLocks noGrp="1"/>
          </p:cNvSpPr>
          <p:nvPr>
            <p:ph type="ftr" sz="quarter" idx="1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Tree>
    <p:extLst>
      <p:ext uri="{BB962C8B-B14F-4D97-AF65-F5344CB8AC3E}">
        <p14:creationId xmlns:p14="http://schemas.microsoft.com/office/powerpoint/2010/main" val="2078943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2439642"/>
            <a:ext cx="10515599" cy="24084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0"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52837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0"/>
            <a:ext cx="12192000" cy="58026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12010" y="3639671"/>
            <a:ext cx="4337212" cy="2162974"/>
          </a:xfrm>
          <a:prstGeom prst="rect">
            <a:avLst/>
          </a:prstGeom>
        </p:spPr>
      </p:pic>
      <p:sp>
        <p:nvSpPr>
          <p:cNvPr id="2" name="Vertical Title 1"/>
          <p:cNvSpPr>
            <a:spLocks noGrp="1"/>
          </p:cNvSpPr>
          <p:nvPr>
            <p:ph type="title" orient="vert"/>
          </p:nvPr>
        </p:nvSpPr>
        <p:spPr>
          <a:xfrm>
            <a:off x="8724900" y="365125"/>
            <a:ext cx="2628900" cy="5228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228851"/>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997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ADD64-A6E9-5F42-ABFE-A32CE530676F}"/>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7BCAB158-5DD4-8040-AB62-82995076191E}"/>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274C069E-DE33-0E44-BC19-6B8AA10ECC46}"/>
              </a:ext>
            </a:extLst>
          </p:cNvPr>
          <p:cNvSpPr>
            <a:spLocks noGrp="1"/>
          </p:cNvSpPr>
          <p:nvPr>
            <p:ph type="dt" sz="half" idx="10"/>
          </p:nvPr>
        </p:nvSpPr>
        <p:spPr/>
        <p:txBody>
          <a:bodyPr/>
          <a:lstStyle/>
          <a:p>
            <a:fld id="{DCB632EB-9DDD-2D45-8DED-94735EEA5BB4}" type="datetimeFigureOut">
              <a:rPr lang="en-US" smtClean="0"/>
              <a:t>6/29/2019</a:t>
            </a:fld>
            <a:endParaRPr lang="en-US"/>
          </a:p>
        </p:txBody>
      </p:sp>
      <p:sp>
        <p:nvSpPr>
          <p:cNvPr id="5" name="Marcador de Posição do Rodapé 4">
            <a:extLst>
              <a:ext uri="{FF2B5EF4-FFF2-40B4-BE49-F238E27FC236}">
                <a16:creationId xmlns:a16="http://schemas.microsoft.com/office/drawing/2014/main" id="{342D7A06-A61F-424D-B6E3-696D67994D70}"/>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0944BFED-7D31-9240-94CF-1CCC8D349FD8}"/>
              </a:ext>
            </a:extLst>
          </p:cNvPr>
          <p:cNvSpPr>
            <a:spLocks noGrp="1"/>
          </p:cNvSpPr>
          <p:nvPr>
            <p:ph type="sldNum" sz="quarter" idx="12"/>
          </p:nvPr>
        </p:nvSpPr>
        <p:spPr/>
        <p:txBody>
          <a:bodyPr/>
          <a:lstStyle/>
          <a:p>
            <a:fld id="{CEE21417-68E1-C14F-A77A-BED4F309D11D}" type="slidenum">
              <a:rPr lang="en-US" smtClean="0"/>
              <a:t>‹#›</a:t>
            </a:fld>
            <a:endParaRPr lang="en-US"/>
          </a:p>
        </p:txBody>
      </p:sp>
    </p:spTree>
    <p:extLst>
      <p:ext uri="{BB962C8B-B14F-4D97-AF65-F5344CB8AC3E}">
        <p14:creationId xmlns:p14="http://schemas.microsoft.com/office/powerpoint/2010/main" val="298989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838200" y="10676890"/>
            <a:ext cx="2743200" cy="365125"/>
          </a:xfrm>
          <a:prstGeom prst="rect">
            <a:avLst/>
          </a:prstGeom>
        </p:spPr>
        <p:txBody>
          <a:bodyPr/>
          <a:lstStyle/>
          <a:p>
            <a:fld id="{EEAE0620-6311-40F3-ADCE-7669C40B015C}" type="datetime1">
              <a:rPr lang="ro-RO" smtClean="0"/>
              <a:t>29.06.2019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6"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idx="1"/>
          </p:nvPr>
        </p:nvSpPr>
        <p:spPr>
          <a:xfrm>
            <a:off x="838200" y="2439642"/>
            <a:ext cx="10515600" cy="240849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Tree>
    <p:extLst>
      <p:ext uri="{BB962C8B-B14F-4D97-AF65-F5344CB8AC3E}">
        <p14:creationId xmlns:p14="http://schemas.microsoft.com/office/powerpoint/2010/main" val="6325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Rectangle 9"/>
          <p:cNvSpPr/>
          <p:nvPr userDrawn="1"/>
        </p:nvSpPr>
        <p:spPr>
          <a:xfrm>
            <a:off x="15240" y="3810"/>
            <a:ext cx="12192000" cy="6858000"/>
          </a:xfrm>
          <a:prstGeom prst="rect">
            <a:avLst/>
          </a:prstGeom>
          <a:solidFill>
            <a:srgbClr val="90C14E"/>
          </a:solidFill>
          <a:ln>
            <a:solidFill>
              <a:srgbClr val="90C1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sp>
        <p:nvSpPr>
          <p:cNvPr id="16" name="Footer Placeholder 23"/>
          <p:cNvSpPr>
            <a:spLocks noGrp="1"/>
          </p:cNvSpPr>
          <p:nvPr>
            <p:ph type="ftr" sz="quarter" idx="3"/>
          </p:nvPr>
        </p:nvSpPr>
        <p:spPr>
          <a:xfrm>
            <a:off x="826770" y="508394"/>
            <a:ext cx="4114800" cy="365125"/>
          </a:xfrm>
          <a:prstGeom prst="rect">
            <a:avLst/>
          </a:prstGeom>
        </p:spPr>
        <p:txBody>
          <a:bodyPr vert="horz" lIns="91440" tIns="45720" rIns="91440" bIns="45720" rtlCol="0" anchor="ctr"/>
          <a:lstStyle>
            <a:lvl1pPr algn="l">
              <a:defRPr sz="1400" b="0">
                <a:solidFill>
                  <a:schemeClr val="bg1"/>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15BA75AA-2165-41F1-9C20-0A222A46F366}" type="datetime1">
              <a:rPr lang="ro-RO" smtClean="0"/>
              <a:t>29.06.2019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11" name="Rectangle 10"/>
          <p:cNvSpPr/>
          <p:nvPr userDrawn="1"/>
        </p:nvSpPr>
        <p:spPr>
          <a:xfrm>
            <a:off x="11430" y="5781609"/>
            <a:ext cx="12207240"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55880" y="6085489"/>
            <a:ext cx="2100072" cy="472440"/>
          </a:xfrm>
          <a:prstGeom prst="rect">
            <a:avLst/>
          </a:prstGeom>
        </p:spPr>
      </p:pic>
      <p:sp>
        <p:nvSpPr>
          <p:cNvPr id="15" name="Slide Number Placeholder 3"/>
          <p:cNvSpPr txBox="1">
            <a:spLocks/>
          </p:cNvSpPr>
          <p:nvPr userDrawn="1"/>
        </p:nvSpPr>
        <p:spPr>
          <a:xfrm>
            <a:off x="205740" y="441149"/>
            <a:ext cx="895350" cy="365124"/>
          </a:xfrm>
          <a:prstGeom prst="rect">
            <a:avLst/>
          </a:prstGeom>
        </p:spPr>
        <p:txBody>
          <a:bodyPr vert="horz" lIns="91440" tIns="45720" rIns="91440" bIns="45720" rtlCol="0" anchor="ctr"/>
          <a:lstStyle>
            <a:defPPr>
              <a:defRPr lang="en-US"/>
            </a:defPPr>
            <a:lvl1pPr marL="0" algn="r" defTabSz="914400" rtl="0" eaLnBrk="1" latinLnBrk="0" hangingPunct="1">
              <a:defRPr sz="4000" b="1" kern="1200">
                <a:solidFill>
                  <a:schemeClr val="bg1"/>
                </a:solidFill>
                <a:latin typeface="Franklin Gothic Book" charset="0"/>
                <a:ea typeface="Franklin Gothic Book" charset="0"/>
                <a:cs typeface="Franklin Gothic Book"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Title Placeholder 1"/>
          <p:cNvSpPr>
            <a:spLocks noGrp="1"/>
          </p:cNvSpPr>
          <p:nvPr>
            <p:ph type="title"/>
          </p:nvPr>
        </p:nvSpPr>
        <p:spPr>
          <a:xfrm>
            <a:off x="826770" y="1470392"/>
            <a:ext cx="10515600" cy="562965"/>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
        <p:nvSpPr>
          <p:cNvPr id="14" name="Text Placeholder 2"/>
          <p:cNvSpPr>
            <a:spLocks noGrp="1"/>
          </p:cNvSpPr>
          <p:nvPr>
            <p:ph idx="1"/>
          </p:nvPr>
        </p:nvSpPr>
        <p:spPr>
          <a:xfrm>
            <a:off x="826770" y="2439642"/>
            <a:ext cx="10515600" cy="2408493"/>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 name="Picture 19"/>
          <p:cNvPicPr>
            <a:picLocks noChangeAspect="1"/>
          </p:cNvPicPr>
          <p:nvPr userDrawn="1"/>
        </p:nvPicPr>
        <p:blipFill rotWithShape="1">
          <a:blip r:embed="rId3" cstate="email">
            <a:extLst>
              <a:ext uri="{28A0092B-C50C-407E-A947-70E740481C1C}">
                <a14:useLocalDpi xmlns:a14="http://schemas.microsoft.com/office/drawing/2010/main"/>
              </a:ext>
            </a:extLst>
          </a:blip>
          <a:srcRect t="-27992"/>
          <a:stretch/>
        </p:blipFill>
        <p:spPr>
          <a:xfrm>
            <a:off x="-5256" y="1038061"/>
            <a:ext cx="1839309" cy="46634"/>
          </a:xfrm>
          <a:prstGeom prst="rect">
            <a:avLst/>
          </a:prstGeom>
        </p:spPr>
      </p:pic>
      <p:sp>
        <p:nvSpPr>
          <p:cNvPr id="21" name="Triangle 20"/>
          <p:cNvSpPr/>
          <p:nvPr userDrawn="1"/>
        </p:nvSpPr>
        <p:spPr>
          <a:xfrm rot="5400000">
            <a:off x="460351" y="1611813"/>
            <a:ext cx="299087" cy="257833"/>
          </a:xfrm>
          <a:prstGeom prs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122" cy="5837129"/>
          </a:xfrm>
          <a:prstGeom prst="rect">
            <a:avLst/>
          </a:prstGeom>
        </p:spPr>
      </p:pic>
      <p:sp>
        <p:nvSpPr>
          <p:cNvPr id="2" name="Title 1"/>
          <p:cNvSpPr>
            <a:spLocks noGrp="1"/>
          </p:cNvSpPr>
          <p:nvPr>
            <p:ph type="title"/>
          </p:nvPr>
        </p:nvSpPr>
        <p:spPr>
          <a:xfrm>
            <a:off x="2457450" y="1726702"/>
            <a:ext cx="7429501" cy="1988047"/>
          </a:xfrm>
        </p:spPr>
        <p:txBody>
          <a:bodyPr anchor="b">
            <a:normAutofit/>
          </a:bodyPr>
          <a:lstStyle>
            <a:lvl1pPr algn="ctr">
              <a:defRPr sz="4800"/>
            </a:lvl1pPr>
          </a:lstStyle>
          <a:p>
            <a:r>
              <a:rPr lang="en-US" dirty="0"/>
              <a:t>Click to edit Master title style</a:t>
            </a:r>
          </a:p>
        </p:txBody>
      </p:sp>
      <p:sp>
        <p:nvSpPr>
          <p:cNvPr id="3" name="Text Placeholder 2"/>
          <p:cNvSpPr>
            <a:spLocks noGrp="1"/>
          </p:cNvSpPr>
          <p:nvPr>
            <p:ph type="body" idx="1"/>
          </p:nvPr>
        </p:nvSpPr>
        <p:spPr>
          <a:xfrm>
            <a:off x="2457449" y="3752850"/>
            <a:ext cx="7429502" cy="1459546"/>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45836DB3-E689-41ED-B388-1E5DF12EB456}" type="datetime1">
              <a:rPr lang="ro-RO" smtClean="0"/>
              <a:t>29.06.2019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cxnSp>
        <p:nvCxnSpPr>
          <p:cNvPr id="12" name="Straight Connector 11"/>
          <p:cNvCxnSpPr/>
          <p:nvPr userDrawn="1"/>
        </p:nvCxnSpPr>
        <p:spPr>
          <a:xfrm>
            <a:off x="0" y="5837128"/>
            <a:ext cx="1220512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4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Picture Placeholder 19"/>
          <p:cNvSpPr>
            <a:spLocks noGrp="1"/>
          </p:cNvSpPr>
          <p:nvPr>
            <p:ph type="pic" sz="quarter" idx="13"/>
          </p:nvPr>
        </p:nvSpPr>
        <p:spPr>
          <a:xfrm>
            <a:off x="0" y="0"/>
            <a:ext cx="12192000" cy="5777345"/>
          </a:xfrm>
        </p:spPr>
        <p:txBody>
          <a:bodyPr/>
          <a:lstStyle/>
          <a:p>
            <a:endParaRPr lang="en-US"/>
          </a:p>
        </p:txBody>
      </p:sp>
      <p:sp>
        <p:nvSpPr>
          <p:cNvPr id="2" name="Title 1"/>
          <p:cNvSpPr>
            <a:spLocks noGrp="1"/>
          </p:cNvSpPr>
          <p:nvPr>
            <p:ph type="title"/>
          </p:nvPr>
        </p:nvSpPr>
        <p:spPr>
          <a:xfrm>
            <a:off x="838200" y="2454656"/>
            <a:ext cx="9438377" cy="868032"/>
          </a:xfrm>
        </p:spPr>
        <p:txBody>
          <a:bodyPr anchor="b">
            <a:normAutofit/>
          </a:bodyPr>
          <a:lstStyle>
            <a:lvl1pPr algn="l">
              <a:defRPr sz="2800">
                <a:solidFill>
                  <a:schemeClr val="bg1"/>
                </a:solidFill>
              </a:defRPr>
            </a:lvl1pPr>
          </a:lstStyle>
          <a:p>
            <a:r>
              <a:rPr lang="en-US" dirty="0"/>
              <a:t>Click to edit Master title style</a:t>
            </a:r>
          </a:p>
        </p:txBody>
      </p:sp>
      <p:sp>
        <p:nvSpPr>
          <p:cNvPr id="7" name="Date Placeholder 6"/>
          <p:cNvSpPr>
            <a:spLocks noGrp="1"/>
          </p:cNvSpPr>
          <p:nvPr>
            <p:ph type="dt" sz="half" idx="10"/>
          </p:nvPr>
        </p:nvSpPr>
        <p:spPr>
          <a:xfrm>
            <a:off x="838200" y="10676890"/>
            <a:ext cx="2743200" cy="365125"/>
          </a:xfrm>
          <a:prstGeom prst="rect">
            <a:avLst/>
          </a:prstGeom>
        </p:spPr>
        <p:txBody>
          <a:bodyPr/>
          <a:lstStyle/>
          <a:p>
            <a:fld id="{9198C8D0-4FA3-4B38-A4F3-50398BE96A67}" type="datetime1">
              <a:rPr lang="ro-RO" smtClean="0"/>
              <a:t>29.06.2019</a:t>
            </a:fld>
            <a:endParaRPr lang="en-US"/>
          </a:p>
        </p:txBody>
      </p:sp>
      <p:sp>
        <p:nvSpPr>
          <p:cNvPr id="9" name="Slide Number Placeholder 8"/>
          <p:cNvSpPr>
            <a:spLocks noGrp="1"/>
          </p:cNvSpPr>
          <p:nvPr>
            <p:ph type="sldNum" sz="quarter" idx="12"/>
          </p:nvPr>
        </p:nvSpPr>
        <p:spPr/>
        <p:txBody>
          <a:bodyPr/>
          <a:lstStyle/>
          <a:p>
            <a:fld id="{8E6E1215-9133-0E48-AF1B-6BA022E5FB71}" type="slidenum">
              <a:rPr lang="en-US" smtClean="0"/>
              <a:t>‹#›</a:t>
            </a:fld>
            <a:endParaRPr lang="en-US"/>
          </a:p>
        </p:txBody>
      </p:sp>
      <p:sp>
        <p:nvSpPr>
          <p:cNvPr id="3" name="Text Placeholder 2"/>
          <p:cNvSpPr>
            <a:spLocks noGrp="1"/>
          </p:cNvSpPr>
          <p:nvPr>
            <p:ph type="body" idx="1"/>
          </p:nvPr>
        </p:nvSpPr>
        <p:spPr>
          <a:xfrm>
            <a:off x="838199" y="3322688"/>
            <a:ext cx="9438378" cy="439588"/>
          </a:xfrm>
        </p:spPr>
        <p:txBody>
          <a:bodyPr/>
          <a:lstStyle>
            <a:lvl1pPr marL="0" indent="0" algn="l">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71457"/>
            <a:ext cx="5181600" cy="35482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071457"/>
            <a:ext cx="5181600" cy="35482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a:xfrm>
            <a:off x="838200" y="10676890"/>
            <a:ext cx="2743200" cy="365125"/>
          </a:xfrm>
          <a:prstGeom prst="rect">
            <a:avLst/>
          </a:prstGeom>
        </p:spPr>
        <p:txBody>
          <a:bodyPr/>
          <a:lstStyle/>
          <a:p>
            <a:fld id="{FB056F17-3813-4268-9972-4BB50318179C}" type="datetime1">
              <a:rPr lang="ro-RO" smtClean="0"/>
              <a:t>29.06.2019</a:t>
            </a:fld>
            <a:endParaRPr lang="en-US"/>
          </a:p>
        </p:txBody>
      </p:sp>
      <p:sp>
        <p:nvSpPr>
          <p:cNvPr id="10" name="Slide Number Placeholder 9"/>
          <p:cNvSpPr>
            <a:spLocks noGrp="1"/>
          </p:cNvSpPr>
          <p:nvPr>
            <p:ph type="sldNum" sz="quarter" idx="12"/>
          </p:nvPr>
        </p:nvSpPr>
        <p:spPr/>
        <p:txBody>
          <a:bodyPr/>
          <a:lstStyle/>
          <a:p>
            <a:fld id="{8E6E1215-9133-0E48-AF1B-6BA022E5FB71}" type="slidenum">
              <a:rPr lang="en-US" smtClean="0"/>
              <a:t>‹#›</a:t>
            </a:fld>
            <a:endParaRPr lang="en-US"/>
          </a:p>
        </p:txBody>
      </p:sp>
      <p:sp>
        <p:nvSpPr>
          <p:cNvPr id="13"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5"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65933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0333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8200" y="2857269"/>
            <a:ext cx="5157787" cy="29230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0612" y="20333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2" y="2857269"/>
            <a:ext cx="5183188" cy="29230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10"/>
          <p:cNvSpPr>
            <a:spLocks noGrp="1"/>
          </p:cNvSpPr>
          <p:nvPr>
            <p:ph type="dt" sz="half" idx="10"/>
          </p:nvPr>
        </p:nvSpPr>
        <p:spPr>
          <a:xfrm>
            <a:off x="838200" y="10676890"/>
            <a:ext cx="2743200" cy="365125"/>
          </a:xfrm>
          <a:prstGeom prst="rect">
            <a:avLst/>
          </a:prstGeom>
        </p:spPr>
        <p:txBody>
          <a:bodyPr/>
          <a:lstStyle/>
          <a:p>
            <a:fld id="{588278C7-83CC-419B-A20A-2DB6525EDAD4}" type="datetime1">
              <a:rPr lang="ro-RO" smtClean="0"/>
              <a:t>29.06.2019</a:t>
            </a:fld>
            <a:endParaRPr lang="en-US"/>
          </a:p>
        </p:txBody>
      </p:sp>
      <p:sp>
        <p:nvSpPr>
          <p:cNvPr id="13" name="Slide Number Placeholder 12"/>
          <p:cNvSpPr>
            <a:spLocks noGrp="1"/>
          </p:cNvSpPr>
          <p:nvPr>
            <p:ph type="sldNum" sz="quarter" idx="12"/>
          </p:nvPr>
        </p:nvSpPr>
        <p:spPr/>
        <p:txBody>
          <a:bodyPr/>
          <a:lstStyle/>
          <a:p>
            <a:fld id="{8E6E1215-9133-0E48-AF1B-6BA022E5FB71}" type="slidenum">
              <a:rPr lang="en-US" smtClean="0"/>
              <a:t>‹#›</a:t>
            </a:fld>
            <a:endParaRPr lang="en-US"/>
          </a:p>
        </p:txBody>
      </p:sp>
      <p:sp>
        <p:nvSpPr>
          <p:cNvPr id="18" name="Footer Placeholder 23"/>
          <p:cNvSpPr>
            <a:spLocks noGrp="1"/>
          </p:cNvSpPr>
          <p:nvPr>
            <p:ph type="ftr" sz="quarter" idx="1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2"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50029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838200" y="10676890"/>
            <a:ext cx="2743200" cy="365125"/>
          </a:xfrm>
          <a:prstGeom prst="rect">
            <a:avLst/>
          </a:prstGeom>
        </p:spPr>
        <p:txBody>
          <a:bodyPr/>
          <a:lstStyle/>
          <a:p>
            <a:fld id="{DC740586-9D83-4886-8E74-2CF0863EB7FE}" type="datetime1">
              <a:rPr lang="ro-RO" smtClean="0"/>
              <a:t>29.06.2019</a:t>
            </a:fld>
            <a:endParaRPr lang="en-US"/>
          </a:p>
        </p:txBody>
      </p:sp>
      <p:sp>
        <p:nvSpPr>
          <p:cNvPr id="8" name="Slide Number Placeholder 7"/>
          <p:cNvSpPr>
            <a:spLocks noGrp="1"/>
          </p:cNvSpPr>
          <p:nvPr>
            <p:ph type="sldNum" sz="quarter" idx="12"/>
          </p:nvPr>
        </p:nvSpPr>
        <p:spPr/>
        <p:txBody>
          <a:bodyPr/>
          <a:lstStyle/>
          <a:p>
            <a:fld id="{8E6E1215-9133-0E48-AF1B-6BA022E5FB71}" type="slidenum">
              <a:rPr lang="en-US" smtClean="0"/>
              <a:t>‹#›</a:t>
            </a:fld>
            <a:endParaRPr lang="en-US"/>
          </a:p>
        </p:txBody>
      </p:sp>
      <p:sp>
        <p:nvSpPr>
          <p:cNvPr id="9"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2"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12859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userDrawn="1"/>
        </p:nvSpPr>
        <p:spPr>
          <a:xfrm>
            <a:off x="15240" y="3810"/>
            <a:ext cx="12192000" cy="6858000"/>
          </a:xfrm>
          <a:prstGeom prst="rect">
            <a:avLst/>
          </a:prstGeom>
          <a:solidFill>
            <a:srgbClr val="90C14E"/>
          </a:solidFill>
          <a:ln>
            <a:solidFill>
              <a:srgbClr val="90C1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sp>
        <p:nvSpPr>
          <p:cNvPr id="9" name="Rectangle 8"/>
          <p:cNvSpPr/>
          <p:nvPr userDrawn="1"/>
        </p:nvSpPr>
        <p:spPr>
          <a:xfrm>
            <a:off x="0" y="5758749"/>
            <a:ext cx="12207240"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55880" y="6085489"/>
            <a:ext cx="2100072" cy="472440"/>
          </a:xfrm>
          <a:prstGeom prst="rect">
            <a:avLst/>
          </a:prstGeom>
        </p:spPr>
      </p:pic>
      <p:sp>
        <p:nvSpPr>
          <p:cNvPr id="13" name="Footer Placeholder 23"/>
          <p:cNvSpPr>
            <a:spLocks noGrp="1"/>
          </p:cNvSpPr>
          <p:nvPr>
            <p:ph type="ftr" sz="quarter" idx="3"/>
          </p:nvPr>
        </p:nvSpPr>
        <p:spPr>
          <a:xfrm>
            <a:off x="826770" y="508394"/>
            <a:ext cx="4114800" cy="365125"/>
          </a:xfrm>
          <a:prstGeom prst="rect">
            <a:avLst/>
          </a:prstGeom>
        </p:spPr>
        <p:txBody>
          <a:bodyPr vert="horz" lIns="91440" tIns="45720" rIns="91440" bIns="45720" rtlCol="0" anchor="ctr"/>
          <a:lstStyle>
            <a:lvl1pPr algn="l">
              <a:defRPr sz="1400" b="0">
                <a:solidFill>
                  <a:schemeClr val="bg1"/>
                </a:solidFill>
                <a:latin typeface="Franklin Gothic Demi" charset="0"/>
                <a:ea typeface="Franklin Gothic Demi" charset="0"/>
                <a:cs typeface="Franklin Gothic Demi" charset="0"/>
              </a:defRPr>
            </a:lvl1pPr>
          </a:lstStyle>
          <a:p>
            <a:r>
              <a:rPr lang="en-US"/>
              <a:t>BIOPAMA PPT Template</a:t>
            </a:r>
            <a:endParaRPr lang="en-US" dirty="0"/>
          </a:p>
        </p:txBody>
      </p:sp>
      <p:pic>
        <p:nvPicPr>
          <p:cNvPr id="14" name="Picture 13"/>
          <p:cNvPicPr>
            <a:picLocks noChangeAspect="1"/>
          </p:cNvPicPr>
          <p:nvPr userDrawn="1"/>
        </p:nvPicPr>
        <p:blipFill rotWithShape="1">
          <a:blip r:embed="rId3" cstate="email">
            <a:extLst>
              <a:ext uri="{28A0092B-C50C-407E-A947-70E740481C1C}">
                <a14:useLocalDpi xmlns:a14="http://schemas.microsoft.com/office/drawing/2010/main"/>
              </a:ext>
            </a:extLst>
          </a:blip>
          <a:srcRect t="-27992"/>
          <a:stretch/>
        </p:blipFill>
        <p:spPr>
          <a:xfrm>
            <a:off x="-5256" y="1038061"/>
            <a:ext cx="1839309" cy="46634"/>
          </a:xfrm>
          <a:prstGeom prst="rect">
            <a:avLst/>
          </a:prstGeom>
        </p:spPr>
      </p:pic>
    </p:spTree>
    <p:extLst>
      <p:ext uri="{BB962C8B-B14F-4D97-AF65-F5344CB8AC3E}">
        <p14:creationId xmlns:p14="http://schemas.microsoft.com/office/powerpoint/2010/main" val="174642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5256"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79D97"/>
              </a:solidFill>
            </a:endParaRPr>
          </a:p>
        </p:txBody>
      </p:sp>
      <p:pic>
        <p:nvPicPr>
          <p:cNvPr id="19" name="Picture 18"/>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8212010" y="3639671"/>
            <a:ext cx="4337212" cy="2162974"/>
          </a:xfrm>
          <a:prstGeom prst="rect">
            <a:avLst/>
          </a:prstGeom>
        </p:spPr>
      </p:pic>
      <p:sp>
        <p:nvSpPr>
          <p:cNvPr id="14" name="Rectangle 13"/>
          <p:cNvSpPr/>
          <p:nvPr userDrawn="1"/>
        </p:nvSpPr>
        <p:spPr>
          <a:xfrm>
            <a:off x="11430" y="5781609"/>
            <a:ext cx="12207240" cy="1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9355880" y="6085489"/>
            <a:ext cx="2100072" cy="472440"/>
          </a:xfrm>
          <a:prstGeom prst="rect">
            <a:avLst/>
          </a:prstGeom>
        </p:spPr>
      </p:pic>
      <p:sp>
        <p:nvSpPr>
          <p:cNvPr id="2" name="Title Placeholder 1"/>
          <p:cNvSpPr>
            <a:spLocks noGrp="1"/>
          </p:cNvSpPr>
          <p:nvPr>
            <p:ph type="title"/>
          </p:nvPr>
        </p:nvSpPr>
        <p:spPr>
          <a:xfrm>
            <a:off x="838200" y="1470392"/>
            <a:ext cx="10515600" cy="56296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439642"/>
            <a:ext cx="10515600" cy="240849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1067689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E1215-9133-0E48-AF1B-6BA022E5FB71}" type="slidenum">
              <a:rPr lang="en-US" smtClean="0"/>
              <a:t>‹#›</a:t>
            </a:fld>
            <a:endParaRPr lang="en-US"/>
          </a:p>
        </p:txBody>
      </p:sp>
      <p:sp>
        <p:nvSpPr>
          <p:cNvPr id="26" name="Footer Placeholder 23"/>
          <p:cNvSpPr>
            <a:spLocks noGrp="1"/>
          </p:cNvSpPr>
          <p:nvPr>
            <p:ph type="ftr" sz="quarter" idx="3"/>
          </p:nvPr>
        </p:nvSpPr>
        <p:spPr>
          <a:xfrm>
            <a:off x="838200" y="508394"/>
            <a:ext cx="4114800" cy="365125"/>
          </a:xfrm>
          <a:prstGeom prst="rect">
            <a:avLst/>
          </a:prstGeom>
        </p:spPr>
        <p:txBody>
          <a:bodyPr vert="horz" lIns="91440" tIns="45720" rIns="91440" bIns="45720" rtlCol="0" anchor="ctr"/>
          <a:lstStyle>
            <a:lvl1pPr algn="l">
              <a:defRPr sz="1400" b="0">
                <a:solidFill>
                  <a:srgbClr val="90C14E"/>
                </a:solidFill>
                <a:latin typeface="Franklin Gothic Demi" charset="0"/>
                <a:ea typeface="Franklin Gothic Demi" charset="0"/>
                <a:cs typeface="Franklin Gothic Demi" charset="0"/>
              </a:defRPr>
            </a:lvl1pPr>
          </a:lstStyle>
          <a:p>
            <a:r>
              <a:rPr lang="en-US"/>
              <a:t>BIOPAMA PPT Template</a:t>
            </a:r>
            <a:endParaRPr lang="en-US" dirty="0"/>
          </a:p>
        </p:txBody>
      </p:sp>
      <p:sp>
        <p:nvSpPr>
          <p:cNvPr id="12" name="Triangle 11"/>
          <p:cNvSpPr/>
          <p:nvPr userDrawn="1"/>
        </p:nvSpPr>
        <p:spPr>
          <a:xfrm rot="5400000">
            <a:off x="460351" y="1611813"/>
            <a:ext cx="299087" cy="25783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6" name="Picture 15"/>
          <p:cNvPicPr>
            <a:picLocks noChangeAspect="1"/>
          </p:cNvPicPr>
          <p:nvPr userDrawn="1"/>
        </p:nvPicPr>
        <p:blipFill rotWithShape="1">
          <a:blip r:embed="rId18" cstate="email">
            <a:extLst>
              <a:ext uri="{28A0092B-C50C-407E-A947-70E740481C1C}">
                <a14:useLocalDpi xmlns:a14="http://schemas.microsoft.com/office/drawing/2010/main"/>
              </a:ext>
            </a:extLst>
          </a:blip>
          <a:srcRect t="-27992"/>
          <a:stretch/>
        </p:blipFill>
        <p:spPr>
          <a:xfrm>
            <a:off x="-5256" y="1038061"/>
            <a:ext cx="1839309" cy="46634"/>
          </a:xfrm>
          <a:prstGeom prst="rect">
            <a:avLst/>
          </a:prstGeom>
        </p:spPr>
      </p:pic>
    </p:spTree>
    <p:extLst>
      <p:ext uri="{BB962C8B-B14F-4D97-AF65-F5344CB8AC3E}">
        <p14:creationId xmlns:p14="http://schemas.microsoft.com/office/powerpoint/2010/main" val="75164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3" r:id="rId14"/>
  </p:sldLayoutIdLst>
  <p:hf sldNum="0" hdr="0" dt="0"/>
  <p:txStyles>
    <p:titleStyle>
      <a:lvl1pPr algn="l" defTabSz="914400" rtl="0" eaLnBrk="1" latinLnBrk="0" hangingPunct="1">
        <a:lnSpc>
          <a:spcPct val="90000"/>
        </a:lnSpc>
        <a:spcBef>
          <a:spcPct val="0"/>
        </a:spcBef>
        <a:buNone/>
        <a:defRPr sz="3600" kern="1200">
          <a:solidFill>
            <a:srgbClr val="90C14E"/>
          </a:solidFill>
          <a:latin typeface="Franklin Gothic Demi" charset="0"/>
          <a:ea typeface="Franklin Gothic Demi" charset="0"/>
          <a:cs typeface="Franklin Gothic Demi"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79D97"/>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kern="1200">
          <a:solidFill>
            <a:srgbClr val="679D97"/>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kern="1200">
          <a:solidFill>
            <a:srgbClr val="679D97"/>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kern="1200">
          <a:solidFill>
            <a:srgbClr val="679D97"/>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kern="1200">
          <a:solidFill>
            <a:srgbClr val="679D97"/>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14.xml"/><Relationship Id="rId3" Type="http://schemas.openxmlformats.org/officeDocument/2006/relationships/tags" Target="../tags/tag3.xml"/><Relationship Id="rId21" Type="http://schemas.openxmlformats.org/officeDocument/2006/relationships/image" Target="../media/image37.sv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image" Target="../media/image30.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notesSlide" Target="../notesSlides/notesSlide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hyperlink" Target="http://www.yammer.com/biopama" TargetMode="External"/><Relationship Id="rId5" Type="http://schemas.openxmlformats.org/officeDocument/2006/relationships/hyperlink" Target="http://www.rris.biopama.org/" TargetMode="External"/><Relationship Id="rId4" Type="http://schemas.openxmlformats.org/officeDocument/2006/relationships/hyperlink" Target="http://www.biopam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4.svg"/></Relationships>
</file>

<file path=ppt/slides/_rels/slide8.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diagramLayout" Target="../diagrams/layout2.xml"/><Relationship Id="rId7" Type="http://schemas.openxmlformats.org/officeDocument/2006/relationships/image" Target="../media/image20.png"/><Relationship Id="rId12" Type="http://schemas.openxmlformats.org/officeDocument/2006/relationships/image" Target="../media/image19.sv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17.png"/><Relationship Id="rId5" Type="http://schemas.openxmlformats.org/officeDocument/2006/relationships/diagramColors" Target="../diagrams/colors2.xml"/><Relationship Id="rId10" Type="http://schemas.openxmlformats.org/officeDocument/2006/relationships/image" Target="../media/image17.svg"/><Relationship Id="rId4" Type="http://schemas.openxmlformats.org/officeDocument/2006/relationships/diagramQuickStyle" Target="../diagrams/quickStyle2.xml"/><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gif"/><Relationship Id="rId10" Type="http://schemas.openxmlformats.org/officeDocument/2006/relationships/image" Target="../media/image28.gif"/><Relationship Id="rId4" Type="http://schemas.openxmlformats.org/officeDocument/2006/relationships/image" Target="../media/image22.png"/><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a:stretch>
            <a:fillRect/>
          </a:stretch>
        </p:blipFill>
        <p:spPr>
          <a:xfrm>
            <a:off x="0" y="11875"/>
            <a:ext cx="12192000" cy="5361191"/>
          </a:xfrm>
          <a:noFill/>
        </p:spPr>
      </p:pic>
      <p:sp>
        <p:nvSpPr>
          <p:cNvPr id="3" name="Subtitle 2"/>
          <p:cNvSpPr>
            <a:spLocks noGrp="1"/>
          </p:cNvSpPr>
          <p:nvPr>
            <p:ph type="subTitle" idx="1"/>
          </p:nvPr>
        </p:nvSpPr>
        <p:spPr>
          <a:xfrm>
            <a:off x="356260" y="2992318"/>
            <a:ext cx="5106389" cy="1644445"/>
          </a:xfrm>
        </p:spPr>
        <p:txBody>
          <a:bodyPr>
            <a:normAutofit/>
          </a:bodyPr>
          <a:lstStyle/>
          <a:p>
            <a:r>
              <a:rPr lang="en-US" dirty="0"/>
              <a:t>2017-2023</a:t>
            </a:r>
          </a:p>
          <a:p>
            <a:endParaRPr lang="en-US" dirty="0"/>
          </a:p>
        </p:txBody>
      </p:sp>
      <p:sp>
        <p:nvSpPr>
          <p:cNvPr id="4" name="Title 3"/>
          <p:cNvSpPr>
            <a:spLocks noGrp="1"/>
          </p:cNvSpPr>
          <p:nvPr>
            <p:ph type="ctrTitle"/>
          </p:nvPr>
        </p:nvSpPr>
        <p:spPr>
          <a:xfrm>
            <a:off x="356259" y="747882"/>
            <a:ext cx="10770919" cy="2244436"/>
          </a:xfrm>
        </p:spPr>
        <p:txBody>
          <a:bodyPr/>
          <a:lstStyle/>
          <a:p>
            <a:r>
              <a:rPr lang="en-US" dirty="0"/>
              <a:t>The Biodiversity and </a:t>
            </a:r>
            <a:br>
              <a:rPr lang="en-US" dirty="0"/>
            </a:br>
            <a:r>
              <a:rPr lang="en-US" dirty="0"/>
              <a:t>Protected Areas Management</a:t>
            </a:r>
            <a:br>
              <a:rPr lang="en-US" dirty="0"/>
            </a:br>
            <a:r>
              <a:rPr lang="en-US" dirty="0"/>
              <a:t>(BIOPAMA) Programme</a:t>
            </a:r>
          </a:p>
        </p:txBody>
      </p:sp>
      <p:sp>
        <p:nvSpPr>
          <p:cNvPr id="2" name="TextBox 1"/>
          <p:cNvSpPr txBox="1"/>
          <p:nvPr/>
        </p:nvSpPr>
        <p:spPr>
          <a:xfrm>
            <a:off x="529782" y="6396335"/>
            <a:ext cx="3082895" cy="430887"/>
          </a:xfrm>
          <a:prstGeom prst="rect">
            <a:avLst/>
          </a:prstGeom>
          <a:noFill/>
        </p:spPr>
        <p:txBody>
          <a:bodyPr wrap="none" rtlCol="0">
            <a:spAutoFit/>
          </a:bodyPr>
          <a:lstStyle/>
          <a:p>
            <a:r>
              <a:rPr lang="en-GB" sz="1100" dirty="0">
                <a:solidFill>
                  <a:srgbClr val="679D97"/>
                </a:solidFill>
                <a:latin typeface="Franklin Gothic Book" charset="0"/>
                <a:ea typeface="Franklin Gothic Book" charset="0"/>
                <a:cs typeface="Franklin Gothic Book" charset="0"/>
              </a:rPr>
              <a:t>An initiative of the ACP Group of States financed </a:t>
            </a:r>
          </a:p>
          <a:p>
            <a:pPr algn="ctr"/>
            <a:r>
              <a:rPr lang="en-GB" sz="1100" dirty="0">
                <a:solidFill>
                  <a:srgbClr val="679D97"/>
                </a:solidFill>
                <a:latin typeface="Franklin Gothic Book" charset="0"/>
                <a:ea typeface="Franklin Gothic Book" charset="0"/>
                <a:cs typeface="Franklin Gothic Book" charset="0"/>
              </a:rPr>
              <a:t>by the European Union’s 11th EDF</a:t>
            </a:r>
          </a:p>
        </p:txBody>
      </p:sp>
    </p:spTree>
    <p:extLst>
      <p:ext uri="{BB962C8B-B14F-4D97-AF65-F5344CB8AC3E}">
        <p14:creationId xmlns:p14="http://schemas.microsoft.com/office/powerpoint/2010/main" val="19672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3C2902BE-A8BE-5B4B-B625-80823163F8AB}"/>
              </a:ext>
            </a:extLst>
          </p:cNvPr>
          <p:cNvSpPr/>
          <p:nvPr/>
        </p:nvSpPr>
        <p:spPr>
          <a:xfrm>
            <a:off x="14990" y="0"/>
            <a:ext cx="12192000" cy="5880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nel 11">
            <a:extLst>
              <a:ext uri="{FF2B5EF4-FFF2-40B4-BE49-F238E27FC236}">
                <a16:creationId xmlns:a16="http://schemas.microsoft.com/office/drawing/2014/main" id="{F81EBB7A-FEE6-234C-B760-B38BBF5E40DE}"/>
              </a:ext>
            </a:extLst>
          </p:cNvPr>
          <p:cNvSpPr/>
          <p:nvPr>
            <p:custDataLst>
              <p:tags r:id="rId1"/>
            </p:custDataLst>
          </p:nvPr>
        </p:nvSpPr>
        <p:spPr>
          <a:xfrm>
            <a:off x="398717" y="596736"/>
            <a:ext cx="11489167" cy="5731524"/>
          </a:xfrm>
          <a:prstGeom prst="donut">
            <a:avLst>
              <a:gd name="adj" fmla="val 1793"/>
            </a:avLst>
          </a:prstGeom>
          <a:solidFill>
            <a:schemeClr val="bg1">
              <a:lumMod val="50000"/>
            </a:schemeClr>
          </a:solidFill>
          <a:ln w="63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35" tIns="41468" rIns="82935" bIns="41468" numCol="1" spcCol="0" rtlCol="0" fromWordArt="0" anchor="ctr" anchorCtr="0" forceAA="0" compatLnSpc="1">
            <a:prstTxWarp prst="textNoShape">
              <a:avLst/>
            </a:prstTxWarp>
            <a:noAutofit/>
          </a:bodyPr>
          <a:lstStyle/>
          <a:p>
            <a:endParaRPr lang="pt-PT" sz="1633"/>
          </a:p>
        </p:txBody>
      </p:sp>
      <p:grpSp>
        <p:nvGrpSpPr>
          <p:cNvPr id="29" name="Agrupar 28">
            <a:extLst>
              <a:ext uri="{FF2B5EF4-FFF2-40B4-BE49-F238E27FC236}">
                <a16:creationId xmlns:a16="http://schemas.microsoft.com/office/drawing/2014/main" id="{3822DF60-4F72-404C-9C1F-7BDDFDB4CEE6}"/>
              </a:ext>
            </a:extLst>
          </p:cNvPr>
          <p:cNvGrpSpPr/>
          <p:nvPr>
            <p:custDataLst>
              <p:tags r:id="rId2"/>
            </p:custDataLst>
          </p:nvPr>
        </p:nvGrpSpPr>
        <p:grpSpPr>
          <a:xfrm>
            <a:off x="6583270" y="1749343"/>
            <a:ext cx="3573847" cy="650691"/>
            <a:chOff x="5448603" y="2965116"/>
            <a:chExt cx="3940332" cy="650693"/>
          </a:xfrm>
        </p:grpSpPr>
        <p:sp>
          <p:nvSpPr>
            <p:cNvPr id="6" name="CaixaDeTexto 5">
              <a:extLst>
                <a:ext uri="{FF2B5EF4-FFF2-40B4-BE49-F238E27FC236}">
                  <a16:creationId xmlns:a16="http://schemas.microsoft.com/office/drawing/2014/main" id="{A20E3F31-3E03-CD40-A88F-CA5533741547}"/>
                </a:ext>
              </a:extLst>
            </p:cNvPr>
            <p:cNvSpPr txBox="1"/>
            <p:nvPr/>
          </p:nvSpPr>
          <p:spPr>
            <a:xfrm>
              <a:off x="5870511" y="2965116"/>
              <a:ext cx="2641600" cy="650693"/>
            </a:xfrm>
            <a:prstGeom prst="rect">
              <a:avLst/>
            </a:prstGeom>
            <a:noFill/>
          </p:spPr>
          <p:txBody>
            <a:bodyPr wrap="square" rtlCol="0">
              <a:spAutoFit/>
            </a:bodyPr>
            <a:lstStyle/>
            <a:p>
              <a:pPr algn="ctr"/>
              <a:r>
                <a:rPr lang="fr-FR" b="1" dirty="0">
                  <a:solidFill>
                    <a:schemeClr val="accent6"/>
                  </a:solidFill>
                </a:rPr>
                <a:t>INFORMATION PRODUCTION</a:t>
              </a:r>
            </a:p>
          </p:txBody>
        </p:sp>
        <p:cxnSp>
          <p:nvCxnSpPr>
            <p:cNvPr id="18" name="Conexão Reta 17">
              <a:extLst>
                <a:ext uri="{FF2B5EF4-FFF2-40B4-BE49-F238E27FC236}">
                  <a16:creationId xmlns:a16="http://schemas.microsoft.com/office/drawing/2014/main" id="{F90BC3A1-A513-0F45-87E0-73B94763E933}"/>
                </a:ext>
              </a:extLst>
            </p:cNvPr>
            <p:cNvCxnSpPr>
              <a:cxnSpLocks/>
            </p:cNvCxnSpPr>
            <p:nvPr/>
          </p:nvCxnSpPr>
          <p:spPr>
            <a:xfrm flipV="1">
              <a:off x="5448603" y="3254177"/>
              <a:ext cx="3940332" cy="21088"/>
            </a:xfrm>
            <a:prstGeom prst="line">
              <a:avLst/>
            </a:prstGeom>
            <a:ln w="38100">
              <a:solidFill>
                <a:srgbClr val="00B050"/>
              </a:solidFill>
            </a:ln>
          </p:spPr>
          <p:style>
            <a:lnRef idx="3">
              <a:schemeClr val="accent6"/>
            </a:lnRef>
            <a:fillRef idx="0">
              <a:schemeClr val="accent6"/>
            </a:fillRef>
            <a:effectRef idx="2">
              <a:schemeClr val="accent6"/>
            </a:effectRef>
            <a:fontRef idx="minor">
              <a:schemeClr val="tx1"/>
            </a:fontRef>
          </p:style>
        </p:cxnSp>
      </p:grpSp>
      <p:grpSp>
        <p:nvGrpSpPr>
          <p:cNvPr id="30" name="Agrupar 29">
            <a:extLst>
              <a:ext uri="{FF2B5EF4-FFF2-40B4-BE49-F238E27FC236}">
                <a16:creationId xmlns:a16="http://schemas.microsoft.com/office/drawing/2014/main" id="{8A1B1A25-20C1-CF42-887E-6B59AD493AB9}"/>
              </a:ext>
            </a:extLst>
          </p:cNvPr>
          <p:cNvGrpSpPr/>
          <p:nvPr>
            <p:custDataLst>
              <p:tags r:id="rId3"/>
            </p:custDataLst>
          </p:nvPr>
        </p:nvGrpSpPr>
        <p:grpSpPr>
          <a:xfrm>
            <a:off x="7026818" y="4077682"/>
            <a:ext cx="3979306" cy="650691"/>
            <a:chOff x="6636375" y="4288795"/>
            <a:chExt cx="4387368" cy="650692"/>
          </a:xfrm>
        </p:grpSpPr>
        <p:sp>
          <p:nvSpPr>
            <p:cNvPr id="7" name="CaixaDeTexto 6">
              <a:extLst>
                <a:ext uri="{FF2B5EF4-FFF2-40B4-BE49-F238E27FC236}">
                  <a16:creationId xmlns:a16="http://schemas.microsoft.com/office/drawing/2014/main" id="{646BAA30-8692-4649-A085-E09E9C84F20F}"/>
                </a:ext>
              </a:extLst>
            </p:cNvPr>
            <p:cNvSpPr txBox="1"/>
            <p:nvPr/>
          </p:nvSpPr>
          <p:spPr>
            <a:xfrm>
              <a:off x="6909757" y="4288795"/>
              <a:ext cx="2641600" cy="650692"/>
            </a:xfrm>
            <a:prstGeom prst="rect">
              <a:avLst/>
            </a:prstGeom>
            <a:noFill/>
          </p:spPr>
          <p:txBody>
            <a:bodyPr wrap="square" rtlCol="0">
              <a:spAutoFit/>
            </a:bodyPr>
            <a:lstStyle/>
            <a:p>
              <a:pPr algn="ctr"/>
              <a:r>
                <a:rPr lang="fr-FR" sz="1814" b="1" dirty="0">
                  <a:solidFill>
                    <a:schemeClr val="accent6"/>
                  </a:solidFill>
                </a:rPr>
                <a:t>ANALYSIS OF INFORMATION</a:t>
              </a:r>
            </a:p>
          </p:txBody>
        </p:sp>
        <p:cxnSp>
          <p:nvCxnSpPr>
            <p:cNvPr id="19" name="Conexão Reta 18">
              <a:extLst>
                <a:ext uri="{FF2B5EF4-FFF2-40B4-BE49-F238E27FC236}">
                  <a16:creationId xmlns:a16="http://schemas.microsoft.com/office/drawing/2014/main" id="{2B10B801-C944-734F-8A95-AFD900DAB8D2}"/>
                </a:ext>
              </a:extLst>
            </p:cNvPr>
            <p:cNvCxnSpPr>
              <a:cxnSpLocks/>
            </p:cNvCxnSpPr>
            <p:nvPr/>
          </p:nvCxnSpPr>
          <p:spPr>
            <a:xfrm>
              <a:off x="6636375" y="4589713"/>
              <a:ext cx="4387368" cy="15197"/>
            </a:xfrm>
            <a:prstGeom prst="line">
              <a:avLst/>
            </a:prstGeom>
            <a:ln w="38100">
              <a:solidFill>
                <a:srgbClr val="00B050"/>
              </a:solidFill>
            </a:ln>
          </p:spPr>
          <p:style>
            <a:lnRef idx="3">
              <a:schemeClr val="accent6"/>
            </a:lnRef>
            <a:fillRef idx="0">
              <a:schemeClr val="accent6"/>
            </a:fillRef>
            <a:effectRef idx="2">
              <a:schemeClr val="accent6"/>
            </a:effectRef>
            <a:fontRef idx="minor">
              <a:schemeClr val="tx1"/>
            </a:fontRef>
          </p:style>
        </p:cxnSp>
      </p:grpSp>
      <p:grpSp>
        <p:nvGrpSpPr>
          <p:cNvPr id="31" name="Agrupar 30">
            <a:extLst>
              <a:ext uri="{FF2B5EF4-FFF2-40B4-BE49-F238E27FC236}">
                <a16:creationId xmlns:a16="http://schemas.microsoft.com/office/drawing/2014/main" id="{6C9FCA13-9C28-EC4D-8559-B638AC61BF5E}"/>
              </a:ext>
            </a:extLst>
          </p:cNvPr>
          <p:cNvGrpSpPr/>
          <p:nvPr>
            <p:custDataLst>
              <p:tags r:id="rId4"/>
            </p:custDataLst>
          </p:nvPr>
        </p:nvGrpSpPr>
        <p:grpSpPr>
          <a:xfrm>
            <a:off x="1896802" y="4045182"/>
            <a:ext cx="3635529" cy="650691"/>
            <a:chOff x="3024364" y="3926475"/>
            <a:chExt cx="2814411" cy="650693"/>
          </a:xfrm>
        </p:grpSpPr>
        <p:sp>
          <p:nvSpPr>
            <p:cNvPr id="8" name="CaixaDeTexto 7">
              <a:extLst>
                <a:ext uri="{FF2B5EF4-FFF2-40B4-BE49-F238E27FC236}">
                  <a16:creationId xmlns:a16="http://schemas.microsoft.com/office/drawing/2014/main" id="{25FD803B-B29F-5748-927D-9466B7892332}"/>
                </a:ext>
              </a:extLst>
            </p:cNvPr>
            <p:cNvSpPr txBox="1"/>
            <p:nvPr/>
          </p:nvSpPr>
          <p:spPr>
            <a:xfrm>
              <a:off x="3197175" y="3926475"/>
              <a:ext cx="2641600" cy="650693"/>
            </a:xfrm>
            <a:prstGeom prst="rect">
              <a:avLst/>
            </a:prstGeom>
            <a:noFill/>
          </p:spPr>
          <p:txBody>
            <a:bodyPr wrap="square" rtlCol="0">
              <a:spAutoFit/>
            </a:bodyPr>
            <a:lstStyle/>
            <a:p>
              <a:pPr algn="ctr"/>
              <a:r>
                <a:rPr lang="fr-FR" sz="1814" b="1" dirty="0">
                  <a:solidFill>
                    <a:schemeClr val="accent6"/>
                  </a:solidFill>
                </a:rPr>
                <a:t>DECISION</a:t>
              </a:r>
            </a:p>
            <a:p>
              <a:pPr algn="ctr"/>
              <a:r>
                <a:rPr lang="fr-FR" sz="1814" b="1" dirty="0">
                  <a:solidFill>
                    <a:schemeClr val="accent6"/>
                  </a:solidFill>
                </a:rPr>
                <a:t>MAKING</a:t>
              </a:r>
            </a:p>
          </p:txBody>
        </p:sp>
        <p:cxnSp>
          <p:nvCxnSpPr>
            <p:cNvPr id="20" name="Conexão Reta 19">
              <a:extLst>
                <a:ext uri="{FF2B5EF4-FFF2-40B4-BE49-F238E27FC236}">
                  <a16:creationId xmlns:a16="http://schemas.microsoft.com/office/drawing/2014/main" id="{8A0D070C-4B8F-8045-A873-3E087007FD89}"/>
                </a:ext>
              </a:extLst>
            </p:cNvPr>
            <p:cNvCxnSpPr>
              <a:cxnSpLocks/>
            </p:cNvCxnSpPr>
            <p:nvPr/>
          </p:nvCxnSpPr>
          <p:spPr>
            <a:xfrm>
              <a:off x="3024364" y="4253176"/>
              <a:ext cx="2385836" cy="0"/>
            </a:xfrm>
            <a:prstGeom prst="line">
              <a:avLst/>
            </a:prstGeom>
            <a:ln w="38100">
              <a:solidFill>
                <a:srgbClr val="00B050"/>
              </a:solidFill>
            </a:ln>
          </p:spPr>
          <p:style>
            <a:lnRef idx="3">
              <a:schemeClr val="accent6"/>
            </a:lnRef>
            <a:fillRef idx="0">
              <a:schemeClr val="accent6"/>
            </a:fillRef>
            <a:effectRef idx="2">
              <a:schemeClr val="accent6"/>
            </a:effectRef>
            <a:fontRef idx="minor">
              <a:schemeClr val="tx1"/>
            </a:fontRef>
          </p:style>
        </p:cxnSp>
      </p:grpSp>
      <p:sp>
        <p:nvSpPr>
          <p:cNvPr id="33" name="Caixa de Texto 72">
            <a:extLst>
              <a:ext uri="{FF2B5EF4-FFF2-40B4-BE49-F238E27FC236}">
                <a16:creationId xmlns:a16="http://schemas.microsoft.com/office/drawing/2014/main" id="{9197CD4F-77E4-FB46-917F-0DD09E968180}"/>
              </a:ext>
            </a:extLst>
          </p:cNvPr>
          <p:cNvSpPr txBox="1"/>
          <p:nvPr>
            <p:custDataLst>
              <p:tags r:id="rId5"/>
            </p:custDataLst>
          </p:nvPr>
        </p:nvSpPr>
        <p:spPr>
          <a:xfrm>
            <a:off x="9826254" y="2958586"/>
            <a:ext cx="1857197" cy="837602"/>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2177"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MONITORING</a:t>
            </a:r>
          </a:p>
          <a:p>
            <a:pPr algn="ctr"/>
            <a:r>
              <a:rPr lang="fr-FR" sz="1633" b="1" dirty="0">
                <a:solidFill>
                  <a:schemeClr val="bg1">
                    <a:lumMod val="50000"/>
                  </a:schemeClr>
                </a:solidFill>
              </a:rPr>
              <a:t>Data collection and organisation</a:t>
            </a:r>
            <a:endParaRPr lang="pt-BR" sz="1088"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4" name="Caixa de Texto 73">
            <a:extLst>
              <a:ext uri="{FF2B5EF4-FFF2-40B4-BE49-F238E27FC236}">
                <a16:creationId xmlns:a16="http://schemas.microsoft.com/office/drawing/2014/main" id="{68FE8136-0B2E-A541-9AA9-E8E496347F1A}"/>
              </a:ext>
            </a:extLst>
          </p:cNvPr>
          <p:cNvSpPr txBox="1"/>
          <p:nvPr>
            <p:custDataLst>
              <p:tags r:id="rId6"/>
            </p:custDataLst>
          </p:nvPr>
        </p:nvSpPr>
        <p:spPr>
          <a:xfrm rot="10800000" flipV="1">
            <a:off x="5098785" y="5747631"/>
            <a:ext cx="1614009" cy="406581"/>
          </a:xfrm>
          <a:prstGeom prst="rect">
            <a:avLst/>
          </a:prstGeom>
          <a:noFill/>
          <a:ln>
            <a:noFill/>
          </a:ln>
        </p:spPr>
        <p:txBody>
          <a:bodyPr rot="0" spcFirstLastPara="0" vert="horz" wrap="none" lIns="82935" tIns="41468" rIns="82935" bIns="41468" numCol="1" spcCol="0" rtlCol="0" fromWordArt="0" anchor="t"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2177"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EVALUATION</a:t>
            </a:r>
            <a:endParaRPr lang="pt-BR" sz="1088"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5" name="Caixa de Texto 74">
            <a:extLst>
              <a:ext uri="{FF2B5EF4-FFF2-40B4-BE49-F238E27FC236}">
                <a16:creationId xmlns:a16="http://schemas.microsoft.com/office/drawing/2014/main" id="{14F582B9-5323-E84F-B5B0-429E336787C7}"/>
              </a:ext>
            </a:extLst>
          </p:cNvPr>
          <p:cNvSpPr txBox="1"/>
          <p:nvPr>
            <p:custDataLst>
              <p:tags r:id="rId7"/>
            </p:custDataLst>
          </p:nvPr>
        </p:nvSpPr>
        <p:spPr>
          <a:xfrm>
            <a:off x="525040" y="2915809"/>
            <a:ext cx="2522070" cy="670060"/>
          </a:xfrm>
          <a:prstGeom prst="rect">
            <a:avLst/>
          </a:prstGeom>
          <a:noFill/>
          <a:ln>
            <a:noFill/>
          </a:ln>
        </p:spPr>
        <p:txBody>
          <a:bodyPr rot="0" spcFirstLastPara="0" vert="horz" wrap="square" lIns="82935" tIns="41468" rIns="82935" bIns="41468"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2177"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PLANNING</a:t>
            </a:r>
          </a:p>
          <a:p>
            <a:pPr algn="ctr"/>
            <a:r>
              <a:rPr lang="pt-BR" sz="1633" b="1" dirty="0">
                <a:solidFill>
                  <a:schemeClr val="bg1">
                    <a:lumMod val="50000"/>
                  </a:schemeClr>
                </a:solidFill>
              </a:rPr>
              <a:t>Results-oriented approach</a:t>
            </a:r>
          </a:p>
        </p:txBody>
      </p:sp>
      <p:sp>
        <p:nvSpPr>
          <p:cNvPr id="36" name="CaixaDeTexto 8">
            <a:extLst>
              <a:ext uri="{FF2B5EF4-FFF2-40B4-BE49-F238E27FC236}">
                <a16:creationId xmlns:a16="http://schemas.microsoft.com/office/drawing/2014/main" id="{BEE178B3-E0A8-0645-9697-66AB65332BBF}"/>
              </a:ext>
            </a:extLst>
          </p:cNvPr>
          <p:cNvSpPr txBox="1"/>
          <p:nvPr>
            <p:custDataLst>
              <p:tags r:id="rId8"/>
            </p:custDataLst>
          </p:nvPr>
        </p:nvSpPr>
        <p:spPr>
          <a:xfrm>
            <a:off x="9237573" y="2096718"/>
            <a:ext cx="1153042" cy="483209"/>
          </a:xfrm>
          <a:prstGeom prst="rect">
            <a:avLst/>
          </a:prstGeom>
          <a:noFill/>
          <a:ln>
            <a:noFill/>
          </a:ln>
        </p:spPr>
        <p:txBody>
          <a:bodyPr wrap="square" rtlCol="0">
            <a:spAutoFit/>
          </a:bodyPr>
          <a:lstStyle/>
          <a:p>
            <a:pPr algn="ctr"/>
            <a:r>
              <a:rPr lang="fr-FR" sz="1270" b="1" dirty="0">
                <a:solidFill>
                  <a:schemeClr val="accent5"/>
                </a:solidFill>
                <a:latin typeface="Calibri" panose="020F0502020204030204" pitchFamily="34" charset="0"/>
                <a:ea typeface="Times New Roman" panose="02020603050405020304" pitchFamily="18" charset="0"/>
                <a:cs typeface="Times New Roman" panose="02020603050405020304" pitchFamily="18" charset="0"/>
              </a:rPr>
              <a:t>IMET or </a:t>
            </a:r>
            <a:r>
              <a:rPr lang="en-GB" sz="1270" b="1" dirty="0">
                <a:solidFill>
                  <a:schemeClr val="accent5"/>
                </a:solidFill>
                <a:latin typeface="Calibri" panose="020F0502020204030204" pitchFamily="34" charset="0"/>
                <a:ea typeface="Times New Roman" panose="02020603050405020304" pitchFamily="18" charset="0"/>
                <a:cs typeface="Times New Roman" panose="02020603050405020304" pitchFamily="18" charset="0"/>
              </a:rPr>
              <a:t>another tool</a:t>
            </a:r>
            <a:endParaRPr lang="en-GB" sz="1088" dirty="0">
              <a:solidFill>
                <a:schemeClr val="accent5"/>
              </a:solidFill>
              <a:latin typeface="Times New Roman" panose="02020603050405020304" pitchFamily="18" charset="0"/>
              <a:ea typeface="Times New Roman" panose="02020603050405020304" pitchFamily="18" charset="0"/>
            </a:endParaRPr>
          </a:p>
        </p:txBody>
      </p:sp>
      <p:sp>
        <p:nvSpPr>
          <p:cNvPr id="37" name="CaixaDeTexto 8">
            <a:extLst>
              <a:ext uri="{FF2B5EF4-FFF2-40B4-BE49-F238E27FC236}">
                <a16:creationId xmlns:a16="http://schemas.microsoft.com/office/drawing/2014/main" id="{10F8E4EB-29D1-234E-9C7D-A7D4CBAC5B09}"/>
              </a:ext>
            </a:extLst>
          </p:cNvPr>
          <p:cNvSpPr txBox="1"/>
          <p:nvPr>
            <p:custDataLst>
              <p:tags r:id="rId9"/>
            </p:custDataLst>
          </p:nvPr>
        </p:nvSpPr>
        <p:spPr>
          <a:xfrm>
            <a:off x="9380404" y="4368370"/>
            <a:ext cx="1667689" cy="483209"/>
          </a:xfrm>
          <a:prstGeom prst="rect">
            <a:avLst/>
          </a:prstGeom>
          <a:noFill/>
          <a:ln>
            <a:noFill/>
          </a:ln>
        </p:spPr>
        <p:txBody>
          <a:bodyPr wrap="square" rtlCol="0">
            <a:spAutoFit/>
          </a:bodyPr>
          <a:lstStyle/>
          <a:p>
            <a:pPr algn="ctr"/>
            <a:r>
              <a:rPr lang="en-US" sz="1270" b="1" dirty="0">
                <a:solidFill>
                  <a:schemeClr val="accent5"/>
                </a:solidFill>
                <a:latin typeface="Calibri" panose="020F0502020204030204" pitchFamily="34" charset="0"/>
                <a:ea typeface="Times New Roman" panose="02020603050405020304" pitchFamily="18" charset="0"/>
                <a:cs typeface="Times New Roman" panose="02020603050405020304" pitchFamily="18" charset="0"/>
              </a:rPr>
              <a:t>IMET</a:t>
            </a:r>
            <a:r>
              <a:rPr lang="en-US" sz="1270" b="1" dirty="0">
                <a:solidFill>
                  <a:schemeClr val="accent1"/>
                </a:solidFill>
                <a:latin typeface="Calibri" panose="020F0502020204030204" pitchFamily="34" charset="0"/>
                <a:ea typeface="Times New Roman" panose="02020603050405020304" pitchFamily="18" charset="0"/>
                <a:cs typeface="Times New Roman" panose="02020603050405020304" pitchFamily="18" charset="0"/>
              </a:rPr>
              <a:t> </a:t>
            </a:r>
            <a:r>
              <a:rPr lang="en-US" sz="127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REPORT</a:t>
            </a:r>
          </a:p>
          <a:p>
            <a:pPr algn="ctr"/>
            <a:r>
              <a:rPr lang="en-US" sz="1270" b="1" dirty="0">
                <a:solidFill>
                  <a:schemeClr val="accent5"/>
                </a:solidFill>
                <a:latin typeface="Calibri" panose="020F0502020204030204" pitchFamily="34" charset="0"/>
                <a:ea typeface="Times New Roman" panose="02020603050405020304" pitchFamily="18" charset="0"/>
                <a:cs typeface="Times New Roman" panose="02020603050405020304" pitchFamily="18" charset="0"/>
              </a:rPr>
              <a:t>or another report tool</a:t>
            </a:r>
          </a:p>
        </p:txBody>
      </p:sp>
      <p:sp>
        <p:nvSpPr>
          <p:cNvPr id="59" name="Retângulo 58">
            <a:extLst>
              <a:ext uri="{FF2B5EF4-FFF2-40B4-BE49-F238E27FC236}">
                <a16:creationId xmlns:a16="http://schemas.microsoft.com/office/drawing/2014/main" id="{EA9C6086-BE6D-CB4F-9E47-4E77C05A619F}"/>
              </a:ext>
            </a:extLst>
          </p:cNvPr>
          <p:cNvSpPr/>
          <p:nvPr>
            <p:custDataLst>
              <p:tags r:id="rId10"/>
            </p:custDataLst>
          </p:nvPr>
        </p:nvSpPr>
        <p:spPr>
          <a:xfrm>
            <a:off x="351416" y="213547"/>
            <a:ext cx="11489167" cy="461665"/>
          </a:xfrm>
          <a:prstGeom prst="rect">
            <a:avLst/>
          </a:prstGeom>
        </p:spPr>
        <p:txBody>
          <a:bodyPr wrap="square">
            <a:spAutoFit/>
          </a:bodyPr>
          <a:lstStyle/>
          <a:p>
            <a:pPr algn="ctr"/>
            <a:r>
              <a:rPr lang="en-US" sz="2400" b="1" dirty="0">
                <a:solidFill>
                  <a:schemeClr val="tx1">
                    <a:lumMod val="50000"/>
                    <a:lumOff val="50000"/>
                  </a:schemeClr>
                </a:solidFill>
                <a:effectLst>
                  <a:outerShdw blurRad="50800" dist="38100" dir="18900000" algn="bl" rotWithShape="0">
                    <a:prstClr val="black">
                      <a:alpha val="40000"/>
                    </a:prstClr>
                  </a:outerShdw>
                </a:effectLst>
              </a:rPr>
              <a:t>PLANNING, MONITORING &amp; EVALUATION SYSTEM</a:t>
            </a:r>
          </a:p>
        </p:txBody>
      </p:sp>
      <p:grpSp>
        <p:nvGrpSpPr>
          <p:cNvPr id="25" name="Groupe 24"/>
          <p:cNvGrpSpPr/>
          <p:nvPr/>
        </p:nvGrpSpPr>
        <p:grpSpPr>
          <a:xfrm>
            <a:off x="7782983" y="2474601"/>
            <a:ext cx="1817188" cy="1133122"/>
            <a:chOff x="8841087" y="2207745"/>
            <a:chExt cx="2003535" cy="1249321"/>
          </a:xfrm>
        </p:grpSpPr>
        <p:grpSp>
          <p:nvGrpSpPr>
            <p:cNvPr id="76" name="Agrupar 75">
              <a:extLst>
                <a:ext uri="{FF2B5EF4-FFF2-40B4-BE49-F238E27FC236}">
                  <a16:creationId xmlns:a16="http://schemas.microsoft.com/office/drawing/2014/main" id="{D1CCEB17-DA08-0047-99D3-B4A8DDEED4DD}"/>
                </a:ext>
              </a:extLst>
            </p:cNvPr>
            <p:cNvGrpSpPr/>
            <p:nvPr/>
          </p:nvGrpSpPr>
          <p:grpSpPr>
            <a:xfrm>
              <a:off x="8841087" y="2207745"/>
              <a:ext cx="1717700" cy="690888"/>
              <a:chOff x="5813132" y="1589170"/>
              <a:chExt cx="1717700" cy="626629"/>
            </a:xfrm>
          </p:grpSpPr>
          <p:sp>
            <p:nvSpPr>
              <p:cNvPr id="48" name="CaixaDeTexto 57">
                <a:extLst>
                  <a:ext uri="{FF2B5EF4-FFF2-40B4-BE49-F238E27FC236}">
                    <a16:creationId xmlns:a16="http://schemas.microsoft.com/office/drawing/2014/main" id="{20C5959B-D8F7-5343-9BFD-DBA349078F23}"/>
                  </a:ext>
                </a:extLst>
              </p:cNvPr>
              <p:cNvSpPr txBox="1"/>
              <p:nvPr/>
            </p:nvSpPr>
            <p:spPr>
              <a:xfrm>
                <a:off x="5975717" y="1639219"/>
                <a:ext cx="1555115" cy="576580"/>
              </a:xfrm>
              <a:prstGeom prst="rect">
                <a:avLst/>
              </a:prstGeom>
              <a:noFill/>
              <a:ln w="63500">
                <a:noFill/>
              </a:ln>
            </p:spPr>
            <p:txBody>
              <a:bodyPr wrap="square" rtlCol="0">
                <a:noAutofit/>
              </a:bodyPr>
              <a:lstStyle/>
              <a:p>
                <a:pPr algn="r"/>
                <a:r>
                  <a:rPr lang="en-US" sz="1270" b="1" dirty="0">
                    <a:solidFill>
                      <a:schemeClr val="bg2">
                        <a:lumMod val="50000"/>
                      </a:schemeClr>
                    </a:solidFill>
                    <a:latin typeface="Calibri" panose="020F0502020204030204" pitchFamily="34" charset="0"/>
                    <a:ea typeface="Times New Roman" panose="02020603050405020304" pitchFamily="18" charset="0"/>
                    <a:cs typeface="Times New Roman" panose="02020603050405020304" pitchFamily="18" charset="0"/>
                  </a:rPr>
                  <a:t>CONTEXTE OF INTERVENTION</a:t>
                </a:r>
                <a:endParaRPr lang="pt-BR" sz="1088" dirty="0">
                  <a:solidFill>
                    <a:schemeClr val="bg2">
                      <a:lumMod val="50000"/>
                    </a:schemeClr>
                  </a:solidFill>
                  <a:latin typeface="Times New Roman" panose="02020603050405020304" pitchFamily="18" charset="0"/>
                  <a:ea typeface="Times New Roman" panose="02020603050405020304" pitchFamily="18" charset="0"/>
                </a:endParaRPr>
              </a:p>
            </p:txBody>
          </p:sp>
          <p:grpSp>
            <p:nvGrpSpPr>
              <p:cNvPr id="68" name="Gráfico 66" descr="Inseto debaixo de uma lupa">
                <a:extLst>
                  <a:ext uri="{FF2B5EF4-FFF2-40B4-BE49-F238E27FC236}">
                    <a16:creationId xmlns:a16="http://schemas.microsoft.com/office/drawing/2014/main" id="{CB37CBBE-17CD-9B40-A78A-E6F2B338311E}"/>
                  </a:ext>
                </a:extLst>
              </p:cNvPr>
              <p:cNvGrpSpPr/>
              <p:nvPr/>
            </p:nvGrpSpPr>
            <p:grpSpPr>
              <a:xfrm>
                <a:off x="5813132" y="1589170"/>
                <a:ext cx="532342" cy="498475"/>
                <a:chOff x="9707291" y="665033"/>
                <a:chExt cx="762000" cy="762000"/>
              </a:xfrm>
            </p:grpSpPr>
            <p:sp>
              <p:nvSpPr>
                <p:cNvPr id="72" name="Forma Livre 71">
                  <a:extLst>
                    <a:ext uri="{FF2B5EF4-FFF2-40B4-BE49-F238E27FC236}">
                      <a16:creationId xmlns:a16="http://schemas.microsoft.com/office/drawing/2014/main" id="{6691C8A3-E815-F940-8F93-266C3DCB5FD1}"/>
                    </a:ext>
                  </a:extLst>
                </p:cNvPr>
                <p:cNvSpPr/>
                <p:nvPr/>
              </p:nvSpPr>
              <p:spPr>
                <a:xfrm>
                  <a:off x="9707291" y="665033"/>
                  <a:ext cx="762000" cy="762000"/>
                </a:xfrm>
                <a:custGeom>
                  <a:avLst/>
                  <a:gdLst>
                    <a:gd name="connsiteX0" fmla="*/ 26914 w 762000"/>
                    <a:gd name="connsiteY0" fmla="*/ 742478 h 762000"/>
                    <a:gd name="connsiteX1" fmla="*/ 121207 w 762000"/>
                    <a:gd name="connsiteY1" fmla="*/ 742483 h 762000"/>
                    <a:gd name="connsiteX2" fmla="*/ 121212 w 762000"/>
                    <a:gd name="connsiteY2" fmla="*/ 742478 h 762000"/>
                    <a:gd name="connsiteX3" fmla="*/ 240750 w 762000"/>
                    <a:gd name="connsiteY3" fmla="*/ 622940 h 762000"/>
                    <a:gd name="connsiteX4" fmla="*/ 259134 w 762000"/>
                    <a:gd name="connsiteY4" fmla="*/ 563599 h 762000"/>
                    <a:gd name="connsiteX5" fmla="*/ 300758 w 762000"/>
                    <a:gd name="connsiteY5" fmla="*/ 521498 h 762000"/>
                    <a:gd name="connsiteX6" fmla="*/ 702693 w 762000"/>
                    <a:gd name="connsiteY6" fmla="*/ 468158 h 762000"/>
                    <a:gd name="connsiteX7" fmla="*/ 649353 w 762000"/>
                    <a:gd name="connsiteY7" fmla="*/ 66223 h 762000"/>
                    <a:gd name="connsiteX8" fmla="*/ 247418 w 762000"/>
                    <a:gd name="connsiteY8" fmla="*/ 119563 h 762000"/>
                    <a:gd name="connsiteX9" fmla="*/ 247418 w 762000"/>
                    <a:gd name="connsiteY9" fmla="*/ 468158 h 762000"/>
                    <a:gd name="connsiteX10" fmla="*/ 205317 w 762000"/>
                    <a:gd name="connsiteY10" fmla="*/ 510259 h 762000"/>
                    <a:gd name="connsiteX11" fmla="*/ 145977 w 762000"/>
                    <a:gd name="connsiteY11" fmla="*/ 528642 h 762000"/>
                    <a:gd name="connsiteX12" fmla="*/ 26914 w 762000"/>
                    <a:gd name="connsiteY12" fmla="*/ 647705 h 762000"/>
                    <a:gd name="connsiteX13" fmla="*/ 26432 w 762000"/>
                    <a:gd name="connsiteY13" fmla="*/ 741996 h 762000"/>
                    <a:gd name="connsiteX14" fmla="*/ 26914 w 762000"/>
                    <a:gd name="connsiteY14" fmla="*/ 742478 h 762000"/>
                    <a:gd name="connsiteX15" fmla="*/ 245513 w 762000"/>
                    <a:gd name="connsiteY15" fmla="*/ 294803 h 762000"/>
                    <a:gd name="connsiteX16" fmla="*/ 474113 w 762000"/>
                    <a:gd name="connsiteY16" fmla="*/ 66203 h 762000"/>
                    <a:gd name="connsiteX17" fmla="*/ 702713 w 762000"/>
                    <a:gd name="connsiteY17" fmla="*/ 294803 h 762000"/>
                    <a:gd name="connsiteX18" fmla="*/ 474113 w 762000"/>
                    <a:gd name="connsiteY18" fmla="*/ 523403 h 762000"/>
                    <a:gd name="connsiteX19" fmla="*/ 245513 w 762000"/>
                    <a:gd name="connsiteY19" fmla="*/ 294803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62000" h="762000">
                      <a:moveTo>
                        <a:pt x="26914" y="742478"/>
                      </a:moveTo>
                      <a:cubicBezTo>
                        <a:pt x="52951" y="768518"/>
                        <a:pt x="95167" y="768520"/>
                        <a:pt x="121207" y="742483"/>
                      </a:cubicBezTo>
                      <a:cubicBezTo>
                        <a:pt x="121209" y="742481"/>
                        <a:pt x="121210" y="742480"/>
                        <a:pt x="121212" y="742478"/>
                      </a:cubicBezTo>
                      <a:lnTo>
                        <a:pt x="240750" y="622940"/>
                      </a:lnTo>
                      <a:cubicBezTo>
                        <a:pt x="256282" y="607397"/>
                        <a:pt x="263158" y="585200"/>
                        <a:pt x="259134" y="563599"/>
                      </a:cubicBezTo>
                      <a:lnTo>
                        <a:pt x="300758" y="521498"/>
                      </a:lnTo>
                      <a:cubicBezTo>
                        <a:pt x="426478" y="617760"/>
                        <a:pt x="606430" y="593879"/>
                        <a:pt x="702693" y="468158"/>
                      </a:cubicBezTo>
                      <a:cubicBezTo>
                        <a:pt x="798955" y="342438"/>
                        <a:pt x="775073" y="162486"/>
                        <a:pt x="649353" y="66223"/>
                      </a:cubicBezTo>
                      <a:cubicBezTo>
                        <a:pt x="523631" y="-30038"/>
                        <a:pt x="343679" y="-6157"/>
                        <a:pt x="247418" y="119563"/>
                      </a:cubicBezTo>
                      <a:cubicBezTo>
                        <a:pt x="168664" y="222418"/>
                        <a:pt x="168664" y="365304"/>
                        <a:pt x="247418" y="468158"/>
                      </a:cubicBezTo>
                      <a:lnTo>
                        <a:pt x="205317" y="510259"/>
                      </a:lnTo>
                      <a:cubicBezTo>
                        <a:pt x="183717" y="506235"/>
                        <a:pt x="161520" y="513111"/>
                        <a:pt x="145977" y="528642"/>
                      </a:cubicBezTo>
                      <a:lnTo>
                        <a:pt x="26914" y="647705"/>
                      </a:lnTo>
                      <a:cubicBezTo>
                        <a:pt x="743" y="673610"/>
                        <a:pt x="527" y="715826"/>
                        <a:pt x="26432" y="741996"/>
                      </a:cubicBezTo>
                      <a:cubicBezTo>
                        <a:pt x="26592" y="742157"/>
                        <a:pt x="26752" y="742318"/>
                        <a:pt x="26914" y="742478"/>
                      </a:cubicBezTo>
                      <a:close/>
                      <a:moveTo>
                        <a:pt x="245513" y="294803"/>
                      </a:moveTo>
                      <a:cubicBezTo>
                        <a:pt x="245513" y="168551"/>
                        <a:pt x="347861" y="66203"/>
                        <a:pt x="474113" y="66203"/>
                      </a:cubicBezTo>
                      <a:cubicBezTo>
                        <a:pt x="600365" y="66203"/>
                        <a:pt x="702713" y="168551"/>
                        <a:pt x="702713" y="294803"/>
                      </a:cubicBezTo>
                      <a:cubicBezTo>
                        <a:pt x="702713" y="421055"/>
                        <a:pt x="600365" y="523403"/>
                        <a:pt x="474113" y="523403"/>
                      </a:cubicBezTo>
                      <a:cubicBezTo>
                        <a:pt x="348012" y="523038"/>
                        <a:pt x="245879" y="420904"/>
                        <a:pt x="245513" y="294803"/>
                      </a:cubicBezTo>
                      <a:close/>
                    </a:path>
                  </a:pathLst>
                </a:custGeom>
                <a:solidFill>
                  <a:schemeClr val="tx1">
                    <a:lumMod val="50000"/>
                    <a:lumOff val="50000"/>
                  </a:schemeClr>
                </a:solidFill>
                <a:ln w="9525" cap="flat">
                  <a:solidFill>
                    <a:schemeClr val="tx1">
                      <a:lumMod val="50000"/>
                      <a:lumOff val="50000"/>
                    </a:schemeClr>
                  </a:solidFill>
                  <a:prstDash val="solid"/>
                  <a:miter/>
                </a:ln>
              </p:spPr>
              <p:txBody>
                <a:bodyPr rot="0" spcFirstLastPara="0" vert="horz" wrap="square" lIns="82935" tIns="41468" rIns="82935" bIns="41468" numCol="1" spcCol="0" rtlCol="0" fromWordArt="0" anchor="ctr" anchorCtr="0" forceAA="0" compatLnSpc="1">
                  <a:prstTxWarp prst="textNoShape">
                    <a:avLst/>
                  </a:prstTxWarp>
                  <a:noAutofit/>
                </a:bodyPr>
                <a:lstStyle/>
                <a:p>
                  <a:endParaRPr lang="pt-PT" sz="1633"/>
                </a:p>
              </p:txBody>
            </p:sp>
            <p:sp>
              <p:nvSpPr>
                <p:cNvPr id="73" name="Forma Livre 72">
                  <a:extLst>
                    <a:ext uri="{FF2B5EF4-FFF2-40B4-BE49-F238E27FC236}">
                      <a16:creationId xmlns:a16="http://schemas.microsoft.com/office/drawing/2014/main" id="{4B743447-AF39-8644-8AEB-F82FCDC05384}"/>
                    </a:ext>
                  </a:extLst>
                </p:cNvPr>
                <p:cNvSpPr/>
                <p:nvPr/>
              </p:nvSpPr>
              <p:spPr>
                <a:xfrm>
                  <a:off x="10022260" y="835662"/>
                  <a:ext cx="314323" cy="257176"/>
                </a:xfrm>
                <a:custGeom>
                  <a:avLst/>
                  <a:gdLst>
                    <a:gd name="connsiteX0" fmla="*/ 306782 w 314325"/>
                    <a:gd name="connsiteY0" fmla="*/ 164012 h 257175"/>
                    <a:gd name="connsiteX1" fmla="*/ 263252 w 314325"/>
                    <a:gd name="connsiteY1" fmla="*/ 120864 h 257175"/>
                    <a:gd name="connsiteX2" fmla="*/ 258014 w 314325"/>
                    <a:gd name="connsiteY2" fmla="*/ 118769 h 257175"/>
                    <a:gd name="connsiteX3" fmla="*/ 231153 w 314325"/>
                    <a:gd name="connsiteY3" fmla="*/ 118769 h 257175"/>
                    <a:gd name="connsiteX4" fmla="*/ 227915 w 314325"/>
                    <a:gd name="connsiteY4" fmla="*/ 101624 h 257175"/>
                    <a:gd name="connsiteX5" fmla="*/ 262776 w 314325"/>
                    <a:gd name="connsiteY5" fmla="*/ 94956 h 257175"/>
                    <a:gd name="connsiteX6" fmla="*/ 271349 w 314325"/>
                    <a:gd name="connsiteY6" fmla="*/ 86574 h 257175"/>
                    <a:gd name="connsiteX7" fmla="*/ 285922 w 314325"/>
                    <a:gd name="connsiteY7" fmla="*/ 20756 h 257175"/>
                    <a:gd name="connsiteX8" fmla="*/ 277925 w 314325"/>
                    <a:gd name="connsiteY8" fmla="*/ 7489 h 257175"/>
                    <a:gd name="connsiteX9" fmla="*/ 277635 w 314325"/>
                    <a:gd name="connsiteY9" fmla="*/ 7421 h 257175"/>
                    <a:gd name="connsiteX10" fmla="*/ 264729 w 314325"/>
                    <a:gd name="connsiteY10" fmla="*/ 15491 h 257175"/>
                    <a:gd name="connsiteX11" fmla="*/ 264681 w 314325"/>
                    <a:gd name="connsiteY11" fmla="*/ 15708 h 257175"/>
                    <a:gd name="connsiteX12" fmla="*/ 251632 w 314325"/>
                    <a:gd name="connsiteY12" fmla="*/ 74573 h 257175"/>
                    <a:gd name="connsiteX13" fmla="*/ 221914 w 314325"/>
                    <a:gd name="connsiteY13" fmla="*/ 80192 h 257175"/>
                    <a:gd name="connsiteX14" fmla="*/ 214865 w 314325"/>
                    <a:gd name="connsiteY14" fmla="*/ 64571 h 257175"/>
                    <a:gd name="connsiteX15" fmla="*/ 103423 w 314325"/>
                    <a:gd name="connsiteY15" fmla="*/ 64571 h 257175"/>
                    <a:gd name="connsiteX16" fmla="*/ 96374 w 314325"/>
                    <a:gd name="connsiteY16" fmla="*/ 80478 h 257175"/>
                    <a:gd name="connsiteX17" fmla="*/ 66656 w 314325"/>
                    <a:gd name="connsiteY17" fmla="*/ 74858 h 257175"/>
                    <a:gd name="connsiteX18" fmla="*/ 53702 w 314325"/>
                    <a:gd name="connsiteY18" fmla="*/ 15994 h 257175"/>
                    <a:gd name="connsiteX19" fmla="*/ 40047 w 314325"/>
                    <a:gd name="connsiteY19" fmla="*/ 8679 h 257175"/>
                    <a:gd name="connsiteX20" fmla="*/ 32366 w 314325"/>
                    <a:gd name="connsiteY20" fmla="*/ 20661 h 257175"/>
                    <a:gd name="connsiteX21" fmla="*/ 46940 w 314325"/>
                    <a:gd name="connsiteY21" fmla="*/ 86479 h 257175"/>
                    <a:gd name="connsiteX22" fmla="*/ 55512 w 314325"/>
                    <a:gd name="connsiteY22" fmla="*/ 94861 h 257175"/>
                    <a:gd name="connsiteX23" fmla="*/ 90374 w 314325"/>
                    <a:gd name="connsiteY23" fmla="*/ 101528 h 257175"/>
                    <a:gd name="connsiteX24" fmla="*/ 87230 w 314325"/>
                    <a:gd name="connsiteY24" fmla="*/ 118673 h 257175"/>
                    <a:gd name="connsiteX25" fmla="*/ 59989 w 314325"/>
                    <a:gd name="connsiteY25" fmla="*/ 118673 h 257175"/>
                    <a:gd name="connsiteX26" fmla="*/ 54655 w 314325"/>
                    <a:gd name="connsiteY26" fmla="*/ 120769 h 257175"/>
                    <a:gd name="connsiteX27" fmla="*/ 11507 w 314325"/>
                    <a:gd name="connsiteY27" fmla="*/ 164012 h 257175"/>
                    <a:gd name="connsiteX28" fmla="*/ 9316 w 314325"/>
                    <a:gd name="connsiteY28" fmla="*/ 179252 h 257175"/>
                    <a:gd name="connsiteX29" fmla="*/ 24556 w 314325"/>
                    <a:gd name="connsiteY29" fmla="*/ 181443 h 257175"/>
                    <a:gd name="connsiteX30" fmla="*/ 65704 w 314325"/>
                    <a:gd name="connsiteY30" fmla="*/ 140009 h 257175"/>
                    <a:gd name="connsiteX31" fmla="*/ 84754 w 314325"/>
                    <a:gd name="connsiteY31" fmla="*/ 140009 h 257175"/>
                    <a:gd name="connsiteX32" fmla="*/ 84754 w 314325"/>
                    <a:gd name="connsiteY32" fmla="*/ 148582 h 257175"/>
                    <a:gd name="connsiteX33" fmla="*/ 86754 w 314325"/>
                    <a:gd name="connsiteY33" fmla="*/ 165441 h 257175"/>
                    <a:gd name="connsiteX34" fmla="*/ 58941 w 314325"/>
                    <a:gd name="connsiteY34" fmla="*/ 172394 h 257175"/>
                    <a:gd name="connsiteX35" fmla="*/ 51321 w 314325"/>
                    <a:gd name="connsiteY35" fmla="*/ 179252 h 257175"/>
                    <a:gd name="connsiteX36" fmla="*/ 28556 w 314325"/>
                    <a:gd name="connsiteY36" fmla="*/ 241546 h 257175"/>
                    <a:gd name="connsiteX37" fmla="*/ 35033 w 314325"/>
                    <a:gd name="connsiteY37" fmla="*/ 255548 h 257175"/>
                    <a:gd name="connsiteX38" fmla="*/ 38748 w 314325"/>
                    <a:gd name="connsiteY38" fmla="*/ 256214 h 257175"/>
                    <a:gd name="connsiteX39" fmla="*/ 49035 w 314325"/>
                    <a:gd name="connsiteY39" fmla="*/ 249071 h 257175"/>
                    <a:gd name="connsiteX40" fmla="*/ 69800 w 314325"/>
                    <a:gd name="connsiteY40" fmla="*/ 191921 h 257175"/>
                    <a:gd name="connsiteX41" fmla="*/ 94946 w 314325"/>
                    <a:gd name="connsiteY41" fmla="*/ 185634 h 257175"/>
                    <a:gd name="connsiteX42" fmla="*/ 146476 w 314325"/>
                    <a:gd name="connsiteY42" fmla="*/ 220972 h 257175"/>
                    <a:gd name="connsiteX43" fmla="*/ 150000 w 314325"/>
                    <a:gd name="connsiteY43" fmla="*/ 219829 h 257175"/>
                    <a:gd name="connsiteX44" fmla="*/ 150000 w 314325"/>
                    <a:gd name="connsiteY44" fmla="*/ 140771 h 257175"/>
                    <a:gd name="connsiteX45" fmla="*/ 159525 w 314325"/>
                    <a:gd name="connsiteY45" fmla="*/ 131246 h 257175"/>
                    <a:gd name="connsiteX46" fmla="*/ 169050 w 314325"/>
                    <a:gd name="connsiteY46" fmla="*/ 140771 h 257175"/>
                    <a:gd name="connsiteX47" fmla="*/ 169050 w 314325"/>
                    <a:gd name="connsiteY47" fmla="*/ 220019 h 257175"/>
                    <a:gd name="connsiteX48" fmla="*/ 172574 w 314325"/>
                    <a:gd name="connsiteY48" fmla="*/ 221162 h 257175"/>
                    <a:gd name="connsiteX49" fmla="*/ 224105 w 314325"/>
                    <a:gd name="connsiteY49" fmla="*/ 185825 h 257175"/>
                    <a:gd name="connsiteX50" fmla="*/ 249251 w 314325"/>
                    <a:gd name="connsiteY50" fmla="*/ 192111 h 257175"/>
                    <a:gd name="connsiteX51" fmla="*/ 270110 w 314325"/>
                    <a:gd name="connsiteY51" fmla="*/ 249261 h 257175"/>
                    <a:gd name="connsiteX52" fmla="*/ 280302 w 314325"/>
                    <a:gd name="connsiteY52" fmla="*/ 256405 h 257175"/>
                    <a:gd name="connsiteX53" fmla="*/ 284017 w 314325"/>
                    <a:gd name="connsiteY53" fmla="*/ 255738 h 257175"/>
                    <a:gd name="connsiteX54" fmla="*/ 290494 w 314325"/>
                    <a:gd name="connsiteY54" fmla="*/ 241736 h 257175"/>
                    <a:gd name="connsiteX55" fmla="*/ 267348 w 314325"/>
                    <a:gd name="connsiteY55" fmla="*/ 178871 h 257175"/>
                    <a:gd name="connsiteX56" fmla="*/ 259728 w 314325"/>
                    <a:gd name="connsiteY56" fmla="*/ 172013 h 257175"/>
                    <a:gd name="connsiteX57" fmla="*/ 231915 w 314325"/>
                    <a:gd name="connsiteY57" fmla="*/ 165060 h 257175"/>
                    <a:gd name="connsiteX58" fmla="*/ 233915 w 314325"/>
                    <a:gd name="connsiteY58" fmla="*/ 148201 h 257175"/>
                    <a:gd name="connsiteX59" fmla="*/ 233915 w 314325"/>
                    <a:gd name="connsiteY59" fmla="*/ 139628 h 257175"/>
                    <a:gd name="connsiteX60" fmla="*/ 252965 w 314325"/>
                    <a:gd name="connsiteY60" fmla="*/ 139628 h 257175"/>
                    <a:gd name="connsiteX61" fmla="*/ 294113 w 314325"/>
                    <a:gd name="connsiteY61" fmla="*/ 181062 h 257175"/>
                    <a:gd name="connsiteX62" fmla="*/ 309439 w 314325"/>
                    <a:gd name="connsiteY62" fmla="*/ 182035 h 257175"/>
                    <a:gd name="connsiteX63" fmla="*/ 310412 w 314325"/>
                    <a:gd name="connsiteY63" fmla="*/ 166710 h 257175"/>
                    <a:gd name="connsiteX64" fmla="*/ 306782 w 314325"/>
                    <a:gd name="connsiteY64" fmla="*/ 164012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14325" h="257175">
                      <a:moveTo>
                        <a:pt x="306782" y="164012"/>
                      </a:moveTo>
                      <a:lnTo>
                        <a:pt x="263252" y="120864"/>
                      </a:lnTo>
                      <a:cubicBezTo>
                        <a:pt x="261728" y="119704"/>
                        <a:pt x="259918" y="118980"/>
                        <a:pt x="258014" y="118769"/>
                      </a:cubicBezTo>
                      <a:lnTo>
                        <a:pt x="231153" y="118769"/>
                      </a:lnTo>
                      <a:cubicBezTo>
                        <a:pt x="230201" y="113054"/>
                        <a:pt x="229153" y="107243"/>
                        <a:pt x="227915" y="101624"/>
                      </a:cubicBezTo>
                      <a:lnTo>
                        <a:pt x="262776" y="94956"/>
                      </a:lnTo>
                      <a:cubicBezTo>
                        <a:pt x="267069" y="94160"/>
                        <a:pt x="270456" y="90848"/>
                        <a:pt x="271349" y="86574"/>
                      </a:cubicBezTo>
                      <a:lnTo>
                        <a:pt x="285922" y="20756"/>
                      </a:lnTo>
                      <a:cubicBezTo>
                        <a:pt x="287377" y="14884"/>
                        <a:pt x="283797" y="8944"/>
                        <a:pt x="277925" y="7489"/>
                      </a:cubicBezTo>
                      <a:cubicBezTo>
                        <a:pt x="277829" y="7465"/>
                        <a:pt x="277732" y="7442"/>
                        <a:pt x="277635" y="7421"/>
                      </a:cubicBezTo>
                      <a:cubicBezTo>
                        <a:pt x="271843" y="6086"/>
                        <a:pt x="266064" y="9699"/>
                        <a:pt x="264729" y="15491"/>
                      </a:cubicBezTo>
                      <a:cubicBezTo>
                        <a:pt x="264713" y="15563"/>
                        <a:pt x="264696" y="15636"/>
                        <a:pt x="264681" y="15708"/>
                      </a:cubicBezTo>
                      <a:lnTo>
                        <a:pt x="251632" y="74573"/>
                      </a:lnTo>
                      <a:lnTo>
                        <a:pt x="221914" y="80192"/>
                      </a:lnTo>
                      <a:cubicBezTo>
                        <a:pt x="220246" y="74704"/>
                        <a:pt x="217877" y="69454"/>
                        <a:pt x="214865" y="64571"/>
                      </a:cubicBezTo>
                      <a:lnTo>
                        <a:pt x="103423" y="64571"/>
                      </a:lnTo>
                      <a:cubicBezTo>
                        <a:pt x="100389" y="69543"/>
                        <a:pt x="98019" y="74891"/>
                        <a:pt x="96374" y="80478"/>
                      </a:cubicBezTo>
                      <a:lnTo>
                        <a:pt x="66656" y="74858"/>
                      </a:lnTo>
                      <a:lnTo>
                        <a:pt x="53702" y="15994"/>
                      </a:lnTo>
                      <a:cubicBezTo>
                        <a:pt x="51952" y="10203"/>
                        <a:pt x="45839" y="6928"/>
                        <a:pt x="40047" y="8679"/>
                      </a:cubicBezTo>
                      <a:cubicBezTo>
                        <a:pt x="34888" y="10239"/>
                        <a:pt x="31629" y="15321"/>
                        <a:pt x="32366" y="20661"/>
                      </a:cubicBezTo>
                      <a:lnTo>
                        <a:pt x="46940" y="86479"/>
                      </a:lnTo>
                      <a:cubicBezTo>
                        <a:pt x="47879" y="90728"/>
                        <a:pt x="51243" y="94018"/>
                        <a:pt x="55512" y="94861"/>
                      </a:cubicBezTo>
                      <a:lnTo>
                        <a:pt x="90374" y="101528"/>
                      </a:lnTo>
                      <a:cubicBezTo>
                        <a:pt x="89135" y="107148"/>
                        <a:pt x="88088" y="112958"/>
                        <a:pt x="87230" y="118673"/>
                      </a:cubicBezTo>
                      <a:lnTo>
                        <a:pt x="59989" y="118673"/>
                      </a:lnTo>
                      <a:cubicBezTo>
                        <a:pt x="58051" y="118863"/>
                        <a:pt x="56204" y="119589"/>
                        <a:pt x="54655" y="120769"/>
                      </a:cubicBezTo>
                      <a:lnTo>
                        <a:pt x="11507" y="164012"/>
                      </a:lnTo>
                      <a:cubicBezTo>
                        <a:pt x="6694" y="167616"/>
                        <a:pt x="5713" y="174439"/>
                        <a:pt x="9316" y="179252"/>
                      </a:cubicBezTo>
                      <a:cubicBezTo>
                        <a:pt x="12919" y="184065"/>
                        <a:pt x="19743" y="185046"/>
                        <a:pt x="24556" y="181443"/>
                      </a:cubicBezTo>
                      <a:lnTo>
                        <a:pt x="65704" y="140009"/>
                      </a:lnTo>
                      <a:lnTo>
                        <a:pt x="84754" y="140009"/>
                      </a:lnTo>
                      <a:cubicBezTo>
                        <a:pt x="84754" y="143248"/>
                        <a:pt x="84754" y="146105"/>
                        <a:pt x="84754" y="148582"/>
                      </a:cubicBezTo>
                      <a:cubicBezTo>
                        <a:pt x="84785" y="154259"/>
                        <a:pt x="85457" y="159915"/>
                        <a:pt x="86754" y="165441"/>
                      </a:cubicBezTo>
                      <a:lnTo>
                        <a:pt x="58941" y="172394"/>
                      </a:lnTo>
                      <a:cubicBezTo>
                        <a:pt x="55414" y="173262"/>
                        <a:pt x="52555" y="175836"/>
                        <a:pt x="51321" y="179252"/>
                      </a:cubicBezTo>
                      <a:lnTo>
                        <a:pt x="28556" y="241546"/>
                      </a:lnTo>
                      <a:cubicBezTo>
                        <a:pt x="26505" y="247200"/>
                        <a:pt x="29397" y="253450"/>
                        <a:pt x="35033" y="255548"/>
                      </a:cubicBezTo>
                      <a:cubicBezTo>
                        <a:pt x="36232" y="255952"/>
                        <a:pt x="37483" y="256177"/>
                        <a:pt x="38748" y="256214"/>
                      </a:cubicBezTo>
                      <a:cubicBezTo>
                        <a:pt x="43334" y="256222"/>
                        <a:pt x="47440" y="253371"/>
                        <a:pt x="49035" y="249071"/>
                      </a:cubicBezTo>
                      <a:lnTo>
                        <a:pt x="69800" y="191921"/>
                      </a:lnTo>
                      <a:lnTo>
                        <a:pt x="94946" y="185634"/>
                      </a:lnTo>
                      <a:cubicBezTo>
                        <a:pt x="106035" y="204470"/>
                        <a:pt x="124910" y="217414"/>
                        <a:pt x="146476" y="220972"/>
                      </a:cubicBezTo>
                      <a:lnTo>
                        <a:pt x="150000" y="219829"/>
                      </a:lnTo>
                      <a:lnTo>
                        <a:pt x="150000" y="140771"/>
                      </a:lnTo>
                      <a:cubicBezTo>
                        <a:pt x="150000" y="135511"/>
                        <a:pt x="154265" y="131246"/>
                        <a:pt x="159525" y="131246"/>
                      </a:cubicBezTo>
                      <a:cubicBezTo>
                        <a:pt x="164786" y="131246"/>
                        <a:pt x="169050" y="135511"/>
                        <a:pt x="169050" y="140771"/>
                      </a:cubicBezTo>
                      <a:lnTo>
                        <a:pt x="169050" y="220019"/>
                      </a:lnTo>
                      <a:lnTo>
                        <a:pt x="172574" y="221162"/>
                      </a:lnTo>
                      <a:cubicBezTo>
                        <a:pt x="194161" y="217655"/>
                        <a:pt x="213056" y="204697"/>
                        <a:pt x="224105" y="185825"/>
                      </a:cubicBezTo>
                      <a:lnTo>
                        <a:pt x="249251" y="192111"/>
                      </a:lnTo>
                      <a:lnTo>
                        <a:pt x="270110" y="249261"/>
                      </a:lnTo>
                      <a:cubicBezTo>
                        <a:pt x="271647" y="253564"/>
                        <a:pt x="275733" y="256429"/>
                        <a:pt x="280302" y="256405"/>
                      </a:cubicBezTo>
                      <a:cubicBezTo>
                        <a:pt x="281567" y="256368"/>
                        <a:pt x="282819" y="256143"/>
                        <a:pt x="284017" y="255738"/>
                      </a:cubicBezTo>
                      <a:cubicBezTo>
                        <a:pt x="289654" y="253641"/>
                        <a:pt x="292545" y="247390"/>
                        <a:pt x="290494" y="241736"/>
                      </a:cubicBezTo>
                      <a:lnTo>
                        <a:pt x="267348" y="178871"/>
                      </a:lnTo>
                      <a:cubicBezTo>
                        <a:pt x="266115" y="175455"/>
                        <a:pt x="263255" y="172881"/>
                        <a:pt x="259728" y="172013"/>
                      </a:cubicBezTo>
                      <a:lnTo>
                        <a:pt x="231915" y="165060"/>
                      </a:lnTo>
                      <a:cubicBezTo>
                        <a:pt x="233212" y="159533"/>
                        <a:pt x="233884" y="153878"/>
                        <a:pt x="233915" y="148201"/>
                      </a:cubicBezTo>
                      <a:cubicBezTo>
                        <a:pt x="233915" y="145724"/>
                        <a:pt x="233915" y="142867"/>
                        <a:pt x="233915" y="139628"/>
                      </a:cubicBezTo>
                      <a:lnTo>
                        <a:pt x="252965" y="139628"/>
                      </a:lnTo>
                      <a:lnTo>
                        <a:pt x="294113" y="181062"/>
                      </a:lnTo>
                      <a:cubicBezTo>
                        <a:pt x="298077" y="185563"/>
                        <a:pt x="304939" y="185998"/>
                        <a:pt x="309439" y="182035"/>
                      </a:cubicBezTo>
                      <a:cubicBezTo>
                        <a:pt x="313940" y="178071"/>
                        <a:pt x="314375" y="171210"/>
                        <a:pt x="310412" y="166710"/>
                      </a:cubicBezTo>
                      <a:cubicBezTo>
                        <a:pt x="309404" y="165566"/>
                        <a:pt x="308168" y="164647"/>
                        <a:pt x="306782" y="164012"/>
                      </a:cubicBezTo>
                      <a:close/>
                    </a:path>
                  </a:pathLst>
                </a:custGeom>
                <a:solidFill>
                  <a:schemeClr val="tx1">
                    <a:lumMod val="50000"/>
                    <a:lumOff val="50000"/>
                  </a:schemeClr>
                </a:solidFill>
                <a:ln w="9525" cap="flat">
                  <a:noFill/>
                  <a:prstDash val="solid"/>
                  <a:miter/>
                </a:ln>
              </p:spPr>
              <p:txBody>
                <a:bodyPr rot="0" spcFirstLastPara="0" vert="horz" wrap="square" lIns="82935" tIns="41468" rIns="82935" bIns="41468" numCol="1" spcCol="0" rtlCol="0" fromWordArt="0" anchor="ctr" anchorCtr="0" forceAA="0" compatLnSpc="1">
                  <a:prstTxWarp prst="textNoShape">
                    <a:avLst/>
                  </a:prstTxWarp>
                  <a:noAutofit/>
                </a:bodyPr>
                <a:lstStyle/>
                <a:p>
                  <a:endParaRPr lang="pt-PT" sz="1633"/>
                </a:p>
              </p:txBody>
            </p:sp>
          </p:grpSp>
        </p:grpSp>
        <p:grpSp>
          <p:nvGrpSpPr>
            <p:cNvPr id="75" name="Agrupar 74">
              <a:extLst>
                <a:ext uri="{FF2B5EF4-FFF2-40B4-BE49-F238E27FC236}">
                  <a16:creationId xmlns:a16="http://schemas.microsoft.com/office/drawing/2014/main" id="{D2A5ECF5-201F-514D-A469-E9F752E140D0}"/>
                </a:ext>
              </a:extLst>
            </p:cNvPr>
            <p:cNvGrpSpPr/>
            <p:nvPr/>
          </p:nvGrpSpPr>
          <p:grpSpPr>
            <a:xfrm>
              <a:off x="8999473" y="2741292"/>
              <a:ext cx="1845149" cy="715774"/>
              <a:chOff x="7753954" y="2217026"/>
              <a:chExt cx="1845149" cy="649202"/>
            </a:xfrm>
          </p:grpSpPr>
          <p:sp>
            <p:nvSpPr>
              <p:cNvPr id="49" name="CaixaDeTexto 57">
                <a:extLst>
                  <a:ext uri="{FF2B5EF4-FFF2-40B4-BE49-F238E27FC236}">
                    <a16:creationId xmlns:a16="http://schemas.microsoft.com/office/drawing/2014/main" id="{DC852C61-9D24-AC45-83B0-0FFAC3917FBA}"/>
                  </a:ext>
                </a:extLst>
              </p:cNvPr>
              <p:cNvSpPr txBox="1"/>
              <p:nvPr/>
            </p:nvSpPr>
            <p:spPr>
              <a:xfrm>
                <a:off x="7753954" y="2289648"/>
                <a:ext cx="1504950" cy="576580"/>
              </a:xfrm>
              <a:prstGeom prst="rect">
                <a:avLst/>
              </a:prstGeom>
              <a:noFill/>
              <a:ln w="63500">
                <a:noFill/>
              </a:ln>
            </p:spPr>
            <p:txBody>
              <a:bodyPr wrap="square" rtlCol="0">
                <a:noAutofit/>
              </a:bodyPr>
              <a:lstStyle/>
              <a:p>
                <a:pPr algn="ctr"/>
                <a:r>
                  <a:rPr lang="en-US" sz="1270" b="1" dirty="0">
                    <a:solidFill>
                      <a:schemeClr val="bg2">
                        <a:lumMod val="50000"/>
                      </a:schemeClr>
                    </a:solidFill>
                    <a:latin typeface="Calibri" panose="020F0502020204030204" pitchFamily="34" charset="0"/>
                    <a:ea typeface="Times New Roman" panose="02020603050405020304" pitchFamily="18" charset="0"/>
                    <a:cs typeface="Times New Roman" panose="02020603050405020304" pitchFamily="18" charset="0"/>
                  </a:rPr>
                  <a:t>MANAGEMENT EFFECTIVENESS</a:t>
                </a:r>
                <a:endParaRPr lang="pt-BR" sz="1088" dirty="0">
                  <a:solidFill>
                    <a:schemeClr val="bg2">
                      <a:lumMod val="50000"/>
                    </a:schemeClr>
                  </a:solidFill>
                  <a:latin typeface="Times New Roman" panose="02020603050405020304" pitchFamily="18" charset="0"/>
                  <a:ea typeface="Times New Roman" panose="02020603050405020304" pitchFamily="18" charset="0"/>
                </a:endParaRPr>
              </a:p>
            </p:txBody>
          </p:sp>
          <p:grpSp>
            <p:nvGrpSpPr>
              <p:cNvPr id="69" name="Gráfico 113" descr="Investigação">
                <a:extLst>
                  <a:ext uri="{FF2B5EF4-FFF2-40B4-BE49-F238E27FC236}">
                    <a16:creationId xmlns:a16="http://schemas.microsoft.com/office/drawing/2014/main" id="{A64B9803-2B0A-514A-8A37-D9E45A9AF90E}"/>
                  </a:ext>
                </a:extLst>
              </p:cNvPr>
              <p:cNvGrpSpPr/>
              <p:nvPr/>
            </p:nvGrpSpPr>
            <p:grpSpPr>
              <a:xfrm rot="3964531">
                <a:off x="9114387" y="2206441"/>
                <a:ext cx="474132" cy="495301"/>
                <a:chOff x="1652513" y="-974539"/>
                <a:chExt cx="761999" cy="762001"/>
              </a:xfrm>
            </p:grpSpPr>
            <p:sp>
              <p:nvSpPr>
                <p:cNvPr id="70" name="Forma Livre 69">
                  <a:extLst>
                    <a:ext uri="{FF2B5EF4-FFF2-40B4-BE49-F238E27FC236}">
                      <a16:creationId xmlns:a16="http://schemas.microsoft.com/office/drawing/2014/main" id="{FB1EC476-04E8-A442-AF2C-5592599D640D}"/>
                    </a:ext>
                  </a:extLst>
                </p:cNvPr>
                <p:cNvSpPr/>
                <p:nvPr/>
              </p:nvSpPr>
              <p:spPr>
                <a:xfrm rot="1435469">
                  <a:off x="1652513" y="-974539"/>
                  <a:ext cx="761999" cy="762001"/>
                </a:xfrm>
                <a:custGeom>
                  <a:avLst/>
                  <a:gdLst>
                    <a:gd name="connsiteX0" fmla="*/ 623417 w 762000"/>
                    <a:gd name="connsiteY0" fmla="*/ 529119 h 762000"/>
                    <a:gd name="connsiteX1" fmla="*/ 564362 w 762000"/>
                    <a:gd name="connsiteY1" fmla="*/ 511022 h 762000"/>
                    <a:gd name="connsiteX2" fmla="*/ 521499 w 762000"/>
                    <a:gd name="connsiteY2" fmla="*/ 469112 h 762000"/>
                    <a:gd name="connsiteX3" fmla="*/ 580554 w 762000"/>
                    <a:gd name="connsiteY3" fmla="*/ 295757 h 762000"/>
                    <a:gd name="connsiteX4" fmla="*/ 294804 w 762000"/>
                    <a:gd name="connsiteY4" fmla="*/ 7149 h 762000"/>
                    <a:gd name="connsiteX5" fmla="*/ 7149 w 762000"/>
                    <a:gd name="connsiteY5" fmla="*/ 292899 h 762000"/>
                    <a:gd name="connsiteX6" fmla="*/ 292899 w 762000"/>
                    <a:gd name="connsiteY6" fmla="*/ 580554 h 762000"/>
                    <a:gd name="connsiteX7" fmla="*/ 468159 w 762000"/>
                    <a:gd name="connsiteY7" fmla="*/ 521499 h 762000"/>
                    <a:gd name="connsiteX8" fmla="*/ 510069 w 762000"/>
                    <a:gd name="connsiteY8" fmla="*/ 563409 h 762000"/>
                    <a:gd name="connsiteX9" fmla="*/ 528167 w 762000"/>
                    <a:gd name="connsiteY9" fmla="*/ 623417 h 762000"/>
                    <a:gd name="connsiteX10" fmla="*/ 647229 w 762000"/>
                    <a:gd name="connsiteY10" fmla="*/ 742479 h 762000"/>
                    <a:gd name="connsiteX11" fmla="*/ 741527 w 762000"/>
                    <a:gd name="connsiteY11" fmla="*/ 742479 h 762000"/>
                    <a:gd name="connsiteX12" fmla="*/ 741527 w 762000"/>
                    <a:gd name="connsiteY12" fmla="*/ 648182 h 762000"/>
                    <a:gd name="connsiteX13" fmla="*/ 623417 w 762000"/>
                    <a:gd name="connsiteY13" fmla="*/ 529119 h 762000"/>
                    <a:gd name="connsiteX14" fmla="*/ 294804 w 762000"/>
                    <a:gd name="connsiteY14" fmla="*/ 523404 h 762000"/>
                    <a:gd name="connsiteX15" fmla="*/ 66204 w 762000"/>
                    <a:gd name="connsiteY15" fmla="*/ 294804 h 762000"/>
                    <a:gd name="connsiteX16" fmla="*/ 294804 w 762000"/>
                    <a:gd name="connsiteY16" fmla="*/ 66204 h 762000"/>
                    <a:gd name="connsiteX17" fmla="*/ 523404 w 762000"/>
                    <a:gd name="connsiteY17" fmla="*/ 294804 h 762000"/>
                    <a:gd name="connsiteX18" fmla="*/ 294804 w 762000"/>
                    <a:gd name="connsiteY18" fmla="*/ 523404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62000" h="762000">
                      <a:moveTo>
                        <a:pt x="623417" y="529119"/>
                      </a:moveTo>
                      <a:cubicBezTo>
                        <a:pt x="608177" y="513879"/>
                        <a:pt x="585317" y="506259"/>
                        <a:pt x="564362" y="511022"/>
                      </a:cubicBezTo>
                      <a:lnTo>
                        <a:pt x="521499" y="469112"/>
                      </a:lnTo>
                      <a:cubicBezTo>
                        <a:pt x="559599" y="419582"/>
                        <a:pt x="580554" y="358622"/>
                        <a:pt x="580554" y="295757"/>
                      </a:cubicBezTo>
                      <a:cubicBezTo>
                        <a:pt x="581507" y="136689"/>
                        <a:pt x="452919" y="8102"/>
                        <a:pt x="294804" y="7149"/>
                      </a:cubicBezTo>
                      <a:cubicBezTo>
                        <a:pt x="136689" y="6197"/>
                        <a:pt x="8102" y="134784"/>
                        <a:pt x="7149" y="292899"/>
                      </a:cubicBezTo>
                      <a:cubicBezTo>
                        <a:pt x="6197" y="451014"/>
                        <a:pt x="134784" y="579602"/>
                        <a:pt x="292899" y="580554"/>
                      </a:cubicBezTo>
                      <a:cubicBezTo>
                        <a:pt x="355764" y="580554"/>
                        <a:pt x="417677" y="559599"/>
                        <a:pt x="468159" y="521499"/>
                      </a:cubicBezTo>
                      <a:lnTo>
                        <a:pt x="510069" y="563409"/>
                      </a:lnTo>
                      <a:cubicBezTo>
                        <a:pt x="506259" y="585317"/>
                        <a:pt x="512927" y="607224"/>
                        <a:pt x="528167" y="623417"/>
                      </a:cubicBezTo>
                      <a:lnTo>
                        <a:pt x="647229" y="742479"/>
                      </a:lnTo>
                      <a:cubicBezTo>
                        <a:pt x="672947" y="768197"/>
                        <a:pt x="715809" y="768197"/>
                        <a:pt x="741527" y="742479"/>
                      </a:cubicBezTo>
                      <a:cubicBezTo>
                        <a:pt x="767244" y="716762"/>
                        <a:pt x="767244" y="673899"/>
                        <a:pt x="741527" y="648182"/>
                      </a:cubicBezTo>
                      <a:lnTo>
                        <a:pt x="623417" y="529119"/>
                      </a:lnTo>
                      <a:close/>
                      <a:moveTo>
                        <a:pt x="294804" y="523404"/>
                      </a:moveTo>
                      <a:cubicBezTo>
                        <a:pt x="168122" y="523404"/>
                        <a:pt x="66204" y="421487"/>
                        <a:pt x="66204" y="294804"/>
                      </a:cubicBezTo>
                      <a:cubicBezTo>
                        <a:pt x="66204" y="168122"/>
                        <a:pt x="168122" y="66204"/>
                        <a:pt x="294804" y="66204"/>
                      </a:cubicBezTo>
                      <a:cubicBezTo>
                        <a:pt x="421487" y="66204"/>
                        <a:pt x="523404" y="168122"/>
                        <a:pt x="523404" y="294804"/>
                      </a:cubicBezTo>
                      <a:cubicBezTo>
                        <a:pt x="523404" y="420534"/>
                        <a:pt x="420534" y="523404"/>
                        <a:pt x="294804" y="523404"/>
                      </a:cubicBezTo>
                      <a:close/>
                    </a:path>
                  </a:pathLst>
                </a:custGeom>
                <a:solidFill>
                  <a:schemeClr val="tx1">
                    <a:lumMod val="50000"/>
                    <a:lumOff val="50000"/>
                  </a:schemeClr>
                </a:solidFill>
                <a:ln w="9525" cap="flat">
                  <a:solidFill>
                    <a:schemeClr val="tx1">
                      <a:lumMod val="50000"/>
                      <a:lumOff val="50000"/>
                    </a:schemeClr>
                  </a:solidFill>
                  <a:prstDash val="solid"/>
                  <a:miter/>
                </a:ln>
              </p:spPr>
              <p:txBody>
                <a:bodyPr rot="0" spcFirstLastPara="0" vert="horz" wrap="square" lIns="82935" tIns="41468" rIns="82935" bIns="41468" numCol="1" spcCol="0" rtlCol="0" fromWordArt="0" anchor="ctr" anchorCtr="0" forceAA="0" compatLnSpc="1">
                  <a:prstTxWarp prst="textNoShape">
                    <a:avLst/>
                  </a:prstTxWarp>
                  <a:noAutofit/>
                </a:bodyPr>
                <a:lstStyle/>
                <a:p>
                  <a:endParaRPr lang="pt-PT" sz="1633"/>
                </a:p>
              </p:txBody>
            </p:sp>
            <p:sp>
              <p:nvSpPr>
                <p:cNvPr id="71" name="Forma Livre 70">
                  <a:extLst>
                    <a:ext uri="{FF2B5EF4-FFF2-40B4-BE49-F238E27FC236}">
                      <a16:creationId xmlns:a16="http://schemas.microsoft.com/office/drawing/2014/main" id="{21D30362-C957-0940-8C3B-B5453B32F8D6}"/>
                    </a:ext>
                  </a:extLst>
                </p:cNvPr>
                <p:cNvSpPr/>
                <p:nvPr/>
              </p:nvSpPr>
              <p:spPr>
                <a:xfrm>
                  <a:off x="1776966" y="-872543"/>
                  <a:ext cx="419101" cy="314326"/>
                </a:xfrm>
                <a:custGeom>
                  <a:avLst/>
                  <a:gdLst>
                    <a:gd name="connsiteX0" fmla="*/ 416719 w 419100"/>
                    <a:gd name="connsiteY0" fmla="*/ 138954 h 314325"/>
                    <a:gd name="connsiteX1" fmla="*/ 362426 w 419100"/>
                    <a:gd name="connsiteY1" fmla="*/ 138954 h 314325"/>
                    <a:gd name="connsiteX2" fmla="*/ 350044 w 419100"/>
                    <a:gd name="connsiteY2" fmla="*/ 146574 h 314325"/>
                    <a:gd name="connsiteX3" fmla="*/ 313849 w 419100"/>
                    <a:gd name="connsiteY3" fmla="*/ 185626 h 314325"/>
                    <a:gd name="connsiteX4" fmla="*/ 283369 w 419100"/>
                    <a:gd name="connsiteY4" fmla="*/ 79899 h 314325"/>
                    <a:gd name="connsiteX5" fmla="*/ 262414 w 419100"/>
                    <a:gd name="connsiteY5" fmla="*/ 68469 h 314325"/>
                    <a:gd name="connsiteX6" fmla="*/ 250984 w 419100"/>
                    <a:gd name="connsiteY6" fmla="*/ 78946 h 314325"/>
                    <a:gd name="connsiteX7" fmla="*/ 193834 w 419100"/>
                    <a:gd name="connsiteY7" fmla="*/ 230394 h 314325"/>
                    <a:gd name="connsiteX8" fmla="*/ 154781 w 419100"/>
                    <a:gd name="connsiteY8" fmla="*/ 20844 h 314325"/>
                    <a:gd name="connsiteX9" fmla="*/ 135731 w 419100"/>
                    <a:gd name="connsiteY9" fmla="*/ 7509 h 314325"/>
                    <a:gd name="connsiteX10" fmla="*/ 122396 w 419100"/>
                    <a:gd name="connsiteY10" fmla="*/ 18939 h 314325"/>
                    <a:gd name="connsiteX11" fmla="*/ 81439 w 419100"/>
                    <a:gd name="connsiteY11" fmla="*/ 138954 h 314325"/>
                    <a:gd name="connsiteX12" fmla="*/ 7144 w 419100"/>
                    <a:gd name="connsiteY12" fmla="*/ 138954 h 314325"/>
                    <a:gd name="connsiteX13" fmla="*/ 7144 w 419100"/>
                    <a:gd name="connsiteY13" fmla="*/ 177054 h 314325"/>
                    <a:gd name="connsiteX14" fmla="*/ 93821 w 419100"/>
                    <a:gd name="connsiteY14" fmla="*/ 177054 h 314325"/>
                    <a:gd name="connsiteX15" fmla="*/ 110014 w 419100"/>
                    <a:gd name="connsiteY15" fmla="*/ 162766 h 314325"/>
                    <a:gd name="connsiteX16" fmla="*/ 133826 w 419100"/>
                    <a:gd name="connsiteY16" fmla="*/ 90376 h 314325"/>
                    <a:gd name="connsiteX17" fmla="*/ 171926 w 419100"/>
                    <a:gd name="connsiteY17" fmla="*/ 295164 h 314325"/>
                    <a:gd name="connsiteX18" fmla="*/ 187166 w 419100"/>
                    <a:gd name="connsiteY18" fmla="*/ 308499 h 314325"/>
                    <a:gd name="connsiteX19" fmla="*/ 189071 w 419100"/>
                    <a:gd name="connsiteY19" fmla="*/ 308499 h 314325"/>
                    <a:gd name="connsiteX20" fmla="*/ 205264 w 419100"/>
                    <a:gd name="connsiteY20" fmla="*/ 298021 h 314325"/>
                    <a:gd name="connsiteX21" fmla="*/ 266224 w 419100"/>
                    <a:gd name="connsiteY21" fmla="*/ 138001 h 314325"/>
                    <a:gd name="connsiteX22" fmla="*/ 290989 w 419100"/>
                    <a:gd name="connsiteY22" fmla="*/ 223726 h 314325"/>
                    <a:gd name="connsiteX23" fmla="*/ 311944 w 419100"/>
                    <a:gd name="connsiteY23" fmla="*/ 235156 h 314325"/>
                    <a:gd name="connsiteX24" fmla="*/ 319564 w 419100"/>
                    <a:gd name="connsiteY24" fmla="*/ 230394 h 314325"/>
                    <a:gd name="connsiteX25" fmla="*/ 370999 w 419100"/>
                    <a:gd name="connsiteY25" fmla="*/ 177054 h 314325"/>
                    <a:gd name="connsiteX26" fmla="*/ 417671 w 419100"/>
                    <a:gd name="connsiteY26" fmla="*/ 177054 h 314325"/>
                    <a:gd name="connsiteX27" fmla="*/ 417671 w 419100"/>
                    <a:gd name="connsiteY27" fmla="*/ 138954 h 3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19100" h="314325">
                      <a:moveTo>
                        <a:pt x="416719" y="138954"/>
                      </a:moveTo>
                      <a:lnTo>
                        <a:pt x="362426" y="138954"/>
                      </a:lnTo>
                      <a:cubicBezTo>
                        <a:pt x="357664" y="139906"/>
                        <a:pt x="352901" y="142764"/>
                        <a:pt x="350044" y="146574"/>
                      </a:cubicBezTo>
                      <a:lnTo>
                        <a:pt x="313849" y="185626"/>
                      </a:lnTo>
                      <a:lnTo>
                        <a:pt x="283369" y="79899"/>
                      </a:lnTo>
                      <a:cubicBezTo>
                        <a:pt x="280511" y="71326"/>
                        <a:pt x="270986" y="65611"/>
                        <a:pt x="262414" y="68469"/>
                      </a:cubicBezTo>
                      <a:cubicBezTo>
                        <a:pt x="257651" y="70374"/>
                        <a:pt x="252889" y="73231"/>
                        <a:pt x="250984" y="78946"/>
                      </a:cubicBezTo>
                      <a:lnTo>
                        <a:pt x="193834" y="230394"/>
                      </a:lnTo>
                      <a:lnTo>
                        <a:pt x="154781" y="20844"/>
                      </a:lnTo>
                      <a:cubicBezTo>
                        <a:pt x="152876" y="11319"/>
                        <a:pt x="144304" y="5604"/>
                        <a:pt x="135731" y="7509"/>
                      </a:cubicBezTo>
                      <a:cubicBezTo>
                        <a:pt x="130016" y="8461"/>
                        <a:pt x="125254" y="13224"/>
                        <a:pt x="122396" y="18939"/>
                      </a:cubicBezTo>
                      <a:lnTo>
                        <a:pt x="81439" y="138954"/>
                      </a:lnTo>
                      <a:lnTo>
                        <a:pt x="7144" y="138954"/>
                      </a:lnTo>
                      <a:lnTo>
                        <a:pt x="7144" y="177054"/>
                      </a:lnTo>
                      <a:lnTo>
                        <a:pt x="93821" y="177054"/>
                      </a:lnTo>
                      <a:cubicBezTo>
                        <a:pt x="101441" y="176101"/>
                        <a:pt x="108109" y="170386"/>
                        <a:pt x="110014" y="162766"/>
                      </a:cubicBezTo>
                      <a:lnTo>
                        <a:pt x="133826" y="90376"/>
                      </a:lnTo>
                      <a:lnTo>
                        <a:pt x="171926" y="295164"/>
                      </a:lnTo>
                      <a:cubicBezTo>
                        <a:pt x="172879" y="302784"/>
                        <a:pt x="179546" y="308499"/>
                        <a:pt x="187166" y="308499"/>
                      </a:cubicBezTo>
                      <a:lnTo>
                        <a:pt x="189071" y="308499"/>
                      </a:lnTo>
                      <a:cubicBezTo>
                        <a:pt x="195739" y="308499"/>
                        <a:pt x="202406" y="304689"/>
                        <a:pt x="205264" y="298021"/>
                      </a:cubicBezTo>
                      <a:lnTo>
                        <a:pt x="266224" y="138001"/>
                      </a:lnTo>
                      <a:lnTo>
                        <a:pt x="290989" y="223726"/>
                      </a:lnTo>
                      <a:cubicBezTo>
                        <a:pt x="293846" y="232299"/>
                        <a:pt x="302419" y="238014"/>
                        <a:pt x="311944" y="235156"/>
                      </a:cubicBezTo>
                      <a:cubicBezTo>
                        <a:pt x="314801" y="234204"/>
                        <a:pt x="317659" y="232299"/>
                        <a:pt x="319564" y="230394"/>
                      </a:cubicBezTo>
                      <a:lnTo>
                        <a:pt x="370999" y="177054"/>
                      </a:lnTo>
                      <a:lnTo>
                        <a:pt x="417671" y="177054"/>
                      </a:lnTo>
                      <a:lnTo>
                        <a:pt x="417671" y="138954"/>
                      </a:lnTo>
                      <a:close/>
                    </a:path>
                  </a:pathLst>
                </a:custGeom>
                <a:solidFill>
                  <a:schemeClr val="tx1">
                    <a:lumMod val="50000"/>
                    <a:lumOff val="50000"/>
                  </a:schemeClr>
                </a:solidFill>
                <a:ln w="9525" cap="flat">
                  <a:noFill/>
                  <a:prstDash val="solid"/>
                  <a:miter/>
                </a:ln>
              </p:spPr>
              <p:txBody>
                <a:bodyPr rot="0" spcFirstLastPara="0" vert="horz" wrap="square" lIns="82935" tIns="41468" rIns="82935" bIns="41468" numCol="1" spcCol="0" rtlCol="0" fromWordArt="0" anchor="ctr" anchorCtr="0" forceAA="0" compatLnSpc="1">
                  <a:prstTxWarp prst="textNoShape">
                    <a:avLst/>
                  </a:prstTxWarp>
                  <a:noAutofit/>
                </a:bodyPr>
                <a:lstStyle/>
                <a:p>
                  <a:endParaRPr lang="pt-PT" sz="1633"/>
                </a:p>
              </p:txBody>
            </p:sp>
          </p:grpSp>
        </p:grpSp>
      </p:grpSp>
      <p:sp>
        <p:nvSpPr>
          <p:cNvPr id="16" name="Flèche en arc 15"/>
          <p:cNvSpPr>
            <a:spLocks noChangeAspect="1"/>
          </p:cNvSpPr>
          <p:nvPr>
            <p:custDataLst>
              <p:tags r:id="rId11"/>
            </p:custDataLst>
          </p:nvPr>
        </p:nvSpPr>
        <p:spPr>
          <a:xfrm rot="15500387">
            <a:off x="3983194" y="1480341"/>
            <a:ext cx="4052208" cy="3987145"/>
          </a:xfrm>
          <a:prstGeom prst="circularArrow">
            <a:avLst>
              <a:gd name="adj1" fmla="val 2818"/>
              <a:gd name="adj2" fmla="val 835530"/>
              <a:gd name="adj3" fmla="val 20535033"/>
              <a:gd name="adj4" fmla="val 21190240"/>
              <a:gd name="adj5" fmla="val 7311"/>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a:solidFill>
                <a:schemeClr val="tx1"/>
              </a:solidFill>
            </a:endParaRPr>
          </a:p>
        </p:txBody>
      </p:sp>
      <p:grpSp>
        <p:nvGrpSpPr>
          <p:cNvPr id="21" name="Groupe 20"/>
          <p:cNvGrpSpPr/>
          <p:nvPr>
            <p:custDataLst>
              <p:tags r:id="rId12"/>
            </p:custDataLst>
          </p:nvPr>
        </p:nvGrpSpPr>
        <p:grpSpPr>
          <a:xfrm>
            <a:off x="3336549" y="4895182"/>
            <a:ext cx="4899306" cy="756400"/>
            <a:chOff x="3612264" y="6035281"/>
            <a:chExt cx="4343749" cy="833966"/>
          </a:xfrm>
        </p:grpSpPr>
        <p:grpSp>
          <p:nvGrpSpPr>
            <p:cNvPr id="4" name="Groupe 3"/>
            <p:cNvGrpSpPr/>
            <p:nvPr/>
          </p:nvGrpSpPr>
          <p:grpSpPr>
            <a:xfrm>
              <a:off x="3612264" y="6035281"/>
              <a:ext cx="4343749" cy="805252"/>
              <a:chOff x="3680755" y="5196150"/>
              <a:chExt cx="4343749" cy="730357"/>
            </a:xfrm>
          </p:grpSpPr>
          <p:sp>
            <p:nvSpPr>
              <p:cNvPr id="38" name="CaixaDeTexto 8">
                <a:extLst>
                  <a:ext uri="{FF2B5EF4-FFF2-40B4-BE49-F238E27FC236}">
                    <a16:creationId xmlns:a16="http://schemas.microsoft.com/office/drawing/2014/main" id="{29691FBB-D5D3-1246-872C-4562F39438EB}"/>
                  </a:ext>
                </a:extLst>
              </p:cNvPr>
              <p:cNvSpPr txBox="1"/>
              <p:nvPr/>
            </p:nvSpPr>
            <p:spPr>
              <a:xfrm>
                <a:off x="6565150" y="5403971"/>
                <a:ext cx="1459354" cy="28777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70" b="1" i="1" dirty="0">
                    <a:solidFill>
                      <a:schemeClr val="accent5"/>
                    </a:solidFill>
                  </a:rPr>
                  <a:t>CRITICAL THINKING</a:t>
                </a:r>
                <a:endParaRPr lang="pt-BR" sz="1270" b="1" i="1" dirty="0">
                  <a:solidFill>
                    <a:schemeClr val="accent5"/>
                  </a:solidFill>
                </a:endParaRPr>
              </a:p>
            </p:txBody>
          </p:sp>
          <p:sp>
            <p:nvSpPr>
              <p:cNvPr id="39" name="CaixaDeTexto 8">
                <a:extLst>
                  <a:ext uri="{FF2B5EF4-FFF2-40B4-BE49-F238E27FC236}">
                    <a16:creationId xmlns:a16="http://schemas.microsoft.com/office/drawing/2014/main" id="{03AD87CA-B565-AA42-AAAA-1555877A865D}"/>
                  </a:ext>
                </a:extLst>
              </p:cNvPr>
              <p:cNvSpPr txBox="1"/>
              <p:nvPr/>
            </p:nvSpPr>
            <p:spPr>
              <a:xfrm>
                <a:off x="4977316" y="5638736"/>
                <a:ext cx="1824009" cy="287771"/>
              </a:xfrm>
              <a:prstGeom prst="rect">
                <a:avLst/>
              </a:prstGeom>
              <a:noFill/>
              <a:ln>
                <a:noFill/>
              </a:ln>
            </p:spPr>
            <p:txBody>
              <a:bodyPr wrap="square" rtlCol="0">
                <a:spAutoFit/>
              </a:bodyPr>
              <a:lstStyle/>
              <a:p>
                <a:pPr algn="ctr"/>
                <a:r>
                  <a:rPr lang="pt-BR" sz="1270" b="1" i="1" dirty="0">
                    <a:solidFill>
                      <a:schemeClr val="accent5"/>
                    </a:solidFill>
                  </a:rPr>
                  <a:t>PROBLEM RESOLUTION</a:t>
                </a:r>
              </a:p>
            </p:txBody>
          </p:sp>
          <p:sp>
            <p:nvSpPr>
              <p:cNvPr id="41" name="CaixaDeTexto 8">
                <a:extLst>
                  <a:ext uri="{FF2B5EF4-FFF2-40B4-BE49-F238E27FC236}">
                    <a16:creationId xmlns:a16="http://schemas.microsoft.com/office/drawing/2014/main" id="{EAF7C91A-F671-524D-A9AF-4A6FC6B51286}"/>
                  </a:ext>
                </a:extLst>
              </p:cNvPr>
              <p:cNvSpPr txBox="1"/>
              <p:nvPr/>
            </p:nvSpPr>
            <p:spPr>
              <a:xfrm>
                <a:off x="3680755" y="5196150"/>
                <a:ext cx="1591943" cy="48320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70" b="1" i="1" dirty="0">
                    <a:solidFill>
                      <a:schemeClr val="accent5"/>
                    </a:solidFill>
                  </a:rPr>
                  <a:t>SUPPORT </a:t>
                </a:r>
              </a:p>
              <a:p>
                <a:pPr algn="ctr"/>
                <a:r>
                  <a:rPr lang="en-US" sz="1270" b="1" i="1" dirty="0">
                    <a:solidFill>
                      <a:schemeClr val="accent5"/>
                    </a:solidFill>
                  </a:rPr>
                  <a:t>TO DECISION MAKING</a:t>
                </a:r>
                <a:endParaRPr lang="pt-BR" sz="1270" b="1" i="1" dirty="0">
                  <a:solidFill>
                    <a:schemeClr val="accent5"/>
                  </a:solidFill>
                </a:endParaRPr>
              </a:p>
            </p:txBody>
          </p:sp>
        </p:grpSp>
        <p:sp>
          <p:nvSpPr>
            <p:cNvPr id="15" name="Demi-tour 14"/>
            <p:cNvSpPr/>
            <p:nvPr/>
          </p:nvSpPr>
          <p:spPr>
            <a:xfrm rot="10800000">
              <a:off x="4296027" y="6551967"/>
              <a:ext cx="2931035" cy="317280"/>
            </a:xfrm>
            <a:prstGeom prst="uturnArrow">
              <a:avLst>
                <a:gd name="adj1" fmla="val 8291"/>
                <a:gd name="adj2" fmla="val 25000"/>
                <a:gd name="adj3" fmla="val 25000"/>
                <a:gd name="adj4" fmla="val 9011"/>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a:solidFill>
                  <a:schemeClr val="tx1"/>
                </a:solidFill>
              </a:endParaRPr>
            </a:p>
          </p:txBody>
        </p:sp>
      </p:grpSp>
      <p:sp>
        <p:nvSpPr>
          <p:cNvPr id="62" name="CaixaDeTexto 62">
            <a:extLst>
              <a:ext uri="{FF2B5EF4-FFF2-40B4-BE49-F238E27FC236}">
                <a16:creationId xmlns:a16="http://schemas.microsoft.com/office/drawing/2014/main" id="{00B7AD9D-8A3C-DA44-911B-E2B10A494B3F}"/>
              </a:ext>
            </a:extLst>
          </p:cNvPr>
          <p:cNvSpPr txBox="1"/>
          <p:nvPr>
            <p:custDataLst>
              <p:tags r:id="rId13"/>
            </p:custDataLst>
          </p:nvPr>
        </p:nvSpPr>
        <p:spPr>
          <a:xfrm>
            <a:off x="933162" y="1976685"/>
            <a:ext cx="2511355" cy="1096130"/>
          </a:xfrm>
          <a:prstGeom prst="snip2DiagRect">
            <a:avLst>
              <a:gd name="adj1" fmla="val 50000"/>
              <a:gd name="adj2" fmla="val 29979"/>
            </a:avLst>
          </a:prstGeom>
          <a:noFill/>
          <a:ln w="63500">
            <a:noFill/>
          </a:ln>
        </p:spPr>
        <p:txBody>
          <a:bodyPr wrap="square" lIns="0" tIns="0" rIns="0" bIns="0" rtlCol="0">
            <a:noAutofit/>
          </a:bodyPr>
          <a:lstStyle/>
          <a:p>
            <a:r>
              <a:rPr lang="en-US" sz="1400" b="1" dirty="0"/>
              <a:t>Site Level</a:t>
            </a:r>
            <a:endParaRPr lang="pt-BR" sz="2177"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ts val="1814"/>
              </a:lnSpc>
            </a:pPr>
            <a:endParaRPr lang="pt-BR" sz="998" b="1" dirty="0">
              <a:latin typeface="Times New Roman" panose="02020603050405020304" pitchFamily="18" charset="0"/>
              <a:ea typeface="Times New Roman" panose="02020603050405020304" pitchFamily="18" charset="0"/>
            </a:endParaRPr>
          </a:p>
          <a:p>
            <a:pPr algn="ctr">
              <a:lnSpc>
                <a:spcPts val="1814"/>
              </a:lnSpc>
            </a:pPr>
            <a:endParaRPr lang="pt-BR" sz="1088" b="1" dirty="0">
              <a:solidFill>
                <a:srgbClr val="C00000"/>
              </a:solidFill>
              <a:latin typeface="Times New Roman" panose="02020603050405020304" pitchFamily="18" charset="0"/>
              <a:ea typeface="Times New Roman" panose="02020603050405020304" pitchFamily="18" charset="0"/>
            </a:endParaRPr>
          </a:p>
        </p:txBody>
      </p:sp>
      <p:grpSp>
        <p:nvGrpSpPr>
          <p:cNvPr id="66" name="Groupe 65"/>
          <p:cNvGrpSpPr/>
          <p:nvPr/>
        </p:nvGrpSpPr>
        <p:grpSpPr>
          <a:xfrm>
            <a:off x="1275809" y="3516717"/>
            <a:ext cx="1447992" cy="1543944"/>
            <a:chOff x="480512" y="4271610"/>
            <a:chExt cx="1980000" cy="1980000"/>
          </a:xfrm>
        </p:grpSpPr>
        <p:sp>
          <p:nvSpPr>
            <p:cNvPr id="77" name="Ellipse 76"/>
            <p:cNvSpPr/>
            <p:nvPr/>
          </p:nvSpPr>
          <p:spPr>
            <a:xfrm>
              <a:off x="480512" y="4271610"/>
              <a:ext cx="1980000" cy="198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fr-FR" sz="1633" dirty="0"/>
                <a:t>DECISION</a:t>
              </a:r>
            </a:p>
          </p:txBody>
        </p:sp>
        <p:sp>
          <p:nvSpPr>
            <p:cNvPr id="78" name="Ellipse 77"/>
            <p:cNvSpPr>
              <a:spLocks noChangeAspect="1"/>
            </p:cNvSpPr>
            <p:nvPr/>
          </p:nvSpPr>
          <p:spPr>
            <a:xfrm>
              <a:off x="572784" y="5049531"/>
              <a:ext cx="1733770" cy="638087"/>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lIns="0" tIns="0" rIns="0" bIns="0" rtlCol="0" anchor="ctr" anchorCtr="1"/>
            <a:lstStyle/>
            <a:p>
              <a:pPr algn="ctr"/>
              <a:r>
                <a:rPr lang="en-GB" sz="1100" b="1" dirty="0"/>
                <a:t>INFORMATION</a:t>
              </a:r>
            </a:p>
          </p:txBody>
        </p:sp>
      </p:grpSp>
      <p:sp>
        <p:nvSpPr>
          <p:cNvPr id="82" name="CaixaDeTexto 62">
            <a:extLst>
              <a:ext uri="{FF2B5EF4-FFF2-40B4-BE49-F238E27FC236}">
                <a16:creationId xmlns:a16="http://schemas.microsoft.com/office/drawing/2014/main" id="{B210F28E-E3D2-884B-9004-45949578604A}"/>
              </a:ext>
            </a:extLst>
          </p:cNvPr>
          <p:cNvSpPr txBox="1"/>
          <p:nvPr>
            <p:custDataLst>
              <p:tags r:id="rId14"/>
            </p:custDataLst>
          </p:nvPr>
        </p:nvSpPr>
        <p:spPr>
          <a:xfrm>
            <a:off x="2316793" y="977653"/>
            <a:ext cx="2511355" cy="390859"/>
          </a:xfrm>
          <a:prstGeom prst="snip2DiagRect">
            <a:avLst>
              <a:gd name="adj1" fmla="val 50000"/>
              <a:gd name="adj2" fmla="val 29979"/>
            </a:avLst>
          </a:prstGeom>
          <a:noFill/>
          <a:ln w="63500">
            <a:noFill/>
          </a:ln>
        </p:spPr>
        <p:txBody>
          <a:bodyPr wrap="square" lIns="0" tIns="0" rIns="0" bIns="0" rtlCol="0">
            <a:noAutofit/>
          </a:bodyPr>
          <a:lstStyle/>
          <a:p>
            <a:pPr marL="161219">
              <a:lnSpc>
                <a:spcPts val="1814"/>
              </a:lnSpc>
            </a:pPr>
            <a:r>
              <a:rPr lang="en-US" sz="1400" b="1" dirty="0"/>
              <a:t>   </a:t>
            </a:r>
          </a:p>
          <a:p>
            <a:pPr marL="161219">
              <a:lnSpc>
                <a:spcPts val="1814"/>
              </a:lnSpc>
            </a:pPr>
            <a:r>
              <a:rPr lang="en-US" sz="1400" b="1" dirty="0"/>
              <a:t>Regional Level</a:t>
            </a:r>
          </a:p>
          <a:p>
            <a:pPr marL="446969" indent="-285750">
              <a:lnSpc>
                <a:spcPts val="1814"/>
              </a:lnSpc>
              <a:buFont typeface="Arial" panose="020B0604020202020204" pitchFamily="34" charset="0"/>
              <a:buChar char="•"/>
            </a:pPr>
            <a:r>
              <a:rPr lang="en-US"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STRATÉGIE RÉGIONALE </a:t>
            </a:r>
          </a:p>
          <a:p>
            <a:pPr marL="161219">
              <a:lnSpc>
                <a:spcPts val="1814"/>
              </a:lnSpc>
            </a:pPr>
            <a:endParaRPr lang="en-US" sz="1400" b="1" dirty="0">
              <a:solidFill>
                <a:schemeClr val="accent6"/>
              </a:solidFill>
            </a:endParaRPr>
          </a:p>
          <a:p>
            <a:pPr marL="259175" indent="-97956">
              <a:lnSpc>
                <a:spcPts val="1814"/>
              </a:lnSpc>
              <a:buFont typeface="Arial" panose="020B0604020202020204" pitchFamily="34" charset="0"/>
              <a:buChar char="•"/>
            </a:pPr>
            <a:endParaRPr lang="fr-FR" sz="1270" b="1" dirty="0">
              <a:solidFill>
                <a:schemeClr val="accent6"/>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ts val="1814"/>
              </a:lnSpc>
            </a:pPr>
            <a:endParaRPr lang="pt-BR" sz="998" dirty="0">
              <a:latin typeface="Times New Roman" panose="02020603050405020304" pitchFamily="18" charset="0"/>
              <a:ea typeface="Times New Roman" panose="02020603050405020304" pitchFamily="18" charset="0"/>
            </a:endParaRPr>
          </a:p>
          <a:p>
            <a:pPr algn="ctr">
              <a:lnSpc>
                <a:spcPts val="1814"/>
              </a:lnSpc>
            </a:pPr>
            <a:endParaRPr lang="pt-BR" sz="1088" dirty="0">
              <a:solidFill>
                <a:srgbClr val="C00000"/>
              </a:solidFill>
              <a:latin typeface="Times New Roman" panose="02020603050405020304" pitchFamily="18" charset="0"/>
              <a:ea typeface="Times New Roman" panose="02020603050405020304" pitchFamily="18" charset="0"/>
            </a:endParaRPr>
          </a:p>
        </p:txBody>
      </p:sp>
      <p:sp>
        <p:nvSpPr>
          <p:cNvPr id="2" name="Retângulo 1">
            <a:extLst>
              <a:ext uri="{FF2B5EF4-FFF2-40B4-BE49-F238E27FC236}">
                <a16:creationId xmlns:a16="http://schemas.microsoft.com/office/drawing/2014/main" id="{CB3C7AB2-2F38-2D41-8534-7F26505D6A78}"/>
              </a:ext>
            </a:extLst>
          </p:cNvPr>
          <p:cNvSpPr/>
          <p:nvPr/>
        </p:nvSpPr>
        <p:spPr>
          <a:xfrm>
            <a:off x="179800" y="157793"/>
            <a:ext cx="11832400" cy="6542414"/>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Agrupar 2">
            <a:extLst>
              <a:ext uri="{FF2B5EF4-FFF2-40B4-BE49-F238E27FC236}">
                <a16:creationId xmlns:a16="http://schemas.microsoft.com/office/drawing/2014/main" id="{CC6A6013-3DDD-644C-BCF8-C802C6DE259B}"/>
              </a:ext>
            </a:extLst>
          </p:cNvPr>
          <p:cNvGrpSpPr/>
          <p:nvPr/>
        </p:nvGrpSpPr>
        <p:grpSpPr>
          <a:xfrm>
            <a:off x="4538423" y="2821306"/>
            <a:ext cx="2956880" cy="1418656"/>
            <a:chOff x="4538423" y="2821306"/>
            <a:chExt cx="2956880" cy="1418656"/>
          </a:xfrm>
        </p:grpSpPr>
        <p:sp>
          <p:nvSpPr>
            <p:cNvPr id="14" name="Oval 13">
              <a:extLst>
                <a:ext uri="{FF2B5EF4-FFF2-40B4-BE49-F238E27FC236}">
                  <a16:creationId xmlns:a16="http://schemas.microsoft.com/office/drawing/2014/main" id="{9395FED6-D1C6-0045-8B40-5418A32F1F99}"/>
                </a:ext>
              </a:extLst>
            </p:cNvPr>
            <p:cNvSpPr/>
            <p:nvPr/>
          </p:nvSpPr>
          <p:spPr>
            <a:xfrm>
              <a:off x="5321869" y="2821306"/>
              <a:ext cx="1421734" cy="1418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dirty="0"/>
            </a:p>
          </p:txBody>
        </p:sp>
        <p:grpSp>
          <p:nvGrpSpPr>
            <p:cNvPr id="84" name="Agrupar 83">
              <a:extLst>
                <a:ext uri="{FF2B5EF4-FFF2-40B4-BE49-F238E27FC236}">
                  <a16:creationId xmlns:a16="http://schemas.microsoft.com/office/drawing/2014/main" id="{CB654130-D951-084A-AC40-899B0B43F13C}"/>
                </a:ext>
              </a:extLst>
            </p:cNvPr>
            <p:cNvGrpSpPr/>
            <p:nvPr/>
          </p:nvGrpSpPr>
          <p:grpSpPr>
            <a:xfrm>
              <a:off x="4538423" y="2948951"/>
              <a:ext cx="2956880" cy="1277414"/>
              <a:chOff x="83914" y="2537708"/>
              <a:chExt cx="3434023" cy="1338128"/>
            </a:xfrm>
          </p:grpSpPr>
          <p:sp>
            <p:nvSpPr>
              <p:cNvPr id="88" name="CaixaDeTexto 87">
                <a:extLst>
                  <a:ext uri="{FF2B5EF4-FFF2-40B4-BE49-F238E27FC236}">
                    <a16:creationId xmlns:a16="http://schemas.microsoft.com/office/drawing/2014/main" id="{661528E3-EA33-C64E-BB03-C9A4E8F0FB2F}"/>
                  </a:ext>
                </a:extLst>
              </p:cNvPr>
              <p:cNvSpPr txBox="1"/>
              <p:nvPr/>
            </p:nvSpPr>
            <p:spPr>
              <a:xfrm>
                <a:off x="170810" y="3585672"/>
                <a:ext cx="1338620" cy="290164"/>
              </a:xfrm>
              <a:prstGeom prst="rect">
                <a:avLst/>
              </a:prstGeom>
              <a:solidFill>
                <a:schemeClr val="accent2">
                  <a:lumMod val="40000"/>
                  <a:lumOff val="60000"/>
                </a:schemeClr>
              </a:solidFill>
              <a:ln>
                <a:noFill/>
              </a:ln>
            </p:spPr>
            <p:txBody>
              <a:bodyPr wrap="square" rtlCol="0">
                <a:spAutoFit/>
              </a:bodyPr>
              <a:lstStyle/>
              <a:p>
                <a:pPr algn="ctr"/>
                <a:r>
                  <a:rPr lang="en-US" sz="1200" b="1" dirty="0"/>
                  <a:t>NGO</a:t>
                </a:r>
              </a:p>
            </p:txBody>
          </p:sp>
          <p:sp>
            <p:nvSpPr>
              <p:cNvPr id="89" name="CaixaDeTexto 88">
                <a:extLst>
                  <a:ext uri="{FF2B5EF4-FFF2-40B4-BE49-F238E27FC236}">
                    <a16:creationId xmlns:a16="http://schemas.microsoft.com/office/drawing/2014/main" id="{0A4CB7AF-E449-DA4F-89CC-479DBA4AF7E5}"/>
                  </a:ext>
                </a:extLst>
              </p:cNvPr>
              <p:cNvSpPr txBox="1"/>
              <p:nvPr/>
            </p:nvSpPr>
            <p:spPr>
              <a:xfrm>
                <a:off x="83914" y="2537708"/>
                <a:ext cx="1369850" cy="290164"/>
              </a:xfrm>
              <a:prstGeom prst="rect">
                <a:avLst/>
              </a:prstGeom>
              <a:solidFill>
                <a:schemeClr val="accent4">
                  <a:lumMod val="60000"/>
                  <a:lumOff val="40000"/>
                </a:schemeClr>
              </a:solidFill>
            </p:spPr>
            <p:txBody>
              <a:bodyPr wrap="square" rtlCol="0">
                <a:spAutoFit/>
              </a:bodyPr>
              <a:lstStyle/>
              <a:p>
                <a:pPr algn="ctr"/>
                <a:r>
                  <a:rPr lang="en-US" sz="1200" b="1" dirty="0"/>
                  <a:t>FTP</a:t>
                </a:r>
              </a:p>
            </p:txBody>
          </p:sp>
          <p:sp>
            <p:nvSpPr>
              <p:cNvPr id="90" name="CaixaDeTexto 89">
                <a:extLst>
                  <a:ext uri="{FF2B5EF4-FFF2-40B4-BE49-F238E27FC236}">
                    <a16:creationId xmlns:a16="http://schemas.microsoft.com/office/drawing/2014/main" id="{312C67D3-72DC-A440-B534-0C038DB0CA08}"/>
                  </a:ext>
                </a:extLst>
              </p:cNvPr>
              <p:cNvSpPr txBox="1"/>
              <p:nvPr/>
            </p:nvSpPr>
            <p:spPr>
              <a:xfrm>
                <a:off x="2125188" y="2538051"/>
                <a:ext cx="1392749" cy="290165"/>
              </a:xfrm>
              <a:prstGeom prst="rect">
                <a:avLst/>
              </a:prstGeom>
              <a:solidFill>
                <a:schemeClr val="accent6">
                  <a:lumMod val="20000"/>
                  <a:lumOff val="80000"/>
                </a:schemeClr>
              </a:solidFill>
            </p:spPr>
            <p:txBody>
              <a:bodyPr wrap="square" rtlCol="0">
                <a:spAutoFit/>
              </a:bodyPr>
              <a:lstStyle/>
              <a:p>
                <a:pPr algn="ctr"/>
                <a:r>
                  <a:rPr lang="fr-FR" sz="1200" b="1" dirty="0"/>
                  <a:t>PA TEAM</a:t>
                </a:r>
                <a:endParaRPr lang="en-US" sz="1200" b="1" dirty="0"/>
              </a:p>
            </p:txBody>
          </p:sp>
          <p:sp>
            <p:nvSpPr>
              <p:cNvPr id="91" name="CaixaDeTexto 90">
                <a:extLst>
                  <a:ext uri="{FF2B5EF4-FFF2-40B4-BE49-F238E27FC236}">
                    <a16:creationId xmlns:a16="http://schemas.microsoft.com/office/drawing/2014/main" id="{38D289D8-F71C-124B-BD11-230E305CE7BF}"/>
                  </a:ext>
                </a:extLst>
              </p:cNvPr>
              <p:cNvSpPr txBox="1"/>
              <p:nvPr/>
            </p:nvSpPr>
            <p:spPr>
              <a:xfrm>
                <a:off x="2001604" y="3584746"/>
                <a:ext cx="1421065" cy="290165"/>
              </a:xfrm>
              <a:prstGeom prst="rect">
                <a:avLst/>
              </a:prstGeom>
              <a:solidFill>
                <a:schemeClr val="accent1"/>
              </a:solidFill>
              <a:ln>
                <a:noFill/>
              </a:ln>
            </p:spPr>
            <p:txBody>
              <a:bodyPr wrap="square" rtlCol="0">
                <a:spAutoFit/>
              </a:bodyPr>
              <a:lstStyle/>
              <a:p>
                <a:pPr algn="ctr"/>
                <a:r>
                  <a:rPr lang="en-GB" sz="1200" b="1" dirty="0"/>
                  <a:t>COMMUNITY</a:t>
                </a:r>
              </a:p>
            </p:txBody>
          </p:sp>
          <p:pic>
            <p:nvPicPr>
              <p:cNvPr id="95" name="Gráfico 94" descr="Vaqueiro">
                <a:extLst>
                  <a:ext uri="{FF2B5EF4-FFF2-40B4-BE49-F238E27FC236}">
                    <a16:creationId xmlns:a16="http://schemas.microsoft.com/office/drawing/2014/main" id="{8C54DB45-4046-5E49-B264-CA6874340CFC}"/>
                  </a:ext>
                </a:extLst>
              </p:cNvPr>
              <p:cNvPicPr>
                <a:picLocks noChangeAspect="1"/>
              </p:cNvPicPr>
              <p:nvPr/>
            </p:nvPicPr>
            <p:blipFill>
              <a:blip r:embed="rId20" cstate="email">
                <a:extLst>
                  <a:ext uri="{28A0092B-C50C-407E-A947-70E740481C1C}">
                    <a14:useLocalDpi xmlns:a14="http://schemas.microsoft.com/office/drawing/2010/main"/>
                  </a:ext>
                  <a:ext uri="{96DAC541-7B7A-43D3-8B79-37D633B846F1}">
                    <asvg:svgBlip xmlns:asvg="http://schemas.microsoft.com/office/drawing/2016/SVG/main" xmlns="" r:embed="rId21"/>
                  </a:ext>
                </a:extLst>
              </a:blip>
              <a:stretch>
                <a:fillRect/>
              </a:stretch>
            </p:blipFill>
            <p:spPr>
              <a:xfrm>
                <a:off x="1328131" y="2572037"/>
                <a:ext cx="917854" cy="865967"/>
              </a:xfrm>
              <a:prstGeom prst="rect">
                <a:avLst/>
              </a:prstGeom>
            </p:spPr>
          </p:pic>
          <p:sp>
            <p:nvSpPr>
              <p:cNvPr id="93" name="CaixaDeTexto 92">
                <a:extLst>
                  <a:ext uri="{FF2B5EF4-FFF2-40B4-BE49-F238E27FC236}">
                    <a16:creationId xmlns:a16="http://schemas.microsoft.com/office/drawing/2014/main" id="{FB651BD4-C548-6D4E-8071-75CBB7688646}"/>
                  </a:ext>
                </a:extLst>
              </p:cNvPr>
              <p:cNvSpPr txBox="1"/>
              <p:nvPr/>
            </p:nvSpPr>
            <p:spPr>
              <a:xfrm>
                <a:off x="1388136" y="3199073"/>
                <a:ext cx="808006" cy="290163"/>
              </a:xfrm>
              <a:prstGeom prst="rect">
                <a:avLst/>
              </a:prstGeom>
              <a:solidFill>
                <a:schemeClr val="accent6">
                  <a:lumMod val="40000"/>
                  <a:lumOff val="60000"/>
                </a:schemeClr>
              </a:solidFill>
            </p:spPr>
            <p:txBody>
              <a:bodyPr wrap="square" rtlCol="0">
                <a:spAutoFit/>
              </a:bodyPr>
              <a:lstStyle/>
              <a:p>
                <a:pPr algn="ctr"/>
                <a:r>
                  <a:rPr lang="fr-FR" sz="1200" b="1" dirty="0"/>
                  <a:t>COACH</a:t>
                </a:r>
                <a:endParaRPr lang="en-US" sz="1200" b="1" dirty="0"/>
              </a:p>
            </p:txBody>
          </p:sp>
        </p:grpSp>
      </p:grpSp>
      <p:sp>
        <p:nvSpPr>
          <p:cNvPr id="97" name="CaixaDeTexto 62">
            <a:extLst>
              <a:ext uri="{FF2B5EF4-FFF2-40B4-BE49-F238E27FC236}">
                <a16:creationId xmlns:a16="http://schemas.microsoft.com/office/drawing/2014/main" id="{D1061B57-1E80-9E4E-9C6F-C6227EB5129D}"/>
              </a:ext>
            </a:extLst>
          </p:cNvPr>
          <p:cNvSpPr txBox="1"/>
          <p:nvPr>
            <p:custDataLst>
              <p:tags r:id="rId15"/>
            </p:custDataLst>
          </p:nvPr>
        </p:nvSpPr>
        <p:spPr>
          <a:xfrm>
            <a:off x="1242376" y="2335275"/>
            <a:ext cx="3556561" cy="568253"/>
          </a:xfrm>
          <a:prstGeom prst="snip2DiagRect">
            <a:avLst>
              <a:gd name="adj1" fmla="val 50000"/>
              <a:gd name="adj2" fmla="val 29979"/>
            </a:avLst>
          </a:prstGeom>
          <a:noFill/>
          <a:ln w="63500">
            <a:noFill/>
          </a:ln>
        </p:spPr>
        <p:txBody>
          <a:bodyPr wrap="square" lIns="0" tIns="0" rIns="0" bIns="0" rtlCol="0">
            <a:noAutofit/>
          </a:bodyPr>
          <a:lstStyle/>
          <a:p>
            <a:pPr marL="285750" indent="-285750">
              <a:lnSpc>
                <a:spcPts val="1014"/>
              </a:lnSpc>
              <a:buFont typeface="Arial" panose="020B0604020202020204" pitchFamily="34" charset="0"/>
              <a:buChar char="•"/>
            </a:pPr>
            <a:r>
              <a:rPr lang="en-US"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PROTECTED AREA MANAGEMENT PLAN</a:t>
            </a:r>
          </a:p>
          <a:p>
            <a:pPr marL="285750" indent="-285750">
              <a:lnSpc>
                <a:spcPts val="1014"/>
              </a:lnSpc>
              <a:buFont typeface="Arial" panose="020B0604020202020204" pitchFamily="34" charset="0"/>
              <a:buChar char="•"/>
            </a:pPr>
            <a:endParaRPr lang="en-US"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ts val="1014"/>
              </a:lnSpc>
              <a:buFont typeface="Arial" panose="020B0604020202020204" pitchFamily="34" charset="0"/>
              <a:buChar char="•"/>
            </a:pPr>
            <a:r>
              <a:rPr lang="en-US"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ANNUAL OPERATIONAL PLAN</a:t>
            </a:r>
            <a:endParaRPr lang="pt-BR" sz="1200"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ts val="1814"/>
              </a:lnSpc>
            </a:pPr>
            <a:endParaRPr lang="pt-BR" sz="998" dirty="0">
              <a:latin typeface="Times New Roman" panose="02020603050405020304" pitchFamily="18" charset="0"/>
              <a:ea typeface="Times New Roman" panose="02020603050405020304" pitchFamily="18" charset="0"/>
            </a:endParaRPr>
          </a:p>
          <a:p>
            <a:pPr algn="ctr">
              <a:lnSpc>
                <a:spcPts val="1814"/>
              </a:lnSpc>
            </a:pPr>
            <a:endParaRPr lang="pt-BR" sz="1088" dirty="0">
              <a:solidFill>
                <a:srgbClr val="C00000"/>
              </a:solidFill>
              <a:latin typeface="Times New Roman" panose="02020603050405020304" pitchFamily="18" charset="0"/>
              <a:ea typeface="Times New Roman" panose="02020603050405020304" pitchFamily="18" charset="0"/>
            </a:endParaRPr>
          </a:p>
        </p:txBody>
      </p:sp>
      <p:sp>
        <p:nvSpPr>
          <p:cNvPr id="101" name="CaixaDeTexto 100">
            <a:extLst>
              <a:ext uri="{FF2B5EF4-FFF2-40B4-BE49-F238E27FC236}">
                <a16:creationId xmlns:a16="http://schemas.microsoft.com/office/drawing/2014/main" id="{2922CBF0-2FDC-5E4D-AB12-34962702916F}"/>
              </a:ext>
            </a:extLst>
          </p:cNvPr>
          <p:cNvSpPr txBox="1"/>
          <p:nvPr>
            <p:custDataLst>
              <p:tags r:id="rId16"/>
            </p:custDataLst>
          </p:nvPr>
        </p:nvSpPr>
        <p:spPr>
          <a:xfrm>
            <a:off x="160250" y="6332130"/>
            <a:ext cx="11058039" cy="307777"/>
          </a:xfrm>
          <a:prstGeom prst="rect">
            <a:avLst/>
          </a:prstGeom>
          <a:noFill/>
        </p:spPr>
        <p:txBody>
          <a:bodyPr wrap="square" rtlCol="0">
            <a:spAutoFit/>
          </a:bodyPr>
          <a:lstStyle/>
          <a:p>
            <a:r>
              <a:rPr lang="en-GB" sz="1400" b="1" dirty="0">
                <a:solidFill>
                  <a:schemeClr val="bg2">
                    <a:lumMod val="50000"/>
                  </a:schemeClr>
                </a:solidFill>
              </a:rPr>
              <a:t>Planning, Monitoring &amp; Evaluation System   </a:t>
            </a:r>
            <a:r>
              <a:rPr lang="en-GB" sz="1400" b="1" dirty="0">
                <a:solidFill>
                  <a:srgbClr val="00B050"/>
                </a:solidFill>
              </a:rPr>
              <a:t>Steps  </a:t>
            </a:r>
            <a:r>
              <a:rPr lang="en-GB" sz="1400" b="1" dirty="0">
                <a:solidFill>
                  <a:schemeClr val="accent1"/>
                </a:solidFill>
              </a:rPr>
              <a:t>Approaches, Methods and Tools   </a:t>
            </a:r>
            <a:r>
              <a:rPr lang="en-GB" sz="1400" b="1" dirty="0">
                <a:solidFill>
                  <a:srgbClr val="C00000"/>
                </a:solidFill>
              </a:rPr>
              <a:t>Results (effect &amp; impact)</a:t>
            </a:r>
          </a:p>
        </p:txBody>
      </p:sp>
      <p:sp>
        <p:nvSpPr>
          <p:cNvPr id="10" name="Terminador 9">
            <a:extLst>
              <a:ext uri="{FF2B5EF4-FFF2-40B4-BE49-F238E27FC236}">
                <a16:creationId xmlns:a16="http://schemas.microsoft.com/office/drawing/2014/main" id="{2665B760-8F4D-D24F-9621-D490BB8DDEA1}"/>
              </a:ext>
            </a:extLst>
          </p:cNvPr>
          <p:cNvSpPr/>
          <p:nvPr/>
        </p:nvSpPr>
        <p:spPr>
          <a:xfrm>
            <a:off x="4404457" y="844712"/>
            <a:ext cx="3556561" cy="802002"/>
          </a:xfrm>
          <a:prstGeom prst="flowChartTerminator">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PROTECTED AREA</a:t>
            </a:r>
          </a:p>
          <a:p>
            <a:pPr algn="ctr"/>
            <a:r>
              <a:rPr lang="en-US"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MANAGEMENT EFFECTIVENESS</a:t>
            </a:r>
            <a:endParaRPr lang="pt-BR" dirty="0">
              <a:solidFill>
                <a:schemeClr val="bg1"/>
              </a:solidFill>
              <a:latin typeface="Times New Roman" panose="02020603050405020304" pitchFamily="18" charset="0"/>
              <a:ea typeface="Times New Roman" panose="02020603050405020304" pitchFamily="18" charset="0"/>
            </a:endParaRPr>
          </a:p>
        </p:txBody>
      </p:sp>
      <p:grpSp>
        <p:nvGrpSpPr>
          <p:cNvPr id="23" name="Agrupar 22">
            <a:extLst>
              <a:ext uri="{FF2B5EF4-FFF2-40B4-BE49-F238E27FC236}">
                <a16:creationId xmlns:a16="http://schemas.microsoft.com/office/drawing/2014/main" id="{72DB4EBC-2C3F-FB4B-B1FB-5552DFD952B3}"/>
              </a:ext>
            </a:extLst>
          </p:cNvPr>
          <p:cNvGrpSpPr/>
          <p:nvPr/>
        </p:nvGrpSpPr>
        <p:grpSpPr>
          <a:xfrm>
            <a:off x="1227610" y="1868137"/>
            <a:ext cx="3893748" cy="371512"/>
            <a:chOff x="1227610" y="1868137"/>
            <a:chExt cx="3893748" cy="371512"/>
          </a:xfrm>
        </p:grpSpPr>
        <p:sp>
          <p:nvSpPr>
            <p:cNvPr id="9" name="CaixaDeTexto 8">
              <a:extLst>
                <a:ext uri="{FF2B5EF4-FFF2-40B4-BE49-F238E27FC236}">
                  <a16:creationId xmlns:a16="http://schemas.microsoft.com/office/drawing/2014/main" id="{05BCD5C3-45E9-4D4C-BB4F-5A9C87ED347F}"/>
                </a:ext>
              </a:extLst>
            </p:cNvPr>
            <p:cNvSpPr txBox="1"/>
            <p:nvPr/>
          </p:nvSpPr>
          <p:spPr>
            <a:xfrm>
              <a:off x="3592502" y="1868137"/>
              <a:ext cx="1315712" cy="371512"/>
            </a:xfrm>
            <a:prstGeom prst="rect">
              <a:avLst/>
            </a:prstGeom>
            <a:noFill/>
          </p:spPr>
          <p:txBody>
            <a:bodyPr wrap="square" rtlCol="0">
              <a:spAutoFit/>
            </a:bodyPr>
            <a:lstStyle/>
            <a:p>
              <a:pPr algn="ctr"/>
              <a:r>
                <a:rPr lang="fr-FR" sz="1814" b="1" dirty="0">
                  <a:solidFill>
                    <a:schemeClr val="accent6"/>
                  </a:solidFill>
                </a:rPr>
                <a:t>   </a:t>
              </a:r>
              <a:r>
                <a:rPr lang="fr-FR" b="1" dirty="0">
                  <a:solidFill>
                    <a:schemeClr val="accent6"/>
                  </a:solidFill>
                </a:rPr>
                <a:t>ACTION</a:t>
              </a:r>
            </a:p>
          </p:txBody>
        </p:sp>
        <p:cxnSp>
          <p:nvCxnSpPr>
            <p:cNvPr id="74" name="Conexão Reta 73">
              <a:extLst>
                <a:ext uri="{FF2B5EF4-FFF2-40B4-BE49-F238E27FC236}">
                  <a16:creationId xmlns:a16="http://schemas.microsoft.com/office/drawing/2014/main" id="{86BD8878-C2B0-3945-8472-5B008FE1D155}"/>
                </a:ext>
              </a:extLst>
            </p:cNvPr>
            <p:cNvCxnSpPr>
              <a:cxnSpLocks/>
            </p:cNvCxnSpPr>
            <p:nvPr/>
          </p:nvCxnSpPr>
          <p:spPr>
            <a:xfrm>
              <a:off x="1227610" y="2232849"/>
              <a:ext cx="3893748" cy="0"/>
            </a:xfrm>
            <a:prstGeom prst="line">
              <a:avLst/>
            </a:prstGeom>
            <a:ln w="38100">
              <a:solidFill>
                <a:srgbClr val="00B050"/>
              </a:solidFill>
            </a:ln>
          </p:spPr>
          <p:style>
            <a:lnRef idx="3">
              <a:schemeClr val="accent6"/>
            </a:lnRef>
            <a:fillRef idx="0">
              <a:schemeClr val="accent6"/>
            </a:fillRef>
            <a:effectRef idx="2">
              <a:schemeClr val="accent6"/>
            </a:effectRef>
            <a:fontRef idx="minor">
              <a:schemeClr val="tx1"/>
            </a:fontRef>
          </p:style>
        </p:cxnSp>
      </p:grpSp>
      <p:sp>
        <p:nvSpPr>
          <p:cNvPr id="79" name="CaixaDeTexto 62">
            <a:extLst>
              <a:ext uri="{FF2B5EF4-FFF2-40B4-BE49-F238E27FC236}">
                <a16:creationId xmlns:a16="http://schemas.microsoft.com/office/drawing/2014/main" id="{4BB32483-9309-B04F-B576-03E5D763850B}"/>
              </a:ext>
            </a:extLst>
          </p:cNvPr>
          <p:cNvSpPr txBox="1"/>
          <p:nvPr>
            <p:custDataLst>
              <p:tags r:id="rId17"/>
            </p:custDataLst>
          </p:nvPr>
        </p:nvSpPr>
        <p:spPr>
          <a:xfrm>
            <a:off x="1700855" y="1409821"/>
            <a:ext cx="2511355" cy="390859"/>
          </a:xfrm>
          <a:prstGeom prst="snip2DiagRect">
            <a:avLst>
              <a:gd name="adj1" fmla="val 50000"/>
              <a:gd name="adj2" fmla="val 29979"/>
            </a:avLst>
          </a:prstGeom>
          <a:noFill/>
          <a:ln w="63500">
            <a:noFill/>
          </a:ln>
        </p:spPr>
        <p:txBody>
          <a:bodyPr wrap="square" lIns="0" tIns="0" rIns="0" bIns="0" rtlCol="0">
            <a:noAutofit/>
          </a:bodyPr>
          <a:lstStyle/>
          <a:p>
            <a:pPr marL="161219">
              <a:lnSpc>
                <a:spcPts val="1814"/>
              </a:lnSpc>
            </a:pPr>
            <a:r>
              <a:rPr lang="en-US" sz="1400" b="1" dirty="0"/>
              <a:t>   </a:t>
            </a:r>
          </a:p>
          <a:p>
            <a:pPr marL="161219">
              <a:lnSpc>
                <a:spcPts val="1814"/>
              </a:lnSpc>
            </a:pPr>
            <a:r>
              <a:rPr lang="en-US" sz="1400" b="1" dirty="0"/>
              <a:t>National Level</a:t>
            </a:r>
          </a:p>
          <a:p>
            <a:pPr marL="446969" indent="-285750">
              <a:lnSpc>
                <a:spcPts val="1814"/>
              </a:lnSpc>
              <a:buFont typeface="Arial" panose="020B0604020202020204" pitchFamily="34" charset="0"/>
              <a:buChar char="•"/>
            </a:pPr>
            <a:r>
              <a:rPr lang="en-US"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PLAN NATIONAL </a:t>
            </a:r>
          </a:p>
          <a:p>
            <a:pPr marL="161219">
              <a:lnSpc>
                <a:spcPts val="1814"/>
              </a:lnSpc>
            </a:pPr>
            <a:endParaRPr lang="en-US" sz="1400" b="1" dirty="0"/>
          </a:p>
          <a:p>
            <a:pPr marL="259175" indent="-97956">
              <a:lnSpc>
                <a:spcPts val="1814"/>
              </a:lnSpc>
              <a:buFont typeface="Arial" panose="020B0604020202020204" pitchFamily="34" charset="0"/>
              <a:buChar char="•"/>
            </a:pPr>
            <a:endParaRPr lang="fr-FR" sz="127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ts val="1814"/>
              </a:lnSpc>
            </a:pPr>
            <a:endParaRPr lang="pt-BR" sz="998" dirty="0">
              <a:latin typeface="Times New Roman" panose="02020603050405020304" pitchFamily="18" charset="0"/>
              <a:ea typeface="Times New Roman" panose="02020603050405020304" pitchFamily="18" charset="0"/>
            </a:endParaRPr>
          </a:p>
          <a:p>
            <a:pPr algn="ctr">
              <a:lnSpc>
                <a:spcPts val="1814"/>
              </a:lnSpc>
            </a:pPr>
            <a:endParaRPr lang="pt-BR" sz="1088" dirty="0">
              <a:solidFill>
                <a:srgbClr val="C00000"/>
              </a:solidFill>
              <a:latin typeface="Times New Roman" panose="02020603050405020304" pitchFamily="18" charset="0"/>
              <a:ea typeface="Times New Roman" panose="02020603050405020304" pitchFamily="18" charset="0"/>
            </a:endParaRPr>
          </a:p>
        </p:txBody>
      </p:sp>
      <p:sp>
        <p:nvSpPr>
          <p:cNvPr id="24" name="Sorriso 23">
            <a:extLst>
              <a:ext uri="{FF2B5EF4-FFF2-40B4-BE49-F238E27FC236}">
                <a16:creationId xmlns:a16="http://schemas.microsoft.com/office/drawing/2014/main" id="{927DB6F0-7746-414B-B733-99A09E1AF93E}"/>
              </a:ext>
            </a:extLst>
          </p:cNvPr>
          <p:cNvSpPr/>
          <p:nvPr/>
        </p:nvSpPr>
        <p:spPr>
          <a:xfrm>
            <a:off x="4869288" y="2533001"/>
            <a:ext cx="466344" cy="363878"/>
          </a:xfrm>
          <a:prstGeom prst="smileyFac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orriso 79">
            <a:extLst>
              <a:ext uri="{FF2B5EF4-FFF2-40B4-BE49-F238E27FC236}">
                <a16:creationId xmlns:a16="http://schemas.microsoft.com/office/drawing/2014/main" id="{F0681D1D-B94A-9148-B409-74A1968340E6}"/>
              </a:ext>
            </a:extLst>
          </p:cNvPr>
          <p:cNvSpPr/>
          <p:nvPr/>
        </p:nvSpPr>
        <p:spPr>
          <a:xfrm>
            <a:off x="4967975" y="3513737"/>
            <a:ext cx="466344" cy="363878"/>
          </a:xfrm>
          <a:prstGeom prst="smileyFac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Sorriso 98">
            <a:extLst>
              <a:ext uri="{FF2B5EF4-FFF2-40B4-BE49-F238E27FC236}">
                <a16:creationId xmlns:a16="http://schemas.microsoft.com/office/drawing/2014/main" id="{C1AA880A-3D69-9A42-A1AE-D8AC62F2C92E}"/>
              </a:ext>
            </a:extLst>
          </p:cNvPr>
          <p:cNvSpPr/>
          <p:nvPr/>
        </p:nvSpPr>
        <p:spPr>
          <a:xfrm>
            <a:off x="6593943" y="3516717"/>
            <a:ext cx="466344" cy="363878"/>
          </a:xfrm>
          <a:prstGeom prst="smileyFac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orriso 99">
            <a:extLst>
              <a:ext uri="{FF2B5EF4-FFF2-40B4-BE49-F238E27FC236}">
                <a16:creationId xmlns:a16="http://schemas.microsoft.com/office/drawing/2014/main" id="{AB867809-935D-A246-96A1-4B20DA62C9BD}"/>
              </a:ext>
            </a:extLst>
          </p:cNvPr>
          <p:cNvSpPr/>
          <p:nvPr/>
        </p:nvSpPr>
        <p:spPr>
          <a:xfrm>
            <a:off x="6608693" y="2522771"/>
            <a:ext cx="466344" cy="363878"/>
          </a:xfrm>
          <a:prstGeom prst="smileyFac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854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3" grpId="0"/>
      <p:bldP spid="34" grpId="0"/>
      <p:bldP spid="35" grpId="0"/>
      <p:bldP spid="36" grpId="0"/>
      <p:bldP spid="37" grpId="0"/>
      <p:bldP spid="59" grpId="0"/>
      <p:bldP spid="16" grpId="0" animBg="1"/>
      <p:bldP spid="62" grpId="0"/>
      <p:bldP spid="82" grpId="0"/>
      <p:bldP spid="97" grpId="0"/>
      <p:bldP spid="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3"/>
          </p:nvPr>
        </p:nvSpPr>
        <p:spPr>
          <a:xfrm>
            <a:off x="838200" y="508394"/>
            <a:ext cx="5257800" cy="365125"/>
          </a:xfrm>
        </p:spPr>
        <p:txBody>
          <a:bodyPr/>
          <a:lstStyle/>
          <a:p>
            <a:r>
              <a:rPr lang="en-US" sz="2000" dirty="0"/>
              <a:t>THE RRIS: DATA AND INFORMATION</a:t>
            </a:r>
          </a:p>
        </p:txBody>
      </p:sp>
      <p:sp>
        <p:nvSpPr>
          <p:cNvPr id="7" name="Title 6"/>
          <p:cNvSpPr>
            <a:spLocks noGrp="1"/>
          </p:cNvSpPr>
          <p:nvPr>
            <p:ph type="title"/>
          </p:nvPr>
        </p:nvSpPr>
        <p:spPr>
          <a:xfrm>
            <a:off x="838200" y="1548512"/>
            <a:ext cx="10721622" cy="845825"/>
          </a:xfrm>
        </p:spPr>
        <p:txBody>
          <a:bodyPr>
            <a:noAutofit/>
          </a:bodyPr>
          <a:lstStyle/>
          <a:p>
            <a:r>
              <a:rPr lang="en-GB" sz="2000" dirty="0"/>
              <a:t>The Reference Information Systems (RRIS) are a key feature of each Regional Observatory. They bring together the best available science and knowledge and make it easily accessible, at regional, country and site level, supporting policy making on the inter-linked themes of biodiversity, conservation and development.</a:t>
            </a:r>
            <a:br>
              <a:rPr lang="en-GB" sz="2000" dirty="0"/>
            </a:br>
            <a:endParaRPr lang="en-GB" sz="2000" dirty="0"/>
          </a:p>
        </p:txBody>
      </p:sp>
      <p:sp>
        <p:nvSpPr>
          <p:cNvPr id="13" name="TextBox 12"/>
          <p:cNvSpPr txBox="1"/>
          <p:nvPr/>
        </p:nvSpPr>
        <p:spPr>
          <a:xfrm>
            <a:off x="652025" y="2754943"/>
            <a:ext cx="11093971" cy="2554545"/>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rgbClr val="679D97"/>
                </a:solidFill>
                <a:latin typeface="Franklin Gothic Book" charset="0"/>
                <a:ea typeface="Franklin Gothic Book" charset="0"/>
                <a:cs typeface="Franklin Gothic Book" charset="0"/>
              </a:rPr>
              <a:t>An open-source, free and secure tool.</a:t>
            </a:r>
          </a:p>
          <a:p>
            <a:pPr marL="285750" indent="-285750">
              <a:buFont typeface="Arial" panose="020B0604020202020204" pitchFamily="34" charset="0"/>
              <a:buChar char="•"/>
            </a:pPr>
            <a:r>
              <a:rPr lang="en-GB" sz="2000" dirty="0">
                <a:solidFill>
                  <a:srgbClr val="679D97"/>
                </a:solidFill>
                <a:latin typeface="Franklin Gothic Book" charset="0"/>
                <a:ea typeface="Franklin Gothic Book" charset="0"/>
                <a:cs typeface="Franklin Gothic Book" charset="0"/>
              </a:rPr>
              <a:t>Collects and analyses protected areas information and trends.</a:t>
            </a:r>
          </a:p>
          <a:p>
            <a:pPr marL="285750" indent="-285750">
              <a:buFont typeface="Arial" panose="020B0604020202020204" pitchFamily="34" charset="0"/>
              <a:buChar char="•"/>
            </a:pPr>
            <a:r>
              <a:rPr lang="en-GB" sz="2000" dirty="0">
                <a:solidFill>
                  <a:srgbClr val="679D97"/>
                </a:solidFill>
                <a:latin typeface="Franklin Gothic Book" charset="0"/>
                <a:ea typeface="Franklin Gothic Book" charset="0"/>
                <a:cs typeface="Franklin Gothic Book" charset="0"/>
              </a:rPr>
              <a:t>Includes tools such as IMET (the Integrated Management Effectiveness Tool) and other tools will be added during the life of the programme.</a:t>
            </a:r>
          </a:p>
          <a:p>
            <a:pPr marL="285750" indent="-285750">
              <a:buFont typeface="Arial" panose="020B0604020202020204" pitchFamily="34" charset="0"/>
              <a:buChar char="•"/>
            </a:pPr>
            <a:r>
              <a:rPr lang="en-GB" sz="2000" dirty="0">
                <a:solidFill>
                  <a:srgbClr val="679D97"/>
                </a:solidFill>
                <a:latin typeface="Franklin Gothic Book" charset="0"/>
                <a:ea typeface="Franklin Gothic Book" charset="0"/>
                <a:cs typeface="Franklin Gothic Book" charset="0"/>
              </a:rPr>
              <a:t>Typical information includes: protected areas and biodiversity ecosystems, species, habitats, pressures, threats, management, governance, climate change vulnerability, etc.</a:t>
            </a:r>
          </a:p>
          <a:p>
            <a:pPr marL="285750" indent="-285750">
              <a:buFont typeface="Arial" panose="020B0604020202020204" pitchFamily="34" charset="0"/>
              <a:buChar char="•"/>
            </a:pPr>
            <a:r>
              <a:rPr lang="en-GB" sz="2000" dirty="0">
                <a:solidFill>
                  <a:srgbClr val="679D97"/>
                </a:solidFill>
                <a:latin typeface="Franklin Gothic Book" charset="0"/>
                <a:ea typeface="Franklin Gothic Book" charset="0"/>
                <a:cs typeface="Franklin Gothic Book" charset="0"/>
              </a:rPr>
              <a:t>Will be harmonised with other major global datasets, e.g. WDPA, PANORAMA – Solutions for a Healthy Planet and the IUCN Green List of Protected and Conserved Areas.</a:t>
            </a:r>
          </a:p>
        </p:txBody>
      </p:sp>
      <p:sp>
        <p:nvSpPr>
          <p:cNvPr id="2" name="Retângulo 1">
            <a:extLst>
              <a:ext uri="{FF2B5EF4-FFF2-40B4-BE49-F238E27FC236}">
                <a16:creationId xmlns:a16="http://schemas.microsoft.com/office/drawing/2014/main" id="{F2790C97-AE8A-424A-A7B7-E73BF1BA9C4B}"/>
              </a:ext>
            </a:extLst>
          </p:cNvPr>
          <p:cNvSpPr/>
          <p:nvPr/>
        </p:nvSpPr>
        <p:spPr>
          <a:xfrm>
            <a:off x="8556400" y="582067"/>
            <a:ext cx="2795894" cy="400110"/>
          </a:xfrm>
          <a:prstGeom prst="rect">
            <a:avLst/>
          </a:prstGeom>
        </p:spPr>
        <p:txBody>
          <a:bodyPr wrap="none">
            <a:spAutoFit/>
          </a:bodyPr>
          <a:lstStyle/>
          <a:p>
            <a:pPr lvl="0"/>
            <a:r>
              <a:rPr lang="en-GB" sz="2000" b="1" dirty="0">
                <a:solidFill>
                  <a:schemeClr val="accent5"/>
                </a:solidFill>
              </a:rPr>
              <a:t>https://</a:t>
            </a:r>
            <a:r>
              <a:rPr lang="en-GB" sz="2000" b="1" dirty="0" err="1">
                <a:solidFill>
                  <a:schemeClr val="accent5"/>
                </a:solidFill>
              </a:rPr>
              <a:t>rris.biopama.org</a:t>
            </a:r>
            <a:endParaRPr lang="en-GB" sz="2000" b="1" dirty="0">
              <a:solidFill>
                <a:schemeClr val="accent5"/>
              </a:solidFill>
            </a:endParaRPr>
          </a:p>
        </p:txBody>
      </p:sp>
    </p:spTree>
    <p:extLst>
      <p:ext uri="{BB962C8B-B14F-4D97-AF65-F5344CB8AC3E}">
        <p14:creationId xmlns:p14="http://schemas.microsoft.com/office/powerpoint/2010/main" val="244078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818489" y="2660073"/>
            <a:ext cx="4820356" cy="2704604"/>
          </a:xfrm>
        </p:spPr>
        <p:txBody>
          <a:bodyPr>
            <a:normAutofit/>
          </a:bodyPr>
          <a:lstStyle/>
          <a:p>
            <a:r>
              <a:rPr lang="en-GB" sz="1800" b="1" dirty="0"/>
              <a:t>20 million Euros </a:t>
            </a:r>
            <a:r>
              <a:rPr lang="en-GB" sz="1800" dirty="0"/>
              <a:t>will be assigned for small and medium grants for targeted conservation actions.</a:t>
            </a:r>
          </a:p>
          <a:p>
            <a:r>
              <a:rPr lang="en-GB" sz="1800" dirty="0"/>
              <a:t>They will support activities on the ground, by enabling protected area agencies, NGOs, local communities  and other key actors to effectively implement their field projects.</a:t>
            </a:r>
          </a:p>
        </p:txBody>
      </p:sp>
      <p:sp>
        <p:nvSpPr>
          <p:cNvPr id="6" name="Footer Placeholder 5"/>
          <p:cNvSpPr>
            <a:spLocks noGrp="1"/>
          </p:cNvSpPr>
          <p:nvPr>
            <p:ph type="ftr" sz="quarter" idx="13"/>
          </p:nvPr>
        </p:nvSpPr>
        <p:spPr/>
        <p:txBody>
          <a:bodyPr/>
          <a:lstStyle/>
          <a:p>
            <a:r>
              <a:rPr lang="en-US" sz="2400" dirty="0"/>
              <a:t>THE ACTION GRANTS</a:t>
            </a:r>
          </a:p>
        </p:txBody>
      </p:sp>
      <p:sp>
        <p:nvSpPr>
          <p:cNvPr id="7" name="Title 6"/>
          <p:cNvSpPr>
            <a:spLocks noGrp="1"/>
          </p:cNvSpPr>
          <p:nvPr>
            <p:ph type="title"/>
          </p:nvPr>
        </p:nvSpPr>
        <p:spPr>
          <a:xfrm>
            <a:off x="838200" y="1493323"/>
            <a:ext cx="10890956" cy="562965"/>
          </a:xfrm>
        </p:spPr>
        <p:txBody>
          <a:bodyPr>
            <a:noAutofit/>
          </a:bodyPr>
          <a:lstStyle/>
          <a:p>
            <a:r>
              <a:rPr lang="en-GB" sz="2000" dirty="0"/>
              <a:t>BIOPAMA will support specific actions on the ground aimed at strengthening protected areas and natural resources management effectiveness and governance. The application of the BIOPAMA management and governance assessment tools and data/information from the Regional Observatories will help identify where management action is necessary.</a:t>
            </a:r>
          </a:p>
        </p:txBody>
      </p:sp>
      <p:pic>
        <p:nvPicPr>
          <p:cNvPr id="2050" name="Picture 2" descr="J:\EURO\4. Projects and Themes\BIOPAMA_27October2017_RB\pictures for banners\Caribbean - Fishermen in Tobago - 2013 by Fabien Barthelat.jpg"/>
          <p:cNvPicPr>
            <a:picLocks noGrp="1" noChangeAspect="1" noChangeArrowheads="1"/>
          </p:cNvPicPr>
          <p:nvPr>
            <p:ph sz="quarter" idx="4"/>
          </p:nvPr>
        </p:nvPicPr>
        <p:blipFill rotWithShape="1">
          <a:blip r:embed="rId2" cstate="email">
            <a:extLst>
              <a:ext uri="{28A0092B-C50C-407E-A947-70E740481C1C}">
                <a14:useLocalDpi xmlns:a14="http://schemas.microsoft.com/office/drawing/2010/main"/>
              </a:ext>
            </a:extLst>
          </a:blip>
          <a:srcRect/>
          <a:stretch/>
        </p:blipFill>
        <p:spPr bwMode="auto">
          <a:xfrm>
            <a:off x="838200" y="2660073"/>
            <a:ext cx="5746261" cy="3428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69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5E8A50C2-E49E-F640-A82C-1B10A7BF332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887833"/>
            <a:ext cx="12192000" cy="2467301"/>
          </a:xfrm>
          <a:prstGeom prst="rect">
            <a:avLst/>
          </a:prstGeom>
        </p:spPr>
      </p:pic>
      <p:sp>
        <p:nvSpPr>
          <p:cNvPr id="12" name="CaixaDeTexto 11">
            <a:extLst>
              <a:ext uri="{FF2B5EF4-FFF2-40B4-BE49-F238E27FC236}">
                <a16:creationId xmlns:a16="http://schemas.microsoft.com/office/drawing/2014/main" id="{13427DF4-3879-C44F-BEBC-A45530B1D9FA}"/>
              </a:ext>
            </a:extLst>
          </p:cNvPr>
          <p:cNvSpPr txBox="1"/>
          <p:nvPr/>
        </p:nvSpPr>
        <p:spPr>
          <a:xfrm>
            <a:off x="7804712" y="4515961"/>
            <a:ext cx="1888761" cy="369332"/>
          </a:xfrm>
          <a:prstGeom prst="rect">
            <a:avLst/>
          </a:prstGeom>
          <a:solidFill>
            <a:schemeClr val="bg1"/>
          </a:solidFill>
          <a:ln w="28575">
            <a:solidFill>
              <a:srgbClr val="A35B28"/>
            </a:solidFill>
          </a:ln>
        </p:spPr>
        <p:txBody>
          <a:bodyPr wrap="square" rtlCol="0">
            <a:spAutoFit/>
          </a:bodyPr>
          <a:lstStyle/>
          <a:p>
            <a:r>
              <a:rPr lang="en-GB" b="1" dirty="0">
                <a:solidFill>
                  <a:srgbClr val="679D97"/>
                </a:solidFill>
              </a:rPr>
              <a:t>Capacity Building</a:t>
            </a:r>
          </a:p>
        </p:txBody>
      </p:sp>
      <p:sp>
        <p:nvSpPr>
          <p:cNvPr id="13" name="CaixaDeTexto 12">
            <a:extLst>
              <a:ext uri="{FF2B5EF4-FFF2-40B4-BE49-F238E27FC236}">
                <a16:creationId xmlns:a16="http://schemas.microsoft.com/office/drawing/2014/main" id="{897524F3-B813-234D-90D0-CA1C93E57032}"/>
              </a:ext>
            </a:extLst>
          </p:cNvPr>
          <p:cNvSpPr txBox="1"/>
          <p:nvPr/>
        </p:nvSpPr>
        <p:spPr>
          <a:xfrm>
            <a:off x="2163979" y="4519883"/>
            <a:ext cx="3155910" cy="369332"/>
          </a:xfrm>
          <a:prstGeom prst="rect">
            <a:avLst/>
          </a:prstGeom>
          <a:ln w="28575">
            <a:solidFill>
              <a:srgbClr val="A35B28"/>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rgbClr val="679D97"/>
                </a:solidFill>
              </a:rPr>
              <a:t>Reference Information System</a:t>
            </a:r>
          </a:p>
        </p:txBody>
      </p:sp>
      <p:sp>
        <p:nvSpPr>
          <p:cNvPr id="14" name="CaixaDeTexto 13">
            <a:extLst>
              <a:ext uri="{FF2B5EF4-FFF2-40B4-BE49-F238E27FC236}">
                <a16:creationId xmlns:a16="http://schemas.microsoft.com/office/drawing/2014/main" id="{16DCB8E9-1E7E-4D46-AA31-46F7B073BBFF}"/>
              </a:ext>
            </a:extLst>
          </p:cNvPr>
          <p:cNvSpPr txBox="1"/>
          <p:nvPr/>
        </p:nvSpPr>
        <p:spPr>
          <a:xfrm>
            <a:off x="5525767" y="4515961"/>
            <a:ext cx="2053478" cy="369332"/>
          </a:xfrm>
          <a:prstGeom prst="rect">
            <a:avLst/>
          </a:prstGeom>
          <a:ln w="28575">
            <a:solidFill>
              <a:srgbClr val="A35B28"/>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b="1" dirty="0">
                <a:solidFill>
                  <a:srgbClr val="679D97"/>
                </a:solidFill>
              </a:rPr>
              <a:t>Assessment Tools</a:t>
            </a:r>
          </a:p>
        </p:txBody>
      </p:sp>
      <p:sp>
        <p:nvSpPr>
          <p:cNvPr id="15" name="CaixaDeTexto 14">
            <a:extLst>
              <a:ext uri="{FF2B5EF4-FFF2-40B4-BE49-F238E27FC236}">
                <a16:creationId xmlns:a16="http://schemas.microsoft.com/office/drawing/2014/main" id="{E41020B7-8B85-A946-B5F2-999F5626AF9E}"/>
              </a:ext>
            </a:extLst>
          </p:cNvPr>
          <p:cNvSpPr txBox="1"/>
          <p:nvPr/>
        </p:nvSpPr>
        <p:spPr>
          <a:xfrm>
            <a:off x="156011" y="3179701"/>
            <a:ext cx="1888761" cy="646331"/>
          </a:xfrm>
          <a:prstGeom prst="rect">
            <a:avLst/>
          </a:prstGeom>
          <a:solidFill>
            <a:srgbClr val="679D97"/>
          </a:solidFill>
        </p:spPr>
        <p:txBody>
          <a:bodyPr wrap="square" rtlCol="0">
            <a:spAutoFit/>
          </a:bodyPr>
          <a:lstStyle/>
          <a:p>
            <a:pPr algn="ctr"/>
            <a:r>
              <a:rPr lang="en-GB" b="1" dirty="0">
                <a:solidFill>
                  <a:schemeClr val="bg1"/>
                </a:solidFill>
              </a:rPr>
              <a:t>BIOPAMA STRATEGIES</a:t>
            </a:r>
          </a:p>
        </p:txBody>
      </p:sp>
      <p:sp>
        <p:nvSpPr>
          <p:cNvPr id="16" name="CaixaDeTexto 15">
            <a:extLst>
              <a:ext uri="{FF2B5EF4-FFF2-40B4-BE49-F238E27FC236}">
                <a16:creationId xmlns:a16="http://schemas.microsoft.com/office/drawing/2014/main" id="{5B11670A-7959-514D-AFE1-DAFA90DA6D0E}"/>
              </a:ext>
            </a:extLst>
          </p:cNvPr>
          <p:cNvSpPr txBox="1"/>
          <p:nvPr/>
        </p:nvSpPr>
        <p:spPr>
          <a:xfrm>
            <a:off x="2050882" y="3877782"/>
            <a:ext cx="7642591" cy="523220"/>
          </a:xfrm>
          <a:prstGeom prst="rect">
            <a:avLst/>
          </a:prstGeom>
          <a:solidFill>
            <a:schemeClr val="bg1"/>
          </a:solidFill>
          <a:ln w="28575">
            <a:solidFill>
              <a:srgbClr val="A35B28"/>
            </a:solidFill>
          </a:ln>
        </p:spPr>
        <p:txBody>
          <a:bodyPr wrap="square" rtlCol="0">
            <a:spAutoFit/>
          </a:bodyPr>
          <a:lstStyle/>
          <a:p>
            <a:pPr algn="ctr"/>
            <a:r>
              <a:rPr lang="en-GB" sz="2800" b="1" dirty="0">
                <a:solidFill>
                  <a:srgbClr val="679D97"/>
                </a:solidFill>
              </a:rPr>
              <a:t>Support to Regional Hubs/ Observatories</a:t>
            </a:r>
          </a:p>
        </p:txBody>
      </p:sp>
      <p:sp>
        <p:nvSpPr>
          <p:cNvPr id="17" name="CaixaDeTexto 16">
            <a:extLst>
              <a:ext uri="{FF2B5EF4-FFF2-40B4-BE49-F238E27FC236}">
                <a16:creationId xmlns:a16="http://schemas.microsoft.com/office/drawing/2014/main" id="{BFB499C4-B04C-0145-9EE7-63C33B934C1D}"/>
              </a:ext>
            </a:extLst>
          </p:cNvPr>
          <p:cNvSpPr txBox="1"/>
          <p:nvPr/>
        </p:nvSpPr>
        <p:spPr>
          <a:xfrm>
            <a:off x="890594" y="4980598"/>
            <a:ext cx="2414041" cy="369332"/>
          </a:xfrm>
          <a:prstGeom prst="rect">
            <a:avLst/>
          </a:prstGeom>
          <a:solidFill>
            <a:schemeClr val="bg1"/>
          </a:solidFill>
          <a:ln>
            <a:solidFill>
              <a:srgbClr val="CF785E"/>
            </a:solidFill>
          </a:ln>
        </p:spPr>
        <p:txBody>
          <a:bodyPr wrap="square" rtlCol="0">
            <a:spAutoFit/>
          </a:bodyPr>
          <a:lstStyle/>
          <a:p>
            <a:pPr algn="ctr"/>
            <a:r>
              <a:rPr lang="en-GB" b="1" dirty="0">
                <a:solidFill>
                  <a:srgbClr val="CF785E"/>
                </a:solidFill>
              </a:rPr>
              <a:t>Knowledge products</a:t>
            </a:r>
          </a:p>
        </p:txBody>
      </p:sp>
      <p:sp>
        <p:nvSpPr>
          <p:cNvPr id="18" name="CaixaDeTexto 17">
            <a:extLst>
              <a:ext uri="{FF2B5EF4-FFF2-40B4-BE49-F238E27FC236}">
                <a16:creationId xmlns:a16="http://schemas.microsoft.com/office/drawing/2014/main" id="{89763B61-50CD-1B45-95D0-86325DD00989}"/>
              </a:ext>
            </a:extLst>
          </p:cNvPr>
          <p:cNvSpPr txBox="1"/>
          <p:nvPr/>
        </p:nvSpPr>
        <p:spPr>
          <a:xfrm>
            <a:off x="5060136" y="5024616"/>
            <a:ext cx="2554266" cy="369332"/>
          </a:xfrm>
          <a:prstGeom prst="rect">
            <a:avLst/>
          </a:prstGeom>
          <a:solidFill>
            <a:schemeClr val="bg1"/>
          </a:solidFill>
          <a:ln>
            <a:solidFill>
              <a:srgbClr val="CF785E"/>
            </a:solidFill>
          </a:ln>
        </p:spPr>
        <p:txBody>
          <a:bodyPr wrap="square" rtlCol="0">
            <a:spAutoFit/>
          </a:bodyPr>
          <a:lstStyle/>
          <a:p>
            <a:pPr algn="ctr"/>
            <a:r>
              <a:rPr lang="en-GB" b="1" dirty="0">
                <a:solidFill>
                  <a:srgbClr val="CF785E"/>
                </a:solidFill>
              </a:rPr>
              <a:t>Advocacy campaigns</a:t>
            </a:r>
          </a:p>
        </p:txBody>
      </p:sp>
      <p:sp>
        <p:nvSpPr>
          <p:cNvPr id="19" name="CaixaDeTexto 18">
            <a:extLst>
              <a:ext uri="{FF2B5EF4-FFF2-40B4-BE49-F238E27FC236}">
                <a16:creationId xmlns:a16="http://schemas.microsoft.com/office/drawing/2014/main" id="{DFDE0B7B-40F7-1B42-A231-88EEAF2BE401}"/>
              </a:ext>
            </a:extLst>
          </p:cNvPr>
          <p:cNvSpPr txBox="1"/>
          <p:nvPr/>
        </p:nvSpPr>
        <p:spPr>
          <a:xfrm>
            <a:off x="9870022" y="4515961"/>
            <a:ext cx="1487614" cy="369332"/>
          </a:xfrm>
          <a:prstGeom prst="rect">
            <a:avLst/>
          </a:prstGeom>
          <a:solidFill>
            <a:schemeClr val="bg1"/>
          </a:solidFill>
          <a:ln w="28575">
            <a:solidFill>
              <a:srgbClr val="A35B28"/>
            </a:solidFill>
          </a:ln>
        </p:spPr>
        <p:txBody>
          <a:bodyPr wrap="square" rtlCol="0">
            <a:spAutoFit/>
          </a:bodyPr>
          <a:lstStyle/>
          <a:p>
            <a:r>
              <a:rPr lang="en-GB" b="1" dirty="0">
                <a:solidFill>
                  <a:srgbClr val="679D97"/>
                </a:solidFill>
              </a:rPr>
              <a:t>Action Grants</a:t>
            </a:r>
          </a:p>
        </p:txBody>
      </p:sp>
      <p:sp>
        <p:nvSpPr>
          <p:cNvPr id="20" name="Seta para a Direita 19">
            <a:extLst>
              <a:ext uri="{FF2B5EF4-FFF2-40B4-BE49-F238E27FC236}">
                <a16:creationId xmlns:a16="http://schemas.microsoft.com/office/drawing/2014/main" id="{A9A941ED-A1BD-7549-B91A-F10EC91322D4}"/>
              </a:ext>
            </a:extLst>
          </p:cNvPr>
          <p:cNvSpPr/>
          <p:nvPr/>
        </p:nvSpPr>
        <p:spPr>
          <a:xfrm rot="5400000">
            <a:off x="-92862" y="3469620"/>
            <a:ext cx="823492" cy="594521"/>
          </a:xfrm>
          <a:prstGeom prst="rightArrow">
            <a:avLst/>
          </a:prstGeom>
          <a:solidFill>
            <a:srgbClr val="679D97"/>
          </a:solidFill>
          <a:ln>
            <a:solidFill>
              <a:srgbClr val="679D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eta para a Direita 20">
            <a:extLst>
              <a:ext uri="{FF2B5EF4-FFF2-40B4-BE49-F238E27FC236}">
                <a16:creationId xmlns:a16="http://schemas.microsoft.com/office/drawing/2014/main" id="{4EAB3E1B-FAD0-BB47-B6BF-2A4D1692378F}"/>
              </a:ext>
            </a:extLst>
          </p:cNvPr>
          <p:cNvSpPr/>
          <p:nvPr/>
        </p:nvSpPr>
        <p:spPr>
          <a:xfrm>
            <a:off x="834364" y="3889397"/>
            <a:ext cx="1153066" cy="823491"/>
          </a:xfrm>
          <a:prstGeom prst="rightArrow">
            <a:avLst/>
          </a:prstGeom>
          <a:solidFill>
            <a:srgbClr val="A35B28"/>
          </a:solidFill>
          <a:ln>
            <a:solidFill>
              <a:srgbClr val="A35B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INPUTS</a:t>
            </a:r>
          </a:p>
        </p:txBody>
      </p:sp>
      <p:sp>
        <p:nvSpPr>
          <p:cNvPr id="22" name="Seta para a Direita 21">
            <a:extLst>
              <a:ext uri="{FF2B5EF4-FFF2-40B4-BE49-F238E27FC236}">
                <a16:creationId xmlns:a16="http://schemas.microsoft.com/office/drawing/2014/main" id="{F67FBDCC-30E7-0145-89D1-6ADD43FC6DF5}"/>
              </a:ext>
            </a:extLst>
          </p:cNvPr>
          <p:cNvSpPr/>
          <p:nvPr/>
        </p:nvSpPr>
        <p:spPr>
          <a:xfrm>
            <a:off x="8299685" y="4958975"/>
            <a:ext cx="1312983" cy="823491"/>
          </a:xfrm>
          <a:prstGeom prst="rightArrow">
            <a:avLst/>
          </a:prstGeom>
          <a:solidFill>
            <a:srgbClr val="CF785E"/>
          </a:solidFill>
          <a:ln>
            <a:solidFill>
              <a:srgbClr val="A35B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OUTPUTS</a:t>
            </a:r>
          </a:p>
        </p:txBody>
      </p:sp>
      <p:sp>
        <p:nvSpPr>
          <p:cNvPr id="23" name="CaixaDeTexto 22">
            <a:extLst>
              <a:ext uri="{FF2B5EF4-FFF2-40B4-BE49-F238E27FC236}">
                <a16:creationId xmlns:a16="http://schemas.microsoft.com/office/drawing/2014/main" id="{8D2DB026-AC29-824A-8D04-222CB32C21DD}"/>
              </a:ext>
            </a:extLst>
          </p:cNvPr>
          <p:cNvSpPr txBox="1"/>
          <p:nvPr/>
        </p:nvSpPr>
        <p:spPr>
          <a:xfrm>
            <a:off x="2304346" y="5370721"/>
            <a:ext cx="2414041" cy="369332"/>
          </a:xfrm>
          <a:prstGeom prst="rect">
            <a:avLst/>
          </a:prstGeom>
          <a:solidFill>
            <a:schemeClr val="bg1"/>
          </a:solidFill>
          <a:ln>
            <a:solidFill>
              <a:srgbClr val="CF785E"/>
            </a:solidFill>
          </a:ln>
        </p:spPr>
        <p:txBody>
          <a:bodyPr wrap="square" rtlCol="0">
            <a:spAutoFit/>
          </a:bodyPr>
          <a:lstStyle/>
          <a:p>
            <a:pPr algn="ctr"/>
            <a:r>
              <a:rPr lang="en-GB" b="1" dirty="0">
                <a:solidFill>
                  <a:srgbClr val="CF785E"/>
                </a:solidFill>
              </a:rPr>
              <a:t>Reports, Plans, Studies</a:t>
            </a:r>
          </a:p>
        </p:txBody>
      </p:sp>
      <p:sp>
        <p:nvSpPr>
          <p:cNvPr id="24" name="CaixaDeTexto 23">
            <a:extLst>
              <a:ext uri="{FF2B5EF4-FFF2-40B4-BE49-F238E27FC236}">
                <a16:creationId xmlns:a16="http://schemas.microsoft.com/office/drawing/2014/main" id="{F0A7E030-5BE7-A745-A41F-1484630BAE41}"/>
              </a:ext>
            </a:extLst>
          </p:cNvPr>
          <p:cNvSpPr txBox="1"/>
          <p:nvPr/>
        </p:nvSpPr>
        <p:spPr>
          <a:xfrm>
            <a:off x="5889726" y="5370721"/>
            <a:ext cx="2091284" cy="369332"/>
          </a:xfrm>
          <a:prstGeom prst="rect">
            <a:avLst/>
          </a:prstGeom>
          <a:solidFill>
            <a:schemeClr val="bg1"/>
          </a:solidFill>
          <a:ln>
            <a:solidFill>
              <a:srgbClr val="CF785E"/>
            </a:solidFill>
          </a:ln>
        </p:spPr>
        <p:txBody>
          <a:bodyPr wrap="square" rtlCol="0">
            <a:spAutoFit/>
          </a:bodyPr>
          <a:lstStyle/>
          <a:p>
            <a:pPr algn="ctr"/>
            <a:r>
              <a:rPr lang="en-GB" b="1" dirty="0">
                <a:solidFill>
                  <a:srgbClr val="CF785E"/>
                </a:solidFill>
              </a:rPr>
              <a:t>Policy Dialogue</a:t>
            </a:r>
          </a:p>
        </p:txBody>
      </p:sp>
      <p:sp>
        <p:nvSpPr>
          <p:cNvPr id="25" name="Seta para a Direita 24">
            <a:extLst>
              <a:ext uri="{FF2B5EF4-FFF2-40B4-BE49-F238E27FC236}">
                <a16:creationId xmlns:a16="http://schemas.microsoft.com/office/drawing/2014/main" id="{B1E121F3-49F7-884A-BC32-8DD4EC48D7FE}"/>
              </a:ext>
            </a:extLst>
          </p:cNvPr>
          <p:cNvSpPr/>
          <p:nvPr/>
        </p:nvSpPr>
        <p:spPr>
          <a:xfrm>
            <a:off x="8900560" y="224309"/>
            <a:ext cx="2270700" cy="869482"/>
          </a:xfrm>
          <a:prstGeom prst="rightArrow">
            <a:avLst/>
          </a:prstGeom>
          <a:solidFill>
            <a:srgbClr val="A35B28"/>
          </a:solidFill>
          <a:ln>
            <a:solidFill>
              <a:srgbClr val="A35B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EXPECTED</a:t>
            </a:r>
          </a:p>
          <a:p>
            <a:pPr algn="ctr"/>
            <a:r>
              <a:rPr lang="en-GB" dirty="0"/>
              <a:t>RESULT</a:t>
            </a:r>
          </a:p>
        </p:txBody>
      </p:sp>
      <p:sp>
        <p:nvSpPr>
          <p:cNvPr id="26" name="Seta para a Direita 25">
            <a:extLst>
              <a:ext uri="{FF2B5EF4-FFF2-40B4-BE49-F238E27FC236}">
                <a16:creationId xmlns:a16="http://schemas.microsoft.com/office/drawing/2014/main" id="{F64E2C61-BCA3-0145-91C8-781DEA5B0AA0}"/>
              </a:ext>
            </a:extLst>
          </p:cNvPr>
          <p:cNvSpPr/>
          <p:nvPr/>
        </p:nvSpPr>
        <p:spPr>
          <a:xfrm>
            <a:off x="3238187" y="259959"/>
            <a:ext cx="5901285" cy="823491"/>
          </a:xfrm>
          <a:prstGeom prst="rightArrow">
            <a:avLst/>
          </a:prstGeom>
          <a:solidFill>
            <a:srgbClr val="679D97"/>
          </a:solidFill>
          <a:ln>
            <a:solidFill>
              <a:srgbClr val="679D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BIOPAMA MISSION</a:t>
            </a:r>
          </a:p>
        </p:txBody>
      </p:sp>
      <p:sp>
        <p:nvSpPr>
          <p:cNvPr id="27" name="Seta para a Direita 26">
            <a:extLst>
              <a:ext uri="{FF2B5EF4-FFF2-40B4-BE49-F238E27FC236}">
                <a16:creationId xmlns:a16="http://schemas.microsoft.com/office/drawing/2014/main" id="{62891F06-010D-3D45-9DCD-A387B9B4B887}"/>
              </a:ext>
            </a:extLst>
          </p:cNvPr>
          <p:cNvSpPr/>
          <p:nvPr/>
        </p:nvSpPr>
        <p:spPr>
          <a:xfrm>
            <a:off x="0" y="270300"/>
            <a:ext cx="3511367" cy="823491"/>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PROTECTED AREA ISSUES</a:t>
            </a:r>
          </a:p>
        </p:txBody>
      </p:sp>
      <p:sp>
        <p:nvSpPr>
          <p:cNvPr id="28" name="Seta para a Direita 27">
            <a:extLst>
              <a:ext uri="{FF2B5EF4-FFF2-40B4-BE49-F238E27FC236}">
                <a16:creationId xmlns:a16="http://schemas.microsoft.com/office/drawing/2014/main" id="{61B5E158-CFC3-C94F-9414-48583A26EE7B}"/>
              </a:ext>
            </a:extLst>
          </p:cNvPr>
          <p:cNvSpPr/>
          <p:nvPr/>
        </p:nvSpPr>
        <p:spPr>
          <a:xfrm>
            <a:off x="10942820" y="218506"/>
            <a:ext cx="1280331" cy="823491"/>
          </a:xfrm>
          <a:prstGeom prst="rightArrow">
            <a:avLst/>
          </a:prstGeom>
          <a:solidFill>
            <a:srgbClr val="A35B28"/>
          </a:solidFill>
          <a:ln>
            <a:solidFill>
              <a:srgbClr val="A35B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IMPACT</a:t>
            </a:r>
          </a:p>
        </p:txBody>
      </p:sp>
      <p:sp>
        <p:nvSpPr>
          <p:cNvPr id="29" name="CaixaDeTexto 28">
            <a:extLst>
              <a:ext uri="{FF2B5EF4-FFF2-40B4-BE49-F238E27FC236}">
                <a16:creationId xmlns:a16="http://schemas.microsoft.com/office/drawing/2014/main" id="{8B0E1D69-E628-2A40-A9CB-87CFDA5933FB}"/>
              </a:ext>
            </a:extLst>
          </p:cNvPr>
          <p:cNvSpPr txBox="1"/>
          <p:nvPr/>
        </p:nvSpPr>
        <p:spPr>
          <a:xfrm>
            <a:off x="9878518" y="5291528"/>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25924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0-#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p:tgtEl>
                                          <p:spTgt spid="21"/>
                                        </p:tgtEl>
                                        <p:attrNameLst>
                                          <p:attrName>ppt_x</p:attrName>
                                        </p:attrNameLst>
                                      </p:cBhvr>
                                      <p:tavLst>
                                        <p:tav tm="0">
                                          <p:val>
                                            <p:strVal val="#ppt_x-#ppt_w*1.125000"/>
                                          </p:val>
                                        </p:tav>
                                        <p:tav tm="100000">
                                          <p:val>
                                            <p:strVal val="#ppt_x"/>
                                          </p:val>
                                        </p:tav>
                                      </p:tavLst>
                                    </p:anim>
                                    <p:animEffect transition="in" filter="wipe(right)">
                                      <p:cBhvr>
                                        <p:cTn id="30" dur="500"/>
                                        <p:tgtEl>
                                          <p:spTgt spid="21"/>
                                        </p:tgtEl>
                                      </p:cBhvr>
                                    </p:animEffect>
                                  </p:childTnLst>
                                </p:cTn>
                              </p:par>
                              <p:par>
                                <p:cTn id="31" presetID="12" presetClass="entr" presetSubtype="8"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p:tgtEl>
                                          <p:spTgt spid="16"/>
                                        </p:tgtEl>
                                        <p:attrNameLst>
                                          <p:attrName>ppt_x</p:attrName>
                                        </p:attrNameLst>
                                      </p:cBhvr>
                                      <p:tavLst>
                                        <p:tav tm="0">
                                          <p:val>
                                            <p:strVal val="#ppt_x-#ppt_w*1.125000"/>
                                          </p:val>
                                        </p:tav>
                                        <p:tav tm="100000">
                                          <p:val>
                                            <p:strVal val="#ppt_x"/>
                                          </p:val>
                                        </p:tav>
                                      </p:tavLst>
                                    </p:anim>
                                    <p:animEffect transition="in" filter="wipe(righ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p:tgtEl>
                                          <p:spTgt spid="13"/>
                                        </p:tgtEl>
                                        <p:attrNameLst>
                                          <p:attrName>ppt_y</p:attrName>
                                        </p:attrNameLst>
                                      </p:cBhvr>
                                      <p:tavLst>
                                        <p:tav tm="0">
                                          <p:val>
                                            <p:strVal val="#ppt_y-#ppt_h*1.125000"/>
                                          </p:val>
                                        </p:tav>
                                        <p:tav tm="100000">
                                          <p:val>
                                            <p:strVal val="#ppt_y"/>
                                          </p:val>
                                        </p:tav>
                                      </p:tavLst>
                                    </p:anim>
                                    <p:animEffect transition="in" filter="wipe(down)">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1"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p:tgtEl>
                                          <p:spTgt spid="14"/>
                                        </p:tgtEl>
                                        <p:attrNameLst>
                                          <p:attrName>ppt_y</p:attrName>
                                        </p:attrNameLst>
                                      </p:cBhvr>
                                      <p:tavLst>
                                        <p:tav tm="0">
                                          <p:val>
                                            <p:strVal val="#ppt_y-#ppt_h*1.125000"/>
                                          </p:val>
                                        </p:tav>
                                        <p:tav tm="100000">
                                          <p:val>
                                            <p:strVal val="#ppt_y"/>
                                          </p:val>
                                        </p:tav>
                                      </p:tavLst>
                                    </p:anim>
                                    <p:animEffect transition="in" filter="wipe(down)">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p:tgtEl>
                                          <p:spTgt spid="12"/>
                                        </p:tgtEl>
                                        <p:attrNameLst>
                                          <p:attrName>ppt_y</p:attrName>
                                        </p:attrNameLst>
                                      </p:cBhvr>
                                      <p:tavLst>
                                        <p:tav tm="0">
                                          <p:val>
                                            <p:strVal val="#ppt_y-#ppt_h*1.125000"/>
                                          </p:val>
                                        </p:tav>
                                        <p:tav tm="100000">
                                          <p:val>
                                            <p:strVal val="#ppt_y"/>
                                          </p:val>
                                        </p:tav>
                                      </p:tavLst>
                                    </p:anim>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p:tgtEl>
                                          <p:spTgt spid="19"/>
                                        </p:tgtEl>
                                        <p:attrNameLst>
                                          <p:attrName>ppt_x</p:attrName>
                                        </p:attrNameLst>
                                      </p:cBhvr>
                                      <p:tavLst>
                                        <p:tav tm="0">
                                          <p:val>
                                            <p:strVal val="#ppt_x-#ppt_w*1.125000"/>
                                          </p:val>
                                        </p:tav>
                                        <p:tav tm="100000">
                                          <p:val>
                                            <p:strVal val="#ppt_x"/>
                                          </p:val>
                                        </p:tav>
                                      </p:tavLst>
                                    </p:anim>
                                    <p:animEffect transition="in" filter="wipe(right)">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8"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p:tgtEl>
                                          <p:spTgt spid="22"/>
                                        </p:tgtEl>
                                        <p:attrNameLst>
                                          <p:attrName>ppt_x</p:attrName>
                                        </p:attrNameLst>
                                      </p:cBhvr>
                                      <p:tavLst>
                                        <p:tav tm="0">
                                          <p:val>
                                            <p:strVal val="#ppt_x-#ppt_w*1.125000"/>
                                          </p:val>
                                        </p:tav>
                                        <p:tav tm="100000">
                                          <p:val>
                                            <p:strVal val="#ppt_x"/>
                                          </p:val>
                                        </p:tav>
                                      </p:tavLst>
                                    </p:anim>
                                    <p:animEffect transition="in" filter="wipe(right)">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8"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p:tgtEl>
                                          <p:spTgt spid="23"/>
                                        </p:tgtEl>
                                        <p:attrNameLst>
                                          <p:attrName>ppt_x</p:attrName>
                                        </p:attrNameLst>
                                      </p:cBhvr>
                                      <p:tavLst>
                                        <p:tav tm="0">
                                          <p:val>
                                            <p:strVal val="#ppt_x-#ppt_w*1.125000"/>
                                          </p:val>
                                        </p:tav>
                                        <p:tav tm="100000">
                                          <p:val>
                                            <p:strVal val="#ppt_x"/>
                                          </p:val>
                                        </p:tav>
                                      </p:tavLst>
                                    </p:anim>
                                    <p:animEffect transition="in" filter="wipe(right)">
                                      <p:cBhvr>
                                        <p:cTn id="70" dur="500"/>
                                        <p:tgtEl>
                                          <p:spTgt spid="23"/>
                                        </p:tgtEl>
                                      </p:cBhvr>
                                    </p:animEffect>
                                  </p:childTnLst>
                                </p:cTn>
                              </p:par>
                              <p:par>
                                <p:cTn id="71" presetID="12" presetClass="entr" presetSubtype="8"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p:tgtEl>
                                          <p:spTgt spid="17"/>
                                        </p:tgtEl>
                                        <p:attrNameLst>
                                          <p:attrName>ppt_x</p:attrName>
                                        </p:attrNameLst>
                                      </p:cBhvr>
                                      <p:tavLst>
                                        <p:tav tm="0">
                                          <p:val>
                                            <p:strVal val="#ppt_x-#ppt_w*1.125000"/>
                                          </p:val>
                                        </p:tav>
                                        <p:tav tm="100000">
                                          <p:val>
                                            <p:strVal val="#ppt_x"/>
                                          </p:val>
                                        </p:tav>
                                      </p:tavLst>
                                    </p:anim>
                                    <p:animEffect transition="in" filter="wipe(right)">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8"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p:tgtEl>
                                          <p:spTgt spid="18"/>
                                        </p:tgtEl>
                                        <p:attrNameLst>
                                          <p:attrName>ppt_x</p:attrName>
                                        </p:attrNameLst>
                                      </p:cBhvr>
                                      <p:tavLst>
                                        <p:tav tm="0">
                                          <p:val>
                                            <p:strVal val="#ppt_x-#ppt_w*1.125000"/>
                                          </p:val>
                                        </p:tav>
                                        <p:tav tm="100000">
                                          <p:val>
                                            <p:strVal val="#ppt_x"/>
                                          </p:val>
                                        </p:tav>
                                      </p:tavLst>
                                    </p:anim>
                                    <p:animEffect transition="in" filter="wipe(right)">
                                      <p:cBhvr>
                                        <p:cTn id="80" dur="500"/>
                                        <p:tgtEl>
                                          <p:spTgt spid="18"/>
                                        </p:tgtEl>
                                      </p:cBhvr>
                                    </p:animEffect>
                                  </p:childTnLst>
                                </p:cTn>
                              </p:par>
                              <p:par>
                                <p:cTn id="81" presetID="12" presetClass="entr" presetSubtype="8"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p:tgtEl>
                                          <p:spTgt spid="24"/>
                                        </p:tgtEl>
                                        <p:attrNameLst>
                                          <p:attrName>ppt_x</p:attrName>
                                        </p:attrNameLst>
                                      </p:cBhvr>
                                      <p:tavLst>
                                        <p:tav tm="0">
                                          <p:val>
                                            <p:strVal val="#ppt_x-#ppt_w*1.125000"/>
                                          </p:val>
                                        </p:tav>
                                        <p:tav tm="100000">
                                          <p:val>
                                            <p:strVal val="#ppt_x"/>
                                          </p:val>
                                        </p:tav>
                                      </p:tavLst>
                                    </p:anim>
                                    <p:animEffect transition="in" filter="wipe(right)">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0-#ppt_w/2"/>
                                          </p:val>
                                        </p:tav>
                                        <p:tav tm="100000">
                                          <p:val>
                                            <p:strVal val="#ppt_x"/>
                                          </p:val>
                                        </p:tav>
                                      </p:tavLst>
                                    </p:anim>
                                    <p:anim calcmode="lin" valueType="num">
                                      <p:cBhvr additive="base">
                                        <p:cTn id="9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0-#ppt_w/2"/>
                                          </p:val>
                                        </p:tav>
                                        <p:tav tm="100000">
                                          <p:val>
                                            <p:strVal val="#ppt_x"/>
                                          </p:val>
                                        </p:tav>
                                      </p:tavLst>
                                    </p:anim>
                                    <p:anim calcmode="lin" valueType="num">
                                      <p:cBhvr additive="base">
                                        <p:cTn id="96"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207240" cy="6873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25124" y="2670304"/>
            <a:ext cx="5556991" cy="1250121"/>
          </a:xfrm>
          <a:prstGeom prst="rect">
            <a:avLst/>
          </a:prstGeom>
        </p:spPr>
      </p:pic>
      <p:sp>
        <p:nvSpPr>
          <p:cNvPr id="3" name="Footer Placeholder 2"/>
          <p:cNvSpPr>
            <a:spLocks noGrp="1"/>
          </p:cNvSpPr>
          <p:nvPr>
            <p:ph type="ftr" sz="quarter" idx="3"/>
          </p:nvPr>
        </p:nvSpPr>
        <p:spPr>
          <a:xfrm>
            <a:off x="4038600" y="10676890"/>
            <a:ext cx="4114800" cy="365125"/>
          </a:xfrm>
          <a:prstGeom prst="rect">
            <a:avLst/>
          </a:prstGeom>
        </p:spPr>
        <p:txBody>
          <a:bodyPr/>
          <a:lstStyle/>
          <a:p>
            <a:r>
              <a:rPr lang="en-US"/>
              <a:t>BIOPAMA PPT Template</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94100" y="4858124"/>
            <a:ext cx="4999567" cy="1494367"/>
          </a:xfrm>
          <a:prstGeom prst="rect">
            <a:avLst/>
          </a:prstGeom>
        </p:spPr>
      </p:pic>
      <p:sp>
        <p:nvSpPr>
          <p:cNvPr id="4" name="TextBox 3"/>
          <p:cNvSpPr txBox="1"/>
          <p:nvPr/>
        </p:nvSpPr>
        <p:spPr>
          <a:xfrm>
            <a:off x="2524836" y="4285397"/>
            <a:ext cx="7451677" cy="369332"/>
          </a:xfrm>
          <a:prstGeom prst="rect">
            <a:avLst/>
          </a:prstGeom>
          <a:noFill/>
        </p:spPr>
        <p:txBody>
          <a:bodyPr wrap="square" rtlCol="0">
            <a:spAutoFit/>
          </a:bodyPr>
          <a:lstStyle/>
          <a:p>
            <a:pPr algn="ctr"/>
            <a:r>
              <a:rPr lang="en-GB" dirty="0">
                <a:hlinkClick r:id="rId4"/>
              </a:rPr>
              <a:t>biopama.org</a:t>
            </a:r>
            <a:r>
              <a:rPr lang="en-GB" dirty="0"/>
              <a:t>  </a:t>
            </a:r>
            <a:r>
              <a:rPr lang="en-GB" dirty="0">
                <a:hlinkClick r:id="rId5"/>
              </a:rPr>
              <a:t>rris.biopama.org</a:t>
            </a:r>
            <a:r>
              <a:rPr lang="en-GB" dirty="0"/>
              <a:t> </a:t>
            </a:r>
            <a:r>
              <a:rPr lang="en-GB" dirty="0">
                <a:hlinkClick r:id="rId6"/>
              </a:rPr>
              <a:t>yammer.com/</a:t>
            </a:r>
            <a:r>
              <a:rPr lang="en-GB" dirty="0" err="1">
                <a:hlinkClick r:id="rId6"/>
              </a:rPr>
              <a:t>biopama</a:t>
            </a:r>
            <a:r>
              <a:rPr lang="en-GB" dirty="0"/>
              <a:t> </a:t>
            </a:r>
          </a:p>
        </p:txBody>
      </p:sp>
    </p:spTree>
    <p:extLst>
      <p:ext uri="{BB962C8B-B14F-4D97-AF65-F5344CB8AC3E}">
        <p14:creationId xmlns:p14="http://schemas.microsoft.com/office/powerpoint/2010/main" val="175370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38200" y="1394566"/>
            <a:ext cx="6493823" cy="4400592"/>
          </a:xfrm>
        </p:spPr>
        <p:txBody>
          <a:bodyPr>
            <a:normAutofit fontScale="92500" lnSpcReduction="10000"/>
          </a:bodyPr>
          <a:lstStyle/>
          <a:p>
            <a:pPr marL="285750" indent="-285750">
              <a:buFont typeface="Arial" panose="020B0604020202020204" pitchFamily="34" charset="0"/>
              <a:buChar char="•"/>
            </a:pPr>
            <a:r>
              <a:rPr lang="en-US" sz="1800" dirty="0"/>
              <a:t>An initiative of the </a:t>
            </a:r>
            <a:r>
              <a:rPr lang="en-US" sz="1800" b="1" dirty="0"/>
              <a:t>African, Caribbean and Pacific (ACP) </a:t>
            </a:r>
            <a:r>
              <a:rPr lang="en-US" sz="1800" dirty="0"/>
              <a:t>Group of States financed by the </a:t>
            </a:r>
            <a:r>
              <a:rPr lang="en-US" sz="1800" b="1" dirty="0"/>
              <a:t>European Union (EU)</a:t>
            </a:r>
            <a:r>
              <a:rPr lang="en-US" sz="1800" dirty="0"/>
              <a:t>’s 11</a:t>
            </a:r>
            <a:r>
              <a:rPr lang="en-US" sz="1800" baseline="30000" dirty="0"/>
              <a:t>th</a:t>
            </a:r>
            <a:r>
              <a:rPr lang="en-US" sz="1800" dirty="0"/>
              <a:t> European Development Fund.</a:t>
            </a:r>
          </a:p>
          <a:p>
            <a:pPr marL="285750" indent="-285750">
              <a:buFont typeface="Arial" panose="020B0604020202020204" pitchFamily="34" charset="0"/>
              <a:buChar char="•"/>
            </a:pPr>
            <a:r>
              <a:rPr lang="en-US" sz="1800" dirty="0"/>
              <a:t>A Global partnership: </a:t>
            </a:r>
            <a:r>
              <a:rPr lang="en-GB" sz="1800" dirty="0"/>
              <a:t>BIOPAMA combines </a:t>
            </a:r>
          </a:p>
          <a:p>
            <a:pPr marL="742950" lvl="1" indent="-285750">
              <a:buFont typeface="Arial" panose="020B0604020202020204" pitchFamily="34" charset="0"/>
              <a:buChar char="•"/>
            </a:pPr>
            <a:r>
              <a:rPr lang="en-GB" sz="1800" dirty="0"/>
              <a:t>the protected areas and the biodiversity conservation expertise of</a:t>
            </a:r>
            <a:r>
              <a:rPr lang="en-GB" sz="1800" b="1" dirty="0"/>
              <a:t> the International Union for Conservation of Nature (IUCN) </a:t>
            </a:r>
            <a:r>
              <a:rPr lang="en-GB" sz="1800" dirty="0"/>
              <a:t>and</a:t>
            </a:r>
          </a:p>
          <a:p>
            <a:pPr marL="742950" lvl="1" indent="-285750">
              <a:buFont typeface="Arial" panose="020B0604020202020204" pitchFamily="34" charset="0"/>
              <a:buChar char="•"/>
            </a:pPr>
            <a:r>
              <a:rPr lang="en-GB" sz="1800" dirty="0"/>
              <a:t>the scientific know how of </a:t>
            </a:r>
            <a:r>
              <a:rPr lang="en-GB" sz="1800" b="1" dirty="0"/>
              <a:t>the Joint Research Centre of the European Commission (JRC).</a:t>
            </a:r>
            <a:endParaRPr lang="en-US" sz="1800" b="1" dirty="0"/>
          </a:p>
          <a:p>
            <a:pPr marL="285750" indent="-285750">
              <a:buFont typeface="Arial" panose="020B0604020202020204" pitchFamily="34" charset="0"/>
              <a:buChar char="•"/>
            </a:pPr>
            <a:r>
              <a:rPr lang="en-US" sz="1800" dirty="0"/>
              <a:t>Implementation in close collaboration with the regional, national and local actors in </a:t>
            </a:r>
            <a:r>
              <a:rPr lang="en-US" sz="1800" b="1" dirty="0"/>
              <a:t>Africa, the Caribbean and the Pacific countries</a:t>
            </a:r>
            <a:r>
              <a:rPr lang="en-US" sz="1800" dirty="0"/>
              <a:t>. </a:t>
            </a:r>
          </a:p>
          <a:p>
            <a:pPr marL="285750" indent="-285750">
              <a:buFont typeface="Arial" panose="020B0604020202020204" pitchFamily="34" charset="0"/>
              <a:buChar char="•"/>
            </a:pPr>
            <a:r>
              <a:rPr lang="en-US" sz="1800" b="1" dirty="0"/>
              <a:t>A six year programme </a:t>
            </a:r>
            <a:r>
              <a:rPr lang="en-US" sz="1800" dirty="0"/>
              <a:t>(2017-2023), continuing to build on the first programme phase.</a:t>
            </a:r>
          </a:p>
          <a:p>
            <a:pPr marL="285750" indent="-285750">
              <a:buFont typeface="Arial" panose="020B0604020202020204" pitchFamily="34" charset="0"/>
              <a:buChar char="•"/>
            </a:pPr>
            <a:r>
              <a:rPr lang="en-US" sz="1800" dirty="0"/>
              <a:t>A </a:t>
            </a:r>
            <a:r>
              <a:rPr lang="en-US" sz="1800" b="1" dirty="0"/>
              <a:t>60 million Euro </a:t>
            </a:r>
            <a:r>
              <a:rPr lang="en-US" sz="1800" dirty="0"/>
              <a:t>investment to improve the long-term conservation and sustainable use of biodiversity and natural resources.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7" name="Footer Placeholder 2"/>
          <p:cNvSpPr>
            <a:spLocks noGrp="1"/>
          </p:cNvSpPr>
          <p:nvPr>
            <p:ph type="ftr" sz="quarter" idx="13"/>
          </p:nvPr>
        </p:nvSpPr>
        <p:spPr>
          <a:xfrm>
            <a:off x="146304" y="215786"/>
            <a:ext cx="12045696" cy="577961"/>
          </a:xfrm>
        </p:spPr>
        <p:txBody>
          <a:bodyPr/>
          <a:lstStyle/>
          <a:p>
            <a:pPr algn="ctr"/>
            <a:r>
              <a:rPr lang="en-US" sz="2600" dirty="0"/>
              <a:t>THE BIODIVERSITY AND PROTECTED AREAS MANAGEMENT  PROGRAMME </a:t>
            </a:r>
          </a:p>
        </p:txBody>
      </p:sp>
      <p:pic>
        <p:nvPicPr>
          <p:cNvPr id="1027" name="Picture 3" descr="J:\EURO\4. Projects and Themes\BIOPAMA_27October2017_RB\logos for the regional versions of the RRIS\EU logo flag_yellow_high_HD low res.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89111" y="1596447"/>
            <a:ext cx="1660594" cy="10992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J:\EURO\4. Projects and Themes\BIOPAMA_27October2017_RB\logos for the regional versions of the RRIS\IUCN-UICN\logo-iucn.gif"/>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987411" y="3192973"/>
            <a:ext cx="1272747" cy="1220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EURO\4. Projects and Themes\BIOPAMA_27October2017_RB\logos for the regional versions of the RRIS\ACPLOGOC.jpg"/>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837057" y="1555666"/>
            <a:ext cx="1573458" cy="11400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EURO\4. Projects and Themes\BIOPAMA_27October2017_RB\logos for the regional versions of the RRIS\EC-JRC\low res.jpg"/>
          <p:cNvPicPr>
            <a:picLocks noChangeAspect="1" noChangeArrowheads="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9711543" y="3296516"/>
            <a:ext cx="1615730" cy="1117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9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361EFC43-731D-0F4E-8532-154B01A4FFA0}"/>
              </a:ext>
            </a:extLst>
          </p:cNvPr>
          <p:cNvSpPr/>
          <p:nvPr/>
        </p:nvSpPr>
        <p:spPr>
          <a:xfrm>
            <a:off x="15497" y="0"/>
            <a:ext cx="12191999" cy="57972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aixa de Texto 64">
            <a:extLst>
              <a:ext uri="{FF2B5EF4-FFF2-40B4-BE49-F238E27FC236}">
                <a16:creationId xmlns:a16="http://schemas.microsoft.com/office/drawing/2014/main" id="{6D658E96-0A9C-A949-9B7F-257C3035D01C}"/>
              </a:ext>
            </a:extLst>
          </p:cNvPr>
          <p:cNvSpPr txBox="1"/>
          <p:nvPr/>
        </p:nvSpPr>
        <p:spPr>
          <a:xfrm>
            <a:off x="15498" y="77490"/>
            <a:ext cx="12191999" cy="54770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fr" sz="2600" dirty="0">
                <a:solidFill>
                  <a:srgbClr val="90C14E"/>
                </a:solidFill>
                <a:latin typeface="Franklin Gothic Demi" charset="0"/>
              </a:rPr>
              <a:t> </a:t>
            </a:r>
            <a:r>
              <a:rPr lang="en-US" sz="2600" dirty="0">
                <a:solidFill>
                  <a:srgbClr val="90C14E"/>
                </a:solidFill>
                <a:latin typeface="Franklin Gothic Demi" charset="0"/>
              </a:rPr>
              <a:t>BIOPAMA </a:t>
            </a:r>
            <a:r>
              <a:rPr lang="fr" sz="2600" dirty="0">
                <a:solidFill>
                  <a:srgbClr val="90C14E"/>
                </a:solidFill>
                <a:latin typeface="Franklin Gothic Demi" charset="0"/>
              </a:rPr>
              <a:t>MAP OF ACTORS</a:t>
            </a:r>
            <a:endParaRPr lang="pt-BR" sz="2600" dirty="0">
              <a:solidFill>
                <a:srgbClr val="90C14E"/>
              </a:solidFill>
              <a:latin typeface="Franklin Gothic Demi" charset="0"/>
            </a:endParaRPr>
          </a:p>
        </p:txBody>
      </p:sp>
      <p:grpSp>
        <p:nvGrpSpPr>
          <p:cNvPr id="4" name="Agrupar 3">
            <a:extLst>
              <a:ext uri="{FF2B5EF4-FFF2-40B4-BE49-F238E27FC236}">
                <a16:creationId xmlns:a16="http://schemas.microsoft.com/office/drawing/2014/main" id="{A2547729-7674-6349-9EEC-F6DD90E43A12}"/>
              </a:ext>
            </a:extLst>
          </p:cNvPr>
          <p:cNvGrpSpPr/>
          <p:nvPr/>
        </p:nvGrpSpPr>
        <p:grpSpPr>
          <a:xfrm>
            <a:off x="239185" y="808700"/>
            <a:ext cx="11819572" cy="4896333"/>
            <a:chOff x="108032" y="-218175"/>
            <a:chExt cx="13197564" cy="6163494"/>
          </a:xfrm>
        </p:grpSpPr>
        <p:grpSp>
          <p:nvGrpSpPr>
            <p:cNvPr id="6" name="Agrupar 5">
              <a:extLst>
                <a:ext uri="{FF2B5EF4-FFF2-40B4-BE49-F238E27FC236}">
                  <a16:creationId xmlns:a16="http://schemas.microsoft.com/office/drawing/2014/main" id="{A4FE0350-0818-B64E-ABC8-8966B48BC5B4}"/>
                </a:ext>
              </a:extLst>
            </p:cNvPr>
            <p:cNvGrpSpPr/>
            <p:nvPr/>
          </p:nvGrpSpPr>
          <p:grpSpPr>
            <a:xfrm>
              <a:off x="108032" y="-218175"/>
              <a:ext cx="13197564" cy="6163494"/>
              <a:chOff x="85777" y="627466"/>
              <a:chExt cx="10478925" cy="4911756"/>
            </a:xfrm>
          </p:grpSpPr>
          <p:grpSp>
            <p:nvGrpSpPr>
              <p:cNvPr id="10" name="Agrupar 9">
                <a:extLst>
                  <a:ext uri="{FF2B5EF4-FFF2-40B4-BE49-F238E27FC236}">
                    <a16:creationId xmlns:a16="http://schemas.microsoft.com/office/drawing/2014/main" id="{7095F3EE-7096-1C4E-918D-755413420AE5}"/>
                  </a:ext>
                </a:extLst>
              </p:cNvPr>
              <p:cNvGrpSpPr/>
              <p:nvPr/>
            </p:nvGrpSpPr>
            <p:grpSpPr>
              <a:xfrm>
                <a:off x="85777" y="627466"/>
                <a:ext cx="10478925" cy="4911756"/>
                <a:chOff x="85777" y="-54922"/>
                <a:chExt cx="10478925" cy="4911756"/>
              </a:xfrm>
            </p:grpSpPr>
            <p:sp>
              <p:nvSpPr>
                <p:cNvPr id="18" name="Retângulo Arredondado 17">
                  <a:extLst>
                    <a:ext uri="{FF2B5EF4-FFF2-40B4-BE49-F238E27FC236}">
                      <a16:creationId xmlns:a16="http://schemas.microsoft.com/office/drawing/2014/main" id="{838BFBCC-7788-A147-A4C1-BC9E054B8E79}"/>
                    </a:ext>
                  </a:extLst>
                </p:cNvPr>
                <p:cNvSpPr/>
                <p:nvPr/>
              </p:nvSpPr>
              <p:spPr>
                <a:xfrm>
                  <a:off x="2128030" y="4304074"/>
                  <a:ext cx="3076589" cy="477201"/>
                </a:xfrm>
                <a:prstGeom prst="roundRect">
                  <a:avLst/>
                </a:prstGeom>
                <a:solidFill>
                  <a:schemeClr val="accent4">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FFFFFF"/>
                      </a:solidFill>
                      <a:effectLst/>
                      <a:ea typeface="Calibri" panose="020F0502020204030204" pitchFamily="34" charset="0"/>
                      <a:cs typeface="Times New Roman" panose="02020603050405020304" pitchFamily="18" charset="0"/>
                    </a:rPr>
                    <a:t>COMMUNAUTÉ </a:t>
                  </a:r>
                  <a:endParaRPr lang="pt-BR" sz="1600" dirty="0">
                    <a:effectLst/>
                    <a:ea typeface="Calibri" panose="020F0502020204030204" pitchFamily="34" charset="0"/>
                    <a:cs typeface="Times New Roman" panose="02020603050405020304" pitchFamily="18" charset="0"/>
                  </a:endParaRPr>
                </a:p>
              </p:txBody>
            </p:sp>
            <p:sp>
              <p:nvSpPr>
                <p:cNvPr id="19" name="Retângulo Arredondado 18">
                  <a:extLst>
                    <a:ext uri="{FF2B5EF4-FFF2-40B4-BE49-F238E27FC236}">
                      <a16:creationId xmlns:a16="http://schemas.microsoft.com/office/drawing/2014/main" id="{FB8CD30A-1E44-E34E-9B12-3E772C36E78B}"/>
                    </a:ext>
                  </a:extLst>
                </p:cNvPr>
                <p:cNvSpPr/>
                <p:nvPr/>
              </p:nvSpPr>
              <p:spPr>
                <a:xfrm>
                  <a:off x="2011362" y="-54922"/>
                  <a:ext cx="1057734" cy="59984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effectLst/>
                      <a:ea typeface="Calibri" panose="020F0502020204030204" pitchFamily="34" charset="0"/>
                      <a:cs typeface="Times New Roman" panose="02020603050405020304" pitchFamily="18" charset="0"/>
                    </a:rPr>
                    <a:t>EU</a:t>
                  </a:r>
                  <a:endParaRPr lang="pt-BR" sz="1600" dirty="0">
                    <a:effectLst/>
                    <a:ea typeface="Calibri" panose="020F0502020204030204" pitchFamily="34" charset="0"/>
                    <a:cs typeface="Times New Roman" panose="02020603050405020304" pitchFamily="18" charset="0"/>
                  </a:endParaRPr>
                </a:p>
              </p:txBody>
            </p:sp>
            <p:sp>
              <p:nvSpPr>
                <p:cNvPr id="20" name="Retângulo Arredondado 19">
                  <a:extLst>
                    <a:ext uri="{FF2B5EF4-FFF2-40B4-BE49-F238E27FC236}">
                      <a16:creationId xmlns:a16="http://schemas.microsoft.com/office/drawing/2014/main" id="{FDA20C9C-F6EB-C043-AF5F-37B1A0A8D89C}"/>
                    </a:ext>
                  </a:extLst>
                </p:cNvPr>
                <p:cNvSpPr/>
                <p:nvPr/>
              </p:nvSpPr>
              <p:spPr>
                <a:xfrm>
                  <a:off x="5062955" y="-26643"/>
                  <a:ext cx="1654746" cy="589915"/>
                </a:xfrm>
                <a:prstGeom prst="roundRect">
                  <a:avLst/>
                </a:prstGeom>
                <a:solidFill>
                  <a:srgbClr val="A35B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effectLst/>
                      <a:ea typeface="Calibri" panose="020F0502020204030204" pitchFamily="34" charset="0"/>
                      <a:cs typeface="Times New Roman" panose="02020603050405020304" pitchFamily="18" charset="0"/>
                    </a:rPr>
                    <a:t>IUCN</a:t>
                  </a:r>
                  <a:endParaRPr lang="pt-BR" sz="1600" dirty="0">
                    <a:effectLst/>
                    <a:ea typeface="Calibri" panose="020F0502020204030204" pitchFamily="34" charset="0"/>
                    <a:cs typeface="Times New Roman" panose="02020603050405020304" pitchFamily="18" charset="0"/>
                  </a:endParaRPr>
                </a:p>
              </p:txBody>
            </p:sp>
            <p:sp>
              <p:nvSpPr>
                <p:cNvPr id="21" name="Retângulo Arredondado 20">
                  <a:extLst>
                    <a:ext uri="{FF2B5EF4-FFF2-40B4-BE49-F238E27FC236}">
                      <a16:creationId xmlns:a16="http://schemas.microsoft.com/office/drawing/2014/main" id="{A1EF03EE-A425-734A-9284-F3E64204D36B}"/>
                    </a:ext>
                  </a:extLst>
                </p:cNvPr>
                <p:cNvSpPr/>
                <p:nvPr/>
              </p:nvSpPr>
              <p:spPr>
                <a:xfrm>
                  <a:off x="6860737" y="-30832"/>
                  <a:ext cx="1654746" cy="589915"/>
                </a:xfrm>
                <a:prstGeom prst="roundRect">
                  <a:avLst/>
                </a:prstGeom>
                <a:solidFill>
                  <a:srgbClr val="A35B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effectLst/>
                      <a:ea typeface="Calibri" panose="020F0502020204030204" pitchFamily="34" charset="0"/>
                      <a:cs typeface="Times New Roman" panose="02020603050405020304" pitchFamily="18" charset="0"/>
                    </a:rPr>
                    <a:t>JRC</a:t>
                  </a:r>
                  <a:endParaRPr lang="pt-BR" sz="1600" dirty="0">
                    <a:effectLst/>
                    <a:ea typeface="Calibri" panose="020F0502020204030204" pitchFamily="34" charset="0"/>
                    <a:cs typeface="Times New Roman" panose="02020603050405020304" pitchFamily="18" charset="0"/>
                  </a:endParaRPr>
                </a:p>
              </p:txBody>
            </p:sp>
            <p:sp>
              <p:nvSpPr>
                <p:cNvPr id="22" name="Retângulo Arredondado 21">
                  <a:extLst>
                    <a:ext uri="{FF2B5EF4-FFF2-40B4-BE49-F238E27FC236}">
                      <a16:creationId xmlns:a16="http://schemas.microsoft.com/office/drawing/2014/main" id="{9D056240-D562-CB4F-9138-28BD545CBA9C}"/>
                    </a:ext>
                  </a:extLst>
                </p:cNvPr>
                <p:cNvSpPr/>
                <p:nvPr/>
              </p:nvSpPr>
              <p:spPr>
                <a:xfrm>
                  <a:off x="95535" y="27295"/>
                  <a:ext cx="1655116" cy="5903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4546A"/>
                      </a:solidFill>
                      <a:effectLst/>
                      <a:ea typeface="Calibri" panose="020F0502020204030204" pitchFamily="34" charset="0"/>
                      <a:cs typeface="Times New Roman" panose="02020603050405020304" pitchFamily="18" charset="0"/>
                    </a:rPr>
                    <a:t>GLOBAL</a:t>
                  </a:r>
                  <a:endParaRPr lang="pt-BR" sz="1600" dirty="0">
                    <a:effectLst/>
                    <a:ea typeface="Calibri" panose="020F0502020204030204" pitchFamily="34" charset="0"/>
                    <a:cs typeface="Times New Roman" panose="02020603050405020304" pitchFamily="18" charset="0"/>
                  </a:endParaRPr>
                </a:p>
              </p:txBody>
            </p:sp>
            <p:sp>
              <p:nvSpPr>
                <p:cNvPr id="23" name="Retângulo Arredondado 22">
                  <a:extLst>
                    <a:ext uri="{FF2B5EF4-FFF2-40B4-BE49-F238E27FC236}">
                      <a16:creationId xmlns:a16="http://schemas.microsoft.com/office/drawing/2014/main" id="{A9E159C6-FCDE-1843-8289-D32825605DED}"/>
                    </a:ext>
                  </a:extLst>
                </p:cNvPr>
                <p:cNvSpPr/>
                <p:nvPr/>
              </p:nvSpPr>
              <p:spPr>
                <a:xfrm>
                  <a:off x="95535" y="1048994"/>
                  <a:ext cx="1655116" cy="5903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4546A"/>
                      </a:solidFill>
                      <a:effectLst/>
                      <a:ea typeface="Calibri" panose="020F0502020204030204" pitchFamily="34" charset="0"/>
                      <a:cs typeface="Times New Roman" panose="02020603050405020304" pitchFamily="18" charset="0"/>
                    </a:rPr>
                    <a:t>REGIONAL</a:t>
                  </a:r>
                  <a:endParaRPr lang="pt-BR" sz="1600" dirty="0">
                    <a:solidFill>
                      <a:schemeClr val="tx1"/>
                    </a:solidFill>
                    <a:effectLst/>
                    <a:ea typeface="Calibri" panose="020F0502020204030204" pitchFamily="34" charset="0"/>
                    <a:cs typeface="Times New Roman" panose="02020603050405020304" pitchFamily="18" charset="0"/>
                  </a:endParaRPr>
                </a:p>
              </p:txBody>
            </p:sp>
            <p:sp>
              <p:nvSpPr>
                <p:cNvPr id="24" name="Retângulo Arredondado 23">
                  <a:extLst>
                    <a:ext uri="{FF2B5EF4-FFF2-40B4-BE49-F238E27FC236}">
                      <a16:creationId xmlns:a16="http://schemas.microsoft.com/office/drawing/2014/main" id="{C1E3FCDE-5B79-D442-985F-BD9F0D95FC9E}"/>
                    </a:ext>
                  </a:extLst>
                </p:cNvPr>
                <p:cNvSpPr/>
                <p:nvPr/>
              </p:nvSpPr>
              <p:spPr>
                <a:xfrm>
                  <a:off x="4235211" y="1055894"/>
                  <a:ext cx="1655116" cy="590309"/>
                </a:xfrm>
                <a:prstGeom prst="roundRect">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ea typeface="Calibri" panose="020F0502020204030204" pitchFamily="34" charset="0"/>
                      <a:cs typeface="Times New Roman" panose="02020603050405020304" pitchFamily="18" charset="0"/>
                    </a:rPr>
                    <a:t>Host Institution</a:t>
                  </a:r>
                  <a:endParaRPr lang="pt-BR" sz="1600" dirty="0">
                    <a:effectLst/>
                    <a:ea typeface="Calibri" panose="020F0502020204030204" pitchFamily="34" charset="0"/>
                    <a:cs typeface="Times New Roman" panose="02020603050405020304" pitchFamily="18" charset="0"/>
                  </a:endParaRPr>
                </a:p>
              </p:txBody>
            </p:sp>
            <p:sp>
              <p:nvSpPr>
                <p:cNvPr id="25" name="Retângulo Arredondado 24">
                  <a:extLst>
                    <a:ext uri="{FF2B5EF4-FFF2-40B4-BE49-F238E27FC236}">
                      <a16:creationId xmlns:a16="http://schemas.microsoft.com/office/drawing/2014/main" id="{6762C55E-0FD4-0247-BE3B-1AD777E24EFB}"/>
                    </a:ext>
                  </a:extLst>
                </p:cNvPr>
                <p:cNvSpPr/>
                <p:nvPr/>
              </p:nvSpPr>
              <p:spPr>
                <a:xfrm>
                  <a:off x="138585" y="2485211"/>
                  <a:ext cx="1655116" cy="5903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4546A"/>
                      </a:solidFill>
                      <a:effectLst/>
                      <a:ea typeface="Calibri" panose="020F0502020204030204" pitchFamily="34" charset="0"/>
                      <a:cs typeface="Times New Roman" panose="02020603050405020304" pitchFamily="18" charset="0"/>
                    </a:rPr>
                    <a:t>NATIONAL</a:t>
                  </a:r>
                  <a:endParaRPr lang="pt-BR" sz="1600" dirty="0">
                    <a:effectLst/>
                    <a:ea typeface="Calibri" panose="020F0502020204030204" pitchFamily="34" charset="0"/>
                    <a:cs typeface="Times New Roman" panose="02020603050405020304" pitchFamily="18" charset="0"/>
                  </a:endParaRPr>
                </a:p>
                <a:p>
                  <a:pPr algn="ctr">
                    <a:spcAft>
                      <a:spcPts val="0"/>
                    </a:spcAft>
                  </a:pPr>
                  <a:r>
                    <a:rPr lang="en-GB" sz="1600" b="1" dirty="0">
                      <a:solidFill>
                        <a:srgbClr val="44546A"/>
                      </a:solidFill>
                      <a:effectLst/>
                      <a:ea typeface="Calibri" panose="020F0502020204030204" pitchFamily="34" charset="0"/>
                      <a:cs typeface="Times New Roman" panose="02020603050405020304" pitchFamily="18" charset="0"/>
                    </a:rPr>
                    <a:t> </a:t>
                  </a:r>
                  <a:endParaRPr lang="pt-BR" sz="1600" dirty="0">
                    <a:effectLst/>
                    <a:ea typeface="Calibri" panose="020F0502020204030204" pitchFamily="34" charset="0"/>
                    <a:cs typeface="Times New Roman" panose="02020603050405020304" pitchFamily="18" charset="0"/>
                  </a:endParaRPr>
                </a:p>
              </p:txBody>
            </p:sp>
            <p:sp>
              <p:nvSpPr>
                <p:cNvPr id="26" name="Retângulo Arredondado 25">
                  <a:extLst>
                    <a:ext uri="{FF2B5EF4-FFF2-40B4-BE49-F238E27FC236}">
                      <a16:creationId xmlns:a16="http://schemas.microsoft.com/office/drawing/2014/main" id="{8ABA7B5E-5E81-5040-82F9-58C7BDE5C0D6}"/>
                    </a:ext>
                  </a:extLst>
                </p:cNvPr>
                <p:cNvSpPr/>
                <p:nvPr/>
              </p:nvSpPr>
              <p:spPr>
                <a:xfrm>
                  <a:off x="85777" y="3850948"/>
                  <a:ext cx="1655116" cy="5903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4546A"/>
                      </a:solidFill>
                      <a:effectLst/>
                      <a:ea typeface="Calibri" panose="020F0502020204030204" pitchFamily="34" charset="0"/>
                      <a:cs typeface="Times New Roman" panose="02020603050405020304" pitchFamily="18" charset="0"/>
                    </a:rPr>
                    <a:t>LOCAL</a:t>
                  </a:r>
                  <a:endParaRPr lang="pt-BR" sz="1600" dirty="0">
                    <a:effectLst/>
                    <a:ea typeface="Calibri" panose="020F0502020204030204" pitchFamily="34" charset="0"/>
                    <a:cs typeface="Times New Roman" panose="02020603050405020304" pitchFamily="18" charset="0"/>
                  </a:endParaRPr>
                </a:p>
                <a:p>
                  <a:pPr algn="ctr">
                    <a:spcAft>
                      <a:spcPts val="0"/>
                    </a:spcAft>
                  </a:pPr>
                  <a:r>
                    <a:rPr lang="en-GB" sz="1200" b="1" dirty="0">
                      <a:solidFill>
                        <a:srgbClr val="44546A"/>
                      </a:solidFill>
                      <a:effectLst/>
                      <a:ea typeface="Calibri" panose="020F0502020204030204" pitchFamily="34" charset="0"/>
                      <a:cs typeface="Times New Roman" panose="02020603050405020304" pitchFamily="18" charset="0"/>
                    </a:rPr>
                    <a:t> </a:t>
                  </a:r>
                  <a:endParaRPr lang="pt-BR" sz="1200" dirty="0">
                    <a:effectLst/>
                    <a:ea typeface="Calibri" panose="020F0502020204030204" pitchFamily="34" charset="0"/>
                    <a:cs typeface="Times New Roman" panose="02020603050405020304" pitchFamily="18" charset="0"/>
                  </a:endParaRPr>
                </a:p>
              </p:txBody>
            </p:sp>
            <p:sp>
              <p:nvSpPr>
                <p:cNvPr id="27" name="Retângulo Arredondado 26">
                  <a:extLst>
                    <a:ext uri="{FF2B5EF4-FFF2-40B4-BE49-F238E27FC236}">
                      <a16:creationId xmlns:a16="http://schemas.microsoft.com/office/drawing/2014/main" id="{5D970DFB-CFB6-174B-BE3E-82CF5858072D}"/>
                    </a:ext>
                  </a:extLst>
                </p:cNvPr>
                <p:cNvSpPr/>
                <p:nvPr/>
              </p:nvSpPr>
              <p:spPr>
                <a:xfrm>
                  <a:off x="4005680" y="2917275"/>
                  <a:ext cx="1655116" cy="557256"/>
                </a:xfrm>
                <a:prstGeom prst="roundRect">
                  <a:avLst/>
                </a:prstGeom>
                <a:solidFill>
                  <a:schemeClr val="accent6">
                    <a:lumMod val="20000"/>
                    <a:lumOff val="80000"/>
                  </a:schemeClr>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rgbClr val="41AD53"/>
                      </a:solidFill>
                    </a:rPr>
                    <a:t>GOVERNMENT</a:t>
                  </a:r>
                  <a:endParaRPr lang="pt-BR" sz="1600" b="1" dirty="0">
                    <a:solidFill>
                      <a:srgbClr val="41AD53"/>
                    </a:solidFill>
                  </a:endParaRPr>
                </a:p>
              </p:txBody>
            </p:sp>
            <p:sp>
              <p:nvSpPr>
                <p:cNvPr id="28" name="Retângulo Arredondado 27">
                  <a:extLst>
                    <a:ext uri="{FF2B5EF4-FFF2-40B4-BE49-F238E27FC236}">
                      <a16:creationId xmlns:a16="http://schemas.microsoft.com/office/drawing/2014/main" id="{B086BEA3-F6AC-C44C-8C2C-703AB5D632D9}"/>
                    </a:ext>
                  </a:extLst>
                </p:cNvPr>
                <p:cNvSpPr/>
                <p:nvPr/>
              </p:nvSpPr>
              <p:spPr>
                <a:xfrm>
                  <a:off x="6999103" y="2898295"/>
                  <a:ext cx="1429143" cy="554990"/>
                </a:xfrm>
                <a:prstGeom prst="roundRect">
                  <a:avLst/>
                </a:prstGeom>
                <a:solidFill>
                  <a:schemeClr val="accent6">
                    <a:lumMod val="20000"/>
                    <a:lumOff val="80000"/>
                  </a:schemeClr>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1AD53"/>
                      </a:solidFill>
                      <a:ea typeface="Calibri" panose="020F0502020204030204" pitchFamily="34" charset="0"/>
                      <a:cs typeface="Times New Roman" panose="02020603050405020304" pitchFamily="18" charset="0"/>
                    </a:rPr>
                    <a:t>RESEARCH</a:t>
                  </a:r>
                  <a:endParaRPr lang="pt-BR" sz="1600" dirty="0">
                    <a:solidFill>
                      <a:srgbClr val="41AD53"/>
                    </a:solidFill>
                    <a:effectLst/>
                    <a:ea typeface="Calibri" panose="020F0502020204030204" pitchFamily="34" charset="0"/>
                    <a:cs typeface="Times New Roman" panose="02020603050405020304" pitchFamily="18" charset="0"/>
                  </a:endParaRPr>
                </a:p>
              </p:txBody>
            </p:sp>
            <p:sp>
              <p:nvSpPr>
                <p:cNvPr id="29" name="Retângulo Arredondado 28">
                  <a:extLst>
                    <a:ext uri="{FF2B5EF4-FFF2-40B4-BE49-F238E27FC236}">
                      <a16:creationId xmlns:a16="http://schemas.microsoft.com/office/drawing/2014/main" id="{10B46CE3-387E-D040-B5E5-4ABFDE88CA7C}"/>
                    </a:ext>
                  </a:extLst>
                </p:cNvPr>
                <p:cNvSpPr/>
                <p:nvPr/>
              </p:nvSpPr>
              <p:spPr>
                <a:xfrm>
                  <a:off x="8473408" y="2902921"/>
                  <a:ext cx="1249632" cy="554990"/>
                </a:xfrm>
                <a:prstGeom prst="roundRect">
                  <a:avLst/>
                </a:prstGeom>
                <a:solidFill>
                  <a:schemeClr val="accent6">
                    <a:lumMod val="20000"/>
                    <a:lumOff val="80000"/>
                  </a:schemeClr>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t-BR" sz="1600" b="1" dirty="0">
                      <a:solidFill>
                        <a:srgbClr val="41AD53"/>
                      </a:solidFill>
                      <a:effectLst/>
                      <a:ea typeface="Calibri" panose="020F0502020204030204" pitchFamily="34" charset="0"/>
                      <a:cs typeface="Times New Roman" panose="02020603050405020304" pitchFamily="18" charset="0"/>
                    </a:rPr>
                    <a:t>EDUCATION</a:t>
                  </a:r>
                </a:p>
              </p:txBody>
            </p:sp>
            <p:sp>
              <p:nvSpPr>
                <p:cNvPr id="30" name="Retângulo Arredondado 29">
                  <a:extLst>
                    <a:ext uri="{FF2B5EF4-FFF2-40B4-BE49-F238E27FC236}">
                      <a16:creationId xmlns:a16="http://schemas.microsoft.com/office/drawing/2014/main" id="{7C4916BB-F82F-D244-9B26-DEF80FF442F1}"/>
                    </a:ext>
                  </a:extLst>
                </p:cNvPr>
                <p:cNvSpPr/>
                <p:nvPr/>
              </p:nvSpPr>
              <p:spPr>
                <a:xfrm>
                  <a:off x="1798574" y="3946841"/>
                  <a:ext cx="8766128" cy="270014"/>
                </a:xfrm>
                <a:prstGeom prst="roundRect">
                  <a:avLst/>
                </a:prstGeom>
                <a:solidFill>
                  <a:schemeClr val="accent4">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pt-BR" sz="1600" b="1" dirty="0">
                      <a:effectLst/>
                      <a:ea typeface="Calibri" panose="020F0502020204030204" pitchFamily="34" charset="0"/>
                      <a:cs typeface="Times New Roman" panose="02020603050405020304" pitchFamily="18" charset="0"/>
                    </a:rPr>
                    <a:t>PROTECTED AREAS and SURROUNDINGS</a:t>
                  </a:r>
                </a:p>
              </p:txBody>
            </p:sp>
            <p:sp>
              <p:nvSpPr>
                <p:cNvPr id="31" name="Retângulo Arredondado 30">
                  <a:extLst>
                    <a:ext uri="{FF2B5EF4-FFF2-40B4-BE49-F238E27FC236}">
                      <a16:creationId xmlns:a16="http://schemas.microsoft.com/office/drawing/2014/main" id="{9174E3B0-6356-DD40-AD82-FC21A3C59D70}"/>
                    </a:ext>
                  </a:extLst>
                </p:cNvPr>
                <p:cNvSpPr/>
                <p:nvPr/>
              </p:nvSpPr>
              <p:spPr>
                <a:xfrm>
                  <a:off x="6953940" y="4309407"/>
                  <a:ext cx="3203940" cy="547427"/>
                </a:xfrm>
                <a:prstGeom prst="roundRect">
                  <a:avLst/>
                </a:prstGeom>
                <a:solidFill>
                  <a:schemeClr val="accent4">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FFFFFF"/>
                      </a:solidFill>
                      <a:ea typeface="Calibri" panose="020F0502020204030204" pitchFamily="34" charset="0"/>
                      <a:cs typeface="Times New Roman" panose="02020603050405020304" pitchFamily="18" charset="0"/>
                    </a:rPr>
                    <a:t>PROTECTED AREA MANAGEMENT TEAM</a:t>
                  </a:r>
                  <a:endParaRPr lang="pt-BR" sz="1600" dirty="0">
                    <a:effectLst/>
                    <a:ea typeface="Calibri" panose="020F0502020204030204" pitchFamily="34" charset="0"/>
                    <a:cs typeface="Times New Roman" panose="02020603050405020304" pitchFamily="18" charset="0"/>
                  </a:endParaRPr>
                </a:p>
              </p:txBody>
            </p:sp>
            <p:sp>
              <p:nvSpPr>
                <p:cNvPr id="32" name="Retângulo Arredondado 31">
                  <a:extLst>
                    <a:ext uri="{FF2B5EF4-FFF2-40B4-BE49-F238E27FC236}">
                      <a16:creationId xmlns:a16="http://schemas.microsoft.com/office/drawing/2014/main" id="{5409D785-19BA-3249-B2F2-A9DC0DFBD629}"/>
                    </a:ext>
                  </a:extLst>
                </p:cNvPr>
                <p:cNvSpPr/>
                <p:nvPr/>
              </p:nvSpPr>
              <p:spPr>
                <a:xfrm>
                  <a:off x="5776021" y="1462569"/>
                  <a:ext cx="2094204" cy="555585"/>
                </a:xfrm>
                <a:prstGeom prst="roundRect">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400" b="1" dirty="0">
                      <a:effectLst/>
                      <a:ea typeface="Calibri" panose="020F0502020204030204" pitchFamily="34" charset="0"/>
                      <a:cs typeface="Times New Roman" panose="02020603050405020304" pitchFamily="18" charset="0"/>
                    </a:rPr>
                    <a:t>REGIONAL OBSERVATORY - REGIONAL HUB</a:t>
                  </a:r>
                  <a:endParaRPr lang="pt-BR" sz="1400" dirty="0">
                    <a:effectLst/>
                    <a:ea typeface="Calibri" panose="020F0502020204030204" pitchFamily="34" charset="0"/>
                    <a:cs typeface="Times New Roman" panose="02020603050405020304" pitchFamily="18" charset="0"/>
                  </a:endParaRPr>
                </a:p>
              </p:txBody>
            </p:sp>
            <p:sp>
              <p:nvSpPr>
                <p:cNvPr id="33" name="Retângulo Arredondado 32">
                  <a:extLst>
                    <a:ext uri="{FF2B5EF4-FFF2-40B4-BE49-F238E27FC236}">
                      <a16:creationId xmlns:a16="http://schemas.microsoft.com/office/drawing/2014/main" id="{CE42B352-DFFE-594D-9E6F-BDA490061D80}"/>
                    </a:ext>
                  </a:extLst>
                </p:cNvPr>
                <p:cNvSpPr/>
                <p:nvPr/>
              </p:nvSpPr>
              <p:spPr>
                <a:xfrm>
                  <a:off x="3924322" y="2362803"/>
                  <a:ext cx="5872829" cy="446979"/>
                </a:xfrm>
                <a:prstGeom prst="roundRect">
                  <a:avLst/>
                </a:prstGeom>
                <a:solidFill>
                  <a:schemeClr val="accent6">
                    <a:lumMod val="20000"/>
                    <a:lumOff val="80000"/>
                  </a:schemeClr>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1AD53"/>
                      </a:solidFill>
                      <a:effectLst/>
                      <a:ea typeface="Calibri" panose="020F0502020204030204" pitchFamily="34" charset="0"/>
                      <a:cs typeface="Times New Roman" panose="02020603050405020304" pitchFamily="18" charset="0"/>
                    </a:rPr>
                    <a:t>ENVIRONMENT SECTOR</a:t>
                  </a:r>
                  <a:endParaRPr lang="pt-BR" sz="1600" dirty="0">
                    <a:solidFill>
                      <a:srgbClr val="41AD53"/>
                    </a:solidFill>
                    <a:effectLst/>
                    <a:ea typeface="Calibri" panose="020F0502020204030204" pitchFamily="34" charset="0"/>
                    <a:cs typeface="Times New Roman" panose="02020603050405020304" pitchFamily="18" charset="0"/>
                  </a:endParaRPr>
                </a:p>
              </p:txBody>
            </p:sp>
            <p:sp>
              <p:nvSpPr>
                <p:cNvPr id="34" name="Retângulo Arredondado 33">
                  <a:extLst>
                    <a:ext uri="{FF2B5EF4-FFF2-40B4-BE49-F238E27FC236}">
                      <a16:creationId xmlns:a16="http://schemas.microsoft.com/office/drawing/2014/main" id="{3BB57481-9363-A24C-9E21-F6C87FACE47A}"/>
                    </a:ext>
                  </a:extLst>
                </p:cNvPr>
                <p:cNvSpPr/>
                <p:nvPr/>
              </p:nvSpPr>
              <p:spPr>
                <a:xfrm>
                  <a:off x="5704308" y="2910276"/>
                  <a:ext cx="1249632" cy="554990"/>
                </a:xfrm>
                <a:prstGeom prst="roundRect">
                  <a:avLst/>
                </a:prstGeom>
                <a:solidFill>
                  <a:schemeClr val="accent6">
                    <a:lumMod val="20000"/>
                    <a:lumOff val="80000"/>
                  </a:schemeClr>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rgbClr val="41AD53"/>
                      </a:solidFill>
                      <a:effectLst/>
                      <a:ea typeface="Calibri" panose="020F0502020204030204" pitchFamily="34" charset="0"/>
                      <a:cs typeface="Times New Roman" panose="02020603050405020304" pitchFamily="18" charset="0"/>
                    </a:rPr>
                    <a:t>NGO’s</a:t>
                  </a:r>
                  <a:r>
                    <a:rPr lang="en-GB" sz="1600" b="1" dirty="0">
                      <a:solidFill>
                        <a:srgbClr val="44546A"/>
                      </a:solidFill>
                      <a:effectLst/>
                      <a:ea typeface="Calibri" panose="020F0502020204030204" pitchFamily="34" charset="0"/>
                      <a:cs typeface="Times New Roman" panose="02020603050405020304" pitchFamily="18" charset="0"/>
                    </a:rPr>
                    <a:t>  </a:t>
                  </a:r>
                  <a:endParaRPr lang="pt-BR" sz="1600" dirty="0">
                    <a:effectLst/>
                    <a:ea typeface="Calibri" panose="020F0502020204030204" pitchFamily="34" charset="0"/>
                    <a:cs typeface="Times New Roman" panose="02020603050405020304" pitchFamily="18" charset="0"/>
                  </a:endParaRPr>
                </a:p>
              </p:txBody>
            </p:sp>
          </p:grpSp>
          <p:grpSp>
            <p:nvGrpSpPr>
              <p:cNvPr id="11" name="Agrupar 10">
                <a:extLst>
                  <a:ext uri="{FF2B5EF4-FFF2-40B4-BE49-F238E27FC236}">
                    <a16:creationId xmlns:a16="http://schemas.microsoft.com/office/drawing/2014/main" id="{6F14C789-D1EC-5B46-ACB5-5E49B0E7E0C5}"/>
                  </a:ext>
                </a:extLst>
              </p:cNvPr>
              <p:cNvGrpSpPr/>
              <p:nvPr/>
            </p:nvGrpSpPr>
            <p:grpSpPr>
              <a:xfrm>
                <a:off x="2270582" y="1294772"/>
                <a:ext cx="7398149" cy="4072701"/>
                <a:chOff x="-429076" y="61058"/>
                <a:chExt cx="7398149" cy="4072701"/>
              </a:xfrm>
            </p:grpSpPr>
            <p:sp>
              <p:nvSpPr>
                <p:cNvPr id="12" name="Caixa de Texto 5">
                  <a:extLst>
                    <a:ext uri="{FF2B5EF4-FFF2-40B4-BE49-F238E27FC236}">
                      <a16:creationId xmlns:a16="http://schemas.microsoft.com/office/drawing/2014/main" id="{E492580D-6990-BF4A-B056-5710B2021669}"/>
                    </a:ext>
                  </a:extLst>
                </p:cNvPr>
                <p:cNvSpPr txBox="1"/>
                <p:nvPr/>
              </p:nvSpPr>
              <p:spPr>
                <a:xfrm>
                  <a:off x="-429076" y="133323"/>
                  <a:ext cx="1597025" cy="2889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Donors</a:t>
                  </a:r>
                </a:p>
              </p:txBody>
            </p:sp>
            <p:sp>
              <p:nvSpPr>
                <p:cNvPr id="13" name="Caixa de Texto 6">
                  <a:extLst>
                    <a:ext uri="{FF2B5EF4-FFF2-40B4-BE49-F238E27FC236}">
                      <a16:creationId xmlns:a16="http://schemas.microsoft.com/office/drawing/2014/main" id="{9E0C2ADD-7912-8A45-93F4-F6AE7E8B01DF}"/>
                    </a:ext>
                  </a:extLst>
                </p:cNvPr>
                <p:cNvSpPr txBox="1"/>
                <p:nvPr/>
              </p:nvSpPr>
              <p:spPr>
                <a:xfrm>
                  <a:off x="2925729" y="61058"/>
                  <a:ext cx="2405724" cy="3002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Programme coordination</a:t>
                  </a:r>
                </a:p>
              </p:txBody>
            </p:sp>
            <p:sp>
              <p:nvSpPr>
                <p:cNvPr id="14" name="Caixa de Texto 61">
                  <a:extLst>
                    <a:ext uri="{FF2B5EF4-FFF2-40B4-BE49-F238E27FC236}">
                      <a16:creationId xmlns:a16="http://schemas.microsoft.com/office/drawing/2014/main" id="{65305BF5-9995-7140-9CCC-B114BC5A3943}"/>
                    </a:ext>
                  </a:extLst>
                </p:cNvPr>
                <p:cNvSpPr txBox="1"/>
                <p:nvPr/>
              </p:nvSpPr>
              <p:spPr>
                <a:xfrm>
                  <a:off x="1535553" y="1078082"/>
                  <a:ext cx="1655116" cy="20511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sz="1600" b="1" dirty="0"/>
                    <a:t>Regional</a:t>
                  </a:r>
                  <a:r>
                    <a:rPr lang="fr-FR" sz="1600" b="1" dirty="0"/>
                    <a:t> Partner</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ixa de Texto 62">
                  <a:extLst>
                    <a:ext uri="{FF2B5EF4-FFF2-40B4-BE49-F238E27FC236}">
                      <a16:creationId xmlns:a16="http://schemas.microsoft.com/office/drawing/2014/main" id="{9616E057-0F98-2E49-AB4F-A9E111A15234}"/>
                    </a:ext>
                  </a:extLst>
                </p:cNvPr>
                <p:cNvSpPr txBox="1"/>
                <p:nvPr/>
              </p:nvSpPr>
              <p:spPr>
                <a:xfrm>
                  <a:off x="1180257" y="2953658"/>
                  <a:ext cx="5788816" cy="3537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b="1" dirty="0"/>
                    <a:t>Beneficiaries</a:t>
                  </a:r>
                  <a:endParaRPr lang="en-GB" dirty="0"/>
                </a:p>
              </p:txBody>
            </p:sp>
            <p:sp>
              <p:nvSpPr>
                <p:cNvPr id="16" name="Caixa de Texto 63">
                  <a:extLst>
                    <a:ext uri="{FF2B5EF4-FFF2-40B4-BE49-F238E27FC236}">
                      <a16:creationId xmlns:a16="http://schemas.microsoft.com/office/drawing/2014/main" id="{3C6A3BE5-ED97-4E4A-B374-57A715E1A67D}"/>
                    </a:ext>
                  </a:extLst>
                </p:cNvPr>
                <p:cNvSpPr txBox="1"/>
                <p:nvPr/>
              </p:nvSpPr>
              <p:spPr>
                <a:xfrm>
                  <a:off x="2018637" y="2006583"/>
                  <a:ext cx="2383790" cy="3002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Caixa de Texto 8">
                  <a:extLst>
                    <a:ext uri="{FF2B5EF4-FFF2-40B4-BE49-F238E27FC236}">
                      <a16:creationId xmlns:a16="http://schemas.microsoft.com/office/drawing/2014/main" id="{26EDB7E1-3370-0E40-B119-F05CBC105958}"/>
                    </a:ext>
                  </a:extLst>
                </p:cNvPr>
                <p:cNvSpPr txBox="1"/>
                <p:nvPr/>
              </p:nvSpPr>
              <p:spPr>
                <a:xfrm>
                  <a:off x="2689751" y="3826331"/>
                  <a:ext cx="1379741" cy="30742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b="1" dirty="0"/>
                    <a:t>Beneficiaries</a:t>
                  </a:r>
                  <a:endParaRPr lang="en-GB" dirty="0"/>
                </a:p>
              </p:txBody>
            </p:sp>
          </p:grpSp>
        </p:grpSp>
        <p:sp>
          <p:nvSpPr>
            <p:cNvPr id="7" name="Retângulo Arredondado 6">
              <a:extLst>
                <a:ext uri="{FF2B5EF4-FFF2-40B4-BE49-F238E27FC236}">
                  <a16:creationId xmlns:a16="http://schemas.microsoft.com/office/drawing/2014/main" id="{80781D55-D02C-8644-8168-051798566750}"/>
                </a:ext>
              </a:extLst>
            </p:cNvPr>
            <p:cNvSpPr/>
            <p:nvPr/>
          </p:nvSpPr>
          <p:spPr>
            <a:xfrm>
              <a:off x="3916972" y="-212546"/>
              <a:ext cx="1237566" cy="76485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b="1" dirty="0">
                  <a:effectLst/>
                  <a:ea typeface="Calibri" panose="020F0502020204030204" pitchFamily="34" charset="0"/>
                  <a:cs typeface="Times New Roman" panose="02020603050405020304" pitchFamily="18" charset="0"/>
                </a:rPr>
                <a:t>ACP</a:t>
              </a:r>
              <a:endParaRPr lang="pt-BR" dirty="0">
                <a:effectLst/>
                <a:ea typeface="Calibri" panose="020F0502020204030204" pitchFamily="34" charset="0"/>
                <a:cs typeface="Times New Roman" panose="02020603050405020304" pitchFamily="18" charset="0"/>
              </a:endParaRPr>
            </a:p>
          </p:txBody>
        </p:sp>
        <p:sp>
          <p:nvSpPr>
            <p:cNvPr id="8" name="Retângulo Arredondado 7">
              <a:extLst>
                <a:ext uri="{FF2B5EF4-FFF2-40B4-BE49-F238E27FC236}">
                  <a16:creationId xmlns:a16="http://schemas.microsoft.com/office/drawing/2014/main" id="{E693AA61-3D32-2449-9801-20CC962139AE}"/>
                </a:ext>
              </a:extLst>
            </p:cNvPr>
            <p:cNvSpPr/>
            <p:nvPr/>
          </p:nvSpPr>
          <p:spPr>
            <a:xfrm>
              <a:off x="2315936" y="2871344"/>
              <a:ext cx="1332151" cy="554990"/>
            </a:xfrm>
            <a:prstGeom prst="round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solidFill>
                    <a:schemeClr val="bg1"/>
                  </a:solidFill>
                  <a:effectLst/>
                  <a:ea typeface="Calibri" panose="020F0502020204030204" pitchFamily="34" charset="0"/>
                  <a:cs typeface="Times New Roman" panose="02020603050405020304" pitchFamily="18" charset="0"/>
                </a:rPr>
                <a:t>DEU  </a:t>
              </a:r>
              <a:endParaRPr lang="pt-BR" sz="1600" dirty="0">
                <a:solidFill>
                  <a:schemeClr val="bg1"/>
                </a:solidFill>
                <a:effectLst/>
                <a:ea typeface="Calibri" panose="020F0502020204030204" pitchFamily="34" charset="0"/>
                <a:cs typeface="Times New Roman" panose="02020603050405020304" pitchFamily="18" charset="0"/>
              </a:endParaRPr>
            </a:p>
          </p:txBody>
        </p:sp>
      </p:grpSp>
      <p:sp>
        <p:nvSpPr>
          <p:cNvPr id="35" name="Retângulo Arredondado 34">
            <a:extLst>
              <a:ext uri="{FF2B5EF4-FFF2-40B4-BE49-F238E27FC236}">
                <a16:creationId xmlns:a16="http://schemas.microsoft.com/office/drawing/2014/main" id="{6DBF5661-9E77-4949-8CCA-2DF484BF1AA6}"/>
              </a:ext>
            </a:extLst>
          </p:cNvPr>
          <p:cNvSpPr/>
          <p:nvPr/>
        </p:nvSpPr>
        <p:spPr>
          <a:xfrm>
            <a:off x="10622280" y="804258"/>
            <a:ext cx="961132" cy="588063"/>
          </a:xfrm>
          <a:prstGeom prst="roundRect">
            <a:avLst/>
          </a:prstGeom>
          <a:solidFill>
            <a:srgbClr val="CF78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600" b="1" dirty="0">
                <a:effectLst/>
                <a:ea typeface="Calibri" panose="020F0502020204030204" pitchFamily="34" charset="0"/>
                <a:cs typeface="Times New Roman" panose="02020603050405020304" pitchFamily="18" charset="0"/>
              </a:rPr>
              <a:t>WCMC</a:t>
            </a:r>
            <a:endParaRPr lang="pt-BR" sz="1600" dirty="0">
              <a:effectLst/>
              <a:ea typeface="Calibri" panose="020F0502020204030204" pitchFamily="34" charset="0"/>
              <a:cs typeface="Times New Roman" panose="02020603050405020304" pitchFamily="18" charset="0"/>
            </a:endParaRPr>
          </a:p>
        </p:txBody>
      </p:sp>
      <p:sp>
        <p:nvSpPr>
          <p:cNvPr id="36" name="Caixa de Texto 61">
            <a:extLst>
              <a:ext uri="{FF2B5EF4-FFF2-40B4-BE49-F238E27FC236}">
                <a16:creationId xmlns:a16="http://schemas.microsoft.com/office/drawing/2014/main" id="{F63CCC66-0CED-134C-8A77-1254BED21290}"/>
              </a:ext>
            </a:extLst>
          </p:cNvPr>
          <p:cNvSpPr txBox="1"/>
          <p:nvPr/>
        </p:nvSpPr>
        <p:spPr>
          <a:xfrm>
            <a:off x="10438312" y="1454407"/>
            <a:ext cx="1409508" cy="334159"/>
          </a:xfrm>
          <a:prstGeom prst="rect">
            <a:avLst/>
          </a:prstGeom>
          <a:noFill/>
          <a:ln w="6350">
            <a:noFill/>
          </a:ln>
        </p:spPr>
        <p:txBody>
          <a:bodyPr rot="0" spcFirstLastPara="0" vert="horz" wrap="square" lIns="91440" tIns="45720" rIns="91440" bIns="72000" numCol="1" spcCol="0" rtlCol="0" fromWordArt="0" anchor="t" anchorCtr="0" forceAA="0" compatLnSpc="1">
            <a:prstTxWarp prst="textNoShape">
              <a:avLst/>
            </a:prstTxWarp>
            <a:noAutofit/>
          </a:bodyPr>
          <a:lstStyle/>
          <a:p>
            <a:r>
              <a:rPr lang="fr-FR" sz="1600" b="1" dirty="0"/>
              <a:t>Global Partner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Caixa de Texto 5">
            <a:extLst>
              <a:ext uri="{FF2B5EF4-FFF2-40B4-BE49-F238E27FC236}">
                <a16:creationId xmlns:a16="http://schemas.microsoft.com/office/drawing/2014/main" id="{4F13BE42-0419-E44B-AF44-075DF6260938}"/>
              </a:ext>
            </a:extLst>
          </p:cNvPr>
          <p:cNvSpPr txBox="1"/>
          <p:nvPr/>
        </p:nvSpPr>
        <p:spPr>
          <a:xfrm>
            <a:off x="1849080" y="3764203"/>
            <a:ext cx="1801344" cy="28801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Donor</a:t>
            </a:r>
          </a:p>
        </p:txBody>
      </p:sp>
    </p:spTree>
    <p:extLst>
      <p:ext uri="{BB962C8B-B14F-4D97-AF65-F5344CB8AC3E}">
        <p14:creationId xmlns:p14="http://schemas.microsoft.com/office/powerpoint/2010/main" val="400593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dirty="0"/>
              <a:t>Map: Africa, Caribbean, Pacific</a:t>
            </a:r>
          </a:p>
        </p:txBody>
      </p:sp>
      <p:sp>
        <p:nvSpPr>
          <p:cNvPr id="4" name="Title 3"/>
          <p:cNvSpPr>
            <a:spLocks noGrp="1"/>
          </p:cNvSpPr>
          <p:nvPr>
            <p:ph type="title"/>
          </p:nvPr>
        </p:nvSpPr>
        <p:spPr>
          <a:xfrm>
            <a:off x="727430" y="913584"/>
            <a:ext cx="4346576" cy="858100"/>
          </a:xfrm>
        </p:spPr>
        <p:txBody>
          <a:bodyPr>
            <a:normAutofit/>
          </a:bodyPr>
          <a:lstStyle/>
          <a:p>
            <a:endParaRPr lang="en-US" dirty="0"/>
          </a:p>
        </p:txBody>
      </p:sp>
      <p:sp>
        <p:nvSpPr>
          <p:cNvPr id="6" name="Text Placeholder 5"/>
          <p:cNvSpPr>
            <a:spLocks noGrp="1"/>
          </p:cNvSpPr>
          <p:nvPr>
            <p:ph type="body" sz="half" idx="2"/>
          </p:nvPr>
        </p:nvSpPr>
        <p:spPr>
          <a:xfrm>
            <a:off x="836611" y="2587625"/>
            <a:ext cx="6301167" cy="3006351"/>
          </a:xfrm>
        </p:spPr>
        <p:txBody>
          <a:bodyPr/>
          <a:lstStyle/>
          <a:p>
            <a:endParaRPr lang="en-US" dirty="0"/>
          </a:p>
        </p:txBody>
      </p:sp>
      <p:sp>
        <p:nvSpPr>
          <p:cNvPr id="7" name="Footer Placeholder 2"/>
          <p:cNvSpPr>
            <a:spLocks noGrp="1"/>
          </p:cNvSpPr>
          <p:nvPr>
            <p:ph type="ftr" sz="quarter" idx="13"/>
          </p:nvPr>
        </p:nvSpPr>
        <p:spPr>
          <a:xfrm>
            <a:off x="573140" y="268880"/>
            <a:ext cx="11128081" cy="333110"/>
          </a:xfrm>
        </p:spPr>
        <p:txBody>
          <a:bodyPr/>
          <a:lstStyle/>
          <a:p>
            <a:r>
              <a:rPr lang="en-US" sz="2800" dirty="0"/>
              <a:t>THE LOCATIONS: AFRICA, CARIBBEAN AND PACIFIC (ACP) COUNTRIES</a:t>
            </a:r>
          </a:p>
        </p:txBody>
      </p:sp>
      <p:pic>
        <p:nvPicPr>
          <p:cNvPr id="1026" name="Picture 2" descr="C:\Users\BucioacaR\Desktop\Static map BIOPAMA ACP.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673282"/>
            <a:ext cx="12192000" cy="4369469"/>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
        <p:nvSpPr>
          <p:cNvPr id="3" name="Rectangle 2"/>
          <p:cNvSpPr/>
          <p:nvPr/>
        </p:nvSpPr>
        <p:spPr>
          <a:xfrm>
            <a:off x="0" y="4667656"/>
            <a:ext cx="12192000" cy="1351152"/>
          </a:xfrm>
          <a:prstGeom prst="rect">
            <a:avLst/>
          </a:prstGeom>
          <a:solidFill>
            <a:srgbClr val="679D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t> 79 developing countries (including Least Developed and Small Island States) </a:t>
            </a:r>
          </a:p>
          <a:p>
            <a:r>
              <a:rPr lang="en-GB" sz="2200" dirty="0"/>
              <a:t>    More than 3 billion people whose livelihoods depend on the natural resources</a:t>
            </a:r>
          </a:p>
          <a:p>
            <a:r>
              <a:rPr lang="en-GB" sz="2200" dirty="0"/>
              <a:t>    More than half of the world’s 35 biodiversity hotspots</a:t>
            </a:r>
          </a:p>
          <a:p>
            <a:r>
              <a:rPr lang="en-GB" sz="2200" dirty="0"/>
              <a:t>    More than 9,000 protected areas, terrestrial and marine </a:t>
            </a:r>
          </a:p>
        </p:txBody>
      </p:sp>
    </p:spTree>
    <p:extLst>
      <p:ext uri="{BB962C8B-B14F-4D97-AF65-F5344CB8AC3E}">
        <p14:creationId xmlns:p14="http://schemas.microsoft.com/office/powerpoint/2010/main" val="109739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68779"/>
            <a:ext cx="5801694" cy="648414"/>
          </a:xfrm>
        </p:spPr>
        <p:txBody>
          <a:bodyPr>
            <a:normAutofit/>
          </a:bodyPr>
          <a:lstStyle/>
          <a:p>
            <a:r>
              <a:rPr lang="en-GB" sz="2400" dirty="0"/>
              <a:t>ACP countries’ challenges</a:t>
            </a:r>
          </a:p>
        </p:txBody>
      </p:sp>
      <p:sp>
        <p:nvSpPr>
          <p:cNvPr id="4" name="Text Placeholder 3"/>
          <p:cNvSpPr>
            <a:spLocks noGrp="1"/>
          </p:cNvSpPr>
          <p:nvPr>
            <p:ph type="body" sz="half" idx="2"/>
          </p:nvPr>
        </p:nvSpPr>
        <p:spPr>
          <a:xfrm>
            <a:off x="836610" y="1717194"/>
            <a:ext cx="7677997" cy="4061582"/>
          </a:xfrm>
        </p:spPr>
        <p:txBody>
          <a:bodyPr>
            <a:normAutofit lnSpcReduction="10000"/>
          </a:bodyPr>
          <a:lstStyle/>
          <a:p>
            <a:r>
              <a:rPr lang="en-GB" dirty="0"/>
              <a:t>The main challenges to ensure biodiversity conservation, sustainable livelihoods and effective protected area management and governance are linked to:</a:t>
            </a:r>
          </a:p>
          <a:p>
            <a:pPr marL="285750" indent="-285750">
              <a:buFont typeface="Arial" panose="020B0604020202020204" pitchFamily="34" charset="0"/>
              <a:buChar char="•"/>
            </a:pPr>
            <a:r>
              <a:rPr lang="en-GB" dirty="0"/>
              <a:t>Policy and legal framework </a:t>
            </a:r>
          </a:p>
          <a:p>
            <a:pPr marL="285750" indent="-285750">
              <a:buFont typeface="Arial" panose="020B0604020202020204" pitchFamily="34" charset="0"/>
              <a:buChar char="•"/>
            </a:pPr>
            <a:r>
              <a:rPr lang="en-GB" dirty="0"/>
              <a:t>Institutional building </a:t>
            </a:r>
          </a:p>
          <a:p>
            <a:pPr marL="285750" indent="-285750">
              <a:buFont typeface="Arial" panose="020B0604020202020204" pitchFamily="34" charset="0"/>
              <a:buChar char="•"/>
            </a:pPr>
            <a:r>
              <a:rPr lang="en-GB" dirty="0"/>
              <a:t>Ineffective law enforcement</a:t>
            </a:r>
          </a:p>
          <a:p>
            <a:pPr marL="285750" indent="-285750">
              <a:buFont typeface="Arial" panose="020B0604020202020204" pitchFamily="34" charset="0"/>
              <a:buChar char="•"/>
            </a:pPr>
            <a:r>
              <a:rPr lang="en-GB" dirty="0"/>
              <a:t>Inadequate assessments of impacts from infrastructure developments</a:t>
            </a:r>
          </a:p>
          <a:p>
            <a:pPr marL="285750" indent="-285750">
              <a:buFont typeface="Arial" panose="020B0604020202020204" pitchFamily="34" charset="0"/>
              <a:buChar char="•"/>
            </a:pPr>
            <a:r>
              <a:rPr lang="en-GB" dirty="0"/>
              <a:t>Lack of sustainable funding mechanisms.</a:t>
            </a:r>
          </a:p>
          <a:p>
            <a:r>
              <a:rPr lang="en-GB" sz="2400" dirty="0">
                <a:solidFill>
                  <a:srgbClr val="90C14E"/>
                </a:solidFill>
                <a:latin typeface="Franklin Gothic Demi" charset="0"/>
                <a:ea typeface="Franklin Gothic Demi" charset="0"/>
                <a:cs typeface="Franklin Gothic Demi" charset="0"/>
              </a:rPr>
              <a:t>Consequences </a:t>
            </a:r>
          </a:p>
          <a:p>
            <a:pPr marL="571500" indent="-571500">
              <a:lnSpc>
                <a:spcPct val="110000"/>
              </a:lnSpc>
              <a:buFont typeface="Wingdings" panose="05000000000000000000" pitchFamily="2" charset="2"/>
              <a:buChar char="§"/>
            </a:pPr>
            <a:r>
              <a:rPr lang="en-GB" dirty="0"/>
              <a:t>Biodiversity continue declining</a:t>
            </a:r>
          </a:p>
          <a:p>
            <a:pPr marL="571500" indent="-571500">
              <a:lnSpc>
                <a:spcPct val="110000"/>
              </a:lnSpc>
              <a:buFont typeface="Wingdings" panose="05000000000000000000" pitchFamily="2" charset="2"/>
              <a:buChar char="§"/>
            </a:pPr>
            <a:r>
              <a:rPr lang="en-GB" dirty="0"/>
              <a:t>Ecosystems increasingly degraded</a:t>
            </a:r>
          </a:p>
          <a:p>
            <a:pPr marL="571500" indent="-571500">
              <a:lnSpc>
                <a:spcPct val="110000"/>
              </a:lnSpc>
              <a:buFont typeface="Wingdings" panose="05000000000000000000" pitchFamily="2" charset="2"/>
              <a:buChar char="§"/>
            </a:pPr>
            <a:r>
              <a:rPr lang="en-GB" dirty="0"/>
              <a:t>Climate change impacts to nature and society</a:t>
            </a:r>
          </a:p>
          <a:p>
            <a:pPr marL="571500" indent="-571500">
              <a:lnSpc>
                <a:spcPct val="110000"/>
              </a:lnSpc>
              <a:buFont typeface="Wingdings" panose="05000000000000000000" pitchFamily="2" charset="2"/>
              <a:buChar char="§"/>
            </a:pPr>
            <a:r>
              <a:rPr lang="en-GB" dirty="0"/>
              <a:t>Livelihoods, particularly of local communities, at risk.</a:t>
            </a:r>
          </a:p>
          <a:p>
            <a:pPr marL="571500" indent="-571500">
              <a:buFont typeface="Wingdings" panose="05000000000000000000" pitchFamily="2" charset="2"/>
              <a:buChar char="Ø"/>
            </a:pPr>
            <a:endParaRPr lang="en-GB" b="1" dirty="0"/>
          </a:p>
          <a:p>
            <a:endParaRPr lang="en-GB" dirty="0"/>
          </a:p>
        </p:txBody>
      </p:sp>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99615" y="3883231"/>
            <a:ext cx="3119252" cy="1895545"/>
          </a:xfrm>
          <a:prstGeom prst="rect">
            <a:avLst/>
          </a:prstGeom>
        </p:spPr>
      </p:pic>
      <p:sp>
        <p:nvSpPr>
          <p:cNvPr id="5" name="Footer Placeholder 4"/>
          <p:cNvSpPr>
            <a:spLocks noGrp="1"/>
          </p:cNvSpPr>
          <p:nvPr>
            <p:ph type="ftr" sz="quarter" idx="13"/>
          </p:nvPr>
        </p:nvSpPr>
        <p:spPr>
          <a:xfrm>
            <a:off x="836610" y="320825"/>
            <a:ext cx="4114800" cy="365125"/>
          </a:xfrm>
        </p:spPr>
        <p:txBody>
          <a:bodyPr/>
          <a:lstStyle/>
          <a:p>
            <a:r>
              <a:rPr lang="en-US" sz="2800" dirty="0"/>
              <a:t>THE RATIONALE</a:t>
            </a:r>
          </a:p>
        </p:txBody>
      </p:sp>
      <p:pic>
        <p:nvPicPr>
          <p:cNvPr id="10" name="Picture 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99615" y="0"/>
            <a:ext cx="3119252" cy="3795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676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EECDB5C2-7440-E142-B340-7E3F1A9BB90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5498" y="794531"/>
            <a:ext cx="12192000" cy="3623963"/>
          </a:xfrm>
          <a:prstGeom prst="rect">
            <a:avLst/>
          </a:prstGeom>
        </p:spPr>
      </p:pic>
      <p:sp>
        <p:nvSpPr>
          <p:cNvPr id="13" name="Retângulo 12">
            <a:extLst>
              <a:ext uri="{FF2B5EF4-FFF2-40B4-BE49-F238E27FC236}">
                <a16:creationId xmlns:a16="http://schemas.microsoft.com/office/drawing/2014/main" id="{4F002F60-A74D-9149-8C52-BAA0E1467781}"/>
              </a:ext>
            </a:extLst>
          </p:cNvPr>
          <p:cNvSpPr/>
          <p:nvPr/>
        </p:nvSpPr>
        <p:spPr>
          <a:xfrm>
            <a:off x="259086" y="4482289"/>
            <a:ext cx="11853621" cy="1200329"/>
          </a:xfrm>
          <a:prstGeom prst="rect">
            <a:avLst/>
          </a:prstGeom>
        </p:spPr>
        <p:txBody>
          <a:bodyPr wrap="square">
            <a:spAutoFit/>
          </a:bodyPr>
          <a:lstStyle/>
          <a:p>
            <a:r>
              <a:rPr lang="en-GB" sz="2400" dirty="0"/>
              <a:t>BIOPAMA</a:t>
            </a:r>
            <a:r>
              <a:rPr lang="en-GB" sz="2400" b="1" dirty="0"/>
              <a:t> </a:t>
            </a:r>
            <a:r>
              <a:rPr lang="en-GB" sz="2400" dirty="0"/>
              <a:t>aims at </a:t>
            </a:r>
            <a:r>
              <a:rPr lang="en-GB" sz="2400" b="1" dirty="0"/>
              <a:t>reinforcing </a:t>
            </a:r>
            <a:r>
              <a:rPr lang="en-GB" sz="2400" dirty="0"/>
              <a:t>the </a:t>
            </a:r>
            <a:r>
              <a:rPr lang="en-GB" sz="2400" b="1" dirty="0"/>
              <a:t>management and</a:t>
            </a:r>
            <a:r>
              <a:rPr lang="en-GB" sz="2400" dirty="0"/>
              <a:t> </a:t>
            </a:r>
            <a:r>
              <a:rPr lang="en-GB" sz="2400" b="1" dirty="0"/>
              <a:t>governance </a:t>
            </a:r>
            <a:r>
              <a:rPr lang="en-GB" sz="2400" dirty="0"/>
              <a:t>of protected and conserved areas in the79 </a:t>
            </a:r>
            <a:r>
              <a:rPr lang="en-GB" sz="2400" b="1" dirty="0"/>
              <a:t>African, Caribbean and Pacific </a:t>
            </a:r>
            <a:r>
              <a:rPr lang="en-GB" sz="2400" dirty="0"/>
              <a:t>(ACP) countries</a:t>
            </a:r>
            <a:r>
              <a:rPr lang="en-US" sz="2400" dirty="0"/>
              <a:t> through better use and monitoring of </a:t>
            </a:r>
            <a:r>
              <a:rPr lang="en-US" sz="2400" b="1" dirty="0"/>
              <a:t>information</a:t>
            </a:r>
            <a:r>
              <a:rPr lang="en-US" sz="2400" dirty="0"/>
              <a:t> and </a:t>
            </a:r>
            <a:r>
              <a:rPr lang="en-US" sz="2400" b="1" dirty="0"/>
              <a:t>capacity development</a:t>
            </a:r>
            <a:r>
              <a:rPr lang="en-US" sz="2400" dirty="0"/>
              <a:t> on management and governance.</a:t>
            </a:r>
          </a:p>
        </p:txBody>
      </p:sp>
      <p:sp>
        <p:nvSpPr>
          <p:cNvPr id="14" name="Retângulo 13">
            <a:extLst>
              <a:ext uri="{FF2B5EF4-FFF2-40B4-BE49-F238E27FC236}">
                <a16:creationId xmlns:a16="http://schemas.microsoft.com/office/drawing/2014/main" id="{FBE329BE-3F0C-7347-AB26-4A6E997A6572}"/>
              </a:ext>
            </a:extLst>
          </p:cNvPr>
          <p:cNvSpPr/>
          <p:nvPr/>
        </p:nvSpPr>
        <p:spPr>
          <a:xfrm>
            <a:off x="778370" y="143721"/>
            <a:ext cx="4927631" cy="523220"/>
          </a:xfrm>
          <a:prstGeom prst="rect">
            <a:avLst/>
          </a:prstGeom>
        </p:spPr>
        <p:txBody>
          <a:bodyPr wrap="none">
            <a:spAutoFit/>
          </a:bodyPr>
          <a:lstStyle/>
          <a:p>
            <a:r>
              <a:rPr lang="en-US" sz="2800" b="1" dirty="0">
                <a:solidFill>
                  <a:schemeClr val="bg1"/>
                </a:solidFill>
              </a:rPr>
              <a:t>BIOPAMA MISSION (2017-2023)</a:t>
            </a:r>
            <a:endParaRPr lang="en-GB" sz="2800" b="1" dirty="0">
              <a:solidFill>
                <a:schemeClr val="bg1"/>
              </a:solidFill>
            </a:endParaRPr>
          </a:p>
        </p:txBody>
      </p:sp>
    </p:spTree>
    <p:extLst>
      <p:ext uri="{BB962C8B-B14F-4D97-AF65-F5344CB8AC3E}">
        <p14:creationId xmlns:p14="http://schemas.microsoft.com/office/powerpoint/2010/main" val="368018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3A851513-69BE-184D-8206-D69B0B9D3A01}"/>
              </a:ext>
            </a:extLst>
          </p:cNvPr>
          <p:cNvSpPr/>
          <p:nvPr/>
        </p:nvSpPr>
        <p:spPr>
          <a:xfrm>
            <a:off x="0" y="820617"/>
            <a:ext cx="12192000" cy="3833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tângulo 13">
            <a:extLst>
              <a:ext uri="{FF2B5EF4-FFF2-40B4-BE49-F238E27FC236}">
                <a16:creationId xmlns:a16="http://schemas.microsoft.com/office/drawing/2014/main" id="{FBE329BE-3F0C-7347-AB26-4A6E997A6572}"/>
              </a:ext>
            </a:extLst>
          </p:cNvPr>
          <p:cNvSpPr/>
          <p:nvPr/>
        </p:nvSpPr>
        <p:spPr>
          <a:xfrm>
            <a:off x="778370" y="149719"/>
            <a:ext cx="5352106" cy="523220"/>
          </a:xfrm>
          <a:prstGeom prst="rect">
            <a:avLst/>
          </a:prstGeom>
        </p:spPr>
        <p:txBody>
          <a:bodyPr wrap="none">
            <a:spAutoFit/>
          </a:bodyPr>
          <a:lstStyle/>
          <a:p>
            <a:r>
              <a:rPr lang="en-US" sz="2800" b="1" dirty="0">
                <a:solidFill>
                  <a:schemeClr val="bg1"/>
                </a:solidFill>
              </a:rPr>
              <a:t>BIOPAMA STRATEGIES (2017-2023)</a:t>
            </a:r>
            <a:endParaRPr lang="en-GB" sz="2800" b="1" dirty="0">
              <a:solidFill>
                <a:schemeClr val="bg1"/>
              </a:solidFill>
            </a:endParaRPr>
          </a:p>
        </p:txBody>
      </p:sp>
      <p:sp>
        <p:nvSpPr>
          <p:cNvPr id="5" name="Retângulo 4">
            <a:extLst>
              <a:ext uri="{FF2B5EF4-FFF2-40B4-BE49-F238E27FC236}">
                <a16:creationId xmlns:a16="http://schemas.microsoft.com/office/drawing/2014/main" id="{785397A4-598C-4C4D-A671-003153090DA6}"/>
              </a:ext>
            </a:extLst>
          </p:cNvPr>
          <p:cNvSpPr/>
          <p:nvPr/>
        </p:nvSpPr>
        <p:spPr>
          <a:xfrm>
            <a:off x="80808" y="4663258"/>
            <a:ext cx="12111192" cy="1200329"/>
          </a:xfrm>
          <a:prstGeom prst="rect">
            <a:avLst/>
          </a:prstGeom>
        </p:spPr>
        <p:txBody>
          <a:bodyPr wrap="square">
            <a:spAutoFit/>
          </a:bodyPr>
          <a:lstStyle/>
          <a:p>
            <a:r>
              <a:rPr lang="en-GB" sz="2400" b="1" dirty="0"/>
              <a:t>BIOPAMA provides unique and tailored support to protected area authorities in the ACP countries to address their priorities for improved management and governance of biodiversity and natural resources.</a:t>
            </a:r>
            <a:endParaRPr lang="en-US" sz="2400" b="1" dirty="0"/>
          </a:p>
        </p:txBody>
      </p:sp>
      <p:grpSp>
        <p:nvGrpSpPr>
          <p:cNvPr id="10" name="Agrupar 9">
            <a:extLst>
              <a:ext uri="{FF2B5EF4-FFF2-40B4-BE49-F238E27FC236}">
                <a16:creationId xmlns:a16="http://schemas.microsoft.com/office/drawing/2014/main" id="{2C1E4EAA-190E-5E4D-A5E0-AB8CEFB7EDD7}"/>
              </a:ext>
            </a:extLst>
          </p:cNvPr>
          <p:cNvGrpSpPr/>
          <p:nvPr/>
        </p:nvGrpSpPr>
        <p:grpSpPr>
          <a:xfrm>
            <a:off x="516156" y="1130262"/>
            <a:ext cx="11159687" cy="2949369"/>
            <a:chOff x="516156" y="1130262"/>
            <a:chExt cx="11159687" cy="2949369"/>
          </a:xfrm>
        </p:grpSpPr>
        <p:graphicFrame>
          <p:nvGraphicFramePr>
            <p:cNvPr id="2" name="Diagrama 1">
              <a:extLst>
                <a:ext uri="{FF2B5EF4-FFF2-40B4-BE49-F238E27FC236}">
                  <a16:creationId xmlns:a16="http://schemas.microsoft.com/office/drawing/2014/main" id="{682AB9DD-608E-A749-8264-E22CBEAC64D3}"/>
                </a:ext>
              </a:extLst>
            </p:cNvPr>
            <p:cNvGraphicFramePr/>
            <p:nvPr>
              <p:extLst>
                <p:ext uri="{D42A27DB-BD31-4B8C-83A1-F6EECF244321}">
                  <p14:modId xmlns:p14="http://schemas.microsoft.com/office/powerpoint/2010/main" val="2120358637"/>
                </p:ext>
              </p:extLst>
            </p:nvPr>
          </p:nvGraphicFramePr>
          <p:xfrm>
            <a:off x="516156" y="1130262"/>
            <a:ext cx="11159687" cy="29493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aixaDeTexto 3">
              <a:extLst>
                <a:ext uri="{FF2B5EF4-FFF2-40B4-BE49-F238E27FC236}">
                  <a16:creationId xmlns:a16="http://schemas.microsoft.com/office/drawing/2014/main" id="{7FD3DB4F-98E4-2A49-9290-CDF2E77265A2}"/>
                </a:ext>
              </a:extLst>
            </p:cNvPr>
            <p:cNvSpPr txBox="1"/>
            <p:nvPr/>
          </p:nvSpPr>
          <p:spPr>
            <a:xfrm>
              <a:off x="1336431" y="3546231"/>
              <a:ext cx="9519137" cy="477054"/>
            </a:xfrm>
            <a:prstGeom prst="rect">
              <a:avLst/>
            </a:prstGeom>
            <a:noFill/>
          </p:spPr>
          <p:txBody>
            <a:bodyPr wrap="square" rtlCol="0">
              <a:spAutoFit/>
            </a:bodyPr>
            <a:lstStyle/>
            <a:p>
              <a:pPr algn="ctr"/>
              <a:r>
                <a:rPr lang="en-GB" sz="2400" dirty="0"/>
                <a:t>Capacity Building</a:t>
              </a:r>
            </a:p>
          </p:txBody>
        </p:sp>
      </p:grpSp>
      <p:pic>
        <p:nvPicPr>
          <p:cNvPr id="7" name="Gráfico 6" descr="Mão aberta com uma planta">
            <a:extLst>
              <a:ext uri="{FF2B5EF4-FFF2-40B4-BE49-F238E27FC236}">
                <a16:creationId xmlns:a16="http://schemas.microsoft.com/office/drawing/2014/main" id="{7AB0964B-827A-8C4D-A34D-CDA99CD3DF0C}"/>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9363937" y="1318697"/>
            <a:ext cx="974579" cy="974579"/>
          </a:xfrm>
          <a:prstGeom prst="rect">
            <a:avLst/>
          </a:prstGeom>
        </p:spPr>
      </p:pic>
    </p:spTree>
    <p:extLst>
      <p:ext uri="{BB962C8B-B14F-4D97-AF65-F5344CB8AC3E}">
        <p14:creationId xmlns:p14="http://schemas.microsoft.com/office/powerpoint/2010/main" val="218936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3"/>
          </p:nvPr>
        </p:nvSpPr>
        <p:spPr>
          <a:xfrm>
            <a:off x="806928" y="410301"/>
            <a:ext cx="5775251" cy="406006"/>
          </a:xfrm>
        </p:spPr>
        <p:txBody>
          <a:bodyPr/>
          <a:lstStyle/>
          <a:p>
            <a:r>
              <a:rPr lang="en-US" sz="2400" dirty="0"/>
              <a:t>THE REGIONAL OBSERVATORIES</a:t>
            </a:r>
          </a:p>
        </p:txBody>
      </p:sp>
      <p:sp>
        <p:nvSpPr>
          <p:cNvPr id="7" name="Title 6"/>
          <p:cNvSpPr>
            <a:spLocks noGrp="1"/>
          </p:cNvSpPr>
          <p:nvPr>
            <p:ph type="title"/>
          </p:nvPr>
        </p:nvSpPr>
        <p:spPr>
          <a:xfrm>
            <a:off x="806928" y="1491852"/>
            <a:ext cx="10515600" cy="750822"/>
          </a:xfrm>
        </p:spPr>
        <p:txBody>
          <a:bodyPr>
            <a:noAutofit/>
          </a:bodyPr>
          <a:lstStyle/>
          <a:p>
            <a:r>
              <a:rPr lang="en-GB" sz="2000" dirty="0"/>
              <a:t>The Regional Observatories are the central pillar of BIOPAMA’s work. They support data collection, analysis, monitoring and reporting, develop the capacities of staff and organisations to manage this information and provide policy guidance for better decision making on biodiversity conservation. </a:t>
            </a:r>
          </a:p>
        </p:txBody>
      </p:sp>
      <p:graphicFrame>
        <p:nvGraphicFramePr>
          <p:cNvPr id="13" name="Diagram 12"/>
          <p:cNvGraphicFramePr/>
          <p:nvPr>
            <p:extLst>
              <p:ext uri="{D42A27DB-BD31-4B8C-83A1-F6EECF244321}">
                <p14:modId xmlns:p14="http://schemas.microsoft.com/office/powerpoint/2010/main" val="2567917485"/>
              </p:ext>
            </p:extLst>
          </p:nvPr>
        </p:nvGraphicFramePr>
        <p:xfrm>
          <a:off x="198317" y="1365663"/>
          <a:ext cx="11732821" cy="4826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ângulo 1">
            <a:extLst>
              <a:ext uri="{FF2B5EF4-FFF2-40B4-BE49-F238E27FC236}">
                <a16:creationId xmlns:a16="http://schemas.microsoft.com/office/drawing/2014/main" id="{CED19794-2392-6340-A2B5-F064B154063D}"/>
              </a:ext>
            </a:extLst>
          </p:cNvPr>
          <p:cNvSpPr/>
          <p:nvPr/>
        </p:nvSpPr>
        <p:spPr>
          <a:xfrm>
            <a:off x="3686482" y="4904483"/>
            <a:ext cx="1576548" cy="923330"/>
          </a:xfrm>
          <a:prstGeom prst="rect">
            <a:avLst/>
          </a:prstGeom>
          <a:ln>
            <a:noFill/>
          </a:ln>
        </p:spPr>
        <p:txBody>
          <a:bodyPr wrap="square">
            <a:spAutoFit/>
          </a:bodyPr>
          <a:lstStyle/>
          <a:p>
            <a:pPr algn="ctr"/>
            <a:r>
              <a:rPr lang="en-GB" b="1" dirty="0">
                <a:solidFill>
                  <a:schemeClr val="accent5"/>
                </a:solidFill>
              </a:rPr>
              <a:t>DECISION</a:t>
            </a:r>
          </a:p>
          <a:p>
            <a:pPr algn="ctr"/>
            <a:r>
              <a:rPr lang="en-GB" b="1" dirty="0">
                <a:solidFill>
                  <a:schemeClr val="accent5"/>
                </a:solidFill>
              </a:rPr>
              <a:t>SUPPORT </a:t>
            </a:r>
          </a:p>
          <a:p>
            <a:pPr algn="ctr"/>
            <a:r>
              <a:rPr lang="en-GB" b="1" dirty="0">
                <a:solidFill>
                  <a:schemeClr val="accent5"/>
                </a:solidFill>
              </a:rPr>
              <a:t>SYSTEM (DSS) </a:t>
            </a:r>
            <a:endParaRPr lang="en-GB" dirty="0">
              <a:solidFill>
                <a:schemeClr val="accent5"/>
              </a:solidFill>
            </a:endParaRPr>
          </a:p>
        </p:txBody>
      </p:sp>
      <p:sp>
        <p:nvSpPr>
          <p:cNvPr id="9" name="Retângulo 8">
            <a:extLst>
              <a:ext uri="{FF2B5EF4-FFF2-40B4-BE49-F238E27FC236}">
                <a16:creationId xmlns:a16="http://schemas.microsoft.com/office/drawing/2014/main" id="{40CE51DE-CF9E-1742-858C-0B6E2492A336}"/>
              </a:ext>
            </a:extLst>
          </p:cNvPr>
          <p:cNvSpPr/>
          <p:nvPr/>
        </p:nvSpPr>
        <p:spPr>
          <a:xfrm>
            <a:off x="6904254" y="4996962"/>
            <a:ext cx="1692829" cy="1200329"/>
          </a:xfrm>
          <a:prstGeom prst="rect">
            <a:avLst/>
          </a:prstGeom>
          <a:ln>
            <a:noFill/>
          </a:ln>
        </p:spPr>
        <p:txBody>
          <a:bodyPr wrap="square">
            <a:spAutoFit/>
          </a:bodyPr>
          <a:lstStyle/>
          <a:p>
            <a:r>
              <a:rPr lang="en-GB" b="1" dirty="0">
                <a:solidFill>
                  <a:schemeClr val="accent5"/>
                </a:solidFill>
              </a:rPr>
              <a:t>IMET</a:t>
            </a:r>
          </a:p>
          <a:p>
            <a:r>
              <a:rPr lang="en-GB" b="1" dirty="0">
                <a:solidFill>
                  <a:schemeClr val="accent5"/>
                </a:solidFill>
              </a:rPr>
              <a:t>Geonode</a:t>
            </a:r>
          </a:p>
          <a:p>
            <a:r>
              <a:rPr lang="en-GB" b="1" dirty="0">
                <a:solidFill>
                  <a:schemeClr val="accent5"/>
                </a:solidFill>
              </a:rPr>
              <a:t>Copernicus</a:t>
            </a:r>
          </a:p>
          <a:p>
            <a:endParaRPr lang="en-GB" dirty="0">
              <a:solidFill>
                <a:schemeClr val="accent5"/>
              </a:solidFill>
            </a:endParaRPr>
          </a:p>
        </p:txBody>
      </p:sp>
      <p:sp>
        <p:nvSpPr>
          <p:cNvPr id="10" name="Retângulo 9">
            <a:extLst>
              <a:ext uri="{FF2B5EF4-FFF2-40B4-BE49-F238E27FC236}">
                <a16:creationId xmlns:a16="http://schemas.microsoft.com/office/drawing/2014/main" id="{B923A60E-15FF-7541-A836-05A61C9661F7}"/>
              </a:ext>
            </a:extLst>
          </p:cNvPr>
          <p:cNvSpPr/>
          <p:nvPr/>
        </p:nvSpPr>
        <p:spPr>
          <a:xfrm>
            <a:off x="10506515" y="5044413"/>
            <a:ext cx="1233929" cy="369332"/>
          </a:xfrm>
          <a:prstGeom prst="rect">
            <a:avLst/>
          </a:prstGeom>
          <a:noFill/>
          <a:ln>
            <a:noFill/>
          </a:ln>
        </p:spPr>
        <p:txBody>
          <a:bodyPr wrap="square">
            <a:spAutoFit/>
          </a:bodyPr>
          <a:lstStyle/>
          <a:p>
            <a:r>
              <a:rPr lang="en-GB" b="1" dirty="0">
                <a:solidFill>
                  <a:schemeClr val="accent5"/>
                </a:solidFill>
              </a:rPr>
              <a:t>COACHES</a:t>
            </a:r>
          </a:p>
        </p:txBody>
      </p:sp>
      <p:pic>
        <p:nvPicPr>
          <p:cNvPr id="11" name="Gráfico 10" descr="Vaqueiro">
            <a:extLst>
              <a:ext uri="{FF2B5EF4-FFF2-40B4-BE49-F238E27FC236}">
                <a16:creationId xmlns:a16="http://schemas.microsoft.com/office/drawing/2014/main" id="{8C926BF7-3A71-3340-AE67-A18FE5AF85FB}"/>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xmlns="" r:embed="rId8"/>
              </a:ext>
            </a:extLst>
          </a:blip>
          <a:stretch>
            <a:fillRect/>
          </a:stretch>
        </p:blipFill>
        <p:spPr>
          <a:xfrm>
            <a:off x="9756209" y="4952810"/>
            <a:ext cx="790322" cy="826676"/>
          </a:xfrm>
          <a:prstGeom prst="rect">
            <a:avLst/>
          </a:prstGeom>
        </p:spPr>
      </p:pic>
      <p:sp>
        <p:nvSpPr>
          <p:cNvPr id="12" name="Oval 11">
            <a:extLst>
              <a:ext uri="{FF2B5EF4-FFF2-40B4-BE49-F238E27FC236}">
                <a16:creationId xmlns:a16="http://schemas.microsoft.com/office/drawing/2014/main" id="{937F5BCA-0636-304B-A212-21BBCCDABD4C}"/>
              </a:ext>
            </a:extLst>
          </p:cNvPr>
          <p:cNvSpPr/>
          <p:nvPr/>
        </p:nvSpPr>
        <p:spPr>
          <a:xfrm>
            <a:off x="5573657" y="175156"/>
            <a:ext cx="982139" cy="982139"/>
          </a:xfrm>
          <a:prstGeom prst="ellipse">
            <a:avLst/>
          </a:prstGeom>
          <a:blipFill>
            <a:blip r:embed="rId9" cstate="email">
              <a:extLst>
                <a:ext uri="{28A0092B-C50C-407E-A947-70E740481C1C}">
                  <a14:useLocalDpi xmlns:a14="http://schemas.microsoft.com/office/drawing/2010/main"/>
                </a:ext>
                <a:ext uri="{96DAC541-7B7A-43D3-8B79-37D633B846F1}">
                  <asvg:svgBlip xmlns:asvg="http://schemas.microsoft.com/office/drawing/2016/SVG/main" xmlns="" r:embed="rId10"/>
                </a:ext>
              </a:extLst>
            </a:blip>
            <a:srcRect/>
            <a:stretch>
              <a:fillRect/>
            </a:stretch>
          </a:blipFill>
          <a:ln w="38100">
            <a:solidFill>
              <a:schemeClr val="bg1"/>
            </a:solidFill>
          </a:ln>
        </p:spPr>
        <p:style>
          <a:lnRef idx="2">
            <a:scrgbClr r="0" g="0" b="0"/>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14" name="Oval 13">
            <a:extLst>
              <a:ext uri="{FF2B5EF4-FFF2-40B4-BE49-F238E27FC236}">
                <a16:creationId xmlns:a16="http://schemas.microsoft.com/office/drawing/2014/main" id="{53A06D3E-D269-254F-ABB1-F1C77897153B}"/>
              </a:ext>
            </a:extLst>
          </p:cNvPr>
          <p:cNvSpPr/>
          <p:nvPr/>
        </p:nvSpPr>
        <p:spPr>
          <a:xfrm>
            <a:off x="806928" y="5012392"/>
            <a:ext cx="1123027" cy="1091569"/>
          </a:xfrm>
          <a:prstGeom prst="ellipse">
            <a:avLst/>
          </a:prstGeom>
          <a:blipFill rotWithShape="1">
            <a:blip r:embed="rId11" cstate="email">
              <a:extLst>
                <a:ext uri="{28A0092B-C50C-407E-A947-70E740481C1C}">
                  <a14:useLocalDpi xmlns:a14="http://schemas.microsoft.com/office/drawing/2010/main"/>
                </a:ext>
                <a:ext uri="{96DAC541-7B7A-43D3-8B79-37D633B846F1}">
                  <asvg:svgBlip xmlns:asvg="http://schemas.microsoft.com/office/drawing/2016/SVG/main" xmlns="" r:embed="rId12"/>
                </a:ext>
              </a:extLst>
            </a:blip>
            <a:srcRect/>
            <a:stretch>
              <a:fillRect/>
            </a:stretch>
          </a:blipFill>
          <a:ln w="38100">
            <a:solidFill>
              <a:schemeClr val="bg1"/>
            </a:solidFill>
          </a:ln>
        </p:spPr>
        <p:style>
          <a:lnRef idx="2">
            <a:scrgbClr r="0" g="0" b="0"/>
          </a:lnRef>
          <a:fillRef idx="1">
            <a:scrgbClr r="0" g="0" b="0"/>
          </a:fillRef>
          <a:effectRef idx="0">
            <a:schemeClr val="accent5">
              <a:tint val="50000"/>
              <a:hueOff val="-3694485"/>
              <a:satOff val="-6499"/>
              <a:lumOff val="-836"/>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908363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2"/>
          </p:nvPr>
        </p:nvSpPr>
        <p:spPr>
          <a:xfrm>
            <a:off x="592608" y="2704774"/>
            <a:ext cx="6500790" cy="3066634"/>
          </a:xfrm>
        </p:spPr>
        <p:txBody>
          <a:bodyPr>
            <a:normAutofit/>
          </a:bodyPr>
          <a:lstStyle/>
          <a:p>
            <a:r>
              <a:rPr lang="en-GB" sz="2000" dirty="0"/>
              <a:t>BIOPAMA  aims to complement and align with existing platforms and initiatives.</a:t>
            </a:r>
          </a:p>
          <a:p>
            <a:r>
              <a:rPr lang="en-GB" sz="2000" dirty="0"/>
              <a:t>BIOPAMA is implemented at the regional level through the IUCN Regional Offices in Eastern and Southern Africa, West and Central Africa, Mexico Central America and the Caribbean, and Oceania. </a:t>
            </a:r>
          </a:p>
          <a:p>
            <a:r>
              <a:rPr lang="en-GB" sz="2000" dirty="0"/>
              <a:t>Key regional organizations are partners in the programme’s implementation. </a:t>
            </a:r>
          </a:p>
          <a:p>
            <a:pPr marL="0" lvl="0" indent="0">
              <a:buNone/>
            </a:pPr>
            <a:endParaRPr lang="en-GB" sz="2400" dirty="0"/>
          </a:p>
        </p:txBody>
      </p:sp>
      <p:sp>
        <p:nvSpPr>
          <p:cNvPr id="5" name="Footer Placeholder 4"/>
          <p:cNvSpPr>
            <a:spLocks noGrp="1"/>
          </p:cNvSpPr>
          <p:nvPr>
            <p:ph type="ftr" sz="quarter" idx="3"/>
          </p:nvPr>
        </p:nvSpPr>
        <p:spPr>
          <a:xfrm>
            <a:off x="838200" y="508394"/>
            <a:ext cx="6255198" cy="365125"/>
          </a:xfrm>
        </p:spPr>
        <p:txBody>
          <a:bodyPr/>
          <a:lstStyle/>
          <a:p>
            <a:r>
              <a:rPr lang="en-GB" sz="2000" dirty="0"/>
              <a:t>THE PARTNERSHIPS</a:t>
            </a:r>
            <a:endParaRPr lang="en-US" sz="2000" dirty="0"/>
          </a:p>
        </p:txBody>
      </p:sp>
      <p:pic>
        <p:nvPicPr>
          <p:cNvPr id="8" name="Picture 8" descr="J:\EURO\4. Projects and Themes\BIOPAMA_27October2017_RB\logos for the regional versions of the RRIS\Pacific RIS.jpg"/>
          <p:cNvPicPr>
            <a:picLocks noChangeAspect="1" noChangeArrowheads="1"/>
          </p:cNvPicPr>
          <p:nvPr/>
        </p:nvPicPr>
        <p:blipFill>
          <a:blip r:embed="rId3" cstate="email">
            <a:clrChange>
              <a:clrFrom>
                <a:srgbClr val="F6FAFF"/>
              </a:clrFrom>
              <a:clrTo>
                <a:srgbClr val="F6FAFF">
                  <a:alpha val="0"/>
                </a:srgbClr>
              </a:clrTo>
            </a:clrChange>
            <a:extLst>
              <a:ext uri="{28A0092B-C50C-407E-A947-70E740481C1C}">
                <a14:useLocalDpi xmlns:a14="http://schemas.microsoft.com/office/drawing/2010/main"/>
              </a:ext>
            </a:extLst>
          </a:blip>
          <a:srcRect/>
          <a:stretch>
            <a:fillRect/>
          </a:stretch>
        </p:blipFill>
        <p:spPr bwMode="auto">
          <a:xfrm>
            <a:off x="9319801" y="3840755"/>
            <a:ext cx="1404531" cy="14045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J:\EURO\4. Projects and Themes\BIOPAMA_27October2017_RB\logos for the regional versions of the RRIS\Caribbean RIS.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0908577" y="3857601"/>
            <a:ext cx="973777" cy="13708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J:\EURO\4. Projects and Themes\BIOPAMA_27October2017_RB\logos for the regional versions of the RRIS\SADC.gi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381216" y="789122"/>
            <a:ext cx="1068862" cy="105241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J:\EURO\4. Projects and Themes\BIOPAMA_27October2017_RB\logos for the regional versions of the RRIS\EAC-logo.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714941" y="767905"/>
            <a:ext cx="1174961" cy="108683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J:\EURO\4. Projects and Themes\BIOPAMA_27October2017_RB\logos for the regional versions of the RRIS\OFAC.jpg"/>
          <p:cNvPicPr>
            <a:picLocks noChangeAspect="1" noChangeArrowheads="1"/>
          </p:cNvPicPr>
          <p:nvPr/>
        </p:nvPicPr>
        <p:blipFill>
          <a:blip r:embed="rId7" cstate="email">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9258387" y="2530751"/>
            <a:ext cx="1527360" cy="80533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EURO\4. Projects and Themes\BIOPAMA_27October2017_RB\logos for the regional versions of the RRIS\IGAD.png"/>
          <p:cNvPicPr>
            <a:picLocks noChangeAspect="1" noChangeArrowheads="1"/>
          </p:cNvPicPr>
          <p:nvPr/>
        </p:nvPicPr>
        <p:blipFill>
          <a:blip r:embed="rId8"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0785747" y="781110"/>
            <a:ext cx="1060430" cy="106043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J:\EURO\4. Projects and Themes\BIOPAMA_27October2017_RB\logos for the regional versions of the RRIS\rampao.png"/>
          <p:cNvPicPr>
            <a:picLocks noChangeAspect="1" noChangeArrowheads="1"/>
          </p:cNvPicPr>
          <p:nvPr/>
        </p:nvPicPr>
        <p:blipFill rotWithShape="1">
          <a:blip r:embed="rId9"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7346458" y="3978298"/>
            <a:ext cx="1911929" cy="133758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824318" y="1506338"/>
            <a:ext cx="6269080" cy="909316"/>
          </a:xfrm>
        </p:spPr>
        <p:txBody>
          <a:bodyPr>
            <a:normAutofit lnSpcReduction="10000"/>
          </a:bodyPr>
          <a:lstStyle/>
          <a:p>
            <a:pPr marL="0" indent="0">
              <a:buNone/>
            </a:pPr>
            <a:r>
              <a:rPr lang="en-GB" sz="2000" dirty="0">
                <a:solidFill>
                  <a:srgbClr val="90C14E"/>
                </a:solidFill>
                <a:latin typeface="Franklin Gothic Demi" charset="0"/>
                <a:ea typeface="Franklin Gothic Demi" charset="0"/>
                <a:cs typeface="Franklin Gothic Demi" charset="0"/>
              </a:rPr>
              <a:t>Regional organisations, national and local conservation actors are key partners and beneficiaries.</a:t>
            </a:r>
          </a:p>
          <a:p>
            <a:pPr marL="0" indent="0">
              <a:buNone/>
            </a:pPr>
            <a:endParaRPr lang="en-GB" sz="1800" dirty="0"/>
          </a:p>
          <a:p>
            <a:pPr marL="0" indent="0">
              <a:buNone/>
            </a:pPr>
            <a:endParaRPr lang="en-GB" sz="1800" dirty="0">
              <a:solidFill>
                <a:srgbClr val="90C14E"/>
              </a:solidFill>
              <a:latin typeface="Franklin Gothic Demi" charset="0"/>
              <a:ea typeface="Franklin Gothic Demi" charset="0"/>
              <a:cs typeface="Franklin Gothic Demi" charset="0"/>
            </a:endParaRPr>
          </a:p>
        </p:txBody>
      </p:sp>
      <p:pic>
        <p:nvPicPr>
          <p:cNvPr id="2053" name="Picture 5" descr="J:\EURO\4. Projects and Themes\BIOPAMA_27October2017_RB\logos for the regional versions of the RRIS\logouemoa.gif"/>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0908577" y="2182024"/>
            <a:ext cx="962336" cy="119737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J:\EURO\4. Projects and Themes\BIOPAMA_27October2017_RB\logos for the regional versions of the RRIS\COMIFAC logo.pn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7782341" y="2404524"/>
            <a:ext cx="1040161" cy="1057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0706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3"/>
</p:tagLst>
</file>

<file path=ppt/tags/tag11.xml><?xml version="1.0" encoding="utf-8"?>
<p:tagLst xmlns:a="http://schemas.openxmlformats.org/drawingml/2006/main" xmlns:r="http://schemas.openxmlformats.org/officeDocument/2006/relationships" xmlns:p="http://schemas.openxmlformats.org/presentationml/2006/main">
  <p:tag name="NUM" val="18"/>
</p:tagLst>
</file>

<file path=ppt/tags/tag12.xml><?xml version="1.0" encoding="utf-8"?>
<p:tagLst xmlns:a="http://schemas.openxmlformats.org/drawingml/2006/main" xmlns:r="http://schemas.openxmlformats.org/officeDocument/2006/relationships" xmlns:p="http://schemas.openxmlformats.org/presentationml/2006/main">
  <p:tag name="NUM" val="19"/>
</p:tagLst>
</file>

<file path=ppt/tags/tag13.xml><?xml version="1.0" encoding="utf-8"?>
<p:tagLst xmlns:a="http://schemas.openxmlformats.org/drawingml/2006/main" xmlns:r="http://schemas.openxmlformats.org/officeDocument/2006/relationships" xmlns:p="http://schemas.openxmlformats.org/presentationml/2006/main">
  <p:tag name="NUM" val="20"/>
</p:tagLst>
</file>

<file path=ppt/tags/tag14.xml><?xml version="1.0" encoding="utf-8"?>
<p:tagLst xmlns:a="http://schemas.openxmlformats.org/drawingml/2006/main" xmlns:r="http://schemas.openxmlformats.org/officeDocument/2006/relationships" xmlns:p="http://schemas.openxmlformats.org/presentationml/2006/main">
  <p:tag name="NUM" val="20"/>
</p:tagLst>
</file>

<file path=ppt/tags/tag15.xml><?xml version="1.0" encoding="utf-8"?>
<p:tagLst xmlns:a="http://schemas.openxmlformats.org/drawingml/2006/main" xmlns:r="http://schemas.openxmlformats.org/officeDocument/2006/relationships" xmlns:p="http://schemas.openxmlformats.org/presentationml/2006/main">
  <p:tag name="NUM" val="20"/>
</p:tagLst>
</file>

<file path=ppt/tags/tag16.xml><?xml version="1.0" encoding="utf-8"?>
<p:tagLst xmlns:a="http://schemas.openxmlformats.org/drawingml/2006/main" xmlns:r="http://schemas.openxmlformats.org/officeDocument/2006/relationships" xmlns:p="http://schemas.openxmlformats.org/presentationml/2006/main">
  <p:tag name="NUM" val="14"/>
</p:tagLst>
</file>

<file path=ppt/tags/tag17.xml><?xml version="1.0" encoding="utf-8"?>
<p:tagLst xmlns:a="http://schemas.openxmlformats.org/drawingml/2006/main" xmlns:r="http://schemas.openxmlformats.org/officeDocument/2006/relationships" xmlns:p="http://schemas.openxmlformats.org/presentationml/2006/main">
  <p:tag name="NUM" val="20"/>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9"/>
</p:tagLst>
</file>

<file path=ppt/tags/tag8.xml><?xml version="1.0" encoding="utf-8"?>
<p:tagLst xmlns:a="http://schemas.openxmlformats.org/drawingml/2006/main" xmlns:r="http://schemas.openxmlformats.org/officeDocument/2006/relationships" xmlns:p="http://schemas.openxmlformats.org/presentationml/2006/main">
  <p:tag name="NUM" val="10"/>
</p:tagLst>
</file>

<file path=ppt/tags/tag9.xml><?xml version="1.0" encoding="utf-8"?>
<p:tagLst xmlns:a="http://schemas.openxmlformats.org/drawingml/2006/main" xmlns:r="http://schemas.openxmlformats.org/officeDocument/2006/relationships" xmlns:p="http://schemas.openxmlformats.org/presentationml/2006/main">
  <p:tag name="NUM" val="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4178</TotalTime>
  <Words>1318</Words>
  <Application>Microsoft Office PowerPoint</Application>
  <PresentationFormat>Widescreen</PresentationFormat>
  <Paragraphs>193</Paragraphs>
  <Slides>14</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Franklin Gothic Book</vt:lpstr>
      <vt:lpstr>Franklin Gothic Demi</vt:lpstr>
      <vt:lpstr>inherit</vt:lpstr>
      <vt:lpstr>Segoe UI WestEuropean</vt:lpstr>
      <vt:lpstr>Times New Roman</vt:lpstr>
      <vt:lpstr>Wingdings</vt:lpstr>
      <vt:lpstr>Office Theme</vt:lpstr>
      <vt:lpstr>The Biodiversity and  Protected Areas Management (BIOPAMA) Programme</vt:lpstr>
      <vt:lpstr>PowerPoint Presentation</vt:lpstr>
      <vt:lpstr>PowerPoint Presentation</vt:lpstr>
      <vt:lpstr>PowerPoint Presentation</vt:lpstr>
      <vt:lpstr>ACP countries’ challenges</vt:lpstr>
      <vt:lpstr>PowerPoint Presentation</vt:lpstr>
      <vt:lpstr>PowerPoint Presentation</vt:lpstr>
      <vt:lpstr>The Regional Observatories are the central pillar of BIOPAMA’s work. They support data collection, analysis, monitoring and reporting, develop the capacities of staff and organisations to manage this information and provide policy guidance for better decision making on biodiversity conservation. </vt:lpstr>
      <vt:lpstr>PowerPoint Presentation</vt:lpstr>
      <vt:lpstr>PowerPoint Presentation</vt:lpstr>
      <vt:lpstr>The Reference Information Systems (RRIS) are a key feature of each Regional Observatory. They bring together the best available science and knowledge and make it easily accessible, at regional, country and site level, supporting policy making on the inter-linked themes of biodiversity, conservation and development. </vt:lpstr>
      <vt:lpstr>BIOPAMA will support specific actions on the ground aimed at strengthening protected areas and natural resources management effectiveness and governance. The application of the BIOPAMA management and governance assessment tools and data/information from the Regional Observatories will help identify where management action is necessary.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Romania</dc:title>
  <dc:creator>Microsoft Office User</dc:creator>
  <cp:lastModifiedBy>BUCIOACA Roxana</cp:lastModifiedBy>
  <cp:revision>176</cp:revision>
  <dcterms:created xsi:type="dcterms:W3CDTF">2016-03-29T08:17:27Z</dcterms:created>
  <dcterms:modified xsi:type="dcterms:W3CDTF">2019-06-29T16:23:30Z</dcterms:modified>
</cp:coreProperties>
</file>