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22"/>
  </p:notesMasterIdLst>
  <p:handoutMasterIdLst>
    <p:handoutMasterId r:id="rId23"/>
  </p:handoutMasterIdLst>
  <p:sldIdLst>
    <p:sldId id="257" r:id="rId2"/>
    <p:sldId id="560" r:id="rId3"/>
    <p:sldId id="561" r:id="rId4"/>
    <p:sldId id="453" r:id="rId5"/>
    <p:sldId id="422" r:id="rId6"/>
    <p:sldId id="439" r:id="rId7"/>
    <p:sldId id="572" r:id="rId8"/>
    <p:sldId id="534" r:id="rId9"/>
    <p:sldId id="569" r:id="rId10"/>
    <p:sldId id="549" r:id="rId11"/>
    <p:sldId id="570" r:id="rId12"/>
    <p:sldId id="567" r:id="rId13"/>
    <p:sldId id="550" r:id="rId14"/>
    <p:sldId id="488" r:id="rId15"/>
    <p:sldId id="548" r:id="rId16"/>
    <p:sldId id="556" r:id="rId17"/>
    <p:sldId id="571" r:id="rId18"/>
    <p:sldId id="367" r:id="rId19"/>
    <p:sldId id="541" r:id="rId20"/>
    <p:sldId id="348"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6600"/>
    <a:srgbClr val="502604"/>
    <a:srgbClr val="97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3" autoAdjust="0"/>
    <p:restoredTop sz="79468" autoAdjust="0"/>
  </p:normalViewPr>
  <p:slideViewPr>
    <p:cSldViewPr>
      <p:cViewPr varScale="1">
        <p:scale>
          <a:sx n="58" d="100"/>
          <a:sy n="58" d="100"/>
        </p:scale>
        <p:origin x="169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68" d="100"/>
          <a:sy n="68" d="100"/>
        </p:scale>
        <p:origin x="-32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6E7047-86BC-4D65-B72A-557BEBBE5104}"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fr-BE"/>
        </a:p>
      </dgm:t>
    </dgm:pt>
    <dgm:pt modelId="{EAAA8D1E-1626-4953-BE18-748240BA1026}">
      <dgm:prSet phldrT="[Texte]" custT="1"/>
      <dgm:spPr/>
      <dgm:t>
        <a:bodyPr/>
        <a:lstStyle/>
        <a:p>
          <a:r>
            <a:rPr lang="fr-BE" sz="1200" dirty="0"/>
            <a:t>Data identification and collection</a:t>
          </a:r>
        </a:p>
      </dgm:t>
    </dgm:pt>
    <dgm:pt modelId="{B86C731D-115F-4DB3-B908-2E7648EA913D}" type="parTrans" cxnId="{7150BFBF-CDD7-4BAF-B2F2-3EF79337F7E3}">
      <dgm:prSet/>
      <dgm:spPr/>
      <dgm:t>
        <a:bodyPr/>
        <a:lstStyle/>
        <a:p>
          <a:endParaRPr lang="fr-BE"/>
        </a:p>
      </dgm:t>
    </dgm:pt>
    <dgm:pt modelId="{13F89796-F595-42BD-B12E-54E9F9CE96F5}" type="sibTrans" cxnId="{7150BFBF-CDD7-4BAF-B2F2-3EF79337F7E3}">
      <dgm:prSet/>
      <dgm:spPr/>
      <dgm:t>
        <a:bodyPr/>
        <a:lstStyle/>
        <a:p>
          <a:endParaRPr lang="fr-BE"/>
        </a:p>
      </dgm:t>
    </dgm:pt>
    <dgm:pt modelId="{BE67618A-9609-4E80-89E6-56AF17B56EFD}">
      <dgm:prSet phldrT="[Texte]" custT="1"/>
      <dgm:spPr/>
      <dgm:t>
        <a:bodyPr/>
        <a:lstStyle/>
        <a:p>
          <a:r>
            <a:rPr lang="en-US" sz="1200" noProof="0" dirty="0"/>
            <a:t>Online encoding</a:t>
          </a:r>
        </a:p>
      </dgm:t>
    </dgm:pt>
    <dgm:pt modelId="{D415A983-E016-4844-9781-B62190956183}" type="parTrans" cxnId="{D71A0E48-5709-4956-8144-A474D48D518E}">
      <dgm:prSet/>
      <dgm:spPr/>
      <dgm:t>
        <a:bodyPr/>
        <a:lstStyle/>
        <a:p>
          <a:endParaRPr lang="fr-BE"/>
        </a:p>
      </dgm:t>
    </dgm:pt>
    <dgm:pt modelId="{2251B284-DD5F-4B1B-88F2-233C05E0B4A8}" type="sibTrans" cxnId="{D71A0E48-5709-4956-8144-A474D48D518E}">
      <dgm:prSet/>
      <dgm:spPr/>
      <dgm:t>
        <a:bodyPr/>
        <a:lstStyle/>
        <a:p>
          <a:endParaRPr lang="fr-BE"/>
        </a:p>
      </dgm:t>
    </dgm:pt>
    <dgm:pt modelId="{C4DCF30D-938C-4854-868A-E51A7FE06399}">
      <dgm:prSet custT="1"/>
      <dgm:spPr/>
      <dgm:t>
        <a:bodyPr/>
        <a:lstStyle/>
        <a:p>
          <a:r>
            <a:rPr lang="fr-FR" sz="1200" dirty="0"/>
            <a:t>Update, corrections and validation by the CNC</a:t>
          </a:r>
          <a:endParaRPr lang="fr-BE" sz="1200" dirty="0"/>
        </a:p>
      </dgm:t>
    </dgm:pt>
    <dgm:pt modelId="{D79820BE-7E6B-4891-B004-87566EB9C12B}" type="parTrans" cxnId="{2C2EF742-2691-40F0-9E95-DD0DF7FF8EF8}">
      <dgm:prSet/>
      <dgm:spPr/>
      <dgm:t>
        <a:bodyPr/>
        <a:lstStyle/>
        <a:p>
          <a:endParaRPr lang="fr-BE"/>
        </a:p>
      </dgm:t>
    </dgm:pt>
    <dgm:pt modelId="{69134F19-29B7-4646-A674-4D05884837AC}" type="sibTrans" cxnId="{2C2EF742-2691-40F0-9E95-DD0DF7FF8EF8}">
      <dgm:prSet/>
      <dgm:spPr/>
      <dgm:t>
        <a:bodyPr/>
        <a:lstStyle/>
        <a:p>
          <a:endParaRPr lang="fr-BE"/>
        </a:p>
      </dgm:t>
    </dgm:pt>
    <dgm:pt modelId="{95872626-388B-4D76-B4E0-A0D948AB8266}">
      <dgm:prSet custT="1"/>
      <dgm:spPr/>
      <dgm:t>
        <a:bodyPr/>
        <a:lstStyle/>
        <a:p>
          <a:r>
            <a:rPr lang="fr-BE" sz="1200" noProof="0" dirty="0"/>
            <a:t>Online publication , reports and </a:t>
          </a:r>
          <a:r>
            <a:rPr lang="fr-BE" sz="1200" noProof="0" dirty="0" err="1"/>
            <a:t>other</a:t>
          </a:r>
          <a:r>
            <a:rPr lang="fr-BE" sz="1200" noProof="0" dirty="0"/>
            <a:t> publications</a:t>
          </a:r>
          <a:endParaRPr lang="fr-BE" sz="1200" dirty="0"/>
        </a:p>
      </dgm:t>
    </dgm:pt>
    <dgm:pt modelId="{47378817-E2D4-473F-B34D-EC54F4DEFFAC}" type="parTrans" cxnId="{54DC1AB4-8515-4ACB-B940-022AD7631C01}">
      <dgm:prSet/>
      <dgm:spPr/>
      <dgm:t>
        <a:bodyPr/>
        <a:lstStyle/>
        <a:p>
          <a:endParaRPr lang="fr-BE"/>
        </a:p>
      </dgm:t>
    </dgm:pt>
    <dgm:pt modelId="{EFA6C3D1-D559-4BAD-81CE-489274765755}" type="sibTrans" cxnId="{54DC1AB4-8515-4ACB-B940-022AD7631C01}">
      <dgm:prSet/>
      <dgm:spPr/>
      <dgm:t>
        <a:bodyPr/>
        <a:lstStyle/>
        <a:p>
          <a:endParaRPr lang="fr-BE"/>
        </a:p>
      </dgm:t>
    </dgm:pt>
    <dgm:pt modelId="{14BD62EF-A8F7-4F32-AE41-69B9665BF106}">
      <dgm:prSet phldrT="[Texte]" custT="1"/>
      <dgm:spPr/>
      <dgm:t>
        <a:bodyPr/>
        <a:lstStyle/>
        <a:p>
          <a:r>
            <a:rPr lang="en-US" sz="1200" noProof="0" dirty="0"/>
            <a:t>Quality control / assessment</a:t>
          </a:r>
        </a:p>
      </dgm:t>
    </dgm:pt>
    <dgm:pt modelId="{F24C1DB4-D8CE-4B40-92C0-C2D90C25B6AC}" type="sibTrans" cxnId="{B2440B36-6B18-4C02-9427-42771BEA30C6}">
      <dgm:prSet/>
      <dgm:spPr/>
      <dgm:t>
        <a:bodyPr/>
        <a:lstStyle/>
        <a:p>
          <a:endParaRPr lang="fr-BE"/>
        </a:p>
      </dgm:t>
    </dgm:pt>
    <dgm:pt modelId="{3A873A7D-711B-492B-A846-7E4398BA5963}" type="parTrans" cxnId="{B2440B36-6B18-4C02-9427-42771BEA30C6}">
      <dgm:prSet/>
      <dgm:spPr/>
      <dgm:t>
        <a:bodyPr/>
        <a:lstStyle/>
        <a:p>
          <a:endParaRPr lang="fr-BE"/>
        </a:p>
      </dgm:t>
    </dgm:pt>
    <dgm:pt modelId="{9443F7A9-BB87-4A09-8B3A-286942718B2F}">
      <dgm:prSet phldrT="[Texte]" custT="1"/>
      <dgm:spPr/>
      <dgm:t>
        <a:bodyPr/>
        <a:lstStyle/>
        <a:p>
          <a:r>
            <a:rPr lang="en-US" sz="1200" noProof="0" dirty="0"/>
            <a:t>Validation workshops</a:t>
          </a:r>
        </a:p>
      </dgm:t>
    </dgm:pt>
    <dgm:pt modelId="{0F127591-04DA-4B66-8BD5-92D2CF5CE510}" type="parTrans" cxnId="{1DAA257D-C2EA-4431-B318-D8DB79014E54}">
      <dgm:prSet/>
      <dgm:spPr/>
      <dgm:t>
        <a:bodyPr/>
        <a:lstStyle/>
        <a:p>
          <a:endParaRPr lang="fr-FR"/>
        </a:p>
      </dgm:t>
    </dgm:pt>
    <dgm:pt modelId="{F7C48CB1-6636-4E77-8D52-97904784B602}" type="sibTrans" cxnId="{1DAA257D-C2EA-4431-B318-D8DB79014E54}">
      <dgm:prSet/>
      <dgm:spPr/>
      <dgm:t>
        <a:bodyPr/>
        <a:lstStyle/>
        <a:p>
          <a:endParaRPr lang="fr-FR"/>
        </a:p>
      </dgm:t>
    </dgm:pt>
    <dgm:pt modelId="{0B1300F8-96DB-4A89-B4B0-27367C32093F}" type="pres">
      <dgm:prSet presAssocID="{9D6E7047-86BC-4D65-B72A-557BEBBE5104}" presName="CompostProcess" presStyleCnt="0">
        <dgm:presLayoutVars>
          <dgm:dir/>
          <dgm:resizeHandles val="exact"/>
        </dgm:presLayoutVars>
      </dgm:prSet>
      <dgm:spPr/>
      <dgm:t>
        <a:bodyPr/>
        <a:lstStyle/>
        <a:p>
          <a:endParaRPr lang="en-US"/>
        </a:p>
      </dgm:t>
    </dgm:pt>
    <dgm:pt modelId="{9FBB7A45-373F-4269-8B73-E0D7D40E372B}" type="pres">
      <dgm:prSet presAssocID="{9D6E7047-86BC-4D65-B72A-557BEBBE5104}" presName="arrow" presStyleLbl="bgShp" presStyleIdx="0" presStyleCnt="1" custScaleX="117647"/>
      <dgm:spPr/>
    </dgm:pt>
    <dgm:pt modelId="{D947A017-42FE-4354-91D1-C4DB7FECF43A}" type="pres">
      <dgm:prSet presAssocID="{9D6E7047-86BC-4D65-B72A-557BEBBE5104}" presName="linearProcess" presStyleCnt="0"/>
      <dgm:spPr/>
    </dgm:pt>
    <dgm:pt modelId="{6A316ED0-F6F4-43C5-92D0-8BA868CFEA9B}" type="pres">
      <dgm:prSet presAssocID="{EAAA8D1E-1626-4953-BE18-748240BA1026}" presName="textNode" presStyleLbl="node1" presStyleIdx="0" presStyleCnt="6" custScaleX="61178" custScaleY="108638">
        <dgm:presLayoutVars>
          <dgm:bulletEnabled val="1"/>
        </dgm:presLayoutVars>
      </dgm:prSet>
      <dgm:spPr/>
      <dgm:t>
        <a:bodyPr/>
        <a:lstStyle/>
        <a:p>
          <a:endParaRPr lang="en-US"/>
        </a:p>
      </dgm:t>
    </dgm:pt>
    <dgm:pt modelId="{8604B5EA-B5D4-4FC6-BC2B-E67122E994DB}" type="pres">
      <dgm:prSet presAssocID="{13F89796-F595-42BD-B12E-54E9F9CE96F5}" presName="sibTrans" presStyleCnt="0"/>
      <dgm:spPr/>
    </dgm:pt>
    <dgm:pt modelId="{5C0BE112-0442-4B94-8059-9B11BC272872}" type="pres">
      <dgm:prSet presAssocID="{BE67618A-9609-4E80-89E6-56AF17B56EFD}" presName="textNode" presStyleLbl="node1" presStyleIdx="1" presStyleCnt="6" custScaleX="69155" custScaleY="108638">
        <dgm:presLayoutVars>
          <dgm:bulletEnabled val="1"/>
        </dgm:presLayoutVars>
      </dgm:prSet>
      <dgm:spPr/>
      <dgm:t>
        <a:bodyPr/>
        <a:lstStyle/>
        <a:p>
          <a:endParaRPr lang="en-US"/>
        </a:p>
      </dgm:t>
    </dgm:pt>
    <dgm:pt modelId="{9293A9CA-FE34-4343-8199-D8F83F40AC0B}" type="pres">
      <dgm:prSet presAssocID="{2251B284-DD5F-4B1B-88F2-233C05E0B4A8}" presName="sibTrans" presStyleCnt="0"/>
      <dgm:spPr/>
    </dgm:pt>
    <dgm:pt modelId="{672EA00B-D792-42B6-B9CE-D732F286FBBA}" type="pres">
      <dgm:prSet presAssocID="{14BD62EF-A8F7-4F32-AE41-69B9665BF106}" presName="textNode" presStyleLbl="node1" presStyleIdx="2" presStyleCnt="6" custScaleX="63867" custScaleY="108638">
        <dgm:presLayoutVars>
          <dgm:bulletEnabled val="1"/>
        </dgm:presLayoutVars>
      </dgm:prSet>
      <dgm:spPr/>
      <dgm:t>
        <a:bodyPr/>
        <a:lstStyle/>
        <a:p>
          <a:endParaRPr lang="en-US"/>
        </a:p>
      </dgm:t>
    </dgm:pt>
    <dgm:pt modelId="{A4DEC2EF-0754-4426-B713-C035154E166E}" type="pres">
      <dgm:prSet presAssocID="{F24C1DB4-D8CE-4B40-92C0-C2D90C25B6AC}" presName="sibTrans" presStyleCnt="0"/>
      <dgm:spPr/>
    </dgm:pt>
    <dgm:pt modelId="{2BB48EF1-2E17-47AD-BF3C-98BC425F9186}" type="pres">
      <dgm:prSet presAssocID="{9443F7A9-BB87-4A09-8B3A-286942718B2F}" presName="textNode" presStyleLbl="node1" presStyleIdx="3" presStyleCnt="6" custScaleX="73066" custScaleY="108638">
        <dgm:presLayoutVars>
          <dgm:bulletEnabled val="1"/>
        </dgm:presLayoutVars>
      </dgm:prSet>
      <dgm:spPr/>
      <dgm:t>
        <a:bodyPr/>
        <a:lstStyle/>
        <a:p>
          <a:endParaRPr lang="en-US"/>
        </a:p>
      </dgm:t>
    </dgm:pt>
    <dgm:pt modelId="{838A458E-B70A-4702-85C4-0EB6E92473FB}" type="pres">
      <dgm:prSet presAssocID="{F7C48CB1-6636-4E77-8D52-97904784B602}" presName="sibTrans" presStyleCnt="0"/>
      <dgm:spPr/>
    </dgm:pt>
    <dgm:pt modelId="{5B244BDD-E2D9-4DEF-B12A-BCDCA4F2F80A}" type="pres">
      <dgm:prSet presAssocID="{C4DCF30D-938C-4854-868A-E51A7FE06399}" presName="textNode" presStyleLbl="node1" presStyleIdx="4" presStyleCnt="6" custScaleX="83490" custScaleY="108638">
        <dgm:presLayoutVars>
          <dgm:bulletEnabled val="1"/>
        </dgm:presLayoutVars>
      </dgm:prSet>
      <dgm:spPr/>
      <dgm:t>
        <a:bodyPr/>
        <a:lstStyle/>
        <a:p>
          <a:endParaRPr lang="en-US"/>
        </a:p>
      </dgm:t>
    </dgm:pt>
    <dgm:pt modelId="{C38136FF-7310-4685-9C47-8CE0B2BBFC1F}" type="pres">
      <dgm:prSet presAssocID="{69134F19-29B7-4646-A674-4D05884837AC}" presName="sibTrans" presStyleCnt="0"/>
      <dgm:spPr/>
    </dgm:pt>
    <dgm:pt modelId="{8B7EE8E4-E3EC-4CB6-8481-CD501C14B3F2}" type="pres">
      <dgm:prSet presAssocID="{95872626-388B-4D76-B4E0-A0D948AB8266}" presName="textNode" presStyleLbl="node1" presStyleIdx="5" presStyleCnt="6" custScaleX="81366" custScaleY="108638">
        <dgm:presLayoutVars>
          <dgm:bulletEnabled val="1"/>
        </dgm:presLayoutVars>
      </dgm:prSet>
      <dgm:spPr/>
      <dgm:t>
        <a:bodyPr/>
        <a:lstStyle/>
        <a:p>
          <a:endParaRPr lang="en-US"/>
        </a:p>
      </dgm:t>
    </dgm:pt>
  </dgm:ptLst>
  <dgm:cxnLst>
    <dgm:cxn modelId="{25B6E399-B470-456A-9BE5-A9977B6AE1B2}" type="presOf" srcId="{95872626-388B-4D76-B4E0-A0D948AB8266}" destId="{8B7EE8E4-E3EC-4CB6-8481-CD501C14B3F2}" srcOrd="0" destOrd="0" presId="urn:microsoft.com/office/officeart/2005/8/layout/hProcess9"/>
    <dgm:cxn modelId="{792B1E80-8F1E-43D0-9418-CCC044C3CA06}" type="presOf" srcId="{9D6E7047-86BC-4D65-B72A-557BEBBE5104}" destId="{0B1300F8-96DB-4A89-B4B0-27367C32093F}" srcOrd="0" destOrd="0" presId="urn:microsoft.com/office/officeart/2005/8/layout/hProcess9"/>
    <dgm:cxn modelId="{D79AAFD4-1D87-4CC6-A3CD-7D81D7D05B56}" type="presOf" srcId="{14BD62EF-A8F7-4F32-AE41-69B9665BF106}" destId="{672EA00B-D792-42B6-B9CE-D732F286FBBA}" srcOrd="0" destOrd="0" presId="urn:microsoft.com/office/officeart/2005/8/layout/hProcess9"/>
    <dgm:cxn modelId="{2C2EF742-2691-40F0-9E95-DD0DF7FF8EF8}" srcId="{9D6E7047-86BC-4D65-B72A-557BEBBE5104}" destId="{C4DCF30D-938C-4854-868A-E51A7FE06399}" srcOrd="4" destOrd="0" parTransId="{D79820BE-7E6B-4891-B004-87566EB9C12B}" sibTransId="{69134F19-29B7-4646-A674-4D05884837AC}"/>
    <dgm:cxn modelId="{55C2A573-9CCD-4E9D-8E94-2A2E5579323E}" type="presOf" srcId="{C4DCF30D-938C-4854-868A-E51A7FE06399}" destId="{5B244BDD-E2D9-4DEF-B12A-BCDCA4F2F80A}" srcOrd="0" destOrd="0" presId="urn:microsoft.com/office/officeart/2005/8/layout/hProcess9"/>
    <dgm:cxn modelId="{89DBC36A-F250-484A-9628-72634665F84F}" type="presOf" srcId="{EAAA8D1E-1626-4953-BE18-748240BA1026}" destId="{6A316ED0-F6F4-43C5-92D0-8BA868CFEA9B}" srcOrd="0" destOrd="0" presId="urn:microsoft.com/office/officeart/2005/8/layout/hProcess9"/>
    <dgm:cxn modelId="{0E1A3C63-6B02-4898-A2B8-3F31D3E99CAE}" type="presOf" srcId="{BE67618A-9609-4E80-89E6-56AF17B56EFD}" destId="{5C0BE112-0442-4B94-8059-9B11BC272872}" srcOrd="0" destOrd="0" presId="urn:microsoft.com/office/officeart/2005/8/layout/hProcess9"/>
    <dgm:cxn modelId="{D71A0E48-5709-4956-8144-A474D48D518E}" srcId="{9D6E7047-86BC-4D65-B72A-557BEBBE5104}" destId="{BE67618A-9609-4E80-89E6-56AF17B56EFD}" srcOrd="1" destOrd="0" parTransId="{D415A983-E016-4844-9781-B62190956183}" sibTransId="{2251B284-DD5F-4B1B-88F2-233C05E0B4A8}"/>
    <dgm:cxn modelId="{1DAA257D-C2EA-4431-B318-D8DB79014E54}" srcId="{9D6E7047-86BC-4D65-B72A-557BEBBE5104}" destId="{9443F7A9-BB87-4A09-8B3A-286942718B2F}" srcOrd="3" destOrd="0" parTransId="{0F127591-04DA-4B66-8BD5-92D2CF5CE510}" sibTransId="{F7C48CB1-6636-4E77-8D52-97904784B602}"/>
    <dgm:cxn modelId="{54DC1AB4-8515-4ACB-B940-022AD7631C01}" srcId="{9D6E7047-86BC-4D65-B72A-557BEBBE5104}" destId="{95872626-388B-4D76-B4E0-A0D948AB8266}" srcOrd="5" destOrd="0" parTransId="{47378817-E2D4-473F-B34D-EC54F4DEFFAC}" sibTransId="{EFA6C3D1-D559-4BAD-81CE-489274765755}"/>
    <dgm:cxn modelId="{44F4C529-27C8-4BD6-8969-E9074D83C9A0}" type="presOf" srcId="{9443F7A9-BB87-4A09-8B3A-286942718B2F}" destId="{2BB48EF1-2E17-47AD-BF3C-98BC425F9186}" srcOrd="0" destOrd="0" presId="urn:microsoft.com/office/officeart/2005/8/layout/hProcess9"/>
    <dgm:cxn modelId="{B2440B36-6B18-4C02-9427-42771BEA30C6}" srcId="{9D6E7047-86BC-4D65-B72A-557BEBBE5104}" destId="{14BD62EF-A8F7-4F32-AE41-69B9665BF106}" srcOrd="2" destOrd="0" parTransId="{3A873A7D-711B-492B-A846-7E4398BA5963}" sibTransId="{F24C1DB4-D8CE-4B40-92C0-C2D90C25B6AC}"/>
    <dgm:cxn modelId="{7150BFBF-CDD7-4BAF-B2F2-3EF79337F7E3}" srcId="{9D6E7047-86BC-4D65-B72A-557BEBBE5104}" destId="{EAAA8D1E-1626-4953-BE18-748240BA1026}" srcOrd="0" destOrd="0" parTransId="{B86C731D-115F-4DB3-B908-2E7648EA913D}" sibTransId="{13F89796-F595-42BD-B12E-54E9F9CE96F5}"/>
    <dgm:cxn modelId="{CE15A964-A4F8-419F-B68C-6F95803EF06E}" type="presParOf" srcId="{0B1300F8-96DB-4A89-B4B0-27367C32093F}" destId="{9FBB7A45-373F-4269-8B73-E0D7D40E372B}" srcOrd="0" destOrd="0" presId="urn:microsoft.com/office/officeart/2005/8/layout/hProcess9"/>
    <dgm:cxn modelId="{D47B6A20-0817-4E98-9AD2-455E06B6FB83}" type="presParOf" srcId="{0B1300F8-96DB-4A89-B4B0-27367C32093F}" destId="{D947A017-42FE-4354-91D1-C4DB7FECF43A}" srcOrd="1" destOrd="0" presId="urn:microsoft.com/office/officeart/2005/8/layout/hProcess9"/>
    <dgm:cxn modelId="{25BC1A19-9F68-475F-A1A3-567ECE79D10B}" type="presParOf" srcId="{D947A017-42FE-4354-91D1-C4DB7FECF43A}" destId="{6A316ED0-F6F4-43C5-92D0-8BA868CFEA9B}" srcOrd="0" destOrd="0" presId="urn:microsoft.com/office/officeart/2005/8/layout/hProcess9"/>
    <dgm:cxn modelId="{B6FDFFBA-BEBB-4DE2-A3C1-1CEFF570DBC6}" type="presParOf" srcId="{D947A017-42FE-4354-91D1-C4DB7FECF43A}" destId="{8604B5EA-B5D4-4FC6-BC2B-E67122E994DB}" srcOrd="1" destOrd="0" presId="urn:microsoft.com/office/officeart/2005/8/layout/hProcess9"/>
    <dgm:cxn modelId="{E889413D-DD12-4504-9335-0D8C30F3F3C4}" type="presParOf" srcId="{D947A017-42FE-4354-91D1-C4DB7FECF43A}" destId="{5C0BE112-0442-4B94-8059-9B11BC272872}" srcOrd="2" destOrd="0" presId="urn:microsoft.com/office/officeart/2005/8/layout/hProcess9"/>
    <dgm:cxn modelId="{45AA75E8-AB89-462C-8163-1B3354FF5758}" type="presParOf" srcId="{D947A017-42FE-4354-91D1-C4DB7FECF43A}" destId="{9293A9CA-FE34-4343-8199-D8F83F40AC0B}" srcOrd="3" destOrd="0" presId="urn:microsoft.com/office/officeart/2005/8/layout/hProcess9"/>
    <dgm:cxn modelId="{AE2766B2-713D-46D3-B40B-76BC29B23953}" type="presParOf" srcId="{D947A017-42FE-4354-91D1-C4DB7FECF43A}" destId="{672EA00B-D792-42B6-B9CE-D732F286FBBA}" srcOrd="4" destOrd="0" presId="urn:microsoft.com/office/officeart/2005/8/layout/hProcess9"/>
    <dgm:cxn modelId="{F1F274AB-B6B5-4C10-9014-8E80D90CD32F}" type="presParOf" srcId="{D947A017-42FE-4354-91D1-C4DB7FECF43A}" destId="{A4DEC2EF-0754-4426-B713-C035154E166E}" srcOrd="5" destOrd="0" presId="urn:microsoft.com/office/officeart/2005/8/layout/hProcess9"/>
    <dgm:cxn modelId="{A7FD0465-396E-4F48-AC09-5FC0CB812A92}" type="presParOf" srcId="{D947A017-42FE-4354-91D1-C4DB7FECF43A}" destId="{2BB48EF1-2E17-47AD-BF3C-98BC425F9186}" srcOrd="6" destOrd="0" presId="urn:microsoft.com/office/officeart/2005/8/layout/hProcess9"/>
    <dgm:cxn modelId="{D84A09C5-527E-4F53-B81D-53FAAB4AA5D5}" type="presParOf" srcId="{D947A017-42FE-4354-91D1-C4DB7FECF43A}" destId="{838A458E-B70A-4702-85C4-0EB6E92473FB}" srcOrd="7" destOrd="0" presId="urn:microsoft.com/office/officeart/2005/8/layout/hProcess9"/>
    <dgm:cxn modelId="{1777BD29-DEFF-483D-9485-B220B04477ED}" type="presParOf" srcId="{D947A017-42FE-4354-91D1-C4DB7FECF43A}" destId="{5B244BDD-E2D9-4DEF-B12A-BCDCA4F2F80A}" srcOrd="8" destOrd="0" presId="urn:microsoft.com/office/officeart/2005/8/layout/hProcess9"/>
    <dgm:cxn modelId="{77783F2E-E581-4F9F-A925-CAA76A461461}" type="presParOf" srcId="{D947A017-42FE-4354-91D1-C4DB7FECF43A}" destId="{C38136FF-7310-4685-9C47-8CE0B2BBFC1F}" srcOrd="9" destOrd="0" presId="urn:microsoft.com/office/officeart/2005/8/layout/hProcess9"/>
    <dgm:cxn modelId="{33479E21-3B5B-4EF9-9721-849ECB8A2245}" type="presParOf" srcId="{D947A017-42FE-4354-91D1-C4DB7FECF43A}" destId="{8B7EE8E4-E3EC-4CB6-8481-CD501C14B3F2}"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B7A45-373F-4269-8B73-E0D7D40E372B}">
      <dsp:nvSpPr>
        <dsp:cNvPr id="0" name=""/>
        <dsp:cNvSpPr/>
      </dsp:nvSpPr>
      <dsp:spPr>
        <a:xfrm>
          <a:off x="2" y="0"/>
          <a:ext cx="8352922" cy="3096344"/>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6A316ED0-F6F4-43C5-92D0-8BA868CFEA9B}">
      <dsp:nvSpPr>
        <dsp:cNvPr id="0" name=""/>
        <dsp:cNvSpPr/>
      </dsp:nvSpPr>
      <dsp:spPr>
        <a:xfrm>
          <a:off x="665" y="875410"/>
          <a:ext cx="1016079" cy="134552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kern="1200" dirty="0"/>
            <a:t>Data identification and collection</a:t>
          </a:r>
        </a:p>
      </dsp:txBody>
      <dsp:txXfrm>
        <a:off x="50266" y="925011"/>
        <a:ext cx="916877" cy="1246320"/>
      </dsp:txXfrm>
    </dsp:sp>
    <dsp:sp modelId="{5C0BE112-0442-4B94-8059-9B11BC272872}">
      <dsp:nvSpPr>
        <dsp:cNvPr id="0" name=""/>
        <dsp:cNvSpPr/>
      </dsp:nvSpPr>
      <dsp:spPr>
        <a:xfrm>
          <a:off x="1251677" y="875410"/>
          <a:ext cx="1148565" cy="134552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noProof="0" dirty="0"/>
            <a:t>Online encoding</a:t>
          </a:r>
        </a:p>
      </dsp:txBody>
      <dsp:txXfrm>
        <a:off x="1307745" y="931478"/>
        <a:ext cx="1036429" cy="1233386"/>
      </dsp:txXfrm>
    </dsp:sp>
    <dsp:sp modelId="{672EA00B-D792-42B6-B9CE-D732F286FBBA}">
      <dsp:nvSpPr>
        <dsp:cNvPr id="0" name=""/>
        <dsp:cNvSpPr/>
      </dsp:nvSpPr>
      <dsp:spPr>
        <a:xfrm>
          <a:off x="2635177" y="875410"/>
          <a:ext cx="1060739" cy="134552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noProof="0" dirty="0"/>
            <a:t>Quality control / assessment</a:t>
          </a:r>
        </a:p>
      </dsp:txBody>
      <dsp:txXfrm>
        <a:off x="2686958" y="927191"/>
        <a:ext cx="957177" cy="1241960"/>
      </dsp:txXfrm>
    </dsp:sp>
    <dsp:sp modelId="{2BB48EF1-2E17-47AD-BF3C-98BC425F9186}">
      <dsp:nvSpPr>
        <dsp:cNvPr id="0" name=""/>
        <dsp:cNvSpPr/>
      </dsp:nvSpPr>
      <dsp:spPr>
        <a:xfrm>
          <a:off x="3930850" y="875410"/>
          <a:ext cx="1213522" cy="134552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noProof="0" dirty="0"/>
            <a:t>Validation workshops</a:t>
          </a:r>
        </a:p>
      </dsp:txBody>
      <dsp:txXfrm>
        <a:off x="3990089" y="934649"/>
        <a:ext cx="1095044" cy="1227044"/>
      </dsp:txXfrm>
    </dsp:sp>
    <dsp:sp modelId="{5B244BDD-E2D9-4DEF-B12A-BCDCA4F2F80A}">
      <dsp:nvSpPr>
        <dsp:cNvPr id="0" name=""/>
        <dsp:cNvSpPr/>
      </dsp:nvSpPr>
      <dsp:spPr>
        <a:xfrm>
          <a:off x="5379305" y="875410"/>
          <a:ext cx="1386649" cy="134552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Update, corrections and validation by the CNC</a:t>
          </a:r>
          <a:endParaRPr lang="fr-BE" sz="1200" kern="1200" dirty="0"/>
        </a:p>
      </dsp:txBody>
      <dsp:txXfrm>
        <a:off x="5444988" y="941093"/>
        <a:ext cx="1255283" cy="1214156"/>
      </dsp:txXfrm>
    </dsp:sp>
    <dsp:sp modelId="{8B7EE8E4-E3EC-4CB6-8481-CD501C14B3F2}">
      <dsp:nvSpPr>
        <dsp:cNvPr id="0" name=""/>
        <dsp:cNvSpPr/>
      </dsp:nvSpPr>
      <dsp:spPr>
        <a:xfrm>
          <a:off x="7000888" y="875410"/>
          <a:ext cx="1351373" cy="134552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kern="1200" noProof="0" dirty="0"/>
            <a:t>Online publication , reports and </a:t>
          </a:r>
          <a:r>
            <a:rPr lang="fr-BE" sz="1200" kern="1200" noProof="0" dirty="0" err="1"/>
            <a:t>other</a:t>
          </a:r>
          <a:r>
            <a:rPr lang="fr-BE" sz="1200" kern="1200" noProof="0" dirty="0"/>
            <a:t> publications</a:t>
          </a:r>
          <a:endParaRPr lang="fr-BE" sz="1200" kern="1200" dirty="0"/>
        </a:p>
      </dsp:txBody>
      <dsp:txXfrm>
        <a:off x="7066571" y="941093"/>
        <a:ext cx="1220007" cy="12141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fr-BE"/>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7D46CEE5-D63E-4B4E-A819-13531E49019E}" type="datetimeFigureOut">
              <a:rPr lang="fr-FR"/>
              <a:pPr>
                <a:defRPr/>
              </a:pPr>
              <a:t>29/06/2019</a:t>
            </a:fld>
            <a:endParaRPr lang="fr-BE"/>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fr-BE"/>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0028C821-0D60-428D-9568-52D7F8DB1BB1}" type="slidenum">
              <a:rPr lang="fr-BE"/>
              <a:pPr>
                <a:defRPr/>
              </a:pPr>
              <a:t>‹#›</a:t>
            </a:fld>
            <a:endParaRPr lang="fr-BE"/>
          </a:p>
        </p:txBody>
      </p:sp>
    </p:spTree>
    <p:extLst>
      <p:ext uri="{BB962C8B-B14F-4D97-AF65-F5344CB8AC3E}">
        <p14:creationId xmlns:p14="http://schemas.microsoft.com/office/powerpoint/2010/main" val="1509489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6B5D884C-9B69-4C95-96EA-8FAE269EF8E1}" type="datetimeFigureOut">
              <a:rPr lang="fr-FR"/>
              <a:pPr>
                <a:defRPr/>
              </a:pPr>
              <a:t>29/06/2019</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BE"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448B428-D267-43C3-8035-5BE63046AB42}" type="slidenum">
              <a:rPr lang="fr-BE"/>
              <a:pPr>
                <a:defRPr/>
              </a:pPr>
              <a:t>‹#›</a:t>
            </a:fld>
            <a:endParaRPr lang="fr-BE"/>
          </a:p>
        </p:txBody>
      </p:sp>
    </p:spTree>
    <p:extLst>
      <p:ext uri="{BB962C8B-B14F-4D97-AF65-F5344CB8AC3E}">
        <p14:creationId xmlns:p14="http://schemas.microsoft.com/office/powerpoint/2010/main" val="1247293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b="0" i="0" kern="1200" dirty="0">
                <a:solidFill>
                  <a:schemeClr val="tx1"/>
                </a:solidFill>
                <a:effectLst/>
                <a:latin typeface="+mn-lt"/>
                <a:ea typeface="+mn-ea"/>
                <a:cs typeface="+mn-cs"/>
              </a:rPr>
              <a:t>La COMIFAC assure le suivi de la Déclaration de Yaoundé</a:t>
            </a:r>
          </a:p>
          <a:p>
            <a:r>
              <a:rPr lang="fr-BE" sz="1200" b="0" i="0" kern="1200" dirty="0">
                <a:solidFill>
                  <a:schemeClr val="tx1"/>
                </a:solidFill>
                <a:effectLst/>
                <a:latin typeface="+mn-lt"/>
                <a:ea typeface="+mn-ea"/>
                <a:cs typeface="+mn-cs"/>
              </a:rPr>
              <a:t> Le Sommet arrête les orientations de l’organisation pour la mise 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COMIFAC</a:t>
            </a:r>
            <a:r>
              <a:rPr lang="en-US" sz="1200" dirty="0"/>
              <a:t> is the body for orientation, decision and coordination of sub-regional activities and initiatives in terms of conservation and sustainable management of forest ecosystems</a:t>
            </a:r>
          </a:p>
          <a:p>
            <a:r>
              <a:rPr lang="fr-BE" sz="1200" b="0" i="0" kern="1200" dirty="0">
                <a:solidFill>
                  <a:schemeClr val="tx1"/>
                </a:solidFill>
                <a:effectLst/>
                <a:latin typeface="+mn-lt"/>
                <a:ea typeface="+mn-ea"/>
                <a:cs typeface="+mn-cs"/>
              </a:rPr>
              <a:t>n œuvre des engagements tels que définis par le Traité constitutif.</a:t>
            </a:r>
            <a:endParaRPr lang="fr-BE" dirty="0"/>
          </a:p>
        </p:txBody>
      </p:sp>
      <p:sp>
        <p:nvSpPr>
          <p:cNvPr id="4" name="Espace réservé du numéro de diapositive 3"/>
          <p:cNvSpPr>
            <a:spLocks noGrp="1"/>
          </p:cNvSpPr>
          <p:nvPr>
            <p:ph type="sldNum" sz="quarter" idx="10"/>
          </p:nvPr>
        </p:nvSpPr>
        <p:spPr/>
        <p:txBody>
          <a:bodyPr/>
          <a:lstStyle/>
          <a:p>
            <a:pPr>
              <a:defRPr/>
            </a:pPr>
            <a:fld id="{D448B428-D267-43C3-8035-5BE63046AB42}" type="slidenum">
              <a:rPr lang="fr-BE" smtClean="0"/>
              <a:pPr>
                <a:defRPr/>
              </a:pPr>
              <a:t>3</a:t>
            </a:fld>
            <a:endParaRPr lang="fr-BE"/>
          </a:p>
        </p:txBody>
      </p:sp>
    </p:spTree>
    <p:extLst>
      <p:ext uri="{BB962C8B-B14F-4D97-AF65-F5344CB8AC3E}">
        <p14:creationId xmlns:p14="http://schemas.microsoft.com/office/powerpoint/2010/main" val="781512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Volountary</a:t>
            </a:r>
            <a:r>
              <a:rPr lang="fr-FR" dirty="0"/>
              <a:t> multi-stakeholders</a:t>
            </a:r>
          </a:p>
          <a:p>
            <a:endParaRPr lang="fr-FR" dirty="0"/>
          </a:p>
          <a:p>
            <a:r>
              <a:rPr lang="fr-FR" dirty="0"/>
              <a:t>Lancé en 2002 par Colin Powell</a:t>
            </a:r>
            <a:r>
              <a:rPr lang="fr-FR" baseline="0" dirty="0"/>
              <a:t> au Congrès Mondial sur le développement durable à </a:t>
            </a:r>
            <a:r>
              <a:rPr lang="fr-FR" baseline="0" dirty="0" err="1"/>
              <a:t>Johannesbourg</a:t>
            </a:r>
            <a:r>
              <a:rPr lang="fr-FR" baseline="0" dirty="0"/>
              <a:t> comme initiative volontaire multi- »stakeholder » (sectoriel). Les membre du partenariat se rencontrent deux fois par an pour coordonner les activités prioritaires, proposer des actions sur les problématiques émergentes et partager l’information avec les partenaires et les réseaux actifs dans la région.</a:t>
            </a:r>
          </a:p>
          <a:p>
            <a:endParaRPr lang="fr-FR" baseline="0" dirty="0"/>
          </a:p>
          <a:p>
            <a:r>
              <a:rPr lang="fr-BE" dirty="0"/>
              <a:t>Le PFBC fut </a:t>
            </a:r>
            <a:r>
              <a:rPr lang="fr-BE" dirty="0" err="1"/>
              <a:t>iniatiallement</a:t>
            </a:r>
            <a:r>
              <a:rPr lang="fr-BE" dirty="0"/>
              <a:t> facilité par les Etats-Unis en 2003-2004, par la France en 2005-2007, par l’Allemagne en 2008-2010, par le Canada en 2010-2012, à nouveau les Etats-Unis en 2013-2015 et est </a:t>
            </a:r>
            <a:r>
              <a:rPr lang="fr-BE" dirty="0" err="1"/>
              <a:t>actuallemment</a:t>
            </a:r>
            <a:r>
              <a:rPr lang="fr-BE" dirty="0"/>
              <a:t> </a:t>
            </a:r>
            <a:r>
              <a:rPr lang="fr-BE" dirty="0" err="1"/>
              <a:t>co</a:t>
            </a:r>
            <a:r>
              <a:rPr lang="fr-BE" dirty="0"/>
              <a:t>-facilité par l’Union Européenne et la COMIFAC qui en est le principal bénéficiaire.</a:t>
            </a:r>
          </a:p>
          <a:p>
            <a:r>
              <a:rPr lang="fr-BE" dirty="0"/>
              <a:t> </a:t>
            </a:r>
          </a:p>
          <a:p>
            <a:r>
              <a:rPr lang="fr-BE" dirty="0"/>
              <a:t>Le focus de l’Union Européenne est mis sur la coordination des acteurs et initiatives sur la conservation et le développement durable des écosystèmes forestiers en Afrique Centrale.</a:t>
            </a:r>
          </a:p>
          <a:p>
            <a:endParaRPr lang="fr-FR" dirty="0"/>
          </a:p>
        </p:txBody>
      </p:sp>
      <p:sp>
        <p:nvSpPr>
          <p:cNvPr id="4" name="Espace réservé du numéro de diapositive 3"/>
          <p:cNvSpPr>
            <a:spLocks noGrp="1"/>
          </p:cNvSpPr>
          <p:nvPr>
            <p:ph type="sldNum" sz="quarter" idx="10"/>
          </p:nvPr>
        </p:nvSpPr>
        <p:spPr/>
        <p:txBody>
          <a:bodyPr/>
          <a:lstStyle/>
          <a:p>
            <a:pPr>
              <a:defRPr/>
            </a:pPr>
            <a:fld id="{D448B428-D267-43C3-8035-5BE63046AB42}" type="slidenum">
              <a:rPr lang="fr-BE" smtClean="0"/>
              <a:pPr>
                <a:defRPr/>
              </a:pPr>
              <a:t>4</a:t>
            </a:fld>
            <a:endParaRPr lang="fr-BE"/>
          </a:p>
        </p:txBody>
      </p:sp>
    </p:spTree>
    <p:extLst>
      <p:ext uri="{BB962C8B-B14F-4D97-AF65-F5344CB8AC3E}">
        <p14:creationId xmlns:p14="http://schemas.microsoft.com/office/powerpoint/2010/main" val="172853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5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t>COMIFAC</a:t>
            </a:r>
            <a:r>
              <a:rPr lang="en-US" sz="1200" dirty="0"/>
              <a:t> is the body for orientation, decision and coordination of sub-regional activities and initiatives in terms of conservation and sustainable management of forest ecosystems</a:t>
            </a:r>
          </a:p>
          <a:p>
            <a:endParaRPr lang="fr-FR" dirty="0"/>
          </a:p>
        </p:txBody>
      </p:sp>
      <p:sp>
        <p:nvSpPr>
          <p:cNvPr id="4" name="Espace réservé du numéro de diapositive 3"/>
          <p:cNvSpPr>
            <a:spLocks noGrp="1"/>
          </p:cNvSpPr>
          <p:nvPr>
            <p:ph type="sldNum" sz="quarter" idx="5"/>
          </p:nvPr>
        </p:nvSpPr>
        <p:spPr/>
        <p:txBody>
          <a:bodyPr/>
          <a:lstStyle/>
          <a:p>
            <a:pPr>
              <a:defRPr/>
            </a:pPr>
            <a:fld id="{A0A60E23-7468-4508-8AE2-6A60C9E92BEF}" type="slidenum">
              <a:rPr lang="fr-BE" smtClean="0"/>
              <a:pPr>
                <a:defRPr/>
              </a:pPr>
              <a:t>5</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D448B428-D267-43C3-8035-5BE63046AB42}" type="slidenum">
              <a:rPr lang="fr-BE" smtClean="0"/>
              <a:pPr>
                <a:defRPr/>
              </a:pPr>
              <a:t>6</a:t>
            </a:fld>
            <a:endParaRPr lang="fr-BE"/>
          </a:p>
        </p:txBody>
      </p:sp>
    </p:spTree>
    <p:extLst>
      <p:ext uri="{BB962C8B-B14F-4D97-AF65-F5344CB8AC3E}">
        <p14:creationId xmlns:p14="http://schemas.microsoft.com/office/powerpoint/2010/main" val="2976705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D" dirty="0"/>
          </a:p>
        </p:txBody>
      </p:sp>
      <p:sp>
        <p:nvSpPr>
          <p:cNvPr id="4" name="Espace réservé du numéro de diapositive 3"/>
          <p:cNvSpPr>
            <a:spLocks noGrp="1"/>
          </p:cNvSpPr>
          <p:nvPr>
            <p:ph type="sldNum" sz="quarter" idx="5"/>
          </p:nvPr>
        </p:nvSpPr>
        <p:spPr/>
        <p:txBody>
          <a:bodyPr/>
          <a:lstStyle/>
          <a:p>
            <a:pPr>
              <a:defRPr/>
            </a:pPr>
            <a:fld id="{D448B428-D267-43C3-8035-5BE63046AB42}" type="slidenum">
              <a:rPr lang="fr-BE" smtClean="0"/>
              <a:pPr>
                <a:defRPr/>
              </a:pPr>
              <a:t>15</a:t>
            </a:fld>
            <a:endParaRPr lang="fr-BE"/>
          </a:p>
        </p:txBody>
      </p:sp>
    </p:spTree>
    <p:extLst>
      <p:ext uri="{BB962C8B-B14F-4D97-AF65-F5344CB8AC3E}">
        <p14:creationId xmlns:p14="http://schemas.microsoft.com/office/powerpoint/2010/main" val="271734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D" dirty="0"/>
          </a:p>
        </p:txBody>
      </p:sp>
      <p:sp>
        <p:nvSpPr>
          <p:cNvPr id="4" name="Espace réservé du numéro de diapositive 3"/>
          <p:cNvSpPr>
            <a:spLocks noGrp="1"/>
          </p:cNvSpPr>
          <p:nvPr>
            <p:ph type="sldNum" sz="quarter" idx="5"/>
          </p:nvPr>
        </p:nvSpPr>
        <p:spPr/>
        <p:txBody>
          <a:bodyPr/>
          <a:lstStyle/>
          <a:p>
            <a:pPr>
              <a:defRPr/>
            </a:pPr>
            <a:fld id="{D448B428-D267-43C3-8035-5BE63046AB42}" type="slidenum">
              <a:rPr lang="fr-BE" smtClean="0"/>
              <a:pPr>
                <a:defRPr/>
              </a:pPr>
              <a:t>16</a:t>
            </a:fld>
            <a:endParaRPr lang="fr-BE"/>
          </a:p>
        </p:txBody>
      </p:sp>
    </p:spTree>
    <p:extLst>
      <p:ext uri="{BB962C8B-B14F-4D97-AF65-F5344CB8AC3E}">
        <p14:creationId xmlns:p14="http://schemas.microsoft.com/office/powerpoint/2010/main" val="924962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Slide 2:  </a:t>
            </a:r>
            <a:r>
              <a:rPr lang="fr-FR" dirty="0" err="1"/>
              <a:t>emphasis</a:t>
            </a:r>
            <a:r>
              <a:rPr lang="fr-FR" dirty="0"/>
              <a:t> on the 2 main final </a:t>
            </a:r>
            <a:r>
              <a:rPr lang="fr-FR" dirty="0" err="1"/>
              <a:t>product</a:t>
            </a:r>
            <a:r>
              <a:rPr lang="fr-FR" dirty="0"/>
              <a:t> and the </a:t>
            </a:r>
            <a:r>
              <a:rPr lang="fr-FR" dirty="0" err="1"/>
              <a:t>reason</a:t>
            </a:r>
            <a:r>
              <a:rPr lang="fr-FR" dirty="0"/>
              <a:t> </a:t>
            </a:r>
            <a:r>
              <a:rPr lang="fr-FR" dirty="0" err="1"/>
              <a:t>why</a:t>
            </a:r>
            <a:r>
              <a:rPr lang="fr-FR" dirty="0"/>
              <a:t> </a:t>
            </a:r>
            <a:r>
              <a:rPr lang="fr-FR" dirty="0" err="1"/>
              <a:t>we</a:t>
            </a:r>
            <a:r>
              <a:rPr lang="fr-FR" dirty="0"/>
              <a:t> are </a:t>
            </a:r>
            <a:r>
              <a:rPr lang="fr-FR" dirty="0" err="1"/>
              <a:t>focussing</a:t>
            </a:r>
            <a:r>
              <a:rPr lang="fr-FR" dirty="0"/>
              <a:t> on web-applications. </a:t>
            </a:r>
          </a:p>
          <a:p>
            <a:endParaRPr lang="fr-FR" dirty="0"/>
          </a:p>
        </p:txBody>
      </p:sp>
      <p:sp>
        <p:nvSpPr>
          <p:cNvPr id="4" name="Espace réservé du numéro de diapositive 3"/>
          <p:cNvSpPr>
            <a:spLocks noGrp="1"/>
          </p:cNvSpPr>
          <p:nvPr>
            <p:ph type="sldNum" sz="quarter" idx="10"/>
          </p:nvPr>
        </p:nvSpPr>
        <p:spPr/>
        <p:txBody>
          <a:bodyPr/>
          <a:lstStyle/>
          <a:p>
            <a:pPr>
              <a:defRPr/>
            </a:pPr>
            <a:fld id="{D448B428-D267-43C3-8035-5BE63046AB42}" type="slidenum">
              <a:rPr lang="fr-BE" smtClean="0"/>
              <a:pPr>
                <a:defRPr/>
              </a:pPr>
              <a:t>18</a:t>
            </a:fld>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4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BE"/>
          </a:p>
        </p:txBody>
      </p:sp>
      <p:sp>
        <p:nvSpPr>
          <p:cNvPr id="4" name="Espace réservé du numéro de diapositive 3"/>
          <p:cNvSpPr>
            <a:spLocks noGrp="1"/>
          </p:cNvSpPr>
          <p:nvPr>
            <p:ph type="sldNum" sz="quarter" idx="5"/>
          </p:nvPr>
        </p:nvSpPr>
        <p:spPr/>
        <p:txBody>
          <a:bodyPr/>
          <a:lstStyle/>
          <a:p>
            <a:pPr>
              <a:defRPr/>
            </a:pPr>
            <a:fld id="{C55E298B-BA92-49EA-A103-4F4387342247}" type="slidenum">
              <a:rPr lang="fr-BE" smtClean="0"/>
              <a:pPr>
                <a:defRPr/>
              </a:pPr>
              <a:t>20</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43042" y="1600200"/>
            <a:ext cx="7043758" cy="45259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Titre 7"/>
          <p:cNvSpPr>
            <a:spLocks noGrp="1"/>
          </p:cNvSpPr>
          <p:nvPr>
            <p:ph type="title"/>
          </p:nvPr>
        </p:nvSpPr>
        <p:spPr/>
        <p:txBody>
          <a:bodyPr/>
          <a:lstStyle/>
          <a:p>
            <a:r>
              <a:rPr lang="fr-FR"/>
              <a:t>Cliquez pour modifier le style du titre</a:t>
            </a:r>
            <a:endParaRPr lang="fr-B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4814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1643063" y="357188"/>
            <a:ext cx="70437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051" name="Espace réservé du texte 2"/>
          <p:cNvSpPr>
            <a:spLocks noGrp="1"/>
          </p:cNvSpPr>
          <p:nvPr>
            <p:ph type="body" idx="1"/>
          </p:nvPr>
        </p:nvSpPr>
        <p:spPr bwMode="auto">
          <a:xfrm>
            <a:off x="1643063" y="1600200"/>
            <a:ext cx="704373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2052" name="Image 6" descr="f_from_FORAF_logo-trans.png"/>
          <p:cNvPicPr>
            <a:picLocks noChangeAspect="1"/>
          </p:cNvPicPr>
          <p:nvPr/>
        </p:nvPicPr>
        <p:blipFill>
          <a:blip r:embed="rId5" cstate="email">
            <a:extLst>
              <a:ext uri="{28A0092B-C50C-407E-A947-70E740481C1C}">
                <a14:useLocalDpi xmlns:a14="http://schemas.microsoft.com/office/drawing/2010/main"/>
              </a:ext>
            </a:extLst>
          </a:blip>
          <a:srcRect l="16130" t="542" r="6451" b="1025"/>
          <a:stretch>
            <a:fillRect/>
          </a:stretch>
        </p:blipFill>
        <p:spPr bwMode="auto">
          <a:xfrm>
            <a:off x="-357188" y="0"/>
            <a:ext cx="1731963" cy="6929438"/>
          </a:xfrm>
          <a:prstGeom prst="rect">
            <a:avLst/>
          </a:prstGeom>
          <a:noFill/>
          <a:ln w="9525">
            <a:noFill/>
            <a:miter lim="800000"/>
            <a:headEnd/>
            <a:tailEnd/>
          </a:ln>
        </p:spPr>
      </p:pic>
      <p:pic>
        <p:nvPicPr>
          <p:cNvPr id="8" name="Image 7" descr="OFAC logo [320x200].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544" y="6381328"/>
            <a:ext cx="975360" cy="374904"/>
          </a:xfrm>
          <a:prstGeom prst="rect">
            <a:avLst/>
          </a:prstGeom>
        </p:spPr>
      </p:pic>
      <p:pic>
        <p:nvPicPr>
          <p:cNvPr id="7" name="Image 6"/>
          <p:cNvPicPr>
            <a:picLocks noChangeAspect="1"/>
          </p:cNvPicPr>
          <p:nvPr userDrawn="1"/>
        </p:nvPicPr>
        <p:blipFill>
          <a:blip r:embed="rId7"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447742" y="476672"/>
            <a:ext cx="811890" cy="792088"/>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6" r:id="rId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5.xml"/><Relationship Id="rId16"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4.png"/><Relationship Id="rId21" Type="http://schemas.openxmlformats.org/officeDocument/2006/relationships/image" Target="../media/image72.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jpeg"/><Relationship Id="rId2" Type="http://schemas.openxmlformats.org/officeDocument/2006/relationships/notesSlide" Target="../notesSlides/notesSlide6.xml"/><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jpe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jpeg"/><Relationship Id="rId10" Type="http://schemas.openxmlformats.org/officeDocument/2006/relationships/image" Target="../media/image61.jpeg"/><Relationship Id="rId19" Type="http://schemas.openxmlformats.org/officeDocument/2006/relationships/image" Target="../media/image70.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73.png"/></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8.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93.png"/><Relationship Id="rId3" Type="http://schemas.openxmlformats.org/officeDocument/2006/relationships/image" Target="../media/image80.jpeg"/><Relationship Id="rId7" Type="http://schemas.openxmlformats.org/officeDocument/2006/relationships/image" Target="../media/image84.jpeg"/><Relationship Id="rId12" Type="http://schemas.openxmlformats.org/officeDocument/2006/relationships/image" Target="../media/image89.png"/><Relationship Id="rId17" Type="http://schemas.openxmlformats.org/officeDocument/2006/relationships/image" Target="../media/image92.jpeg"/><Relationship Id="rId2" Type="http://schemas.openxmlformats.org/officeDocument/2006/relationships/notesSlide" Target="../notesSlides/notesSlide7.xml"/><Relationship Id="rId16"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jpeg"/><Relationship Id="rId15" Type="http://schemas.openxmlformats.org/officeDocument/2006/relationships/image" Target="../media/image72.png"/><Relationship Id="rId10" Type="http://schemas.openxmlformats.org/officeDocument/2006/relationships/image" Target="../media/image87.png"/><Relationship Id="rId19" Type="http://schemas.openxmlformats.org/officeDocument/2006/relationships/image" Target="../media/image94.png"/><Relationship Id="rId4" Type="http://schemas.openxmlformats.org/officeDocument/2006/relationships/image" Target="../media/image81.png"/><Relationship Id="rId9" Type="http://schemas.openxmlformats.org/officeDocument/2006/relationships/image" Target="../media/image86.jpeg"/><Relationship Id="rId14" Type="http://schemas.openxmlformats.org/officeDocument/2006/relationships/image" Target="../media/image91.png"/></Relationships>
</file>

<file path=ppt/slides/_rels/slide1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7.jpe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86248"/>
            <a:ext cx="8229600" cy="4320480"/>
          </a:xfrm>
        </p:spPr>
        <p:txBody>
          <a:bodyPr/>
          <a:lstStyle/>
          <a:p>
            <a:pPr algn="ctr"/>
            <a:r>
              <a:rPr lang="fr-BE" sz="4000" dirty="0">
                <a:solidFill>
                  <a:sysClr val="windowText" lastClr="000000"/>
                </a:solidFill>
                <a:latin typeface="Gill Sans MT"/>
              </a:rPr>
              <a:t>L’Observatoire des Forêts d’Afrique Centrale</a:t>
            </a:r>
            <a:br>
              <a:rPr lang="fr-BE" sz="4000" dirty="0">
                <a:solidFill>
                  <a:sysClr val="windowText" lastClr="000000"/>
                </a:solidFill>
                <a:latin typeface="Gill Sans MT"/>
              </a:rPr>
            </a:br>
            <a:r>
              <a:rPr lang="fr-FR" sz="4000" dirty="0">
                <a:solidFill>
                  <a:sysClr val="windowText" lastClr="000000"/>
                </a:solidFill>
                <a:latin typeface="Gill Sans MT"/>
              </a:rPr>
              <a:t/>
            </a:r>
            <a:br>
              <a:rPr lang="fr-FR" sz="4000" dirty="0">
                <a:solidFill>
                  <a:sysClr val="windowText" lastClr="000000"/>
                </a:solidFill>
                <a:latin typeface="Gill Sans MT"/>
              </a:rPr>
            </a:br>
            <a:r>
              <a:rPr lang="fr-BE" sz="2200" i="1" dirty="0"/>
              <a:t/>
            </a:r>
            <a:br>
              <a:rPr lang="fr-BE" sz="2200" i="1" dirty="0"/>
            </a:br>
            <a:r>
              <a:rPr lang="fr-BE" sz="2200" i="1" dirty="0"/>
              <a:t/>
            </a:r>
            <a:br>
              <a:rPr lang="fr-BE" sz="2200" i="1" dirty="0"/>
            </a:br>
            <a:r>
              <a:rPr lang="fr-BE" sz="2200" i="1" dirty="0"/>
              <a:t/>
            </a:r>
            <a:br>
              <a:rPr lang="fr-BE" sz="2200" i="1" dirty="0"/>
            </a:br>
            <a:endParaRPr lang="fr-BE" sz="2200" dirty="0"/>
          </a:p>
        </p:txBody>
      </p:sp>
      <p:sp>
        <p:nvSpPr>
          <p:cNvPr id="5" name="ZoneTexte 4">
            <a:extLst>
              <a:ext uri="{FF2B5EF4-FFF2-40B4-BE49-F238E27FC236}">
                <a16:creationId xmlns:a16="http://schemas.microsoft.com/office/drawing/2014/main" id="{C0CB49C8-5AD0-4CAB-8EC4-8EC9F62B362F}"/>
              </a:ext>
            </a:extLst>
          </p:cNvPr>
          <p:cNvSpPr txBox="1"/>
          <p:nvPr/>
        </p:nvSpPr>
        <p:spPr>
          <a:xfrm>
            <a:off x="179512" y="6159722"/>
            <a:ext cx="9144000" cy="646331"/>
          </a:xfrm>
          <a:prstGeom prst="rect">
            <a:avLst/>
          </a:prstGeom>
          <a:noFill/>
        </p:spPr>
        <p:txBody>
          <a:bodyPr wrap="square" rtlCol="0">
            <a:spAutoFit/>
          </a:bodyPr>
          <a:lstStyle/>
          <a:p>
            <a:pPr algn="ctr"/>
            <a:r>
              <a:rPr lang="fr-FR" b="1" dirty="0">
                <a:solidFill>
                  <a:prstClr val="black"/>
                </a:solidFill>
                <a:latin typeface="Gill Sans MT"/>
              </a:rPr>
              <a:t>BIOPAMA - </a:t>
            </a:r>
            <a:r>
              <a:rPr lang="en-US" b="1" dirty="0">
                <a:solidFill>
                  <a:prstClr val="black"/>
                </a:solidFill>
                <a:latin typeface="Gill Sans MT"/>
              </a:rPr>
              <a:t>Achieving Fair and Effective Protected Areas</a:t>
            </a:r>
            <a:endParaRPr lang="fr-FR" b="1" dirty="0">
              <a:solidFill>
                <a:prstClr val="black"/>
              </a:solidFill>
              <a:latin typeface="Gill Sans MT"/>
            </a:endParaRPr>
          </a:p>
          <a:p>
            <a:pPr algn="ctr"/>
            <a:r>
              <a:rPr lang="fr-FR" b="1" dirty="0">
                <a:solidFill>
                  <a:prstClr val="black"/>
                </a:solidFill>
                <a:latin typeface="Gill Sans MT"/>
              </a:rPr>
              <a:t>Cogne (</a:t>
            </a:r>
            <a:r>
              <a:rPr lang="fr-FR" b="1" dirty="0" err="1">
                <a:solidFill>
                  <a:prstClr val="black"/>
                </a:solidFill>
                <a:latin typeface="Gill Sans MT"/>
              </a:rPr>
              <a:t>Italy</a:t>
            </a:r>
            <a:r>
              <a:rPr lang="fr-FR" b="1" dirty="0">
                <a:solidFill>
                  <a:prstClr val="black"/>
                </a:solidFill>
                <a:latin typeface="Gill Sans MT"/>
              </a:rPr>
              <a:t>), 27th of </a:t>
            </a:r>
            <a:r>
              <a:rPr lang="fr-FR" b="1" dirty="0" err="1">
                <a:solidFill>
                  <a:prstClr val="black"/>
                </a:solidFill>
                <a:latin typeface="Gill Sans MT"/>
              </a:rPr>
              <a:t>june</a:t>
            </a:r>
            <a:r>
              <a:rPr lang="fr-FR" b="1" dirty="0">
                <a:solidFill>
                  <a:prstClr val="black"/>
                </a:solidFill>
                <a:latin typeface="Gill Sans MT"/>
              </a:rPr>
              <a:t> 2019</a:t>
            </a:r>
          </a:p>
        </p:txBody>
      </p:sp>
      <p:pic>
        <p:nvPicPr>
          <p:cNvPr id="6" name="Image 5">
            <a:extLst>
              <a:ext uri="{FF2B5EF4-FFF2-40B4-BE49-F238E27FC236}">
                <a16:creationId xmlns:a16="http://schemas.microsoft.com/office/drawing/2014/main" id="{EC95ECD7-FFE0-4496-8AE3-AA28B78D699A}"/>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a:ext>
            </a:extLst>
          </a:blip>
          <a:stretch>
            <a:fillRect/>
          </a:stretch>
        </p:blipFill>
        <p:spPr>
          <a:xfrm>
            <a:off x="0" y="0"/>
            <a:ext cx="9144000" cy="1489062"/>
          </a:xfrm>
          <a:prstGeom prst="rect">
            <a:avLst/>
          </a:prstGeom>
        </p:spPr>
      </p:pic>
      <p:sp>
        <p:nvSpPr>
          <p:cNvPr id="7" name="Sous-titre 2">
            <a:extLst>
              <a:ext uri="{FF2B5EF4-FFF2-40B4-BE49-F238E27FC236}">
                <a16:creationId xmlns:a16="http://schemas.microsoft.com/office/drawing/2014/main" id="{10F60391-1C1A-449A-8578-68634EBD823A}"/>
              </a:ext>
            </a:extLst>
          </p:cNvPr>
          <p:cNvSpPr txBox="1">
            <a:spLocks/>
          </p:cNvSpPr>
          <p:nvPr/>
        </p:nvSpPr>
        <p:spPr>
          <a:xfrm>
            <a:off x="1025860" y="5498502"/>
            <a:ext cx="7092280" cy="755908"/>
          </a:xfrm>
          <a:prstGeom prst="rect">
            <a:avLst/>
          </a:prstGeom>
        </p:spPr>
        <p:txBody>
          <a:bodyPr vert="horz" lIns="91440" tIns="45720" rIns="91440" bIns="45720" rtlCol="0">
            <a:normAutofit fontScale="92500" lnSpcReduction="10000"/>
          </a:bodyPr>
          <a:lstStyle/>
          <a:p>
            <a:pPr algn="ctr">
              <a:spcBef>
                <a:spcPct val="20000"/>
              </a:spcBef>
              <a:buFont typeface="Arial" pitchFamily="34" charset="0"/>
              <a:buNone/>
              <a:defRPr/>
            </a:pPr>
            <a:endParaRPr lang="fr-FR" sz="2000" dirty="0">
              <a:solidFill>
                <a:prstClr val="black"/>
              </a:solidFill>
              <a:latin typeface="Gill Sans MT"/>
            </a:endParaRPr>
          </a:p>
          <a:p>
            <a:pPr algn="ctr">
              <a:spcBef>
                <a:spcPct val="20000"/>
              </a:spcBef>
              <a:buFont typeface="Arial" pitchFamily="34" charset="0"/>
              <a:buNone/>
              <a:defRPr/>
            </a:pPr>
            <a:r>
              <a:rPr lang="fr-FR" sz="2300" dirty="0">
                <a:solidFill>
                  <a:prstClr val="black"/>
                </a:solidFill>
                <a:latin typeface="Gill Sans MT"/>
              </a:rPr>
              <a:t>Quentin Jungers, Florence </a:t>
            </a:r>
            <a:r>
              <a:rPr lang="fr-FR" sz="2300" dirty="0" err="1">
                <a:solidFill>
                  <a:prstClr val="black"/>
                </a:solidFill>
                <a:latin typeface="Gill Sans MT"/>
              </a:rPr>
              <a:t>Palla</a:t>
            </a:r>
            <a:r>
              <a:rPr lang="fr-FR" sz="2300" dirty="0">
                <a:solidFill>
                  <a:prstClr val="black"/>
                </a:solidFill>
                <a:latin typeface="Gill Sans MT"/>
              </a:rPr>
              <a:t>, Donald </a:t>
            </a:r>
            <a:r>
              <a:rPr lang="fr-FR" sz="2300" dirty="0" err="1">
                <a:solidFill>
                  <a:prstClr val="black"/>
                </a:solidFill>
                <a:latin typeface="Gill Sans MT"/>
              </a:rPr>
              <a:t>Djossi</a:t>
            </a:r>
            <a:endParaRPr lang="fr-FR" sz="2300" dirty="0">
              <a:solidFill>
                <a:prstClr val="black"/>
              </a:solidFill>
              <a:latin typeface="Gill Sans MT"/>
            </a:endParaRPr>
          </a:p>
        </p:txBody>
      </p:sp>
      <p:pic>
        <p:nvPicPr>
          <p:cNvPr id="8" name="Image 5" descr="OFAC logo.jpg">
            <a:extLst>
              <a:ext uri="{FF2B5EF4-FFF2-40B4-BE49-F238E27FC236}">
                <a16:creationId xmlns:a16="http://schemas.microsoft.com/office/drawing/2014/main" id="{677AB415-920A-4EFA-8C95-E8C324B266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3430" y="4108783"/>
            <a:ext cx="2757140" cy="1061119"/>
          </a:xfrm>
          <a:prstGeom prst="rect">
            <a:avLst/>
          </a:prstGeom>
        </p:spPr>
      </p:pic>
    </p:spTree>
    <p:extLst>
      <p:ext uri="{BB962C8B-B14F-4D97-AF65-F5344CB8AC3E}">
        <p14:creationId xmlns:p14="http://schemas.microsoft.com/office/powerpoint/2010/main" val="3627109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BD0FF100-6FCE-4349-ACDA-43307ECA185A}"/>
              </a:ext>
            </a:extLst>
          </p:cNvPr>
          <p:cNvSpPr txBox="1">
            <a:spLocks/>
          </p:cNvSpPr>
          <p:nvPr/>
        </p:nvSpPr>
        <p:spPr>
          <a:xfrm>
            <a:off x="1643042" y="227781"/>
            <a:ext cx="7321446" cy="1008112"/>
          </a:xfrm>
          <a:prstGeom prst="rect">
            <a:avLst/>
          </a:prstGeom>
        </p:spPr>
        <p:txBody>
          <a:bodyPr anchor="ctr">
            <a:normAutofit fontScale="8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fr-FR" b="1" dirty="0">
                <a:solidFill>
                  <a:srgbClr val="A55213"/>
                </a:solidFill>
                <a:latin typeface="Gill Sans MT"/>
              </a:rPr>
              <a:t>Data collection </a:t>
            </a:r>
          </a:p>
          <a:p>
            <a:pPr algn="ctr">
              <a:defRPr/>
            </a:pPr>
            <a:r>
              <a:rPr lang="fr-FR" sz="3500" dirty="0">
                <a:solidFill>
                  <a:srgbClr val="A55213"/>
                </a:solidFill>
                <a:latin typeface="Gill Sans MT"/>
              </a:rPr>
              <a:t>Local </a:t>
            </a:r>
            <a:r>
              <a:rPr lang="fr-FR" sz="3500" dirty="0" err="1">
                <a:solidFill>
                  <a:srgbClr val="A55213"/>
                </a:solidFill>
                <a:latin typeface="Gill Sans MT"/>
              </a:rPr>
              <a:t>level</a:t>
            </a:r>
            <a:r>
              <a:rPr lang="fr-FR" sz="3500" dirty="0">
                <a:solidFill>
                  <a:srgbClr val="A55213"/>
                </a:solidFill>
                <a:latin typeface="Gill Sans MT"/>
              </a:rPr>
              <a:t> (</a:t>
            </a:r>
            <a:r>
              <a:rPr lang="fr-FR" sz="3500" dirty="0" err="1">
                <a:solidFill>
                  <a:srgbClr val="A55213"/>
                </a:solidFill>
                <a:latin typeface="Gill Sans MT"/>
              </a:rPr>
              <a:t>protected</a:t>
            </a:r>
            <a:r>
              <a:rPr lang="fr-FR" sz="3500" dirty="0">
                <a:solidFill>
                  <a:srgbClr val="A55213"/>
                </a:solidFill>
                <a:latin typeface="Gill Sans MT"/>
              </a:rPr>
              <a:t> areas)</a:t>
            </a:r>
          </a:p>
        </p:txBody>
      </p:sp>
      <p:sp>
        <p:nvSpPr>
          <p:cNvPr id="16" name="Espace réservé du contenu 1">
            <a:extLst>
              <a:ext uri="{FF2B5EF4-FFF2-40B4-BE49-F238E27FC236}">
                <a16:creationId xmlns:a16="http://schemas.microsoft.com/office/drawing/2014/main" id="{34739827-BD8B-46DA-BA6D-4128D6178B55}"/>
              </a:ext>
            </a:extLst>
          </p:cNvPr>
          <p:cNvSpPr txBox="1">
            <a:spLocks/>
          </p:cNvSpPr>
          <p:nvPr/>
        </p:nvSpPr>
        <p:spPr>
          <a:xfrm>
            <a:off x="380661" y="1883750"/>
            <a:ext cx="8075240" cy="420933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fr-BE" sz="2800" dirty="0"/>
              <a:t>IMET </a:t>
            </a:r>
            <a:r>
              <a:rPr lang="fr-BE" sz="2800" dirty="0" err="1"/>
              <a:t>development</a:t>
            </a:r>
            <a:r>
              <a:rPr lang="fr-BE" sz="2800" dirty="0"/>
              <a:t> and </a:t>
            </a:r>
            <a:r>
              <a:rPr lang="fr-BE" sz="2800" dirty="0" err="1"/>
              <a:t>field</a:t>
            </a:r>
            <a:r>
              <a:rPr lang="fr-BE" sz="2800" dirty="0"/>
              <a:t> </a:t>
            </a:r>
            <a:r>
              <a:rPr lang="fr-BE" sz="2800" dirty="0" err="1"/>
              <a:t>campaigns</a:t>
            </a:r>
            <a:endParaRPr lang="fr-BE" sz="2800" dirty="0"/>
          </a:p>
          <a:p>
            <a:pPr lvl="1">
              <a:spcAft>
                <a:spcPts val="0"/>
              </a:spcAft>
              <a:buFont typeface="Wingdings" panose="05000000000000000000" pitchFamily="2" charset="2"/>
              <a:buChar char="Ø"/>
            </a:pPr>
            <a:r>
              <a:rPr lang="fr-BE" sz="2000" dirty="0"/>
              <a:t>2017-2018 : appropriation by </a:t>
            </a:r>
            <a:r>
              <a:rPr lang="fr-BE" sz="2000" dirty="0" err="1"/>
              <a:t>NGOs</a:t>
            </a:r>
            <a:r>
              <a:rPr lang="fr-BE" sz="2000" dirty="0"/>
              <a:t> and </a:t>
            </a:r>
            <a:r>
              <a:rPr lang="fr-BE" sz="2000" dirty="0" err="1"/>
              <a:t>partners</a:t>
            </a:r>
            <a:r>
              <a:rPr lang="fr-BE" sz="2000" dirty="0"/>
              <a:t> (GIZ, PNUD, WWF, ZSL, AWF, IUCN, …)</a:t>
            </a:r>
          </a:p>
          <a:p>
            <a:pPr lvl="1">
              <a:spcAft>
                <a:spcPts val="0"/>
              </a:spcAft>
              <a:buFont typeface="Wingdings" panose="05000000000000000000" pitchFamily="2" charset="2"/>
              <a:buChar char="Ø"/>
            </a:pPr>
            <a:r>
              <a:rPr lang="fr-BE" sz="2000" dirty="0"/>
              <a:t>Diversification of the </a:t>
            </a:r>
            <a:r>
              <a:rPr lang="fr-BE" sz="2000" dirty="0" err="1"/>
              <a:t>needs</a:t>
            </a:r>
            <a:r>
              <a:rPr lang="fr-BE" sz="2000" dirty="0"/>
              <a:t> </a:t>
            </a:r>
            <a:r>
              <a:rPr lang="fr-BE" sz="2000" dirty="0" err="1"/>
              <a:t>through</a:t>
            </a:r>
            <a:r>
              <a:rPr lang="fr-BE" sz="2000" dirty="0"/>
              <a:t> </a:t>
            </a:r>
            <a:r>
              <a:rPr lang="fr-BE" sz="2000" dirty="0" err="1"/>
              <a:t>understanding</a:t>
            </a:r>
            <a:endParaRPr lang="fr-BE" sz="2000" dirty="0"/>
          </a:p>
          <a:p>
            <a:pPr lvl="2">
              <a:spcAft>
                <a:spcPts val="0"/>
              </a:spcAft>
              <a:buFont typeface="Wingdings" panose="05000000000000000000" pitchFamily="2" charset="2"/>
              <a:buChar char="Ø"/>
            </a:pPr>
            <a:r>
              <a:rPr lang="fr-BE" sz="1600" dirty="0"/>
              <a:t> Management plans </a:t>
            </a:r>
            <a:r>
              <a:rPr lang="fr-BE" sz="1600" dirty="0" err="1"/>
              <a:t>revision</a:t>
            </a:r>
            <a:endParaRPr lang="fr-BE" sz="1600" dirty="0"/>
          </a:p>
          <a:p>
            <a:pPr lvl="2">
              <a:spcAft>
                <a:spcPts val="0"/>
              </a:spcAft>
              <a:buFont typeface="Wingdings" panose="05000000000000000000" pitchFamily="2" charset="2"/>
              <a:buChar char="Ø"/>
            </a:pPr>
            <a:r>
              <a:rPr lang="fr-BE" sz="1600" dirty="0" err="1"/>
              <a:t>Analyze</a:t>
            </a:r>
            <a:r>
              <a:rPr lang="fr-BE" sz="1600" dirty="0"/>
              <a:t> transborder issues</a:t>
            </a:r>
          </a:p>
          <a:p>
            <a:pPr lvl="2">
              <a:spcAft>
                <a:spcPts val="0"/>
              </a:spcAft>
              <a:buFont typeface="Wingdings" panose="05000000000000000000" pitchFamily="2" charset="2"/>
              <a:buChar char="Ø"/>
            </a:pPr>
            <a:r>
              <a:rPr lang="fr-BE" sz="1600" dirty="0" err="1"/>
              <a:t>Define</a:t>
            </a:r>
            <a:r>
              <a:rPr lang="fr-BE" sz="1600" dirty="0"/>
              <a:t> </a:t>
            </a:r>
            <a:r>
              <a:rPr lang="fr-BE" sz="1600" dirty="0" err="1"/>
              <a:t>baselines</a:t>
            </a:r>
            <a:r>
              <a:rPr lang="fr-BE" sz="1600" dirty="0"/>
              <a:t> to </a:t>
            </a:r>
            <a:r>
              <a:rPr lang="fr-BE" sz="1600" dirty="0" err="1"/>
              <a:t>evaluate</a:t>
            </a:r>
            <a:r>
              <a:rPr lang="fr-BE" sz="1600" dirty="0"/>
              <a:t> futur actions</a:t>
            </a:r>
          </a:p>
          <a:p>
            <a:pPr lvl="2">
              <a:spcAft>
                <a:spcPts val="0"/>
              </a:spcAft>
              <a:buFont typeface="Wingdings" panose="05000000000000000000" pitchFamily="2" charset="2"/>
              <a:buChar char="Ø"/>
            </a:pPr>
            <a:r>
              <a:rPr lang="fr-BE" sz="1600" dirty="0" err="1"/>
              <a:t>Assess</a:t>
            </a:r>
            <a:r>
              <a:rPr lang="fr-BE" sz="1600" dirty="0"/>
              <a:t> management </a:t>
            </a:r>
            <a:r>
              <a:rPr lang="fr-BE" sz="1600" dirty="0" err="1"/>
              <a:t>effectiveness</a:t>
            </a:r>
            <a:endParaRPr lang="fr-BE" sz="1600" dirty="0"/>
          </a:p>
          <a:p>
            <a:pPr lvl="1">
              <a:spcAft>
                <a:spcPts val="0"/>
              </a:spcAft>
              <a:buFont typeface="Wingdings" panose="05000000000000000000" pitchFamily="2" charset="2"/>
              <a:buChar char="Ø"/>
            </a:pPr>
            <a:r>
              <a:rPr lang="fr-BE" sz="2000" dirty="0"/>
              <a:t>2018 : </a:t>
            </a:r>
            <a:r>
              <a:rPr lang="fr-BE" sz="2000" dirty="0" err="1"/>
              <a:t>scaling</a:t>
            </a:r>
            <a:r>
              <a:rPr lang="fr-CD" sz="2000" dirty="0"/>
              <a:t>-up </a:t>
            </a:r>
            <a:r>
              <a:rPr lang="fr-CD" sz="2000" dirty="0" err="1"/>
              <a:t>analyzes</a:t>
            </a:r>
            <a:r>
              <a:rPr lang="fr-CD" sz="2000" dirty="0"/>
              <a:t> (Burundi)</a:t>
            </a:r>
            <a:endParaRPr lang="fr-BE" sz="2000" dirty="0"/>
          </a:p>
        </p:txBody>
      </p:sp>
      <p:pic>
        <p:nvPicPr>
          <p:cNvPr id="23" name="Image 9">
            <a:extLst>
              <a:ext uri="{FF2B5EF4-FFF2-40B4-BE49-F238E27FC236}">
                <a16:creationId xmlns:a16="http://schemas.microsoft.com/office/drawing/2014/main" id="{E0CE87EE-6D2E-4BF7-9BD4-25E594C0B2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4948" y="4655558"/>
            <a:ext cx="1429052" cy="1957566"/>
          </a:xfrm>
          <a:prstGeom prst="rect">
            <a:avLst/>
          </a:prstGeom>
          <a:ln w="6350">
            <a:solidFill>
              <a:srgbClr val="002060"/>
            </a:solidFill>
          </a:ln>
          <a:effectLst>
            <a:outerShdw blurRad="292100" dist="139700" dir="2700000" algn="tl" rotWithShape="0">
              <a:prstClr val="black">
                <a:alpha val="65000"/>
              </a:prstClr>
            </a:outerShdw>
          </a:effectLst>
        </p:spPr>
      </p:pic>
      <p:pic>
        <p:nvPicPr>
          <p:cNvPr id="24" name="Image 10">
            <a:extLst>
              <a:ext uri="{FF2B5EF4-FFF2-40B4-BE49-F238E27FC236}">
                <a16:creationId xmlns:a16="http://schemas.microsoft.com/office/drawing/2014/main" id="{DEEB56BB-E1BE-4A60-9148-02C0E9DE01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9474" y="3746610"/>
            <a:ext cx="1288232" cy="1817897"/>
          </a:xfrm>
          <a:prstGeom prst="rect">
            <a:avLst/>
          </a:prstGeom>
          <a:ln>
            <a:solidFill>
              <a:srgbClr val="002060"/>
            </a:solidFill>
          </a:ln>
          <a:effectLst>
            <a:outerShdw blurRad="292100" dist="139700" dir="2700000" algn="tl" rotWithShape="0">
              <a:prstClr val="black">
                <a:alpha val="65000"/>
              </a:prstClr>
            </a:outerShdw>
          </a:effectLst>
        </p:spPr>
      </p:pic>
      <p:pic>
        <p:nvPicPr>
          <p:cNvPr id="25" name="Image 2">
            <a:extLst>
              <a:ext uri="{FF2B5EF4-FFF2-40B4-BE49-F238E27FC236}">
                <a16:creationId xmlns:a16="http://schemas.microsoft.com/office/drawing/2014/main" id="{46EB849A-1AE1-424F-8CD5-46D6DAC7A4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65357" y="5146002"/>
            <a:ext cx="2952328" cy="1594936"/>
          </a:xfrm>
          <a:prstGeom prst="rect">
            <a:avLst/>
          </a:prstGeom>
          <a:ln>
            <a:solidFill>
              <a:srgbClr val="00206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8810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BD0FF100-6FCE-4349-ACDA-43307ECA185A}"/>
              </a:ext>
            </a:extLst>
          </p:cNvPr>
          <p:cNvSpPr txBox="1">
            <a:spLocks/>
          </p:cNvSpPr>
          <p:nvPr/>
        </p:nvSpPr>
        <p:spPr>
          <a:xfrm>
            <a:off x="1643042" y="227781"/>
            <a:ext cx="7321446" cy="1008112"/>
          </a:xfrm>
          <a:prstGeom prst="rect">
            <a:avLst/>
          </a:prstGeom>
        </p:spPr>
        <p:txBody>
          <a:bodyPr anchor="ctr">
            <a:normAutofit fontScale="8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fr-FR" b="1" dirty="0">
                <a:solidFill>
                  <a:srgbClr val="A55213"/>
                </a:solidFill>
                <a:latin typeface="Gill Sans MT"/>
              </a:rPr>
              <a:t>Data collection </a:t>
            </a:r>
          </a:p>
          <a:p>
            <a:pPr algn="ctr">
              <a:defRPr/>
            </a:pPr>
            <a:r>
              <a:rPr lang="fr-FR" sz="3500" dirty="0">
                <a:solidFill>
                  <a:srgbClr val="A55213"/>
                </a:solidFill>
                <a:latin typeface="Gill Sans MT"/>
              </a:rPr>
              <a:t>Local </a:t>
            </a:r>
            <a:r>
              <a:rPr lang="fr-FR" sz="3500" dirty="0" err="1">
                <a:solidFill>
                  <a:srgbClr val="A55213"/>
                </a:solidFill>
                <a:latin typeface="Gill Sans MT"/>
              </a:rPr>
              <a:t>level</a:t>
            </a:r>
            <a:r>
              <a:rPr lang="fr-FR" sz="3500" dirty="0">
                <a:solidFill>
                  <a:srgbClr val="A55213"/>
                </a:solidFill>
                <a:latin typeface="Gill Sans MT"/>
              </a:rPr>
              <a:t> (</a:t>
            </a:r>
            <a:r>
              <a:rPr lang="fr-FR" sz="3500" dirty="0" err="1">
                <a:solidFill>
                  <a:srgbClr val="A55213"/>
                </a:solidFill>
                <a:latin typeface="Gill Sans MT"/>
              </a:rPr>
              <a:t>protected</a:t>
            </a:r>
            <a:r>
              <a:rPr lang="fr-FR" sz="3500" dirty="0">
                <a:solidFill>
                  <a:srgbClr val="A55213"/>
                </a:solidFill>
                <a:latin typeface="Gill Sans MT"/>
              </a:rPr>
              <a:t> areas)</a:t>
            </a:r>
          </a:p>
        </p:txBody>
      </p:sp>
      <p:sp>
        <p:nvSpPr>
          <p:cNvPr id="16" name="Espace réservé du contenu 1">
            <a:extLst>
              <a:ext uri="{FF2B5EF4-FFF2-40B4-BE49-F238E27FC236}">
                <a16:creationId xmlns:a16="http://schemas.microsoft.com/office/drawing/2014/main" id="{34739827-BD8B-46DA-BA6D-4128D6178B55}"/>
              </a:ext>
            </a:extLst>
          </p:cNvPr>
          <p:cNvSpPr txBox="1">
            <a:spLocks/>
          </p:cNvSpPr>
          <p:nvPr/>
        </p:nvSpPr>
        <p:spPr>
          <a:xfrm>
            <a:off x="380661" y="1883750"/>
            <a:ext cx="8075240" cy="420933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fr-BE" sz="2800" dirty="0"/>
              <a:t>IMET </a:t>
            </a:r>
            <a:r>
              <a:rPr lang="fr-BE" sz="2800" dirty="0" err="1"/>
              <a:t>development</a:t>
            </a:r>
            <a:r>
              <a:rPr lang="fr-BE" sz="2800" dirty="0"/>
              <a:t> and </a:t>
            </a:r>
            <a:r>
              <a:rPr lang="fr-BE" sz="2800" dirty="0" err="1"/>
              <a:t>field</a:t>
            </a:r>
            <a:r>
              <a:rPr lang="fr-BE" sz="2800" dirty="0"/>
              <a:t> </a:t>
            </a:r>
            <a:r>
              <a:rPr lang="fr-BE" sz="2800" dirty="0" err="1"/>
              <a:t>campaigns</a:t>
            </a:r>
            <a:endParaRPr lang="fr-BE" sz="2800" dirty="0"/>
          </a:p>
          <a:p>
            <a:pPr lvl="1">
              <a:spcAft>
                <a:spcPts val="0"/>
              </a:spcAft>
              <a:buFont typeface="Wingdings" panose="05000000000000000000" pitchFamily="2" charset="2"/>
              <a:buChar char="Ø"/>
            </a:pPr>
            <a:r>
              <a:rPr lang="fr-CD" sz="2000" dirty="0"/>
              <a:t>2016-2019 : </a:t>
            </a:r>
          </a:p>
          <a:p>
            <a:pPr lvl="2">
              <a:spcAft>
                <a:spcPts val="0"/>
              </a:spcAft>
              <a:buFont typeface="Wingdings" panose="05000000000000000000" pitchFamily="2" charset="2"/>
              <a:buChar char="Ø"/>
            </a:pPr>
            <a:r>
              <a:rPr lang="fr-CD" sz="1800" dirty="0"/>
              <a:t>Progressive engagement of </a:t>
            </a:r>
            <a:r>
              <a:rPr lang="fr-CD" sz="1800" b="1" dirty="0"/>
              <a:t>10 countries</a:t>
            </a:r>
          </a:p>
          <a:p>
            <a:pPr lvl="2">
              <a:spcAft>
                <a:spcPts val="0"/>
              </a:spcAft>
              <a:buFont typeface="Wingdings" panose="05000000000000000000" pitchFamily="2" charset="2"/>
              <a:buChar char="Ø"/>
            </a:pPr>
            <a:r>
              <a:rPr lang="fr-CD" sz="1800" b="1" dirty="0"/>
              <a:t>42 </a:t>
            </a:r>
            <a:r>
              <a:rPr lang="fr-CD" sz="1800" b="1" dirty="0" err="1"/>
              <a:t>validated</a:t>
            </a:r>
            <a:r>
              <a:rPr lang="fr-CD" sz="1800" b="1" dirty="0"/>
              <a:t> sites </a:t>
            </a:r>
            <a:r>
              <a:rPr lang="fr-CD" sz="1800" dirty="0"/>
              <a:t>(IMET v1) – 5 countries</a:t>
            </a:r>
          </a:p>
          <a:p>
            <a:pPr lvl="2">
              <a:spcAft>
                <a:spcPts val="0"/>
              </a:spcAft>
              <a:buFont typeface="Wingdings" panose="05000000000000000000" pitchFamily="2" charset="2"/>
              <a:buChar char="Ø"/>
            </a:pPr>
            <a:r>
              <a:rPr lang="fr-CD" sz="1800" dirty="0"/>
              <a:t>17 sites </a:t>
            </a:r>
            <a:r>
              <a:rPr lang="fr-CD" sz="1800" dirty="0" err="1"/>
              <a:t>planned</a:t>
            </a:r>
            <a:r>
              <a:rPr lang="fr-CD" sz="1800" dirty="0"/>
              <a:t> (+5 countries)</a:t>
            </a:r>
          </a:p>
          <a:p>
            <a:pPr lvl="2">
              <a:spcAft>
                <a:spcPts val="0"/>
              </a:spcAft>
              <a:buFont typeface="Wingdings" panose="05000000000000000000" pitchFamily="2" charset="2"/>
              <a:buChar char="Ø"/>
            </a:pPr>
            <a:r>
              <a:rPr lang="fr-CD" sz="1800" dirty="0"/>
              <a:t>~15 sites </a:t>
            </a:r>
            <a:r>
              <a:rPr lang="fr-CD" sz="1800" dirty="0" err="1"/>
              <a:t>partners</a:t>
            </a:r>
            <a:r>
              <a:rPr lang="fr-CD" sz="1800" dirty="0"/>
              <a:t> </a:t>
            </a:r>
          </a:p>
          <a:p>
            <a:pPr lvl="2">
              <a:spcAft>
                <a:spcPts val="0"/>
              </a:spcAft>
              <a:buFont typeface="Wingdings" panose="05000000000000000000" pitchFamily="2" charset="2"/>
              <a:buChar char="Ø"/>
            </a:pPr>
            <a:r>
              <a:rPr lang="fr-CD" sz="1800" dirty="0"/>
              <a:t>IMET V2 </a:t>
            </a:r>
            <a:r>
              <a:rPr lang="fr-CD" sz="1800" dirty="0" err="1"/>
              <a:t>tested</a:t>
            </a:r>
            <a:r>
              <a:rPr lang="fr-CD" sz="1800" dirty="0"/>
              <a:t> in 5 sites</a:t>
            </a:r>
          </a:p>
          <a:p>
            <a:pPr lvl="2">
              <a:spcAft>
                <a:spcPts val="0"/>
              </a:spcAft>
              <a:buFont typeface="Wingdings" panose="05000000000000000000" pitchFamily="2" charset="2"/>
              <a:buChar char="Ø"/>
            </a:pPr>
            <a:endParaRPr lang="fr-CD" sz="1600" dirty="0"/>
          </a:p>
          <a:p>
            <a:pPr lvl="2">
              <a:spcAft>
                <a:spcPts val="0"/>
              </a:spcAft>
              <a:buFont typeface="Wingdings" panose="05000000000000000000" pitchFamily="2" charset="2"/>
              <a:buChar char="Ø"/>
            </a:pPr>
            <a:endParaRPr lang="fr-BE" sz="1600" dirty="0"/>
          </a:p>
        </p:txBody>
      </p:sp>
      <p:pic>
        <p:nvPicPr>
          <p:cNvPr id="2" name="Picture 1">
            <a:extLst>
              <a:ext uri="{FF2B5EF4-FFF2-40B4-BE49-F238E27FC236}">
                <a16:creationId xmlns:a16="http://schemas.microsoft.com/office/drawing/2014/main" id="{B09C431A-942B-4EAE-B960-66E358E0F9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3020" y="2405188"/>
            <a:ext cx="2967203" cy="4335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04864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3">
            <a:extLst>
              <a:ext uri="{FF2B5EF4-FFF2-40B4-BE49-F238E27FC236}">
                <a16:creationId xmlns:a16="http://schemas.microsoft.com/office/drawing/2014/main" id="{17D3F9D6-81AE-4F87-9842-5B731C6AA126}"/>
              </a:ext>
            </a:extLst>
          </p:cNvPr>
          <p:cNvPicPr/>
          <p:nvPr/>
        </p:nvPicPr>
        <p:blipFill>
          <a:blip r:embed="rId2" cstate="email">
            <a:extLst>
              <a:ext uri="{BEBA8EAE-BF5A-486C-A8C5-ECC9F3942E4B}">
                <a14:imgProps xmlns:a14="http://schemas.microsoft.com/office/drawing/2010/main">
                  <a14:imgLayer r:embed="rId3">
                    <a14:imgEffect>
                      <a14:brightnessContrast bright="17000" contrast="-28000"/>
                    </a14:imgEffect>
                  </a14:imgLayer>
                </a14:imgProps>
              </a:ext>
              <a:ext uri="{28A0092B-C50C-407E-A947-70E740481C1C}">
                <a14:useLocalDpi xmlns:a14="http://schemas.microsoft.com/office/drawing/2010/main"/>
              </a:ext>
            </a:extLst>
          </a:blip>
          <a:stretch>
            <a:fillRect/>
          </a:stretch>
        </p:blipFill>
        <p:spPr>
          <a:xfrm>
            <a:off x="4743336" y="5428296"/>
            <a:ext cx="2178129" cy="1329570"/>
          </a:xfrm>
          <a:prstGeom prst="rect">
            <a:avLst/>
          </a:prstGeom>
          <a:ln>
            <a:noFill/>
          </a:ln>
          <a:effectLst>
            <a:outerShdw blurRad="292100" dist="139700" dir="2700000" algn="tl" rotWithShape="0">
              <a:srgbClr val="333333">
                <a:alpha val="65000"/>
              </a:srgbClr>
            </a:outerShdw>
          </a:effectLst>
        </p:spPr>
      </p:pic>
      <p:sp>
        <p:nvSpPr>
          <p:cNvPr id="12" name="Titre 1">
            <a:extLst>
              <a:ext uri="{FF2B5EF4-FFF2-40B4-BE49-F238E27FC236}">
                <a16:creationId xmlns:a16="http://schemas.microsoft.com/office/drawing/2014/main" id="{BD0FF100-6FCE-4349-ACDA-43307ECA185A}"/>
              </a:ext>
            </a:extLst>
          </p:cNvPr>
          <p:cNvSpPr txBox="1">
            <a:spLocks/>
          </p:cNvSpPr>
          <p:nvPr/>
        </p:nvSpPr>
        <p:spPr>
          <a:xfrm>
            <a:off x="1643042" y="227781"/>
            <a:ext cx="7321446" cy="1008112"/>
          </a:xfrm>
          <a:prstGeom prst="rect">
            <a:avLst/>
          </a:prstGeom>
        </p:spPr>
        <p:txBody>
          <a:bodyPr anchor="ctr">
            <a:normAutofit fontScale="8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fr-FR" b="1" dirty="0">
                <a:solidFill>
                  <a:srgbClr val="A55213"/>
                </a:solidFill>
                <a:latin typeface="Gill Sans MT"/>
              </a:rPr>
              <a:t>Data collection </a:t>
            </a:r>
          </a:p>
          <a:p>
            <a:pPr algn="ctr">
              <a:defRPr/>
            </a:pPr>
            <a:r>
              <a:rPr lang="fr-FR" sz="3500" dirty="0">
                <a:solidFill>
                  <a:srgbClr val="A55213"/>
                </a:solidFill>
                <a:latin typeface="Gill Sans MT"/>
              </a:rPr>
              <a:t>Local </a:t>
            </a:r>
            <a:r>
              <a:rPr lang="fr-FR" sz="3500" dirty="0" err="1">
                <a:solidFill>
                  <a:srgbClr val="A55213"/>
                </a:solidFill>
                <a:latin typeface="Gill Sans MT"/>
              </a:rPr>
              <a:t>level</a:t>
            </a:r>
            <a:r>
              <a:rPr lang="fr-FR" sz="3500" dirty="0">
                <a:solidFill>
                  <a:srgbClr val="A55213"/>
                </a:solidFill>
                <a:latin typeface="Gill Sans MT"/>
              </a:rPr>
              <a:t> (</a:t>
            </a:r>
            <a:r>
              <a:rPr lang="fr-FR" sz="3500" dirty="0" err="1">
                <a:solidFill>
                  <a:srgbClr val="A55213"/>
                </a:solidFill>
                <a:latin typeface="Gill Sans MT"/>
              </a:rPr>
              <a:t>protected</a:t>
            </a:r>
            <a:r>
              <a:rPr lang="fr-FR" sz="3500" dirty="0">
                <a:solidFill>
                  <a:srgbClr val="A55213"/>
                </a:solidFill>
                <a:latin typeface="Gill Sans MT"/>
              </a:rPr>
              <a:t> areas)</a:t>
            </a:r>
          </a:p>
        </p:txBody>
      </p:sp>
      <p:sp>
        <p:nvSpPr>
          <p:cNvPr id="16" name="Espace réservé du contenu 1">
            <a:extLst>
              <a:ext uri="{FF2B5EF4-FFF2-40B4-BE49-F238E27FC236}">
                <a16:creationId xmlns:a16="http://schemas.microsoft.com/office/drawing/2014/main" id="{34739827-BD8B-46DA-BA6D-4128D6178B55}"/>
              </a:ext>
            </a:extLst>
          </p:cNvPr>
          <p:cNvSpPr txBox="1">
            <a:spLocks/>
          </p:cNvSpPr>
          <p:nvPr/>
        </p:nvSpPr>
        <p:spPr>
          <a:xfrm>
            <a:off x="380660" y="1883750"/>
            <a:ext cx="8763339" cy="420933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fr-BE" sz="2800" dirty="0"/>
              <a:t>IMET </a:t>
            </a:r>
            <a:r>
              <a:rPr lang="fr-BE" sz="2800" dirty="0" err="1"/>
              <a:t>capacity</a:t>
            </a:r>
            <a:r>
              <a:rPr lang="fr-BE" sz="2800" dirty="0"/>
              <a:t> building</a:t>
            </a:r>
          </a:p>
          <a:p>
            <a:pPr lvl="1">
              <a:spcAft>
                <a:spcPts val="0"/>
              </a:spcAft>
              <a:buFont typeface="Wingdings" panose="05000000000000000000" pitchFamily="2" charset="2"/>
              <a:buChar char="Ø"/>
            </a:pPr>
            <a:r>
              <a:rPr lang="fr-BE" sz="1800" dirty="0"/>
              <a:t>16 Coaches</a:t>
            </a:r>
          </a:p>
          <a:p>
            <a:pPr lvl="1">
              <a:spcAft>
                <a:spcPts val="0"/>
              </a:spcAft>
              <a:buFont typeface="Wingdings" panose="05000000000000000000" pitchFamily="2" charset="2"/>
              <a:buChar char="Ø"/>
            </a:pPr>
            <a:r>
              <a:rPr lang="fr-FR" sz="1800" dirty="0"/>
              <a:t>Publication of the COMIT (Coach </a:t>
            </a:r>
            <a:r>
              <a:rPr lang="fr-FR" sz="1800" dirty="0" err="1"/>
              <a:t>Observatory</a:t>
            </a:r>
            <a:r>
              <a:rPr lang="fr-FR" sz="1800" dirty="0"/>
              <a:t> Mission Information </a:t>
            </a:r>
            <a:r>
              <a:rPr lang="fr-FR" sz="1800" dirty="0" err="1"/>
              <a:t>ToolKit</a:t>
            </a:r>
            <a:r>
              <a:rPr lang="fr-FR" sz="1800" dirty="0"/>
              <a:t>) – FR/EN</a:t>
            </a:r>
            <a:endParaRPr lang="fr-BE" sz="1800" dirty="0"/>
          </a:p>
          <a:p>
            <a:pPr lvl="1">
              <a:spcAft>
                <a:spcPts val="0"/>
              </a:spcAft>
              <a:buFont typeface="Wingdings" panose="05000000000000000000" pitchFamily="2" charset="2"/>
              <a:buChar char="Ø"/>
            </a:pPr>
            <a:r>
              <a:rPr lang="fr-BE" sz="1800" dirty="0"/>
              <a:t>Training workshops</a:t>
            </a:r>
          </a:p>
          <a:p>
            <a:pPr lvl="2">
              <a:spcAft>
                <a:spcPts val="0"/>
              </a:spcAft>
              <a:buFont typeface="Wingdings" panose="05000000000000000000" pitchFamily="2" charset="2"/>
              <a:buChar char="Ø"/>
            </a:pPr>
            <a:r>
              <a:rPr lang="fr-BE" sz="1400" dirty="0"/>
              <a:t>First training of 16 IMET coachs in Central </a:t>
            </a:r>
            <a:r>
              <a:rPr lang="fr-BE" sz="1400" dirty="0" err="1"/>
              <a:t>Africal</a:t>
            </a:r>
            <a:r>
              <a:rPr lang="fr-BE" sz="1400" dirty="0"/>
              <a:t> (2016)</a:t>
            </a:r>
          </a:p>
          <a:p>
            <a:pPr lvl="2">
              <a:spcAft>
                <a:spcPts val="0"/>
              </a:spcAft>
              <a:buFont typeface="Wingdings" panose="05000000000000000000" pitchFamily="2" charset="2"/>
              <a:buChar char="Ø"/>
            </a:pPr>
            <a:r>
              <a:rPr lang="fr-BE" sz="1400" dirty="0" err="1"/>
              <a:t>Regional</a:t>
            </a:r>
            <a:r>
              <a:rPr lang="fr-BE" sz="1400" dirty="0"/>
              <a:t> workshop for </a:t>
            </a:r>
            <a:r>
              <a:rPr lang="fr-BE" sz="1400" dirty="0" err="1"/>
              <a:t>PAs</a:t>
            </a:r>
            <a:r>
              <a:rPr lang="fr-BE" sz="1400" dirty="0"/>
              <a:t> managers and institutions </a:t>
            </a:r>
            <a:r>
              <a:rPr lang="fr-FR" sz="1400" dirty="0"/>
              <a:t>(GEQ, RCA, TCD, STP and RWA) (01/2019)</a:t>
            </a:r>
          </a:p>
          <a:p>
            <a:pPr lvl="2">
              <a:spcAft>
                <a:spcPts val="0"/>
              </a:spcAft>
              <a:buFont typeface="Wingdings" panose="05000000000000000000" pitchFamily="2" charset="2"/>
              <a:buChar char="Ø"/>
            </a:pPr>
            <a:r>
              <a:rPr lang="fr-FR" sz="1400" dirty="0"/>
              <a:t>Training of TRIDOM </a:t>
            </a:r>
            <a:r>
              <a:rPr lang="fr-FR" sz="1400" dirty="0" err="1"/>
              <a:t>landscape</a:t>
            </a:r>
            <a:r>
              <a:rPr lang="fr-FR" sz="1400" dirty="0"/>
              <a:t> stakeholders (02/2019)</a:t>
            </a:r>
          </a:p>
          <a:p>
            <a:pPr lvl="2">
              <a:spcAft>
                <a:spcPts val="0"/>
              </a:spcAft>
              <a:buFont typeface="Wingdings" panose="05000000000000000000" pitchFamily="2" charset="2"/>
              <a:buChar char="Ø"/>
            </a:pPr>
            <a:r>
              <a:rPr lang="fr-FR" sz="1400" dirty="0"/>
              <a:t>Training of WWF monitoring experts (03/2019)</a:t>
            </a:r>
          </a:p>
          <a:p>
            <a:pPr lvl="2">
              <a:spcAft>
                <a:spcPts val="0"/>
              </a:spcAft>
              <a:buFont typeface="Wingdings" panose="05000000000000000000" pitchFamily="2" charset="2"/>
              <a:buChar char="Ø"/>
            </a:pPr>
            <a:r>
              <a:rPr lang="fr-BE" sz="1400" dirty="0"/>
              <a:t>Training of Chad and BSB </a:t>
            </a:r>
            <a:r>
              <a:rPr lang="fr-BE" sz="1400" dirty="0" err="1"/>
              <a:t>landscape</a:t>
            </a:r>
            <a:r>
              <a:rPr lang="fr-BE" sz="1400" dirty="0"/>
              <a:t> stakeholders (03/2019)</a:t>
            </a:r>
          </a:p>
          <a:p>
            <a:pPr lvl="2">
              <a:spcAft>
                <a:spcPts val="0"/>
              </a:spcAft>
              <a:buFont typeface="Wingdings" panose="05000000000000000000" pitchFamily="2" charset="2"/>
              <a:buChar char="Ø"/>
            </a:pPr>
            <a:r>
              <a:rPr lang="fr-BE" sz="1400" dirty="0"/>
              <a:t>CAR national training (03/2019)</a:t>
            </a:r>
          </a:p>
          <a:p>
            <a:pPr lvl="2">
              <a:spcAft>
                <a:spcPts val="0"/>
              </a:spcAft>
              <a:buFont typeface="Wingdings" panose="05000000000000000000" pitchFamily="2" charset="2"/>
              <a:buChar char="Ø"/>
            </a:pPr>
            <a:r>
              <a:rPr lang="fr-BE" sz="1400" dirty="0"/>
              <a:t>DRC national training (03/2109)</a:t>
            </a:r>
          </a:p>
          <a:p>
            <a:pPr lvl="1">
              <a:spcAft>
                <a:spcPts val="0"/>
              </a:spcAft>
              <a:buFont typeface="Wingdings" panose="05000000000000000000" pitchFamily="2" charset="2"/>
              <a:buChar char="Ø"/>
            </a:pPr>
            <a:endParaRPr lang="fr-BE" sz="1800" dirty="0"/>
          </a:p>
          <a:p>
            <a:pPr lvl="1">
              <a:buFont typeface="Wingdings" panose="05000000000000000000" pitchFamily="2" charset="2"/>
              <a:buChar char="q"/>
            </a:pPr>
            <a:endParaRPr lang="fr-BE" sz="1600" dirty="0"/>
          </a:p>
        </p:txBody>
      </p:sp>
      <p:pic>
        <p:nvPicPr>
          <p:cNvPr id="18" name="Picture 17" descr="C:\Users\INVITE_COMIFAC\Pictures\DSCN2125.JPG">
            <a:extLst>
              <a:ext uri="{FF2B5EF4-FFF2-40B4-BE49-F238E27FC236}">
                <a16:creationId xmlns:a16="http://schemas.microsoft.com/office/drawing/2014/main" id="{DF89DFD8-BA48-45FF-B6BC-ABC8FFDAF99D}"/>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2538156" y="5536344"/>
            <a:ext cx="1862509" cy="1308011"/>
          </a:xfrm>
          <a:prstGeom prst="rect">
            <a:avLst/>
          </a:prstGeom>
          <a:ln>
            <a:noFill/>
          </a:ln>
          <a:effectLst>
            <a:outerShdw blurRad="292100" dist="139700" dir="2700000" algn="tl" rotWithShape="0">
              <a:srgbClr val="333333">
                <a:alpha val="65000"/>
              </a:srgbClr>
            </a:outerShdw>
          </a:effectLst>
        </p:spPr>
      </p:pic>
      <p:pic>
        <p:nvPicPr>
          <p:cNvPr id="24" name="Image 16">
            <a:extLst>
              <a:ext uri="{FF2B5EF4-FFF2-40B4-BE49-F238E27FC236}">
                <a16:creationId xmlns:a16="http://schemas.microsoft.com/office/drawing/2014/main" id="{24C09B33-412F-430D-BEC2-786A9CC2B718}"/>
              </a:ext>
            </a:extLst>
          </p:cNvPr>
          <p:cNvPicPr/>
          <p:nvPr/>
        </p:nvPicPr>
        <p:blipFill>
          <a:blip r:embed="rId5" cstate="email">
            <a:extLst>
              <a:ext uri="{28A0092B-C50C-407E-A947-70E740481C1C}">
                <a14:useLocalDpi xmlns:a14="http://schemas.microsoft.com/office/drawing/2010/main"/>
              </a:ext>
            </a:extLst>
          </a:blip>
          <a:stretch>
            <a:fillRect/>
          </a:stretch>
        </p:blipFill>
        <p:spPr>
          <a:xfrm>
            <a:off x="7092279" y="4365104"/>
            <a:ext cx="1862509" cy="2375834"/>
          </a:xfrm>
          <a:prstGeom prst="rect">
            <a:avLst/>
          </a:prstGeom>
          <a:ln>
            <a:solidFill>
              <a:schemeClr val="accent1">
                <a:lumMod val="50000"/>
              </a:schemeClr>
            </a:solidFill>
          </a:ln>
          <a:effectLst>
            <a:outerShdw blurRad="292100" dist="139700" dir="2700000" algn="tl" rotWithShape="0">
              <a:prstClr val="black">
                <a:alpha val="65000"/>
              </a:prstClr>
            </a:outerShdw>
          </a:effectLst>
        </p:spPr>
      </p:pic>
    </p:spTree>
    <p:extLst>
      <p:ext uri="{BB962C8B-B14F-4D97-AF65-F5344CB8AC3E}">
        <p14:creationId xmlns:p14="http://schemas.microsoft.com/office/powerpoint/2010/main" val="36652920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1">
            <a:extLst>
              <a:ext uri="{FF2B5EF4-FFF2-40B4-BE49-F238E27FC236}">
                <a16:creationId xmlns:a16="http://schemas.microsoft.com/office/drawing/2014/main" id="{68E5C9BE-E7AC-4315-9DBB-F0C0BCA1819F}"/>
              </a:ext>
            </a:extLst>
          </p:cNvPr>
          <p:cNvSpPr txBox="1">
            <a:spLocks/>
          </p:cNvSpPr>
          <p:nvPr/>
        </p:nvSpPr>
        <p:spPr>
          <a:xfrm>
            <a:off x="380661" y="1883750"/>
            <a:ext cx="8075240" cy="420933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fr-BE" sz="2800" dirty="0"/>
              <a:t>National </a:t>
            </a:r>
            <a:r>
              <a:rPr lang="fr-BE" sz="2800" dirty="0" err="1"/>
              <a:t>forms</a:t>
            </a:r>
            <a:r>
              <a:rPr lang="fr-BE" sz="2800" dirty="0"/>
              <a:t> (</a:t>
            </a:r>
            <a:r>
              <a:rPr lang="fr-BE" sz="2800" dirty="0" err="1"/>
              <a:t>indicators</a:t>
            </a:r>
            <a:r>
              <a:rPr lang="fr-BE" sz="2800" dirty="0"/>
              <a:t>)</a:t>
            </a:r>
          </a:p>
          <a:p>
            <a:pPr lvl="1">
              <a:spcAft>
                <a:spcPts val="0"/>
              </a:spcAft>
              <a:buFont typeface="Wingdings" panose="05000000000000000000" pitchFamily="2" charset="2"/>
              <a:buChar char="Ø"/>
            </a:pPr>
            <a:r>
              <a:rPr lang="fr-BE" sz="2000" dirty="0"/>
              <a:t>10+ </a:t>
            </a:r>
            <a:r>
              <a:rPr lang="fr-BE" sz="2000" dirty="0" err="1"/>
              <a:t>years</a:t>
            </a:r>
            <a:r>
              <a:rPr lang="fr-BE" sz="2000" dirty="0"/>
              <a:t> of data collection</a:t>
            </a:r>
          </a:p>
          <a:p>
            <a:pPr lvl="1">
              <a:spcAft>
                <a:spcPts val="0"/>
              </a:spcAft>
              <a:buFont typeface="Wingdings" panose="05000000000000000000" pitchFamily="2" charset="2"/>
              <a:buChar char="Ø"/>
            </a:pPr>
            <a:r>
              <a:rPr lang="fr-BE" sz="2000" dirty="0" err="1"/>
              <a:t>Iterative</a:t>
            </a:r>
            <a:r>
              <a:rPr lang="fr-BE" sz="2000" dirty="0"/>
              <a:t> process (2008, 2012, 2018, …)</a:t>
            </a:r>
          </a:p>
          <a:p>
            <a:pPr lvl="1">
              <a:spcAft>
                <a:spcPts val="0"/>
              </a:spcAft>
              <a:buFont typeface="Wingdings" panose="05000000000000000000" pitchFamily="2" charset="2"/>
              <a:buChar char="Ø"/>
            </a:pPr>
            <a:r>
              <a:rPr lang="fr-BE" sz="2000" dirty="0"/>
              <a:t>Evaluation national and </a:t>
            </a:r>
            <a:r>
              <a:rPr lang="fr-BE" sz="2000" dirty="0" err="1"/>
              <a:t>regional</a:t>
            </a:r>
            <a:r>
              <a:rPr lang="fr-BE" sz="2000" dirty="0"/>
              <a:t> </a:t>
            </a:r>
            <a:r>
              <a:rPr lang="fr-BE" sz="2000" dirty="0" err="1"/>
              <a:t>policies</a:t>
            </a:r>
            <a:r>
              <a:rPr lang="fr-BE" sz="2000" dirty="0"/>
              <a:t> on </a:t>
            </a:r>
            <a:r>
              <a:rPr lang="fr-BE" sz="2000" dirty="0" err="1"/>
              <a:t>biodiversity</a:t>
            </a:r>
            <a:r>
              <a:rPr lang="fr-BE" sz="2000" dirty="0"/>
              <a:t> conservation and </a:t>
            </a:r>
            <a:r>
              <a:rPr lang="fr-BE" sz="2000" dirty="0" err="1"/>
              <a:t>sustainable</a:t>
            </a:r>
            <a:r>
              <a:rPr lang="fr-BE" sz="2000" dirty="0"/>
              <a:t> management</a:t>
            </a:r>
          </a:p>
          <a:p>
            <a:pPr marL="0" indent="0">
              <a:buNone/>
            </a:pPr>
            <a:endParaRPr lang="fr-BE" sz="1800" dirty="0"/>
          </a:p>
          <a:p>
            <a:pPr lvl="1">
              <a:buFont typeface="Wingdings" panose="05000000000000000000" pitchFamily="2" charset="2"/>
              <a:buChar char="q"/>
            </a:pPr>
            <a:endParaRPr lang="fr-BE" sz="1600" dirty="0"/>
          </a:p>
        </p:txBody>
      </p:sp>
      <p:grpSp>
        <p:nvGrpSpPr>
          <p:cNvPr id="14" name="Groupe 24">
            <a:extLst>
              <a:ext uri="{FF2B5EF4-FFF2-40B4-BE49-F238E27FC236}">
                <a16:creationId xmlns:a16="http://schemas.microsoft.com/office/drawing/2014/main" id="{5F464CD3-44CB-47B6-BFA9-E38BC0DF2568}"/>
              </a:ext>
            </a:extLst>
          </p:cNvPr>
          <p:cNvGrpSpPr/>
          <p:nvPr/>
        </p:nvGrpSpPr>
        <p:grpSpPr>
          <a:xfrm>
            <a:off x="1490021" y="4129394"/>
            <a:ext cx="4312774" cy="2584109"/>
            <a:chOff x="98118" y="4632488"/>
            <a:chExt cx="3419085" cy="2075617"/>
          </a:xfrm>
        </p:grpSpPr>
        <p:pic>
          <p:nvPicPr>
            <p:cNvPr id="16" name="Image 22">
              <a:extLst>
                <a:ext uri="{FF2B5EF4-FFF2-40B4-BE49-F238E27FC236}">
                  <a16:creationId xmlns:a16="http://schemas.microsoft.com/office/drawing/2014/main" id="{DF511211-A88A-4201-B32D-98E53566B3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8" y="4632488"/>
              <a:ext cx="2435019" cy="1411577"/>
            </a:xfrm>
            <a:prstGeom prst="rect">
              <a:avLst/>
            </a:prstGeom>
            <a:ln>
              <a:solidFill>
                <a:schemeClr val="tx2">
                  <a:lumMod val="50000"/>
                </a:schemeClr>
              </a:solidFill>
            </a:ln>
            <a:effectLst>
              <a:outerShdw blurRad="292100" dist="139700" dir="2700000" sx="102000" sy="102000" algn="tl" rotWithShape="0">
                <a:prstClr val="black">
                  <a:alpha val="65000"/>
                </a:prstClr>
              </a:outerShdw>
            </a:effectLst>
          </p:spPr>
        </p:pic>
        <p:pic>
          <p:nvPicPr>
            <p:cNvPr id="17" name="Image 23">
              <a:extLst>
                <a:ext uri="{FF2B5EF4-FFF2-40B4-BE49-F238E27FC236}">
                  <a16:creationId xmlns:a16="http://schemas.microsoft.com/office/drawing/2014/main" id="{DF3BC8F3-5AF1-4BE8-9C53-EF172115BE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9070" y="5167264"/>
              <a:ext cx="1968133" cy="1540841"/>
            </a:xfrm>
            <a:prstGeom prst="rect">
              <a:avLst/>
            </a:prstGeom>
            <a:ln>
              <a:solidFill>
                <a:schemeClr val="tx2">
                  <a:lumMod val="50000"/>
                </a:schemeClr>
              </a:solidFill>
            </a:ln>
            <a:effectLst>
              <a:outerShdw blurRad="292100" dist="139700" dir="2700000" algn="tl" rotWithShape="0">
                <a:prstClr val="black">
                  <a:alpha val="65000"/>
                </a:prstClr>
              </a:outerShdw>
            </a:effectLst>
          </p:spPr>
        </p:pic>
      </p:grpSp>
      <p:sp>
        <p:nvSpPr>
          <p:cNvPr id="12" name="Titre 1">
            <a:extLst>
              <a:ext uri="{FF2B5EF4-FFF2-40B4-BE49-F238E27FC236}">
                <a16:creationId xmlns:a16="http://schemas.microsoft.com/office/drawing/2014/main" id="{F97B5993-CF3F-40CC-9EB9-BB8C8370FBB1}"/>
              </a:ext>
            </a:extLst>
          </p:cNvPr>
          <p:cNvSpPr txBox="1">
            <a:spLocks/>
          </p:cNvSpPr>
          <p:nvPr/>
        </p:nvSpPr>
        <p:spPr bwMode="auto">
          <a:xfrm>
            <a:off x="1475656" y="110439"/>
            <a:ext cx="741682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BE" sz="4000" b="1" dirty="0">
                <a:solidFill>
                  <a:schemeClr val="accent6">
                    <a:lumMod val="50000"/>
                  </a:schemeClr>
                </a:solidFill>
                <a:effectLst>
                  <a:outerShdw blurRad="38100" dist="38100" dir="2700000" algn="tl">
                    <a:srgbClr val="000000">
                      <a:alpha val="43137"/>
                    </a:srgbClr>
                  </a:outerShdw>
                </a:effectLst>
              </a:rPr>
              <a:t>Data collection</a:t>
            </a:r>
            <a:br>
              <a:rPr lang="fr-BE" sz="4000" b="1" dirty="0">
                <a:solidFill>
                  <a:schemeClr val="accent6">
                    <a:lumMod val="50000"/>
                  </a:schemeClr>
                </a:solidFill>
                <a:effectLst>
                  <a:outerShdw blurRad="38100" dist="38100" dir="2700000" algn="tl">
                    <a:srgbClr val="000000">
                      <a:alpha val="43137"/>
                    </a:srgbClr>
                  </a:outerShdw>
                </a:effectLst>
              </a:rPr>
            </a:br>
            <a:r>
              <a:rPr lang="fr-BE" sz="3000" dirty="0">
                <a:solidFill>
                  <a:schemeClr val="accent6">
                    <a:lumMod val="50000"/>
                  </a:schemeClr>
                </a:solidFill>
                <a:effectLst>
                  <a:outerShdw blurRad="38100" dist="38100" dir="2700000" algn="tl">
                    <a:srgbClr val="000000">
                      <a:alpha val="43137"/>
                    </a:srgbClr>
                  </a:outerShdw>
                </a:effectLst>
              </a:rPr>
              <a:t>National </a:t>
            </a:r>
            <a:r>
              <a:rPr lang="fr-BE" sz="3000" dirty="0" err="1">
                <a:solidFill>
                  <a:schemeClr val="accent6">
                    <a:lumMod val="50000"/>
                  </a:schemeClr>
                </a:solidFill>
                <a:effectLst>
                  <a:outerShdw blurRad="38100" dist="38100" dir="2700000" algn="tl">
                    <a:srgbClr val="000000">
                      <a:alpha val="43137"/>
                    </a:srgbClr>
                  </a:outerShdw>
                </a:effectLst>
              </a:rPr>
              <a:t>level</a:t>
            </a:r>
            <a:endParaRPr lang="fr-BE" sz="3000" dirty="0">
              <a:solidFill>
                <a:schemeClr val="accent6">
                  <a:lumMod val="50000"/>
                </a:schemeClr>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DDCD8A4-7B35-433E-AF91-9C01139E81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8927" y="3856308"/>
            <a:ext cx="2030103" cy="2852936"/>
          </a:xfrm>
          <a:prstGeom prst="rect">
            <a:avLst/>
          </a:prstGeom>
          <a:ln>
            <a:solidFill>
              <a:srgbClr val="00206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933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1">
            <a:extLst>
              <a:ext uri="{FF2B5EF4-FFF2-40B4-BE49-F238E27FC236}">
                <a16:creationId xmlns:a16="http://schemas.microsoft.com/office/drawing/2014/main" id="{F9A0A4A9-BECB-40F1-BACF-326F55FFC06F}"/>
              </a:ext>
            </a:extLst>
          </p:cNvPr>
          <p:cNvSpPr txBox="1">
            <a:spLocks/>
          </p:cNvSpPr>
          <p:nvPr/>
        </p:nvSpPr>
        <p:spPr>
          <a:xfrm>
            <a:off x="613920" y="1253439"/>
            <a:ext cx="8075240" cy="420933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BE" sz="1800" dirty="0"/>
          </a:p>
          <a:p>
            <a:pPr lvl="1">
              <a:buFont typeface="Wingdings" panose="05000000000000000000" pitchFamily="2" charset="2"/>
              <a:buChar char="q"/>
            </a:pPr>
            <a:endParaRPr lang="fr-BE" sz="1600" dirty="0"/>
          </a:p>
        </p:txBody>
      </p:sp>
      <p:graphicFrame>
        <p:nvGraphicFramePr>
          <p:cNvPr id="3" name="Diagramme 3">
            <a:extLst>
              <a:ext uri="{FF2B5EF4-FFF2-40B4-BE49-F238E27FC236}">
                <a16:creationId xmlns:a16="http://schemas.microsoft.com/office/drawing/2014/main" id="{E4BB367A-EF17-4197-81E4-2E8151D3BC4B}"/>
              </a:ext>
            </a:extLst>
          </p:cNvPr>
          <p:cNvGraphicFramePr/>
          <p:nvPr>
            <p:extLst>
              <p:ext uri="{D42A27DB-BD31-4B8C-83A1-F6EECF244321}">
                <p14:modId xmlns:p14="http://schemas.microsoft.com/office/powerpoint/2010/main" val="3218566457"/>
              </p:ext>
            </p:extLst>
          </p:nvPr>
        </p:nvGraphicFramePr>
        <p:xfrm>
          <a:off x="613920" y="2325571"/>
          <a:ext cx="8352927"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e 23">
            <a:extLst>
              <a:ext uri="{FF2B5EF4-FFF2-40B4-BE49-F238E27FC236}">
                <a16:creationId xmlns:a16="http://schemas.microsoft.com/office/drawing/2014/main" id="{32A4D3FA-CF54-47D8-8F93-6987F91595BD}"/>
              </a:ext>
            </a:extLst>
          </p:cNvPr>
          <p:cNvGrpSpPr/>
          <p:nvPr/>
        </p:nvGrpSpPr>
        <p:grpSpPr>
          <a:xfrm>
            <a:off x="2817621" y="4215026"/>
            <a:ext cx="3731295" cy="1943573"/>
            <a:chOff x="2603326" y="4305481"/>
            <a:chExt cx="3731295" cy="1943573"/>
          </a:xfrm>
        </p:grpSpPr>
        <p:sp>
          <p:nvSpPr>
            <p:cNvPr id="5" name="Rectangle : coins arrondis 24">
              <a:extLst>
                <a:ext uri="{FF2B5EF4-FFF2-40B4-BE49-F238E27FC236}">
                  <a16:creationId xmlns:a16="http://schemas.microsoft.com/office/drawing/2014/main" id="{64DD30F1-5536-4F30-B11B-781A3D8AACA0}"/>
                </a:ext>
              </a:extLst>
            </p:cNvPr>
            <p:cNvSpPr/>
            <p:nvPr/>
          </p:nvSpPr>
          <p:spPr>
            <a:xfrm>
              <a:off x="3194304" y="5693664"/>
              <a:ext cx="2718816" cy="555390"/>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BE" dirty="0">
                  <a:ln w="0"/>
                  <a:solidFill>
                    <a:schemeClr val="tx1"/>
                  </a:solidFill>
                  <a:effectLst>
                    <a:outerShdw blurRad="38100" dist="19050" dir="2700000" algn="tl" rotWithShape="0">
                      <a:schemeClr val="dk1">
                        <a:alpha val="40000"/>
                      </a:schemeClr>
                    </a:outerShdw>
                  </a:effectLst>
                </a:rPr>
                <a:t>Supervision by </a:t>
              </a:r>
              <a:r>
                <a:rPr lang="fr-BE" dirty="0" err="1">
                  <a:ln w="0"/>
                  <a:solidFill>
                    <a:schemeClr val="tx1"/>
                  </a:solidFill>
                  <a:effectLst>
                    <a:outerShdw blurRad="38100" dist="19050" dir="2700000" algn="tl" rotWithShape="0">
                      <a:schemeClr val="dk1">
                        <a:alpha val="40000"/>
                      </a:schemeClr>
                    </a:outerShdw>
                  </a:effectLst>
                </a:rPr>
                <a:t>CNCs</a:t>
              </a:r>
              <a:endParaRPr lang="fr-BE" dirty="0">
                <a:ln w="0"/>
                <a:solidFill>
                  <a:schemeClr val="tx1"/>
                </a:solidFill>
                <a:effectLst>
                  <a:outerShdw blurRad="38100" dist="19050" dir="2700000" algn="tl" rotWithShape="0">
                    <a:schemeClr val="dk1">
                      <a:alpha val="40000"/>
                    </a:schemeClr>
                  </a:outerShdw>
                </a:effectLst>
              </a:endParaRPr>
            </a:p>
          </p:txBody>
        </p:sp>
        <p:sp>
          <p:nvSpPr>
            <p:cNvPr id="6" name="Flèche : bas 25">
              <a:extLst>
                <a:ext uri="{FF2B5EF4-FFF2-40B4-BE49-F238E27FC236}">
                  <a16:creationId xmlns:a16="http://schemas.microsoft.com/office/drawing/2014/main" id="{3D59D0E7-5AAA-4726-ACE3-E07396D9D2BA}"/>
                </a:ext>
              </a:extLst>
            </p:cNvPr>
            <p:cNvSpPr/>
            <p:nvPr/>
          </p:nvSpPr>
          <p:spPr>
            <a:xfrm rot="9235892">
              <a:off x="2603326" y="4358351"/>
              <a:ext cx="351299" cy="1182019"/>
            </a:xfrm>
            <a:prstGeom prst="downArrow">
              <a:avLst>
                <a:gd name="adj1" fmla="val 17984"/>
                <a:gd name="adj2" fmla="val 766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Flèche : bas 28">
              <a:extLst>
                <a:ext uri="{FF2B5EF4-FFF2-40B4-BE49-F238E27FC236}">
                  <a16:creationId xmlns:a16="http://schemas.microsoft.com/office/drawing/2014/main" id="{C0C6DC7B-551C-488B-AD15-2C0BDB298551}"/>
                </a:ext>
              </a:extLst>
            </p:cNvPr>
            <p:cNvSpPr/>
            <p:nvPr/>
          </p:nvSpPr>
          <p:spPr>
            <a:xfrm rot="11385273">
              <a:off x="4379140" y="4305481"/>
              <a:ext cx="291024" cy="1123112"/>
            </a:xfrm>
            <a:prstGeom prst="downArrow">
              <a:avLst>
                <a:gd name="adj1" fmla="val 17984"/>
                <a:gd name="adj2" fmla="val 766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lèche : bas 31">
              <a:extLst>
                <a:ext uri="{FF2B5EF4-FFF2-40B4-BE49-F238E27FC236}">
                  <a16:creationId xmlns:a16="http://schemas.microsoft.com/office/drawing/2014/main" id="{EA719B4C-4882-4BC5-9945-01197C1906DF}"/>
                </a:ext>
              </a:extLst>
            </p:cNvPr>
            <p:cNvSpPr/>
            <p:nvPr/>
          </p:nvSpPr>
          <p:spPr>
            <a:xfrm rot="12270999">
              <a:off x="5948630" y="4307593"/>
              <a:ext cx="385991" cy="1165915"/>
            </a:xfrm>
            <a:prstGeom prst="downArrow">
              <a:avLst>
                <a:gd name="adj1" fmla="val 17984"/>
                <a:gd name="adj2" fmla="val 766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9" name="Titre 1">
            <a:extLst>
              <a:ext uri="{FF2B5EF4-FFF2-40B4-BE49-F238E27FC236}">
                <a16:creationId xmlns:a16="http://schemas.microsoft.com/office/drawing/2014/main" id="{73EB9828-4757-44F1-83F3-6A55AD6EE21A}"/>
              </a:ext>
            </a:extLst>
          </p:cNvPr>
          <p:cNvSpPr txBox="1">
            <a:spLocks/>
          </p:cNvSpPr>
          <p:nvPr/>
        </p:nvSpPr>
        <p:spPr bwMode="auto">
          <a:xfrm>
            <a:off x="1475656" y="110439"/>
            <a:ext cx="741682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BE" sz="4000" b="1" dirty="0">
                <a:solidFill>
                  <a:schemeClr val="accent6">
                    <a:lumMod val="50000"/>
                  </a:schemeClr>
                </a:solidFill>
                <a:effectLst>
                  <a:outerShdw blurRad="38100" dist="38100" dir="2700000" algn="tl">
                    <a:srgbClr val="000000">
                      <a:alpha val="43137"/>
                    </a:srgbClr>
                  </a:outerShdw>
                </a:effectLst>
              </a:rPr>
              <a:t>Collecte de données</a:t>
            </a:r>
            <a:br>
              <a:rPr lang="fr-BE" sz="4000" b="1" dirty="0">
                <a:solidFill>
                  <a:schemeClr val="accent6">
                    <a:lumMod val="50000"/>
                  </a:schemeClr>
                </a:solidFill>
                <a:effectLst>
                  <a:outerShdw blurRad="38100" dist="38100" dir="2700000" algn="tl">
                    <a:srgbClr val="000000">
                      <a:alpha val="43137"/>
                    </a:srgbClr>
                  </a:outerShdw>
                </a:effectLst>
              </a:rPr>
            </a:br>
            <a:r>
              <a:rPr lang="fr-BE" sz="3000" dirty="0">
                <a:solidFill>
                  <a:schemeClr val="accent6">
                    <a:lumMod val="50000"/>
                  </a:schemeClr>
                </a:solidFill>
                <a:effectLst>
                  <a:outerShdw blurRad="38100" dist="38100" dir="2700000" algn="tl">
                    <a:srgbClr val="000000">
                      <a:alpha val="43137"/>
                    </a:srgbClr>
                  </a:outerShdw>
                </a:effectLst>
              </a:rPr>
              <a:t>National </a:t>
            </a:r>
            <a:r>
              <a:rPr lang="fr-BE" sz="3000" dirty="0" err="1">
                <a:solidFill>
                  <a:schemeClr val="accent6">
                    <a:lumMod val="50000"/>
                  </a:schemeClr>
                </a:solidFill>
                <a:effectLst>
                  <a:outerShdw blurRad="38100" dist="38100" dir="2700000" algn="tl">
                    <a:srgbClr val="000000">
                      <a:alpha val="43137"/>
                    </a:srgbClr>
                  </a:outerShdw>
                </a:effectLst>
              </a:rPr>
              <a:t>level</a:t>
            </a:r>
            <a:endParaRPr lang="fr-BE" sz="3000" dirty="0">
              <a:solidFill>
                <a:schemeClr val="accent6">
                  <a:lumMod val="50000"/>
                </a:schemeClr>
              </a:solidFill>
              <a:effectLst>
                <a:outerShdw blurRad="38100" dist="38100" dir="2700000" algn="tl">
                  <a:srgbClr val="000000">
                    <a:alpha val="43137"/>
                  </a:srgbClr>
                </a:outerShdw>
              </a:effectLst>
            </a:endParaRPr>
          </a:p>
        </p:txBody>
      </p:sp>
      <p:grpSp>
        <p:nvGrpSpPr>
          <p:cNvPr id="16" name="Group 15">
            <a:extLst>
              <a:ext uri="{FF2B5EF4-FFF2-40B4-BE49-F238E27FC236}">
                <a16:creationId xmlns:a16="http://schemas.microsoft.com/office/drawing/2014/main" id="{6CB93F03-AEA9-402B-9325-0AFF5BEF2745}"/>
              </a:ext>
            </a:extLst>
          </p:cNvPr>
          <p:cNvGrpSpPr/>
          <p:nvPr/>
        </p:nvGrpSpPr>
        <p:grpSpPr>
          <a:xfrm>
            <a:off x="1514021" y="1621011"/>
            <a:ext cx="3875864" cy="1554655"/>
            <a:chOff x="1439653" y="1572312"/>
            <a:chExt cx="3875864" cy="1554655"/>
          </a:xfrm>
        </p:grpSpPr>
        <p:sp>
          <p:nvSpPr>
            <p:cNvPr id="10" name="Rectangle 9">
              <a:extLst>
                <a:ext uri="{FF2B5EF4-FFF2-40B4-BE49-F238E27FC236}">
                  <a16:creationId xmlns:a16="http://schemas.microsoft.com/office/drawing/2014/main" id="{48CCC61A-1C64-400E-ACCE-81B657E28EBA}"/>
                </a:ext>
              </a:extLst>
            </p:cNvPr>
            <p:cNvSpPr/>
            <p:nvPr/>
          </p:nvSpPr>
          <p:spPr>
            <a:xfrm>
              <a:off x="2627784" y="1572312"/>
              <a:ext cx="2687733" cy="954107"/>
            </a:xfrm>
            <a:prstGeom prst="rect">
              <a:avLst/>
            </a:prstGeom>
          </p:spPr>
          <p:txBody>
            <a:bodyPr wrap="square">
              <a:spAutoFit/>
            </a:bodyPr>
            <a:lstStyle/>
            <a:p>
              <a:r>
                <a:rPr lang="en-US" sz="1400" dirty="0">
                  <a:solidFill>
                    <a:srgbClr val="0070C0"/>
                  </a:solidFill>
                </a:rPr>
                <a:t>Common workshops</a:t>
              </a:r>
              <a:br>
                <a:rPr lang="en-US" sz="1400" dirty="0">
                  <a:solidFill>
                    <a:srgbClr val="0070C0"/>
                  </a:solidFill>
                </a:rPr>
              </a:br>
              <a:r>
                <a:rPr lang="en-US" sz="1400" dirty="0">
                  <a:solidFill>
                    <a:srgbClr val="0070C0"/>
                  </a:solidFill>
                </a:rPr>
                <a:t>sectorial ministries</a:t>
              </a:r>
              <a:br>
                <a:rPr lang="en-US" sz="1400" dirty="0">
                  <a:solidFill>
                    <a:srgbClr val="0070C0"/>
                  </a:solidFill>
                </a:rPr>
              </a:br>
              <a:r>
                <a:rPr lang="en-US" sz="1400" dirty="0">
                  <a:solidFill>
                    <a:srgbClr val="0070C0"/>
                  </a:solidFill>
                </a:rPr>
                <a:t>Focal points (CBD, …) </a:t>
              </a:r>
              <a:br>
                <a:rPr lang="en-US" sz="1400" dirty="0">
                  <a:solidFill>
                    <a:srgbClr val="0070C0"/>
                  </a:solidFill>
                </a:rPr>
              </a:br>
              <a:r>
                <a:rPr lang="en-US" sz="1400" dirty="0">
                  <a:solidFill>
                    <a:srgbClr val="0070C0"/>
                  </a:solidFill>
                </a:rPr>
                <a:t>Technical and financial Partners</a:t>
              </a:r>
              <a:endParaRPr lang="fr-BE" sz="1400" dirty="0"/>
            </a:p>
          </p:txBody>
        </p:sp>
        <p:cxnSp>
          <p:nvCxnSpPr>
            <p:cNvPr id="11" name="Connecteur droit avec flèche 14">
              <a:extLst>
                <a:ext uri="{FF2B5EF4-FFF2-40B4-BE49-F238E27FC236}">
                  <a16:creationId xmlns:a16="http://schemas.microsoft.com/office/drawing/2014/main" id="{F351BD82-0C87-4670-BB2D-17CA7D541825}"/>
                </a:ext>
              </a:extLst>
            </p:cNvPr>
            <p:cNvCxnSpPr>
              <a:cxnSpLocks/>
            </p:cNvCxnSpPr>
            <p:nvPr/>
          </p:nvCxnSpPr>
          <p:spPr>
            <a:xfrm>
              <a:off x="4283968" y="2495179"/>
              <a:ext cx="526583" cy="6317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necteur droit avec flèche 14">
              <a:extLst>
                <a:ext uri="{FF2B5EF4-FFF2-40B4-BE49-F238E27FC236}">
                  <a16:creationId xmlns:a16="http://schemas.microsoft.com/office/drawing/2014/main" id="{0B7D7EAF-883E-4A92-AFFA-387CBD96A991}"/>
                </a:ext>
              </a:extLst>
            </p:cNvPr>
            <p:cNvCxnSpPr>
              <a:cxnSpLocks/>
            </p:cNvCxnSpPr>
            <p:nvPr/>
          </p:nvCxnSpPr>
          <p:spPr>
            <a:xfrm flipH="1">
              <a:off x="1439653" y="2466607"/>
              <a:ext cx="1188131" cy="5032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4068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28CEBDA4-7E8A-4CA5-B9B1-470B295A8EA3}"/>
              </a:ext>
            </a:extLst>
          </p:cNvPr>
          <p:cNvSpPr txBox="1">
            <a:spLocks/>
          </p:cNvSpPr>
          <p:nvPr/>
        </p:nvSpPr>
        <p:spPr>
          <a:xfrm>
            <a:off x="1643042" y="227781"/>
            <a:ext cx="7321446" cy="1008112"/>
          </a:xfrm>
          <a:prstGeom prst="rect">
            <a:avLst/>
          </a:prstGeom>
        </p:spPr>
        <p:txBody>
          <a:bodyPr anchor="ctr">
            <a:normAutofit fontScale="8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fr-FR" b="1" dirty="0">
                <a:solidFill>
                  <a:srgbClr val="A55213"/>
                </a:solidFill>
                <a:latin typeface="Gill Sans MT"/>
              </a:rPr>
              <a:t>OFAC as</a:t>
            </a:r>
          </a:p>
          <a:p>
            <a:pPr algn="ctr">
              <a:defRPr/>
            </a:pPr>
            <a:r>
              <a:rPr lang="fr-FR" b="1" dirty="0">
                <a:solidFill>
                  <a:srgbClr val="A55213"/>
                </a:solidFill>
                <a:latin typeface="Gill Sans MT"/>
              </a:rPr>
              <a:t>« information broker »</a:t>
            </a:r>
            <a:endParaRPr lang="fr-FR" sz="4000" b="1" dirty="0">
              <a:solidFill>
                <a:srgbClr val="A55213"/>
              </a:solidFill>
              <a:latin typeface="Gill Sans MT"/>
            </a:endParaRPr>
          </a:p>
        </p:txBody>
      </p:sp>
      <p:grpSp>
        <p:nvGrpSpPr>
          <p:cNvPr id="2" name="Groupe 1">
            <a:extLst>
              <a:ext uri="{FF2B5EF4-FFF2-40B4-BE49-F238E27FC236}">
                <a16:creationId xmlns:a16="http://schemas.microsoft.com/office/drawing/2014/main" id="{9ACFE3AD-0367-49D8-8D3E-7B8DEE7421C1}"/>
              </a:ext>
            </a:extLst>
          </p:cNvPr>
          <p:cNvGrpSpPr/>
          <p:nvPr/>
        </p:nvGrpSpPr>
        <p:grpSpPr>
          <a:xfrm>
            <a:off x="578480" y="1890029"/>
            <a:ext cx="5342971" cy="617849"/>
            <a:chOff x="906300" y="1733197"/>
            <a:chExt cx="7791243" cy="875416"/>
          </a:xfrm>
        </p:grpSpPr>
        <p:pic>
          <p:nvPicPr>
            <p:cNvPr id="10" name="Image 9">
              <a:extLst>
                <a:ext uri="{FF2B5EF4-FFF2-40B4-BE49-F238E27FC236}">
                  <a16:creationId xmlns:a16="http://schemas.microsoft.com/office/drawing/2014/main" id="{56D0DC0B-C92C-4BA0-9F20-957EF84783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4557" y="1813266"/>
              <a:ext cx="1732986" cy="728442"/>
            </a:xfrm>
            <a:prstGeom prst="rect">
              <a:avLst/>
            </a:prstGeom>
          </p:spPr>
        </p:pic>
        <p:pic>
          <p:nvPicPr>
            <p:cNvPr id="4" name="Image 3">
              <a:extLst>
                <a:ext uri="{FF2B5EF4-FFF2-40B4-BE49-F238E27FC236}">
                  <a16:creationId xmlns:a16="http://schemas.microsoft.com/office/drawing/2014/main" id="{388AFC84-7A54-4EED-9658-30ACBA8445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300" y="1760621"/>
              <a:ext cx="934517" cy="781089"/>
            </a:xfrm>
            <a:prstGeom prst="rect">
              <a:avLst/>
            </a:prstGeom>
          </p:spPr>
        </p:pic>
        <p:pic>
          <p:nvPicPr>
            <p:cNvPr id="6" name="Image 5">
              <a:extLst>
                <a:ext uri="{FF2B5EF4-FFF2-40B4-BE49-F238E27FC236}">
                  <a16:creationId xmlns:a16="http://schemas.microsoft.com/office/drawing/2014/main" id="{4089A9AE-A233-47C4-8445-11954C29FC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7140" y="1827524"/>
              <a:ext cx="1385469" cy="725722"/>
            </a:xfrm>
            <a:prstGeom prst="rect">
              <a:avLst/>
            </a:prstGeom>
          </p:spPr>
        </p:pic>
        <p:pic>
          <p:nvPicPr>
            <p:cNvPr id="7" name="Image 6">
              <a:extLst>
                <a:ext uri="{FF2B5EF4-FFF2-40B4-BE49-F238E27FC236}">
                  <a16:creationId xmlns:a16="http://schemas.microsoft.com/office/drawing/2014/main" id="{20B5AACD-09F1-42C4-B06F-CA68996B8C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72065" y="1827524"/>
              <a:ext cx="1313036" cy="781089"/>
            </a:xfrm>
            <a:prstGeom prst="rect">
              <a:avLst/>
            </a:prstGeom>
          </p:spPr>
        </p:pic>
        <p:pic>
          <p:nvPicPr>
            <p:cNvPr id="9" name="Image 8">
              <a:extLst>
                <a:ext uri="{FF2B5EF4-FFF2-40B4-BE49-F238E27FC236}">
                  <a16:creationId xmlns:a16="http://schemas.microsoft.com/office/drawing/2014/main" id="{95153EAE-A766-4514-9CC4-237562D9F5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20272" y="1733197"/>
              <a:ext cx="769027" cy="781089"/>
            </a:xfrm>
            <a:prstGeom prst="rect">
              <a:avLst/>
            </a:prstGeom>
          </p:spPr>
        </p:pic>
        <p:pic>
          <p:nvPicPr>
            <p:cNvPr id="8" name="Image 7">
              <a:extLst>
                <a:ext uri="{FF2B5EF4-FFF2-40B4-BE49-F238E27FC236}">
                  <a16:creationId xmlns:a16="http://schemas.microsoft.com/office/drawing/2014/main" id="{BB7A3083-526C-43C7-A0C6-316C8C03B99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68754" y="1793762"/>
              <a:ext cx="1258931" cy="645922"/>
            </a:xfrm>
            <a:prstGeom prst="rect">
              <a:avLst/>
            </a:prstGeom>
          </p:spPr>
        </p:pic>
      </p:grpSp>
      <p:sp>
        <p:nvSpPr>
          <p:cNvPr id="11" name="Rectangle 10">
            <a:extLst>
              <a:ext uri="{FF2B5EF4-FFF2-40B4-BE49-F238E27FC236}">
                <a16:creationId xmlns:a16="http://schemas.microsoft.com/office/drawing/2014/main" id="{CB3A2C5E-5D1A-4D9A-B77A-77C8EAC73E41}"/>
              </a:ext>
            </a:extLst>
          </p:cNvPr>
          <p:cNvSpPr/>
          <p:nvPr/>
        </p:nvSpPr>
        <p:spPr>
          <a:xfrm>
            <a:off x="692183" y="3218019"/>
            <a:ext cx="1044116" cy="79208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D" b="1" dirty="0">
                <a:solidFill>
                  <a:schemeClr val="tx1"/>
                </a:solidFill>
              </a:rPr>
              <a:t>PAPAC</a:t>
            </a:r>
          </a:p>
        </p:txBody>
      </p:sp>
      <p:sp>
        <p:nvSpPr>
          <p:cNvPr id="12" name="Accolade fermante 11">
            <a:extLst>
              <a:ext uri="{FF2B5EF4-FFF2-40B4-BE49-F238E27FC236}">
                <a16:creationId xmlns:a16="http://schemas.microsoft.com/office/drawing/2014/main" id="{237B0025-D4A8-4FCF-85A6-A50C05E8F2E5}"/>
              </a:ext>
            </a:extLst>
          </p:cNvPr>
          <p:cNvSpPr/>
          <p:nvPr/>
        </p:nvSpPr>
        <p:spPr>
          <a:xfrm rot="5400000">
            <a:off x="3131912" y="-123611"/>
            <a:ext cx="293736" cy="5400600"/>
          </a:xfrm>
          <a:prstGeom prst="rightBrace">
            <a:avLst>
              <a:gd name="adj1" fmla="val 8333"/>
              <a:gd name="adj2" fmla="val 8760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D"/>
          </a:p>
        </p:txBody>
      </p:sp>
      <p:grpSp>
        <p:nvGrpSpPr>
          <p:cNvPr id="21" name="Groupe 20">
            <a:extLst>
              <a:ext uri="{FF2B5EF4-FFF2-40B4-BE49-F238E27FC236}">
                <a16:creationId xmlns:a16="http://schemas.microsoft.com/office/drawing/2014/main" id="{85634125-2522-42DA-95B0-6F73BD3595DF}"/>
              </a:ext>
            </a:extLst>
          </p:cNvPr>
          <p:cNvGrpSpPr/>
          <p:nvPr/>
        </p:nvGrpSpPr>
        <p:grpSpPr>
          <a:xfrm>
            <a:off x="1934420" y="3507231"/>
            <a:ext cx="3429668" cy="2586065"/>
            <a:chOff x="2010075" y="4039255"/>
            <a:chExt cx="3687369" cy="2614083"/>
          </a:xfrm>
        </p:grpSpPr>
        <p:pic>
          <p:nvPicPr>
            <p:cNvPr id="15" name="Image 14">
              <a:extLst>
                <a:ext uri="{FF2B5EF4-FFF2-40B4-BE49-F238E27FC236}">
                  <a16:creationId xmlns:a16="http://schemas.microsoft.com/office/drawing/2014/main" id="{F840931C-C164-406A-AF59-1153464735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18914" y="4644981"/>
              <a:ext cx="1896612" cy="1026105"/>
            </a:xfrm>
            <a:prstGeom prst="rect">
              <a:avLst/>
            </a:prstGeom>
            <a:effectLst>
              <a:outerShdw blurRad="292100" dist="127000" dir="2700000" algn="tl" rotWithShape="0">
                <a:prstClr val="black">
                  <a:alpha val="65000"/>
                </a:prstClr>
              </a:outerShdw>
            </a:effectLst>
          </p:spPr>
        </p:pic>
        <p:pic>
          <p:nvPicPr>
            <p:cNvPr id="13" name="Image 12">
              <a:extLst>
                <a:ext uri="{FF2B5EF4-FFF2-40B4-BE49-F238E27FC236}">
                  <a16:creationId xmlns:a16="http://schemas.microsoft.com/office/drawing/2014/main" id="{96DA5AB4-927F-4ED4-BF8A-F2CEFA3B3E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32279" y="4435927"/>
              <a:ext cx="999956" cy="708460"/>
            </a:xfrm>
            <a:prstGeom prst="rect">
              <a:avLst/>
            </a:prstGeom>
            <a:solidFill>
              <a:schemeClr val="bg2">
                <a:lumMod val="90000"/>
              </a:schemeClr>
            </a:solidFill>
            <a:ln>
              <a:noFill/>
            </a:ln>
            <a:effectLst>
              <a:outerShdw blurRad="292100" dist="139700" dir="2700000" algn="tl" rotWithShape="0">
                <a:srgbClr val="333333">
                  <a:alpha val="65000"/>
                </a:srgbClr>
              </a:outerShdw>
            </a:effectLst>
          </p:spPr>
        </p:pic>
        <p:pic>
          <p:nvPicPr>
            <p:cNvPr id="17" name="Picture 2">
              <a:extLst>
                <a:ext uri="{FF2B5EF4-FFF2-40B4-BE49-F238E27FC236}">
                  <a16:creationId xmlns:a16="http://schemas.microsoft.com/office/drawing/2014/main" id="{6B91698D-2AA2-424D-896E-05639D3B31C8}"/>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351002" y="5505150"/>
              <a:ext cx="984650" cy="1148188"/>
            </a:xfrm>
            <a:prstGeom prst="rect">
              <a:avLst/>
            </a:prstGeom>
            <a:noFill/>
            <a:ln w="9525">
              <a:noFill/>
              <a:miter lim="800000"/>
              <a:headEnd/>
              <a:tailEnd/>
            </a:ln>
            <a:effectLst>
              <a:outerShdw blurRad="292100" dist="139700" dir="2700000" algn="tl" rotWithShape="0">
                <a:prstClr val="black">
                  <a:alpha val="65000"/>
                </a:prstClr>
              </a:outerShdw>
            </a:effectLst>
          </p:spPr>
        </p:pic>
        <p:pic>
          <p:nvPicPr>
            <p:cNvPr id="19" name="Image 18">
              <a:extLst>
                <a:ext uri="{FF2B5EF4-FFF2-40B4-BE49-F238E27FC236}">
                  <a16:creationId xmlns:a16="http://schemas.microsoft.com/office/drawing/2014/main" id="{7E041AB5-03A8-414C-A884-7C3731B3611E}"/>
                </a:ext>
              </a:extLst>
            </p:cNvPr>
            <p:cNvPicPr/>
            <p:nvPr/>
          </p:nvPicPr>
          <p:blipFill>
            <a:blip r:embed="rId12" cstate="email">
              <a:extLst>
                <a:ext uri="{28A0092B-C50C-407E-A947-70E740481C1C}">
                  <a14:useLocalDpi xmlns:a14="http://schemas.microsoft.com/office/drawing/2010/main"/>
                </a:ext>
              </a:extLst>
            </a:blip>
            <a:stretch>
              <a:fillRect/>
            </a:stretch>
          </p:blipFill>
          <p:spPr>
            <a:xfrm>
              <a:off x="3245162" y="4039255"/>
              <a:ext cx="1254830" cy="708461"/>
            </a:xfrm>
            <a:prstGeom prst="rect">
              <a:avLst/>
            </a:prstGeom>
            <a:ln>
              <a:solidFill>
                <a:schemeClr val="tx2">
                  <a:lumMod val="75000"/>
                </a:schemeClr>
              </a:solidFill>
            </a:ln>
            <a:effectLst>
              <a:outerShdw blurRad="292100" dist="139700" dir="2700000" algn="tl" rotWithShape="0">
                <a:prstClr val="black">
                  <a:alpha val="65000"/>
                </a:prstClr>
              </a:outerShdw>
            </a:effectLst>
          </p:spPr>
        </p:pic>
        <p:pic>
          <p:nvPicPr>
            <p:cNvPr id="18" name="Image 17">
              <a:extLst>
                <a:ext uri="{FF2B5EF4-FFF2-40B4-BE49-F238E27FC236}">
                  <a16:creationId xmlns:a16="http://schemas.microsoft.com/office/drawing/2014/main" id="{CC402678-73D8-4851-9ED8-0494763CE85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587015" y="4892331"/>
              <a:ext cx="1110429" cy="1186913"/>
            </a:xfrm>
            <a:prstGeom prst="rect">
              <a:avLst/>
            </a:prstGeom>
            <a:effectLst>
              <a:outerShdw blurRad="292100" dist="139700" dir="2700000" algn="tl" rotWithShape="0">
                <a:prstClr val="black">
                  <a:alpha val="65000"/>
                </a:prstClr>
              </a:outerShdw>
            </a:effectLst>
          </p:spPr>
        </p:pic>
        <p:pic>
          <p:nvPicPr>
            <p:cNvPr id="20" name="Image 19">
              <a:extLst>
                <a:ext uri="{FF2B5EF4-FFF2-40B4-BE49-F238E27FC236}">
                  <a16:creationId xmlns:a16="http://schemas.microsoft.com/office/drawing/2014/main" id="{0E0333CF-9038-493E-892B-7E71B96B801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010075" y="5353441"/>
              <a:ext cx="1104061" cy="926485"/>
            </a:xfrm>
            <a:prstGeom prst="rect">
              <a:avLst/>
            </a:prstGeom>
            <a:effectLst>
              <a:outerShdw blurRad="292100" dist="139700" dir="2700000" algn="tl" rotWithShape="0">
                <a:prstClr val="black">
                  <a:alpha val="65000"/>
                </a:prstClr>
              </a:outerShdw>
            </a:effectLst>
          </p:spPr>
        </p:pic>
      </p:grpSp>
      <p:sp>
        <p:nvSpPr>
          <p:cNvPr id="22" name="Flèche : bas 21">
            <a:extLst>
              <a:ext uri="{FF2B5EF4-FFF2-40B4-BE49-F238E27FC236}">
                <a16:creationId xmlns:a16="http://schemas.microsoft.com/office/drawing/2014/main" id="{F92D85DD-4DC5-44C8-B33D-B13E1A0D6AF4}"/>
              </a:ext>
            </a:extLst>
          </p:cNvPr>
          <p:cNvSpPr/>
          <p:nvPr/>
        </p:nvSpPr>
        <p:spPr>
          <a:xfrm>
            <a:off x="1131257" y="2821657"/>
            <a:ext cx="171063" cy="2937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D"/>
          </a:p>
        </p:txBody>
      </p:sp>
      <p:sp>
        <p:nvSpPr>
          <p:cNvPr id="23" name="Flèche : angle droit 22">
            <a:extLst>
              <a:ext uri="{FF2B5EF4-FFF2-40B4-BE49-F238E27FC236}">
                <a16:creationId xmlns:a16="http://schemas.microsoft.com/office/drawing/2014/main" id="{7736B79F-9AA6-4C77-8A96-7093FD86A1DE}"/>
              </a:ext>
            </a:extLst>
          </p:cNvPr>
          <p:cNvSpPr/>
          <p:nvPr/>
        </p:nvSpPr>
        <p:spPr>
          <a:xfrm rot="5400000">
            <a:off x="1126082" y="4199946"/>
            <a:ext cx="708462" cy="7507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D"/>
          </a:p>
        </p:txBody>
      </p:sp>
      <p:sp>
        <p:nvSpPr>
          <p:cNvPr id="24" name="Flèche : droite 23">
            <a:extLst>
              <a:ext uri="{FF2B5EF4-FFF2-40B4-BE49-F238E27FC236}">
                <a16:creationId xmlns:a16="http://schemas.microsoft.com/office/drawing/2014/main" id="{2BE70A52-D992-47D3-BE05-015F39224C07}"/>
              </a:ext>
            </a:extLst>
          </p:cNvPr>
          <p:cNvSpPr/>
          <p:nvPr/>
        </p:nvSpPr>
        <p:spPr>
          <a:xfrm>
            <a:off x="5652779" y="4303275"/>
            <a:ext cx="1187884"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D"/>
          </a:p>
        </p:txBody>
      </p:sp>
      <p:pic>
        <p:nvPicPr>
          <p:cNvPr id="3" name="Image 2">
            <a:extLst>
              <a:ext uri="{FF2B5EF4-FFF2-40B4-BE49-F238E27FC236}">
                <a16:creationId xmlns:a16="http://schemas.microsoft.com/office/drawing/2014/main" id="{DB026EE1-6B27-4C30-B35F-60C8B2C24A9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921451" y="2906147"/>
            <a:ext cx="2107471" cy="1010726"/>
          </a:xfrm>
          <a:prstGeom prst="rect">
            <a:avLst/>
          </a:prstGeom>
        </p:spPr>
      </p:pic>
      <p:pic>
        <p:nvPicPr>
          <p:cNvPr id="16" name="Image 15">
            <a:extLst>
              <a:ext uri="{FF2B5EF4-FFF2-40B4-BE49-F238E27FC236}">
                <a16:creationId xmlns:a16="http://schemas.microsoft.com/office/drawing/2014/main" id="{F68349C9-F667-42FD-B633-5EFCE55D8814}"/>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930651" y="5047020"/>
            <a:ext cx="852982" cy="1137309"/>
          </a:xfrm>
          <a:prstGeom prst="rect">
            <a:avLst/>
          </a:prstGeom>
        </p:spPr>
      </p:pic>
      <p:grpSp>
        <p:nvGrpSpPr>
          <p:cNvPr id="26" name="Groupe 25">
            <a:extLst>
              <a:ext uri="{FF2B5EF4-FFF2-40B4-BE49-F238E27FC236}">
                <a16:creationId xmlns:a16="http://schemas.microsoft.com/office/drawing/2014/main" id="{8344336B-76C8-4096-9BEC-B9D945B73FDC}"/>
              </a:ext>
            </a:extLst>
          </p:cNvPr>
          <p:cNvGrpSpPr/>
          <p:nvPr/>
        </p:nvGrpSpPr>
        <p:grpSpPr>
          <a:xfrm>
            <a:off x="7509376" y="3593574"/>
            <a:ext cx="1573716" cy="1376829"/>
            <a:chOff x="7007479" y="4112957"/>
            <a:chExt cx="1785298" cy="1434263"/>
          </a:xfrm>
        </p:grpSpPr>
        <p:pic>
          <p:nvPicPr>
            <p:cNvPr id="14" name="Image 13">
              <a:extLst>
                <a:ext uri="{FF2B5EF4-FFF2-40B4-BE49-F238E27FC236}">
                  <a16:creationId xmlns:a16="http://schemas.microsoft.com/office/drawing/2014/main" id="{A33376BF-2D81-4FE0-9CCC-378F96EE4CE6}"/>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7007479" y="4539107"/>
              <a:ext cx="1785298" cy="1008113"/>
            </a:xfrm>
            <a:prstGeom prst="rect">
              <a:avLst/>
            </a:prstGeom>
            <a:solidFill>
              <a:schemeClr val="bg2">
                <a:lumMod val="90000"/>
              </a:schemeClr>
            </a:solidFill>
            <a:ln>
              <a:noFill/>
            </a:ln>
          </p:spPr>
        </p:pic>
        <p:pic>
          <p:nvPicPr>
            <p:cNvPr id="25" name="Image 24">
              <a:extLst>
                <a:ext uri="{FF2B5EF4-FFF2-40B4-BE49-F238E27FC236}">
                  <a16:creationId xmlns:a16="http://schemas.microsoft.com/office/drawing/2014/main" id="{DEA38FE2-0C87-4453-BED8-AB472E86DF13}"/>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460107" y="4112957"/>
              <a:ext cx="986064" cy="480226"/>
            </a:xfrm>
            <a:prstGeom prst="rect">
              <a:avLst/>
            </a:prstGeom>
          </p:spPr>
        </p:pic>
      </p:grpSp>
      <p:pic>
        <p:nvPicPr>
          <p:cNvPr id="27" name="Image 26">
            <a:extLst>
              <a:ext uri="{FF2B5EF4-FFF2-40B4-BE49-F238E27FC236}">
                <a16:creationId xmlns:a16="http://schemas.microsoft.com/office/drawing/2014/main" id="{BE6786FC-4358-4691-938D-643361A4B618}"/>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992388" y="5446937"/>
            <a:ext cx="1763467" cy="1474785"/>
          </a:xfrm>
          <a:prstGeom prst="rect">
            <a:avLst/>
          </a:prstGeom>
        </p:spPr>
      </p:pic>
    </p:spTree>
    <p:extLst>
      <p:ext uri="{BB962C8B-B14F-4D97-AF65-F5344CB8AC3E}">
        <p14:creationId xmlns:p14="http://schemas.microsoft.com/office/powerpoint/2010/main" val="14912018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735CDB5-E2D7-4B1B-B9B0-D6D0151AA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3029" y="2882671"/>
            <a:ext cx="3937941" cy="2130505"/>
          </a:xfrm>
          <a:prstGeom prst="rect">
            <a:avLst/>
          </a:prstGeom>
          <a:effectLst>
            <a:outerShdw blurRad="292100" dist="127000" dir="2700000" algn="tl" rotWithShape="0">
              <a:prstClr val="black">
                <a:alpha val="65000"/>
              </a:prstClr>
            </a:outerShdw>
          </a:effectLst>
        </p:spPr>
      </p:pic>
      <p:grpSp>
        <p:nvGrpSpPr>
          <p:cNvPr id="49" name="Groupe 28">
            <a:extLst>
              <a:ext uri="{FF2B5EF4-FFF2-40B4-BE49-F238E27FC236}">
                <a16:creationId xmlns:a16="http://schemas.microsoft.com/office/drawing/2014/main" id="{E12BE9FA-D1DA-4CDA-BAF9-BAA929AC22EF}"/>
              </a:ext>
            </a:extLst>
          </p:cNvPr>
          <p:cNvGrpSpPr/>
          <p:nvPr/>
        </p:nvGrpSpPr>
        <p:grpSpPr>
          <a:xfrm>
            <a:off x="1838649" y="2323809"/>
            <a:ext cx="4428483" cy="2328404"/>
            <a:chOff x="2627784" y="2415871"/>
            <a:chExt cx="4428483" cy="2328404"/>
          </a:xfrm>
        </p:grpSpPr>
        <p:pic>
          <p:nvPicPr>
            <p:cNvPr id="50" name="Image 29">
              <a:extLst>
                <a:ext uri="{FF2B5EF4-FFF2-40B4-BE49-F238E27FC236}">
                  <a16:creationId xmlns:a16="http://schemas.microsoft.com/office/drawing/2014/main" id="{2583683A-28C8-434B-889D-C22BE156BB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3856" y="2415871"/>
              <a:ext cx="1552411" cy="2026258"/>
            </a:xfrm>
            <a:prstGeom prst="rect">
              <a:avLst/>
            </a:prstGeom>
            <a:effectLst>
              <a:outerShdw blurRad="292100" dist="139700" dir="2700000" algn="tl" rotWithShape="0">
                <a:prstClr val="black">
                  <a:alpha val="65000"/>
                </a:prstClr>
              </a:outerShdw>
            </a:effectLst>
          </p:spPr>
        </p:pic>
        <p:grpSp>
          <p:nvGrpSpPr>
            <p:cNvPr id="51" name="Groupe 30">
              <a:extLst>
                <a:ext uri="{FF2B5EF4-FFF2-40B4-BE49-F238E27FC236}">
                  <a16:creationId xmlns:a16="http://schemas.microsoft.com/office/drawing/2014/main" id="{6ABE599B-184E-4F3F-B5AE-405A40DFE5EA}"/>
                </a:ext>
              </a:extLst>
            </p:cNvPr>
            <p:cNvGrpSpPr/>
            <p:nvPr/>
          </p:nvGrpSpPr>
          <p:grpSpPr>
            <a:xfrm>
              <a:off x="2627784" y="2624911"/>
              <a:ext cx="3754086" cy="2119364"/>
              <a:chOff x="2627784" y="2624911"/>
              <a:chExt cx="3754086" cy="2119364"/>
            </a:xfrm>
          </p:grpSpPr>
          <p:pic>
            <p:nvPicPr>
              <p:cNvPr id="52" name="Image 31">
                <a:extLst>
                  <a:ext uri="{FF2B5EF4-FFF2-40B4-BE49-F238E27FC236}">
                    <a16:creationId xmlns:a16="http://schemas.microsoft.com/office/drawing/2014/main" id="{3216BAEB-E4FB-46A2-A1A6-18153ECC46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7830" y="3136097"/>
                <a:ext cx="2305575" cy="1608178"/>
              </a:xfrm>
              <a:prstGeom prst="rect">
                <a:avLst/>
              </a:prstGeom>
              <a:effectLst>
                <a:outerShdw blurRad="292100" dist="139700" dir="2700000" algn="tl" rotWithShape="0">
                  <a:prstClr val="black">
                    <a:alpha val="65000"/>
                  </a:prstClr>
                </a:outerShdw>
              </a:effectLst>
            </p:spPr>
          </p:pic>
          <p:pic>
            <p:nvPicPr>
              <p:cNvPr id="53" name="Image 32">
                <a:extLst>
                  <a:ext uri="{FF2B5EF4-FFF2-40B4-BE49-F238E27FC236}">
                    <a16:creationId xmlns:a16="http://schemas.microsoft.com/office/drawing/2014/main" id="{5C8F7C27-993C-4849-9D57-7A60C483B12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7784" y="2624911"/>
                <a:ext cx="1348794" cy="1608178"/>
              </a:xfrm>
              <a:prstGeom prst="rect">
                <a:avLst/>
              </a:prstGeom>
              <a:effectLst>
                <a:outerShdw blurRad="292100" dist="139700" dir="2700000" algn="tl" rotWithShape="0">
                  <a:prstClr val="black">
                    <a:alpha val="65000"/>
                  </a:prstClr>
                </a:outerShdw>
              </a:effectLst>
            </p:spPr>
          </p:pic>
          <p:sp>
            <p:nvSpPr>
              <p:cNvPr id="54" name="ZoneTexte 33">
                <a:extLst>
                  <a:ext uri="{FF2B5EF4-FFF2-40B4-BE49-F238E27FC236}">
                    <a16:creationId xmlns:a16="http://schemas.microsoft.com/office/drawing/2014/main" id="{A8D7B98F-C5CB-4134-AA35-AD03D8B6EDE1}"/>
                  </a:ext>
                </a:extLst>
              </p:cNvPr>
              <p:cNvSpPr txBox="1"/>
              <p:nvPr/>
            </p:nvSpPr>
            <p:spPr>
              <a:xfrm>
                <a:off x="3302181" y="3578033"/>
                <a:ext cx="3079689" cy="400110"/>
              </a:xfrm>
              <a:prstGeom prst="rect">
                <a:avLst/>
              </a:prstGeom>
              <a:solidFill>
                <a:schemeClr val="accent6">
                  <a:lumMod val="20000"/>
                  <a:lumOff val="80000"/>
                </a:schemeClr>
              </a:solidFill>
              <a:ln>
                <a:solidFill>
                  <a:schemeClr val="tx2">
                    <a:lumMod val="50000"/>
                  </a:schemeClr>
                </a:solidFill>
              </a:ln>
            </p:spPr>
            <p:txBody>
              <a:bodyPr wrap="none" rtlCol="0">
                <a:spAutoFit/>
              </a:bodyPr>
              <a:lstStyle/>
              <a:p>
                <a:r>
                  <a:rPr lang="fr-CD" sz="2000" b="1" dirty="0">
                    <a:solidFill>
                      <a:schemeClr val="accent1">
                        <a:lumMod val="50000"/>
                      </a:schemeClr>
                    </a:solidFill>
                    <a:effectLst>
                      <a:outerShdw blurRad="38100" dist="38100" dir="2700000" algn="tl">
                        <a:srgbClr val="000000">
                          <a:alpha val="43137"/>
                        </a:srgbClr>
                      </a:outerShdw>
                    </a:effectLst>
                  </a:rPr>
                  <a:t>Base de connaissances</a:t>
                </a:r>
              </a:p>
            </p:txBody>
          </p:sp>
        </p:grpSp>
      </p:grpSp>
      <p:sp>
        <p:nvSpPr>
          <p:cNvPr id="4" name="Titre 1">
            <a:extLst>
              <a:ext uri="{FF2B5EF4-FFF2-40B4-BE49-F238E27FC236}">
                <a16:creationId xmlns:a16="http://schemas.microsoft.com/office/drawing/2014/main" id="{7ADB9C3C-B0B0-4512-8D49-129BB6723494}"/>
              </a:ext>
            </a:extLst>
          </p:cNvPr>
          <p:cNvSpPr txBox="1">
            <a:spLocks/>
          </p:cNvSpPr>
          <p:nvPr/>
        </p:nvSpPr>
        <p:spPr>
          <a:xfrm>
            <a:off x="1643042" y="227781"/>
            <a:ext cx="7321446" cy="1008112"/>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fr-FR" b="1" dirty="0">
                <a:solidFill>
                  <a:srgbClr val="A55213"/>
                </a:solidFill>
                <a:latin typeface="Gill Sans MT"/>
              </a:rPr>
              <a:t>OFAC IS : </a:t>
            </a:r>
            <a:r>
              <a:rPr lang="fr-FR" b="1" dirty="0" err="1">
                <a:solidFill>
                  <a:srgbClr val="A55213"/>
                </a:solidFill>
                <a:latin typeface="Gill Sans MT"/>
              </a:rPr>
              <a:t>current</a:t>
            </a:r>
            <a:r>
              <a:rPr lang="fr-FR" b="1" dirty="0">
                <a:solidFill>
                  <a:srgbClr val="A55213"/>
                </a:solidFill>
                <a:latin typeface="Gill Sans MT"/>
              </a:rPr>
              <a:t> </a:t>
            </a:r>
            <a:r>
              <a:rPr lang="fr-FR" b="1" dirty="0" err="1">
                <a:solidFill>
                  <a:srgbClr val="A55213"/>
                </a:solidFill>
                <a:latin typeface="Gill Sans MT"/>
              </a:rPr>
              <a:t>tools</a:t>
            </a:r>
            <a:endParaRPr lang="fr-FR" b="1" dirty="0">
              <a:solidFill>
                <a:srgbClr val="A55213"/>
              </a:solidFill>
              <a:latin typeface="Gill Sans MT"/>
            </a:endParaRPr>
          </a:p>
        </p:txBody>
      </p:sp>
      <p:grpSp>
        <p:nvGrpSpPr>
          <p:cNvPr id="27" name="Groupe 26">
            <a:extLst>
              <a:ext uri="{FF2B5EF4-FFF2-40B4-BE49-F238E27FC236}">
                <a16:creationId xmlns:a16="http://schemas.microsoft.com/office/drawing/2014/main" id="{F05EE496-7B92-467F-BEDE-C4C15A6591D8}"/>
              </a:ext>
            </a:extLst>
          </p:cNvPr>
          <p:cNvGrpSpPr/>
          <p:nvPr/>
        </p:nvGrpSpPr>
        <p:grpSpPr>
          <a:xfrm>
            <a:off x="60265" y="4283542"/>
            <a:ext cx="3082675" cy="2378662"/>
            <a:chOff x="434528" y="4329443"/>
            <a:chExt cx="3082675" cy="2378662"/>
          </a:xfrm>
        </p:grpSpPr>
        <p:grpSp>
          <p:nvGrpSpPr>
            <p:cNvPr id="25" name="Groupe 24">
              <a:extLst>
                <a:ext uri="{FF2B5EF4-FFF2-40B4-BE49-F238E27FC236}">
                  <a16:creationId xmlns:a16="http://schemas.microsoft.com/office/drawing/2014/main" id="{5E823161-1495-4376-A9FE-B712126824CB}"/>
                </a:ext>
              </a:extLst>
            </p:cNvPr>
            <p:cNvGrpSpPr/>
            <p:nvPr/>
          </p:nvGrpSpPr>
          <p:grpSpPr>
            <a:xfrm>
              <a:off x="434528" y="4329443"/>
              <a:ext cx="3082675" cy="2378662"/>
              <a:chOff x="434528" y="4329443"/>
              <a:chExt cx="3082675" cy="2378662"/>
            </a:xfrm>
          </p:grpSpPr>
          <p:pic>
            <p:nvPicPr>
              <p:cNvPr id="23" name="Image 22">
                <a:extLst>
                  <a:ext uri="{FF2B5EF4-FFF2-40B4-BE49-F238E27FC236}">
                    <a16:creationId xmlns:a16="http://schemas.microsoft.com/office/drawing/2014/main" id="{3611A7DE-15E2-47DB-82A7-1F843131931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4528" y="4329443"/>
                <a:ext cx="2435019" cy="1411577"/>
              </a:xfrm>
              <a:prstGeom prst="rect">
                <a:avLst/>
              </a:prstGeom>
              <a:ln>
                <a:solidFill>
                  <a:schemeClr val="tx2">
                    <a:lumMod val="50000"/>
                  </a:schemeClr>
                </a:solidFill>
              </a:ln>
              <a:effectLst>
                <a:outerShdw blurRad="292100" dist="139700" dir="2700000" sx="102000" sy="102000" algn="tl" rotWithShape="0">
                  <a:prstClr val="black">
                    <a:alpha val="65000"/>
                  </a:prstClr>
                </a:outerShdw>
              </a:effectLst>
            </p:spPr>
          </p:pic>
          <p:pic>
            <p:nvPicPr>
              <p:cNvPr id="24" name="Image 23">
                <a:extLst>
                  <a:ext uri="{FF2B5EF4-FFF2-40B4-BE49-F238E27FC236}">
                    <a16:creationId xmlns:a16="http://schemas.microsoft.com/office/drawing/2014/main" id="{DED9A0DA-25EC-46E0-8824-214B69A4C1E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49070" y="5167264"/>
                <a:ext cx="1968133" cy="1540841"/>
              </a:xfrm>
              <a:prstGeom prst="rect">
                <a:avLst/>
              </a:prstGeom>
              <a:ln>
                <a:solidFill>
                  <a:schemeClr val="tx2">
                    <a:lumMod val="50000"/>
                  </a:schemeClr>
                </a:solidFill>
              </a:ln>
              <a:effectLst>
                <a:outerShdw blurRad="292100" dist="139700" dir="2700000" algn="tl" rotWithShape="0">
                  <a:prstClr val="black">
                    <a:alpha val="65000"/>
                  </a:prstClr>
                </a:outerShdw>
              </a:effectLst>
            </p:spPr>
          </p:pic>
        </p:grpSp>
        <p:sp>
          <p:nvSpPr>
            <p:cNvPr id="26" name="ZoneTexte 25">
              <a:extLst>
                <a:ext uri="{FF2B5EF4-FFF2-40B4-BE49-F238E27FC236}">
                  <a16:creationId xmlns:a16="http://schemas.microsoft.com/office/drawing/2014/main" id="{499EF1F1-1BFE-42D8-AC98-DF1FF67B6401}"/>
                </a:ext>
              </a:extLst>
            </p:cNvPr>
            <p:cNvSpPr txBox="1"/>
            <p:nvPr/>
          </p:nvSpPr>
          <p:spPr>
            <a:xfrm>
              <a:off x="552973" y="5401087"/>
              <a:ext cx="2663165" cy="400110"/>
            </a:xfrm>
            <a:prstGeom prst="rect">
              <a:avLst/>
            </a:prstGeom>
            <a:solidFill>
              <a:schemeClr val="accent6">
                <a:lumMod val="20000"/>
                <a:lumOff val="80000"/>
              </a:schemeClr>
            </a:solidFill>
            <a:ln>
              <a:solidFill>
                <a:schemeClr val="tx2">
                  <a:lumMod val="50000"/>
                </a:schemeClr>
              </a:solidFill>
            </a:ln>
          </p:spPr>
          <p:txBody>
            <a:bodyPr wrap="none" rtlCol="0">
              <a:spAutoFit/>
            </a:bodyPr>
            <a:lstStyle/>
            <a:p>
              <a:r>
                <a:rPr lang="fr-CD" sz="2000" b="1" dirty="0">
                  <a:solidFill>
                    <a:schemeClr val="accent1">
                      <a:lumMod val="50000"/>
                    </a:schemeClr>
                  </a:solidFill>
                  <a:effectLst>
                    <a:outerShdw blurRad="38100" dist="38100" dir="2700000" algn="tl">
                      <a:srgbClr val="000000">
                        <a:alpha val="43137"/>
                      </a:srgbClr>
                    </a:outerShdw>
                  </a:effectLst>
                </a:rPr>
                <a:t>COMIFAC </a:t>
              </a:r>
              <a:r>
                <a:rPr lang="fr-CD" sz="2000" b="1" dirty="0" err="1">
                  <a:solidFill>
                    <a:schemeClr val="accent1">
                      <a:lumMod val="50000"/>
                    </a:schemeClr>
                  </a:solidFill>
                  <a:effectLst>
                    <a:outerShdw blurRad="38100" dist="38100" dir="2700000" algn="tl">
                      <a:srgbClr val="000000">
                        <a:alpha val="43137"/>
                      </a:srgbClr>
                    </a:outerShdw>
                  </a:effectLst>
                </a:rPr>
                <a:t>indicators</a:t>
              </a:r>
              <a:endParaRPr lang="fr-CD" sz="2000" b="1" dirty="0">
                <a:solidFill>
                  <a:schemeClr val="accent1">
                    <a:lumMod val="50000"/>
                  </a:schemeClr>
                </a:solidFill>
                <a:effectLst>
                  <a:outerShdw blurRad="38100" dist="38100" dir="2700000" algn="tl">
                    <a:srgbClr val="000000">
                      <a:alpha val="43137"/>
                    </a:srgbClr>
                  </a:outerShdw>
                </a:effectLst>
              </a:endParaRPr>
            </a:p>
          </p:txBody>
        </p:sp>
      </p:grpSp>
      <p:grpSp>
        <p:nvGrpSpPr>
          <p:cNvPr id="20" name="Groupe 19">
            <a:extLst>
              <a:ext uri="{FF2B5EF4-FFF2-40B4-BE49-F238E27FC236}">
                <a16:creationId xmlns:a16="http://schemas.microsoft.com/office/drawing/2014/main" id="{871330FE-DFC5-44ED-8D1B-0B4B2444EBEC}"/>
              </a:ext>
            </a:extLst>
          </p:cNvPr>
          <p:cNvGrpSpPr/>
          <p:nvPr/>
        </p:nvGrpSpPr>
        <p:grpSpPr>
          <a:xfrm>
            <a:off x="4991880" y="1158748"/>
            <a:ext cx="3937941" cy="2130505"/>
            <a:chOff x="4962550" y="1357613"/>
            <a:chExt cx="3937941" cy="2130505"/>
          </a:xfrm>
        </p:grpSpPr>
        <p:grpSp>
          <p:nvGrpSpPr>
            <p:cNvPr id="15" name="Groupe 14">
              <a:extLst>
                <a:ext uri="{FF2B5EF4-FFF2-40B4-BE49-F238E27FC236}">
                  <a16:creationId xmlns:a16="http://schemas.microsoft.com/office/drawing/2014/main" id="{99CD1124-1345-4D23-BB34-F50A35B5C722}"/>
                </a:ext>
              </a:extLst>
            </p:cNvPr>
            <p:cNvGrpSpPr/>
            <p:nvPr/>
          </p:nvGrpSpPr>
          <p:grpSpPr>
            <a:xfrm>
              <a:off x="4962550" y="1357613"/>
              <a:ext cx="3937941" cy="2130505"/>
              <a:chOff x="2192396" y="1916832"/>
              <a:chExt cx="4722236" cy="2381860"/>
            </a:xfrm>
          </p:grpSpPr>
          <p:pic>
            <p:nvPicPr>
              <p:cNvPr id="16" name="Image 15">
                <a:extLst>
                  <a:ext uri="{FF2B5EF4-FFF2-40B4-BE49-F238E27FC236}">
                    <a16:creationId xmlns:a16="http://schemas.microsoft.com/office/drawing/2014/main" id="{6C985CD9-17F2-4276-93E0-085851E71D93}"/>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2192396" y="2420888"/>
                <a:ext cx="1656184" cy="1860788"/>
              </a:xfrm>
              <a:prstGeom prst="rect">
                <a:avLst/>
              </a:prstGeom>
              <a:noFill/>
              <a:ln>
                <a:solidFill>
                  <a:schemeClr val="accent1">
                    <a:lumMod val="50000"/>
                  </a:schemeClr>
                </a:solidFill>
              </a:ln>
              <a:effectLst>
                <a:outerShdw blurRad="292100" dist="139700" dir="2700000" algn="tl" rotWithShape="0">
                  <a:prstClr val="black">
                    <a:alpha val="65000"/>
                  </a:prstClr>
                </a:outerShdw>
              </a:effectLst>
            </p:spPr>
          </p:pic>
          <p:pic>
            <p:nvPicPr>
              <p:cNvPr id="17" name="Image 16">
                <a:extLst>
                  <a:ext uri="{FF2B5EF4-FFF2-40B4-BE49-F238E27FC236}">
                    <a16:creationId xmlns:a16="http://schemas.microsoft.com/office/drawing/2014/main" id="{1BFE370D-5EA4-4E3C-B721-1CCAA11A3C18}"/>
                  </a:ext>
                </a:extLst>
              </p:cNvPr>
              <p:cNvPicPr/>
              <p:nvPr/>
            </p:nvPicPr>
            <p:blipFill>
              <a:blip r:embed="rId10" cstate="email">
                <a:extLst>
                  <a:ext uri="{28A0092B-C50C-407E-A947-70E740481C1C}">
                    <a14:useLocalDpi xmlns:a14="http://schemas.microsoft.com/office/drawing/2010/main"/>
                  </a:ext>
                </a:extLst>
              </a:blip>
              <a:stretch>
                <a:fillRect/>
              </a:stretch>
            </p:blipFill>
            <p:spPr>
              <a:xfrm>
                <a:off x="5412528" y="2266322"/>
                <a:ext cx="1502104" cy="2032370"/>
              </a:xfrm>
              <a:prstGeom prst="rect">
                <a:avLst/>
              </a:prstGeom>
              <a:ln>
                <a:solidFill>
                  <a:schemeClr val="accent1">
                    <a:lumMod val="50000"/>
                  </a:schemeClr>
                </a:solidFill>
              </a:ln>
              <a:effectLst>
                <a:outerShdw blurRad="292100" dist="139700" dir="2700000" algn="tl" rotWithShape="0">
                  <a:prstClr val="black">
                    <a:alpha val="65000"/>
                  </a:prstClr>
                </a:outerShdw>
              </a:effectLst>
            </p:spPr>
          </p:pic>
          <p:pic>
            <p:nvPicPr>
              <p:cNvPr id="18" name="Image 17">
                <a:extLst>
                  <a:ext uri="{FF2B5EF4-FFF2-40B4-BE49-F238E27FC236}">
                    <a16:creationId xmlns:a16="http://schemas.microsoft.com/office/drawing/2014/main" id="{115A71E1-E6B3-4E95-BF57-127F5BAE51E2}"/>
                  </a:ext>
                </a:extLst>
              </p:cNvPr>
              <p:cNvPicPr/>
              <p:nvPr/>
            </p:nvPicPr>
            <p:blipFill>
              <a:blip r:embed="rId11" cstate="email">
                <a:extLst>
                  <a:ext uri="{28A0092B-C50C-407E-A947-70E740481C1C}">
                    <a14:useLocalDpi xmlns:a14="http://schemas.microsoft.com/office/drawing/2010/main"/>
                  </a:ext>
                </a:extLst>
              </a:blip>
              <a:srcRect/>
              <a:stretch>
                <a:fillRect/>
              </a:stretch>
            </p:blipFill>
            <p:spPr bwMode="auto">
              <a:xfrm>
                <a:off x="3738584" y="1916832"/>
                <a:ext cx="1803540" cy="1860788"/>
              </a:xfrm>
              <a:prstGeom prst="rect">
                <a:avLst/>
              </a:prstGeom>
              <a:noFill/>
              <a:ln>
                <a:solidFill>
                  <a:schemeClr val="accent1">
                    <a:lumMod val="50000"/>
                  </a:schemeClr>
                </a:solidFill>
              </a:ln>
              <a:effectLst>
                <a:outerShdw blurRad="292100" dist="139700" dir="2700000" algn="tl" rotWithShape="0">
                  <a:prstClr val="black">
                    <a:alpha val="65000"/>
                  </a:prstClr>
                </a:outerShdw>
              </a:effectLst>
            </p:spPr>
          </p:pic>
        </p:grpSp>
        <p:sp>
          <p:nvSpPr>
            <p:cNvPr id="19" name="ZoneTexte 18">
              <a:extLst>
                <a:ext uri="{FF2B5EF4-FFF2-40B4-BE49-F238E27FC236}">
                  <a16:creationId xmlns:a16="http://schemas.microsoft.com/office/drawing/2014/main" id="{17CA65F3-63E2-4CA5-9A39-D8DF97FA21DD}"/>
                </a:ext>
              </a:extLst>
            </p:cNvPr>
            <p:cNvSpPr txBox="1"/>
            <p:nvPr/>
          </p:nvSpPr>
          <p:spPr>
            <a:xfrm>
              <a:off x="5598496" y="2576816"/>
              <a:ext cx="3005951" cy="400110"/>
            </a:xfrm>
            <a:prstGeom prst="rect">
              <a:avLst/>
            </a:prstGeom>
            <a:solidFill>
              <a:schemeClr val="accent6">
                <a:lumMod val="20000"/>
                <a:lumOff val="80000"/>
              </a:schemeClr>
            </a:solidFill>
            <a:ln>
              <a:solidFill>
                <a:schemeClr val="tx2">
                  <a:lumMod val="50000"/>
                </a:schemeClr>
              </a:solidFill>
            </a:ln>
          </p:spPr>
          <p:txBody>
            <a:bodyPr wrap="none" rtlCol="0">
              <a:spAutoFit/>
            </a:bodyPr>
            <a:lstStyle/>
            <a:p>
              <a:r>
                <a:rPr lang="fr-CD" sz="2000" b="1" dirty="0">
                  <a:solidFill>
                    <a:schemeClr val="accent1">
                      <a:lumMod val="50000"/>
                    </a:schemeClr>
                  </a:solidFill>
                  <a:effectLst>
                    <a:outerShdw blurRad="38100" dist="38100" dir="2700000" algn="tl">
                      <a:srgbClr val="000000">
                        <a:alpha val="43137"/>
                      </a:srgbClr>
                    </a:outerShdw>
                  </a:effectLst>
                </a:rPr>
                <a:t>IMET OFFLINE/ONLINE</a:t>
              </a:r>
            </a:p>
          </p:txBody>
        </p:sp>
      </p:grpSp>
      <p:grpSp>
        <p:nvGrpSpPr>
          <p:cNvPr id="22" name="Groupe 21">
            <a:extLst>
              <a:ext uri="{FF2B5EF4-FFF2-40B4-BE49-F238E27FC236}">
                <a16:creationId xmlns:a16="http://schemas.microsoft.com/office/drawing/2014/main" id="{981C424E-7735-4CA9-8967-36751CDF73D9}"/>
              </a:ext>
            </a:extLst>
          </p:cNvPr>
          <p:cNvGrpSpPr/>
          <p:nvPr/>
        </p:nvGrpSpPr>
        <p:grpSpPr>
          <a:xfrm>
            <a:off x="73907" y="1479895"/>
            <a:ext cx="3096344" cy="1432916"/>
            <a:chOff x="539552" y="1852068"/>
            <a:chExt cx="3096344" cy="1432916"/>
          </a:xfrm>
        </p:grpSpPr>
        <p:pic>
          <p:nvPicPr>
            <p:cNvPr id="6" name="Image 5">
              <a:extLst>
                <a:ext uri="{FF2B5EF4-FFF2-40B4-BE49-F238E27FC236}">
                  <a16:creationId xmlns:a16="http://schemas.microsoft.com/office/drawing/2014/main" id="{F78CBB71-B093-4EC1-A37F-83B55D41BDEE}"/>
                </a:ext>
              </a:extLst>
            </p:cNvPr>
            <p:cNvPicPr/>
            <p:nvPr/>
          </p:nvPicPr>
          <p:blipFill>
            <a:blip r:embed="rId12" cstate="email">
              <a:extLst>
                <a:ext uri="{28A0092B-C50C-407E-A947-70E740481C1C}">
                  <a14:useLocalDpi xmlns:a14="http://schemas.microsoft.com/office/drawing/2010/main"/>
                </a:ext>
              </a:extLst>
            </a:blip>
            <a:stretch>
              <a:fillRect/>
            </a:stretch>
          </p:blipFill>
          <p:spPr>
            <a:xfrm>
              <a:off x="539552" y="1852068"/>
              <a:ext cx="3096344" cy="1432916"/>
            </a:xfrm>
            <a:prstGeom prst="rect">
              <a:avLst/>
            </a:prstGeom>
            <a:ln>
              <a:solidFill>
                <a:schemeClr val="accent1">
                  <a:lumMod val="50000"/>
                </a:schemeClr>
              </a:solidFill>
            </a:ln>
          </p:spPr>
        </p:pic>
        <p:sp>
          <p:nvSpPr>
            <p:cNvPr id="7" name="ZoneTexte 6">
              <a:extLst>
                <a:ext uri="{FF2B5EF4-FFF2-40B4-BE49-F238E27FC236}">
                  <a16:creationId xmlns:a16="http://schemas.microsoft.com/office/drawing/2014/main" id="{8577DC6B-AAB9-44A3-889B-0F7E83C25B13}"/>
                </a:ext>
              </a:extLst>
            </p:cNvPr>
            <p:cNvSpPr txBox="1"/>
            <p:nvPr/>
          </p:nvSpPr>
          <p:spPr>
            <a:xfrm>
              <a:off x="891120" y="2393531"/>
              <a:ext cx="1949573" cy="400110"/>
            </a:xfrm>
            <a:prstGeom prst="rect">
              <a:avLst/>
            </a:prstGeom>
            <a:solidFill>
              <a:schemeClr val="accent6">
                <a:lumMod val="20000"/>
                <a:lumOff val="80000"/>
              </a:schemeClr>
            </a:solidFill>
            <a:ln>
              <a:solidFill>
                <a:schemeClr val="tx2">
                  <a:lumMod val="50000"/>
                </a:schemeClr>
              </a:solidFill>
            </a:ln>
          </p:spPr>
          <p:txBody>
            <a:bodyPr wrap="none" rtlCol="0">
              <a:spAutoFit/>
            </a:bodyPr>
            <a:lstStyle/>
            <a:p>
              <a:r>
                <a:rPr lang="fr-CD" sz="2000" b="1" dirty="0">
                  <a:solidFill>
                    <a:schemeClr val="accent1">
                      <a:lumMod val="50000"/>
                    </a:schemeClr>
                  </a:solidFill>
                  <a:effectLst>
                    <a:outerShdw blurRad="38100" dist="38100" dir="2700000" algn="tl">
                      <a:srgbClr val="000000">
                        <a:alpha val="43137"/>
                      </a:srgbClr>
                    </a:outerShdw>
                  </a:effectLst>
                </a:rPr>
                <a:t>GIS repository</a:t>
              </a:r>
            </a:p>
          </p:txBody>
        </p:sp>
      </p:grpSp>
      <p:grpSp>
        <p:nvGrpSpPr>
          <p:cNvPr id="39" name="Groupe 38">
            <a:extLst>
              <a:ext uri="{FF2B5EF4-FFF2-40B4-BE49-F238E27FC236}">
                <a16:creationId xmlns:a16="http://schemas.microsoft.com/office/drawing/2014/main" id="{2C4C7203-752B-4A24-9118-F063032ECBC8}"/>
              </a:ext>
            </a:extLst>
          </p:cNvPr>
          <p:cNvGrpSpPr/>
          <p:nvPr/>
        </p:nvGrpSpPr>
        <p:grpSpPr>
          <a:xfrm>
            <a:off x="1818168" y="74810"/>
            <a:ext cx="5352071" cy="2592317"/>
            <a:chOff x="1765962" y="2636912"/>
            <a:chExt cx="5352071" cy="2592317"/>
          </a:xfrm>
        </p:grpSpPr>
        <p:pic>
          <p:nvPicPr>
            <p:cNvPr id="40" name="Image 39">
              <a:extLst>
                <a:ext uri="{FF2B5EF4-FFF2-40B4-BE49-F238E27FC236}">
                  <a16:creationId xmlns:a16="http://schemas.microsoft.com/office/drawing/2014/main" id="{EA0CC134-5436-409E-ADBD-897262EE0167}"/>
                </a:ext>
              </a:extLst>
            </p:cNvPr>
            <p:cNvPicPr/>
            <p:nvPr/>
          </p:nvPicPr>
          <p:blipFill>
            <a:blip r:embed="rId13" cstate="email">
              <a:extLst>
                <a:ext uri="{28A0092B-C50C-407E-A947-70E740481C1C}">
                  <a14:useLocalDpi xmlns:a14="http://schemas.microsoft.com/office/drawing/2010/main"/>
                </a:ext>
              </a:extLst>
            </a:blip>
            <a:stretch>
              <a:fillRect/>
            </a:stretch>
          </p:blipFill>
          <p:spPr>
            <a:xfrm>
              <a:off x="2592387" y="2636912"/>
              <a:ext cx="3959225" cy="2219325"/>
            </a:xfrm>
            <a:prstGeom prst="rect">
              <a:avLst/>
            </a:prstGeom>
            <a:ln>
              <a:solidFill>
                <a:schemeClr val="tx2">
                  <a:lumMod val="75000"/>
                </a:schemeClr>
              </a:solidFill>
            </a:ln>
          </p:spPr>
        </p:pic>
        <p:grpSp>
          <p:nvGrpSpPr>
            <p:cNvPr id="41" name="Groupe 40">
              <a:extLst>
                <a:ext uri="{FF2B5EF4-FFF2-40B4-BE49-F238E27FC236}">
                  <a16:creationId xmlns:a16="http://schemas.microsoft.com/office/drawing/2014/main" id="{CE833A53-8B9C-407E-B9E8-D18AE1FC3C6D}"/>
                </a:ext>
              </a:extLst>
            </p:cNvPr>
            <p:cNvGrpSpPr/>
            <p:nvPr/>
          </p:nvGrpSpPr>
          <p:grpSpPr>
            <a:xfrm>
              <a:off x="1765962" y="3068960"/>
              <a:ext cx="5352071" cy="2160269"/>
              <a:chOff x="122901" y="0"/>
              <a:chExt cx="5352144" cy="2160643"/>
            </a:xfrm>
          </p:grpSpPr>
          <p:pic>
            <p:nvPicPr>
              <p:cNvPr id="43" name="Image 42">
                <a:extLst>
                  <a:ext uri="{FF2B5EF4-FFF2-40B4-BE49-F238E27FC236}">
                    <a16:creationId xmlns:a16="http://schemas.microsoft.com/office/drawing/2014/main" id="{EC54C883-E38A-4C37-87F5-96817625020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769633" y="1264023"/>
                <a:ext cx="3072130" cy="896620"/>
              </a:xfrm>
              <a:prstGeom prst="rect">
                <a:avLst/>
              </a:prstGeom>
              <a:ln>
                <a:solidFill>
                  <a:schemeClr val="tx2">
                    <a:lumMod val="75000"/>
                  </a:schemeClr>
                </a:solidFill>
              </a:ln>
            </p:spPr>
          </p:pic>
          <p:pic>
            <p:nvPicPr>
              <p:cNvPr id="44" name="Image 43">
                <a:extLst>
                  <a:ext uri="{FF2B5EF4-FFF2-40B4-BE49-F238E27FC236}">
                    <a16:creationId xmlns:a16="http://schemas.microsoft.com/office/drawing/2014/main" id="{5BDDD12F-A26B-453D-B953-960B58A261F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818965" y="0"/>
                <a:ext cx="1656080" cy="1194435"/>
              </a:xfrm>
              <a:prstGeom prst="rect">
                <a:avLst/>
              </a:prstGeom>
              <a:ln>
                <a:solidFill>
                  <a:schemeClr val="tx2">
                    <a:lumMod val="75000"/>
                  </a:schemeClr>
                </a:solidFill>
              </a:ln>
            </p:spPr>
          </p:pic>
          <p:pic>
            <p:nvPicPr>
              <p:cNvPr id="45" name="Image 44">
                <a:extLst>
                  <a:ext uri="{FF2B5EF4-FFF2-40B4-BE49-F238E27FC236}">
                    <a16:creationId xmlns:a16="http://schemas.microsoft.com/office/drawing/2014/main" id="{D23A4B7B-2EF9-465F-92A6-906F78351B77}"/>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2901" y="429609"/>
                <a:ext cx="1579880" cy="1290320"/>
              </a:xfrm>
              <a:prstGeom prst="rect">
                <a:avLst/>
              </a:prstGeom>
              <a:ln>
                <a:solidFill>
                  <a:schemeClr val="tx2">
                    <a:lumMod val="75000"/>
                  </a:schemeClr>
                </a:solidFill>
              </a:ln>
            </p:spPr>
          </p:pic>
        </p:grpSp>
        <p:sp>
          <p:nvSpPr>
            <p:cNvPr id="42" name="ZoneTexte 41">
              <a:extLst>
                <a:ext uri="{FF2B5EF4-FFF2-40B4-BE49-F238E27FC236}">
                  <a16:creationId xmlns:a16="http://schemas.microsoft.com/office/drawing/2014/main" id="{7DE9D7FB-D674-4ADF-9179-E07FBE7DB949}"/>
                </a:ext>
              </a:extLst>
            </p:cNvPr>
            <p:cNvSpPr txBox="1"/>
            <p:nvPr/>
          </p:nvSpPr>
          <p:spPr>
            <a:xfrm>
              <a:off x="3379711" y="2960143"/>
              <a:ext cx="2146742" cy="400110"/>
            </a:xfrm>
            <a:prstGeom prst="rect">
              <a:avLst/>
            </a:prstGeom>
            <a:solidFill>
              <a:schemeClr val="accent6">
                <a:lumMod val="20000"/>
                <a:lumOff val="80000"/>
              </a:schemeClr>
            </a:solidFill>
            <a:ln>
              <a:solidFill>
                <a:schemeClr val="tx2">
                  <a:lumMod val="50000"/>
                </a:schemeClr>
              </a:solidFill>
            </a:ln>
          </p:spPr>
          <p:txBody>
            <a:bodyPr wrap="none" rtlCol="0">
              <a:spAutoFit/>
            </a:bodyPr>
            <a:lstStyle/>
            <a:p>
              <a:r>
                <a:rPr lang="fr-CD" sz="2000" b="1" dirty="0">
                  <a:solidFill>
                    <a:schemeClr val="accent1">
                      <a:lumMod val="50000"/>
                    </a:schemeClr>
                  </a:solidFill>
                  <a:effectLst>
                    <a:outerShdw blurRad="38100" dist="38100" dir="2700000" algn="tl">
                      <a:srgbClr val="000000">
                        <a:alpha val="43137"/>
                      </a:srgbClr>
                    </a:outerShdw>
                  </a:effectLst>
                </a:rPr>
                <a:t>Initiatives portal</a:t>
              </a:r>
            </a:p>
          </p:txBody>
        </p:sp>
      </p:grpSp>
      <p:grpSp>
        <p:nvGrpSpPr>
          <p:cNvPr id="35" name="Group 34">
            <a:extLst>
              <a:ext uri="{FF2B5EF4-FFF2-40B4-BE49-F238E27FC236}">
                <a16:creationId xmlns:a16="http://schemas.microsoft.com/office/drawing/2014/main" id="{734F6DBD-BE9F-4D5E-9923-25D180A2BDB0}"/>
              </a:ext>
            </a:extLst>
          </p:cNvPr>
          <p:cNvGrpSpPr/>
          <p:nvPr/>
        </p:nvGrpSpPr>
        <p:grpSpPr>
          <a:xfrm>
            <a:off x="5823945" y="3523781"/>
            <a:ext cx="3143397" cy="1587240"/>
            <a:chOff x="5823945" y="3523781"/>
            <a:chExt cx="3143397" cy="1587240"/>
          </a:xfrm>
        </p:grpSpPr>
        <p:pic>
          <p:nvPicPr>
            <p:cNvPr id="55" name="Picture 2">
              <a:extLst>
                <a:ext uri="{FF2B5EF4-FFF2-40B4-BE49-F238E27FC236}">
                  <a16:creationId xmlns:a16="http://schemas.microsoft.com/office/drawing/2014/main" id="{2E960DD7-1F94-49BC-B7FD-3B7D2781F2EB}"/>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5823945" y="3523781"/>
              <a:ext cx="3143397" cy="158724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6" name="ZoneTexte 33">
              <a:extLst>
                <a:ext uri="{FF2B5EF4-FFF2-40B4-BE49-F238E27FC236}">
                  <a16:creationId xmlns:a16="http://schemas.microsoft.com/office/drawing/2014/main" id="{CA6BD1FF-BA54-451D-B57C-FA78F96D7F65}"/>
                </a:ext>
              </a:extLst>
            </p:cNvPr>
            <p:cNvSpPr txBox="1"/>
            <p:nvPr/>
          </p:nvSpPr>
          <p:spPr>
            <a:xfrm>
              <a:off x="6533495" y="4057223"/>
              <a:ext cx="2255497" cy="584775"/>
            </a:xfrm>
            <a:prstGeom prst="rect">
              <a:avLst/>
            </a:prstGeom>
            <a:solidFill>
              <a:schemeClr val="accent6">
                <a:lumMod val="20000"/>
                <a:lumOff val="80000"/>
              </a:schemeClr>
            </a:solidFill>
            <a:ln>
              <a:solidFill>
                <a:schemeClr val="tx2">
                  <a:lumMod val="50000"/>
                </a:schemeClr>
              </a:solidFill>
            </a:ln>
          </p:spPr>
          <p:txBody>
            <a:bodyPr wrap="square" rtlCol="0">
              <a:spAutoFit/>
            </a:bodyPr>
            <a:lstStyle/>
            <a:p>
              <a:pPr algn="ctr"/>
              <a:r>
                <a:rPr lang="fr-CD" sz="1600" b="1" dirty="0" err="1">
                  <a:solidFill>
                    <a:schemeClr val="accent1">
                      <a:lumMod val="50000"/>
                    </a:schemeClr>
                  </a:solidFill>
                  <a:effectLst>
                    <a:outerShdw blurRad="38100" dist="38100" dir="2700000" algn="tl">
                      <a:srgbClr val="000000">
                        <a:alpha val="43137"/>
                      </a:srgbClr>
                    </a:outerShdw>
                  </a:effectLst>
                </a:rPr>
                <a:t>Geoportal</a:t>
              </a:r>
              <a:r>
                <a:rPr lang="fr-CD" sz="1600" b="1" dirty="0">
                  <a:solidFill>
                    <a:schemeClr val="accent1">
                      <a:lumMod val="50000"/>
                    </a:schemeClr>
                  </a:solidFill>
                  <a:effectLst>
                    <a:outerShdw blurRad="38100" dist="38100" dir="2700000" algn="tl">
                      <a:srgbClr val="000000">
                        <a:alpha val="43137"/>
                      </a:srgbClr>
                    </a:outerShdw>
                  </a:effectLst>
                </a:rPr>
                <a:t> and Land Use atlas</a:t>
              </a:r>
            </a:p>
          </p:txBody>
        </p:sp>
      </p:grpSp>
      <p:grpSp>
        <p:nvGrpSpPr>
          <p:cNvPr id="28" name="Group 27">
            <a:extLst>
              <a:ext uri="{FF2B5EF4-FFF2-40B4-BE49-F238E27FC236}">
                <a16:creationId xmlns:a16="http://schemas.microsoft.com/office/drawing/2014/main" id="{68A049CA-8098-4B90-9D05-6C6FA2662DD2}"/>
              </a:ext>
            </a:extLst>
          </p:cNvPr>
          <p:cNvGrpSpPr/>
          <p:nvPr/>
        </p:nvGrpSpPr>
        <p:grpSpPr>
          <a:xfrm>
            <a:off x="3424695" y="4407544"/>
            <a:ext cx="4465930" cy="2483659"/>
            <a:chOff x="4529425" y="4282041"/>
            <a:chExt cx="4465930" cy="2483659"/>
          </a:xfrm>
        </p:grpSpPr>
        <p:grpSp>
          <p:nvGrpSpPr>
            <p:cNvPr id="3" name="Group 2">
              <a:extLst>
                <a:ext uri="{FF2B5EF4-FFF2-40B4-BE49-F238E27FC236}">
                  <a16:creationId xmlns:a16="http://schemas.microsoft.com/office/drawing/2014/main" id="{78ACC5F7-9384-4556-AF27-CC81A1A07953}"/>
                </a:ext>
              </a:extLst>
            </p:cNvPr>
            <p:cNvGrpSpPr/>
            <p:nvPr/>
          </p:nvGrpSpPr>
          <p:grpSpPr>
            <a:xfrm>
              <a:off x="4529425" y="4282041"/>
              <a:ext cx="4465930" cy="2483659"/>
              <a:chOff x="4529425" y="4282041"/>
              <a:chExt cx="4465930" cy="2483659"/>
            </a:xfrm>
          </p:grpSpPr>
          <p:grpSp>
            <p:nvGrpSpPr>
              <p:cNvPr id="8" name="Groupe 7">
                <a:extLst>
                  <a:ext uri="{FF2B5EF4-FFF2-40B4-BE49-F238E27FC236}">
                    <a16:creationId xmlns:a16="http://schemas.microsoft.com/office/drawing/2014/main" id="{D7591685-4E09-4B9C-A0F1-D45A6D76DE2A}"/>
                  </a:ext>
                </a:extLst>
              </p:cNvPr>
              <p:cNvGrpSpPr/>
              <p:nvPr/>
            </p:nvGrpSpPr>
            <p:grpSpPr>
              <a:xfrm>
                <a:off x="4642194" y="4282041"/>
                <a:ext cx="4353161" cy="2355302"/>
                <a:chOff x="2175607" y="4560947"/>
                <a:chExt cx="4353161" cy="2355302"/>
              </a:xfrm>
            </p:grpSpPr>
            <p:pic>
              <p:nvPicPr>
                <p:cNvPr id="9" name="Picture 2">
                  <a:extLst>
                    <a:ext uri="{FF2B5EF4-FFF2-40B4-BE49-F238E27FC236}">
                      <a16:creationId xmlns:a16="http://schemas.microsoft.com/office/drawing/2014/main" id="{23EEADA3-89F4-4719-B7AD-529638947F88}"/>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067007" y="4829322"/>
                  <a:ext cx="1355161" cy="1580236"/>
                </a:xfrm>
                <a:prstGeom prst="rect">
                  <a:avLst/>
                </a:prstGeom>
                <a:noFill/>
                <a:ln w="9525">
                  <a:noFill/>
                  <a:miter lim="800000"/>
                  <a:headEnd/>
                  <a:tailEnd/>
                </a:ln>
                <a:effectLst>
                  <a:outerShdw blurRad="292100" dist="139700" dir="2700000" algn="tl" rotWithShape="0">
                    <a:prstClr val="black">
                      <a:alpha val="65000"/>
                    </a:prstClr>
                  </a:outerShdw>
                </a:effectLst>
              </p:spPr>
            </p:pic>
            <p:pic>
              <p:nvPicPr>
                <p:cNvPr id="10" name="Image 9">
                  <a:extLst>
                    <a:ext uri="{FF2B5EF4-FFF2-40B4-BE49-F238E27FC236}">
                      <a16:creationId xmlns:a16="http://schemas.microsoft.com/office/drawing/2014/main" id="{D5B51595-0A73-40DE-BE3B-6B63D3F0E623}"/>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171638" y="4560947"/>
                  <a:ext cx="1016062" cy="1391838"/>
                </a:xfrm>
                <a:prstGeom prst="rect">
                  <a:avLst/>
                </a:prstGeom>
                <a:ln w="6350">
                  <a:noFill/>
                </a:ln>
                <a:effectLst>
                  <a:outerShdw blurRad="292100" dist="139700" dir="2700000" algn="tl" rotWithShape="0">
                    <a:prstClr val="black">
                      <a:alpha val="65000"/>
                    </a:prstClr>
                  </a:outerShdw>
                </a:effectLst>
              </p:spPr>
            </p:pic>
            <p:pic>
              <p:nvPicPr>
                <p:cNvPr id="11" name="Image 10">
                  <a:extLst>
                    <a:ext uri="{FF2B5EF4-FFF2-40B4-BE49-F238E27FC236}">
                      <a16:creationId xmlns:a16="http://schemas.microsoft.com/office/drawing/2014/main" id="{0207D5F3-4F7B-41CB-A43F-DA539BE6ADD1}"/>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542458" y="4924092"/>
                  <a:ext cx="986310" cy="1391838"/>
                </a:xfrm>
                <a:prstGeom prst="rect">
                  <a:avLst/>
                </a:prstGeom>
                <a:effectLst>
                  <a:outerShdw blurRad="292100" dist="139700" dir="2700000" algn="tl" rotWithShape="0">
                    <a:prstClr val="black">
                      <a:alpha val="65000"/>
                    </a:prstClr>
                  </a:outerShdw>
                </a:effectLst>
              </p:spPr>
            </p:pic>
            <p:pic>
              <p:nvPicPr>
                <p:cNvPr id="12" name="Image 11">
                  <a:extLst>
                    <a:ext uri="{FF2B5EF4-FFF2-40B4-BE49-F238E27FC236}">
                      <a16:creationId xmlns:a16="http://schemas.microsoft.com/office/drawing/2014/main" id="{8D81F237-CE02-4A95-A87F-14F9EC2BBB0F}"/>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357358" y="5375408"/>
                  <a:ext cx="1091673" cy="1540841"/>
                </a:xfrm>
                <a:prstGeom prst="rect">
                  <a:avLst/>
                </a:prstGeom>
                <a:effectLst>
                  <a:outerShdw blurRad="292100" dist="139700" dir="2700000" algn="tl" rotWithShape="0">
                    <a:prstClr val="black">
                      <a:alpha val="65000"/>
                    </a:prstClr>
                  </a:outerShdw>
                </a:effectLst>
              </p:spPr>
            </p:pic>
            <p:pic>
              <p:nvPicPr>
                <p:cNvPr id="13" name="Image 12">
                  <a:extLst>
                    <a:ext uri="{FF2B5EF4-FFF2-40B4-BE49-F238E27FC236}">
                      <a16:creationId xmlns:a16="http://schemas.microsoft.com/office/drawing/2014/main" id="{1BA297C2-B159-4C6B-B6D0-9DC6E88DF2DA}"/>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175607" y="4892368"/>
                  <a:ext cx="1888239" cy="1331346"/>
                </a:xfrm>
                <a:prstGeom prst="rect">
                  <a:avLst/>
                </a:prstGeom>
                <a:effectLst>
                  <a:outerShdw blurRad="292100" dist="139700" dir="2700000" algn="tl" rotWithShape="0">
                    <a:prstClr val="black">
                      <a:alpha val="65000"/>
                    </a:prstClr>
                  </a:outerShdw>
                </a:effectLst>
              </p:spPr>
            </p:pic>
          </p:grpSp>
          <p:grpSp>
            <p:nvGrpSpPr>
              <p:cNvPr id="2" name="Group 1">
                <a:extLst>
                  <a:ext uri="{FF2B5EF4-FFF2-40B4-BE49-F238E27FC236}">
                    <a16:creationId xmlns:a16="http://schemas.microsoft.com/office/drawing/2014/main" id="{C5A43C95-21DE-4CF2-8271-FFF7738C4F90}"/>
                  </a:ext>
                </a:extLst>
              </p:cNvPr>
              <p:cNvGrpSpPr/>
              <p:nvPr/>
            </p:nvGrpSpPr>
            <p:grpSpPr>
              <a:xfrm>
                <a:off x="4529425" y="4871862"/>
                <a:ext cx="1496571" cy="1893838"/>
                <a:chOff x="1804817" y="3068960"/>
                <a:chExt cx="2678308" cy="3562080"/>
              </a:xfrm>
            </p:grpSpPr>
            <p:pic>
              <p:nvPicPr>
                <p:cNvPr id="46" name="Picture 19" descr="http://www.observatoire-comifac.net/images/edf2010_EN.PNG">
                  <a:extLst>
                    <a:ext uri="{FF2B5EF4-FFF2-40B4-BE49-F238E27FC236}">
                      <a16:creationId xmlns:a16="http://schemas.microsoft.com/office/drawing/2014/main" id="{22FBF52C-1DE8-4BE9-91CB-CF34377A7F6F}"/>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a:xfrm>
                  <a:off x="1804817" y="3068960"/>
                  <a:ext cx="1441725" cy="1862708"/>
                </a:xfrm>
                <a:prstGeom prst="rect">
                  <a:avLst/>
                </a:prstGeom>
                <a:noFill/>
                <a:ln>
                  <a:solidFill>
                    <a:srgbClr val="002060"/>
                  </a:solidFill>
                </a:ln>
              </p:spPr>
            </p:pic>
            <p:pic>
              <p:nvPicPr>
                <p:cNvPr id="47" name="Picture 3" descr="C:\Users\Carlos\Desktop\edf2013_FR.png">
                  <a:extLst>
                    <a:ext uri="{FF2B5EF4-FFF2-40B4-BE49-F238E27FC236}">
                      <a16:creationId xmlns:a16="http://schemas.microsoft.com/office/drawing/2014/main" id="{0C3EA00C-9866-4775-AF9B-DF1A63FB5217}"/>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2199134" y="3573016"/>
                  <a:ext cx="1587500" cy="205105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48" name="Picture 4" descr="C:\Users\Carlos\Desktop\edf2015_FR.png">
                  <a:extLst>
                    <a:ext uri="{FF2B5EF4-FFF2-40B4-BE49-F238E27FC236}">
                      <a16:creationId xmlns:a16="http://schemas.microsoft.com/office/drawing/2014/main" id="{076702F7-EB49-40A4-B3BD-4CEA8533C4A0}"/>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627784" y="4219097"/>
                  <a:ext cx="1855341" cy="2411943"/>
                </a:xfrm>
                <a:prstGeom prst="rect">
                  <a:avLst/>
                </a:prstGeom>
                <a:noFill/>
                <a:ln>
                  <a:solidFill>
                    <a:srgbClr val="002060"/>
                  </a:solidFill>
                </a:ln>
                <a:effectLst>
                  <a:outerShdw blurRad="50800" dist="38100" dir="13500000" algn="br" rotWithShape="0">
                    <a:prstClr val="black"/>
                  </a:outerShdw>
                </a:effectLst>
                <a:extLst>
                  <a:ext uri="{909E8E84-426E-40DD-AFC4-6F175D3DCCD1}">
                    <a14:hiddenFill xmlns:a14="http://schemas.microsoft.com/office/drawing/2010/main">
                      <a:solidFill>
                        <a:srgbClr val="FFFFFF"/>
                      </a:solidFill>
                    </a14:hiddenFill>
                  </a:ext>
                </a:extLst>
              </p:spPr>
            </p:pic>
          </p:grpSp>
        </p:grpSp>
        <p:sp>
          <p:nvSpPr>
            <p:cNvPr id="14" name="ZoneTexte 13">
              <a:extLst>
                <a:ext uri="{FF2B5EF4-FFF2-40B4-BE49-F238E27FC236}">
                  <a16:creationId xmlns:a16="http://schemas.microsoft.com/office/drawing/2014/main" id="{A1EADCDE-8254-4283-9C54-1B0B9E43535B}"/>
                </a:ext>
              </a:extLst>
            </p:cNvPr>
            <p:cNvSpPr txBox="1"/>
            <p:nvPr/>
          </p:nvSpPr>
          <p:spPr>
            <a:xfrm>
              <a:off x="5274452" y="5429738"/>
              <a:ext cx="2449710" cy="400110"/>
            </a:xfrm>
            <a:prstGeom prst="rect">
              <a:avLst/>
            </a:prstGeom>
            <a:solidFill>
              <a:schemeClr val="accent6">
                <a:lumMod val="20000"/>
                <a:lumOff val="80000"/>
              </a:schemeClr>
            </a:solidFill>
            <a:ln>
              <a:solidFill>
                <a:schemeClr val="tx2">
                  <a:lumMod val="50000"/>
                </a:schemeClr>
              </a:solidFill>
            </a:ln>
          </p:spPr>
          <p:txBody>
            <a:bodyPr wrap="none" rtlCol="0">
              <a:spAutoFit/>
            </a:bodyPr>
            <a:lstStyle/>
            <a:p>
              <a:r>
                <a:rPr lang="fr-CD" sz="2000" b="1" dirty="0" err="1">
                  <a:solidFill>
                    <a:schemeClr val="accent1">
                      <a:lumMod val="50000"/>
                    </a:schemeClr>
                  </a:solidFill>
                  <a:effectLst>
                    <a:outerShdw blurRad="38100" dist="38100" dir="2700000" algn="tl">
                      <a:srgbClr val="000000">
                        <a:alpha val="43137"/>
                      </a:srgbClr>
                    </a:outerShdw>
                  </a:effectLst>
                </a:rPr>
                <a:t>Thematic</a:t>
              </a:r>
              <a:r>
                <a:rPr lang="fr-CD" sz="2000" b="1" dirty="0">
                  <a:solidFill>
                    <a:schemeClr val="accent1">
                      <a:lumMod val="50000"/>
                    </a:schemeClr>
                  </a:solidFill>
                  <a:effectLst>
                    <a:outerShdw blurRad="38100" dist="38100" dir="2700000" algn="tl">
                      <a:srgbClr val="000000">
                        <a:alpha val="43137"/>
                      </a:srgbClr>
                    </a:outerShdw>
                  </a:effectLst>
                </a:rPr>
                <a:t> </a:t>
              </a:r>
              <a:r>
                <a:rPr lang="fr-CD" sz="2000" b="1" dirty="0" err="1">
                  <a:solidFill>
                    <a:schemeClr val="accent1">
                      <a:lumMod val="50000"/>
                    </a:schemeClr>
                  </a:solidFill>
                  <a:effectLst>
                    <a:outerShdw blurRad="38100" dist="38100" dir="2700000" algn="tl">
                      <a:srgbClr val="000000">
                        <a:alpha val="43137"/>
                      </a:srgbClr>
                    </a:outerShdw>
                  </a:effectLst>
                </a:rPr>
                <a:t>analyzes</a:t>
              </a:r>
              <a:endParaRPr lang="fr-CD" sz="2000" b="1" dirty="0">
                <a:solidFill>
                  <a:schemeClr val="accent1">
                    <a:lumMod val="50000"/>
                  </a:schemeClr>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282868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style.rotation</p:attrName>
                                        </p:attrNameLst>
                                      </p:cBhvr>
                                      <p:tavLst>
                                        <p:tav tm="0">
                                          <p:val>
                                            <p:fltVal val="90"/>
                                          </p:val>
                                        </p:tav>
                                        <p:tav tm="100000">
                                          <p:val>
                                            <p:fltVal val="0"/>
                                          </p:val>
                                        </p:tav>
                                      </p:tavLst>
                                    </p:anim>
                                    <p:animEffect transition="in" filter="fade">
                                      <p:cBhvr>
                                        <p:cTn id="10" dur="1000"/>
                                        <p:tgtEl>
                                          <p:spTgt spid="49"/>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ppt_w</p:attrName>
                                        </p:attrNameLst>
                                      </p:cBhvr>
                                      <p:tavLst>
                                        <p:tav tm="0">
                                          <p:val>
                                            <p:fltVal val="0"/>
                                          </p:val>
                                        </p:tav>
                                        <p:tav tm="100000">
                                          <p:val>
                                            <p:strVal val="#ppt_w"/>
                                          </p:val>
                                        </p:tav>
                                      </p:tavLst>
                                    </p:anim>
                                    <p:anim calcmode="lin" valueType="num">
                                      <p:cBhvr>
                                        <p:cTn id="15" dur="1000" fill="hold"/>
                                        <p:tgtEl>
                                          <p:spTgt spid="22"/>
                                        </p:tgtEl>
                                        <p:attrNameLst>
                                          <p:attrName>ppt_h</p:attrName>
                                        </p:attrNameLst>
                                      </p:cBhvr>
                                      <p:tavLst>
                                        <p:tav tm="0">
                                          <p:val>
                                            <p:fltVal val="0"/>
                                          </p:val>
                                        </p:tav>
                                        <p:tav tm="100000">
                                          <p:val>
                                            <p:strVal val="#ppt_h"/>
                                          </p:val>
                                        </p:tav>
                                      </p:tavLst>
                                    </p:anim>
                                    <p:anim calcmode="lin" valueType="num">
                                      <p:cBhvr>
                                        <p:cTn id="16" dur="1000" fill="hold"/>
                                        <p:tgtEl>
                                          <p:spTgt spid="22"/>
                                        </p:tgtEl>
                                        <p:attrNameLst>
                                          <p:attrName>style.rotation</p:attrName>
                                        </p:attrNameLst>
                                      </p:cBhvr>
                                      <p:tavLst>
                                        <p:tav tm="0">
                                          <p:val>
                                            <p:fltVal val="90"/>
                                          </p:val>
                                        </p:tav>
                                        <p:tav tm="100000">
                                          <p:val>
                                            <p:fltVal val="0"/>
                                          </p:val>
                                        </p:tav>
                                      </p:tavLst>
                                    </p:anim>
                                    <p:animEffect transition="in" filter="fade">
                                      <p:cBhvr>
                                        <p:cTn id="17" dur="1000"/>
                                        <p:tgtEl>
                                          <p:spTgt spid="22"/>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fltVal val="0"/>
                                          </p:val>
                                        </p:tav>
                                        <p:tav tm="100000">
                                          <p:val>
                                            <p:strVal val="#ppt_w"/>
                                          </p:val>
                                        </p:tav>
                                      </p:tavLst>
                                    </p:anim>
                                    <p:anim calcmode="lin" valueType="num">
                                      <p:cBhvr>
                                        <p:cTn id="29" dur="1000" fill="hold"/>
                                        <p:tgtEl>
                                          <p:spTgt spid="27"/>
                                        </p:tgtEl>
                                        <p:attrNameLst>
                                          <p:attrName>ppt_h</p:attrName>
                                        </p:attrNameLst>
                                      </p:cBhvr>
                                      <p:tavLst>
                                        <p:tav tm="0">
                                          <p:val>
                                            <p:fltVal val="0"/>
                                          </p:val>
                                        </p:tav>
                                        <p:tav tm="100000">
                                          <p:val>
                                            <p:strVal val="#ppt_h"/>
                                          </p:val>
                                        </p:tav>
                                      </p:tavLst>
                                    </p:anim>
                                    <p:anim calcmode="lin" valueType="num">
                                      <p:cBhvr>
                                        <p:cTn id="30" dur="1000" fill="hold"/>
                                        <p:tgtEl>
                                          <p:spTgt spid="27"/>
                                        </p:tgtEl>
                                        <p:attrNameLst>
                                          <p:attrName>style.rotation</p:attrName>
                                        </p:attrNameLst>
                                      </p:cBhvr>
                                      <p:tavLst>
                                        <p:tav tm="0">
                                          <p:val>
                                            <p:fltVal val="90"/>
                                          </p:val>
                                        </p:tav>
                                        <p:tav tm="100000">
                                          <p:val>
                                            <p:fltVal val="0"/>
                                          </p:val>
                                        </p:tav>
                                      </p:tavLst>
                                    </p:anim>
                                    <p:animEffect transition="in" filter="fade">
                                      <p:cBhvr>
                                        <p:cTn id="31" dur="1000"/>
                                        <p:tgtEl>
                                          <p:spTgt spid="27"/>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1000" fill="hold"/>
                                        <p:tgtEl>
                                          <p:spTgt spid="39"/>
                                        </p:tgtEl>
                                        <p:attrNameLst>
                                          <p:attrName>ppt_w</p:attrName>
                                        </p:attrNameLst>
                                      </p:cBhvr>
                                      <p:tavLst>
                                        <p:tav tm="0">
                                          <p:val>
                                            <p:fltVal val="0"/>
                                          </p:val>
                                        </p:tav>
                                        <p:tav tm="100000">
                                          <p:val>
                                            <p:strVal val="#ppt_w"/>
                                          </p:val>
                                        </p:tav>
                                      </p:tavLst>
                                    </p:anim>
                                    <p:anim calcmode="lin" valueType="num">
                                      <p:cBhvr>
                                        <p:cTn id="36" dur="1000" fill="hold"/>
                                        <p:tgtEl>
                                          <p:spTgt spid="39"/>
                                        </p:tgtEl>
                                        <p:attrNameLst>
                                          <p:attrName>ppt_h</p:attrName>
                                        </p:attrNameLst>
                                      </p:cBhvr>
                                      <p:tavLst>
                                        <p:tav tm="0">
                                          <p:val>
                                            <p:fltVal val="0"/>
                                          </p:val>
                                        </p:tav>
                                        <p:tav tm="100000">
                                          <p:val>
                                            <p:strVal val="#ppt_h"/>
                                          </p:val>
                                        </p:tav>
                                      </p:tavLst>
                                    </p:anim>
                                    <p:anim calcmode="lin" valueType="num">
                                      <p:cBhvr>
                                        <p:cTn id="37" dur="1000" fill="hold"/>
                                        <p:tgtEl>
                                          <p:spTgt spid="39"/>
                                        </p:tgtEl>
                                        <p:attrNameLst>
                                          <p:attrName>style.rotation</p:attrName>
                                        </p:attrNameLst>
                                      </p:cBhvr>
                                      <p:tavLst>
                                        <p:tav tm="0">
                                          <p:val>
                                            <p:fltVal val="90"/>
                                          </p:val>
                                        </p:tav>
                                        <p:tav tm="100000">
                                          <p:val>
                                            <p:fltVal val="0"/>
                                          </p:val>
                                        </p:tav>
                                      </p:tavLst>
                                    </p:anim>
                                    <p:animEffect transition="in" filter="fade">
                                      <p:cBhvr>
                                        <p:cTn id="38" dur="1000"/>
                                        <p:tgtEl>
                                          <p:spTgt spid="39"/>
                                        </p:tgtEl>
                                      </p:cBhvr>
                                    </p:animEffect>
                                  </p:childTnLst>
                                </p:cTn>
                              </p:par>
                              <p:par>
                                <p:cTn id="39" presetID="10" presetClass="exit" presetSubtype="0" fill="hold" grpId="0" nodeType="withEffect">
                                  <p:stCondLst>
                                    <p:cond delay="0"/>
                                  </p:stCondLst>
                                  <p:childTnLst>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4">
            <a:extLst>
              <a:ext uri="{FF2B5EF4-FFF2-40B4-BE49-F238E27FC236}">
                <a16:creationId xmlns:a16="http://schemas.microsoft.com/office/drawing/2014/main" id="{292495E2-EFCA-4312-9BE5-43BC9DA490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8761" y="2530844"/>
            <a:ext cx="6624736" cy="3839767"/>
          </a:xfrm>
          <a:prstGeom prst="rect">
            <a:avLst/>
          </a:prstGeom>
        </p:spPr>
      </p:pic>
      <p:pic>
        <p:nvPicPr>
          <p:cNvPr id="4" name="Image 4">
            <a:extLst>
              <a:ext uri="{FF2B5EF4-FFF2-40B4-BE49-F238E27FC236}">
                <a16:creationId xmlns:a16="http://schemas.microsoft.com/office/drawing/2014/main" id="{586A45E2-2625-46A2-8AFE-E1CE231F80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173" y="1853545"/>
            <a:ext cx="2783160" cy="3945566"/>
          </a:xfrm>
          <a:prstGeom prst="rect">
            <a:avLst/>
          </a:prstGeom>
          <a:ln>
            <a:solidFill>
              <a:schemeClr val="tx2">
                <a:lumMod val="50000"/>
              </a:schemeClr>
            </a:solidFill>
          </a:ln>
          <a:effectLst>
            <a:outerShdw blurRad="292100" dist="139700" dir="2700000" algn="tl" rotWithShape="0">
              <a:prstClr val="black">
                <a:alpha val="65000"/>
              </a:prstClr>
            </a:outerShdw>
          </a:effectLst>
        </p:spPr>
      </p:pic>
      <p:pic>
        <p:nvPicPr>
          <p:cNvPr id="5" name="Image 7">
            <a:extLst>
              <a:ext uri="{FF2B5EF4-FFF2-40B4-BE49-F238E27FC236}">
                <a16:creationId xmlns:a16="http://schemas.microsoft.com/office/drawing/2014/main" id="{3E8F64C1-C486-49B0-BCAF-C8A05AAC4D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2675" y="1853545"/>
            <a:ext cx="2800235" cy="4192786"/>
          </a:xfrm>
          <a:prstGeom prst="rect">
            <a:avLst/>
          </a:prstGeom>
          <a:ln>
            <a:solidFill>
              <a:schemeClr val="tx2">
                <a:lumMod val="50000"/>
              </a:schemeClr>
            </a:solidFill>
          </a:ln>
          <a:effectLst>
            <a:outerShdw blurRad="292100" dist="139700" dir="2700000" algn="tl" rotWithShape="0">
              <a:prstClr val="black">
                <a:alpha val="65000"/>
              </a:prstClr>
            </a:outerShdw>
          </a:effectLst>
        </p:spPr>
      </p:pic>
      <p:sp>
        <p:nvSpPr>
          <p:cNvPr id="6" name="Titre 1">
            <a:extLst>
              <a:ext uri="{FF2B5EF4-FFF2-40B4-BE49-F238E27FC236}">
                <a16:creationId xmlns:a16="http://schemas.microsoft.com/office/drawing/2014/main" id="{AE20E5CC-6FF4-4231-B069-0CCB45E14FCC}"/>
              </a:ext>
            </a:extLst>
          </p:cNvPr>
          <p:cNvSpPr txBox="1">
            <a:spLocks/>
          </p:cNvSpPr>
          <p:nvPr/>
        </p:nvSpPr>
        <p:spPr>
          <a:xfrm>
            <a:off x="1643042" y="227781"/>
            <a:ext cx="7321446" cy="1008112"/>
          </a:xfrm>
          <a:prstGeom prst="rect">
            <a:avLst/>
          </a:prstGeom>
        </p:spPr>
        <p:txBody>
          <a:bodyPr anchor="ctr">
            <a:normAutofit fontScale="925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fr-FR" sz="2800" b="1" dirty="0">
                <a:solidFill>
                  <a:srgbClr val="A55213"/>
                </a:solidFill>
                <a:latin typeface="Gill Sans MT"/>
              </a:rPr>
              <a:t>… </a:t>
            </a:r>
            <a:r>
              <a:rPr lang="fr-FR" sz="2800" b="1" dirty="0" err="1">
                <a:solidFill>
                  <a:srgbClr val="A55213"/>
                </a:solidFill>
                <a:latin typeface="Gill Sans MT"/>
              </a:rPr>
              <a:t>Towards</a:t>
            </a:r>
            <a:r>
              <a:rPr lang="fr-FR" sz="2800" b="1" dirty="0">
                <a:solidFill>
                  <a:srgbClr val="A55213"/>
                </a:solidFill>
                <a:latin typeface="Gill Sans MT"/>
              </a:rPr>
              <a:t> a </a:t>
            </a:r>
            <a:r>
              <a:rPr lang="fr-FR" sz="2800" b="1" dirty="0" err="1">
                <a:solidFill>
                  <a:srgbClr val="A55213"/>
                </a:solidFill>
                <a:latin typeface="Gill Sans MT"/>
              </a:rPr>
              <a:t>dedicated</a:t>
            </a:r>
            <a:endParaRPr lang="fr-FR" sz="2800" b="1" dirty="0">
              <a:solidFill>
                <a:srgbClr val="A55213"/>
              </a:solidFill>
              <a:latin typeface="Gill Sans MT"/>
            </a:endParaRPr>
          </a:p>
          <a:p>
            <a:pPr algn="ctr">
              <a:defRPr/>
            </a:pPr>
            <a:r>
              <a:rPr lang="fr-FR" b="1" dirty="0" err="1">
                <a:solidFill>
                  <a:srgbClr val="A55213"/>
                </a:solidFill>
                <a:latin typeface="Gill Sans MT"/>
              </a:rPr>
              <a:t>Protected</a:t>
            </a:r>
            <a:r>
              <a:rPr lang="fr-FR" b="1" dirty="0">
                <a:solidFill>
                  <a:srgbClr val="A55213"/>
                </a:solidFill>
                <a:latin typeface="Gill Sans MT"/>
              </a:rPr>
              <a:t> Areas Portal </a:t>
            </a:r>
          </a:p>
        </p:txBody>
      </p:sp>
    </p:spTree>
    <p:extLst>
      <p:ext uri="{BB962C8B-B14F-4D97-AF65-F5344CB8AC3E}">
        <p14:creationId xmlns:p14="http://schemas.microsoft.com/office/powerpoint/2010/main" val="2426764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a:extLst>
              <a:ext uri="{FF2B5EF4-FFF2-40B4-BE49-F238E27FC236}">
                <a16:creationId xmlns:a16="http://schemas.microsoft.com/office/drawing/2014/main" id="{F7E9E2D0-CC79-4CB5-9FED-C3729DDC11DE}"/>
              </a:ext>
            </a:extLst>
          </p:cNvPr>
          <p:cNvSpPr txBox="1">
            <a:spLocks/>
          </p:cNvSpPr>
          <p:nvPr/>
        </p:nvSpPr>
        <p:spPr bwMode="auto">
          <a:xfrm>
            <a:off x="1547664" y="274638"/>
            <a:ext cx="713913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BE" sz="4000" b="1" dirty="0">
                <a:solidFill>
                  <a:schemeClr val="accent6">
                    <a:lumMod val="50000"/>
                  </a:schemeClr>
                </a:solidFill>
                <a:effectLst>
                  <a:outerShdw blurRad="38100" dist="38100" dir="2700000" algn="tl">
                    <a:srgbClr val="000000">
                      <a:alpha val="43137"/>
                    </a:srgbClr>
                  </a:outerShdw>
                </a:effectLst>
              </a:rPr>
              <a:t>OFAC publications </a:t>
            </a:r>
          </a:p>
        </p:txBody>
      </p:sp>
      <p:grpSp>
        <p:nvGrpSpPr>
          <p:cNvPr id="3" name="Group 2">
            <a:extLst>
              <a:ext uri="{FF2B5EF4-FFF2-40B4-BE49-F238E27FC236}">
                <a16:creationId xmlns:a16="http://schemas.microsoft.com/office/drawing/2014/main" id="{8A430FFD-9D1E-4B87-AE80-887745587FDE}"/>
              </a:ext>
            </a:extLst>
          </p:cNvPr>
          <p:cNvGrpSpPr/>
          <p:nvPr/>
        </p:nvGrpSpPr>
        <p:grpSpPr>
          <a:xfrm>
            <a:off x="487621" y="1844824"/>
            <a:ext cx="3927832" cy="4698243"/>
            <a:chOff x="487621" y="1844824"/>
            <a:chExt cx="3927832" cy="4698243"/>
          </a:xfrm>
        </p:grpSpPr>
        <p:pic>
          <p:nvPicPr>
            <p:cNvPr id="9" name="Espace réservé du contenu 3" descr="SOF2005_en 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99006" y="1844824"/>
              <a:ext cx="1343620" cy="1738839"/>
            </a:xfrm>
            <a:prstGeom prst="rect">
              <a:avLst/>
            </a:prstGeom>
            <a:ln>
              <a:solidFill>
                <a:srgbClr val="002060"/>
              </a:solidFill>
            </a:ln>
            <a:effectLst>
              <a:outerShdw blurRad="292100" dist="139700" dir="2700000" algn="tl" rotWithShape="0">
                <a:srgbClr val="333333">
                  <a:alpha val="65000"/>
                </a:srgbClr>
              </a:outerShdw>
            </a:effectLst>
          </p:spPr>
        </p:pic>
        <p:pic>
          <p:nvPicPr>
            <p:cNvPr id="1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1054" y="2204864"/>
              <a:ext cx="1349827" cy="1764030"/>
            </a:xfrm>
            <a:prstGeom prst="rect">
              <a:avLst/>
            </a:prstGeom>
            <a:ln>
              <a:solidFill>
                <a:srgbClr val="002060"/>
              </a:solidFill>
            </a:ln>
            <a:effectLst>
              <a:outerShdw blurRad="292100" dist="139700" dir="2700000" algn="tl" rotWithShape="0">
                <a:srgbClr val="333333">
                  <a:alpha val="65000"/>
                </a:srgbClr>
              </a:outerShdw>
            </a:effectLst>
          </p:spPr>
        </p:pic>
        <p:pic>
          <p:nvPicPr>
            <p:cNvPr id="11" name="Image 10" descr="AAA_Couverture_FR_V5.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403648" y="2636912"/>
              <a:ext cx="1393786" cy="1795168"/>
            </a:xfrm>
            <a:prstGeom prst="rect">
              <a:avLst/>
            </a:prstGeom>
            <a:ln>
              <a:solidFill>
                <a:srgbClr val="002060"/>
              </a:solidFill>
            </a:ln>
            <a:effectLst>
              <a:outerShdw blurRad="292100" dist="139700" dir="2700000" algn="tl" rotWithShape="0">
                <a:srgbClr val="333333">
                  <a:alpha val="65000"/>
                </a:srgbClr>
              </a:outerShdw>
            </a:effectLst>
          </p:spPr>
        </p:pic>
        <p:pic>
          <p:nvPicPr>
            <p:cNvPr id="24" name="Picture 19" descr="http://www.observatoire-comifac.net/images/edf2010_E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a:xfrm>
              <a:off x="1857403" y="3136900"/>
              <a:ext cx="1336554" cy="1726828"/>
            </a:xfrm>
            <a:prstGeom prst="rect">
              <a:avLst/>
            </a:prstGeom>
            <a:ln>
              <a:solidFill>
                <a:srgbClr val="002060"/>
              </a:solidFill>
            </a:ln>
            <a:effectLst>
              <a:outerShdw blurRad="292100" dist="139700" dir="2700000" algn="tl" rotWithShape="0">
                <a:srgbClr val="333333">
                  <a:alpha val="65000"/>
                </a:srgbClr>
              </a:outerShdw>
            </a:effectLst>
          </p:spPr>
        </p:pic>
        <p:pic>
          <p:nvPicPr>
            <p:cNvPr id="19" name="Image 18" descr="France_coop.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91880" y="6082650"/>
              <a:ext cx="360040" cy="306817"/>
            </a:xfrm>
            <a:prstGeom prst="rect">
              <a:avLst/>
            </a:prstGeom>
          </p:spPr>
        </p:pic>
        <p:pic>
          <p:nvPicPr>
            <p:cNvPr id="20" name="Image 19" descr="Horizontal_RGB_600.bmp"/>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91880" y="5615707"/>
              <a:ext cx="864096" cy="333573"/>
            </a:xfrm>
            <a:prstGeom prst="rect">
              <a:avLst/>
            </a:prstGeom>
          </p:spPr>
        </p:pic>
        <p:pic>
          <p:nvPicPr>
            <p:cNvPr id="23" name="Image 22" descr="unesco_whc_convention_en_fr02.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66242" y="6093296"/>
              <a:ext cx="389734" cy="288032"/>
            </a:xfrm>
            <a:prstGeom prst="rect">
              <a:avLst/>
            </a:prstGeom>
          </p:spPr>
        </p:pic>
        <p:pic>
          <p:nvPicPr>
            <p:cNvPr id="1027" name="Picture 3" descr="C:\Users\Carlos\Desktop\edf2013_FR.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57036" y="3647826"/>
              <a:ext cx="1471696" cy="1901430"/>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Carlos\Desktop\edf2015_FR.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695457" y="4307071"/>
              <a:ext cx="1719996" cy="2235996"/>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Carlos\Desktop\edAP2015_FR_SMALL.pn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87621" y="3303409"/>
              <a:ext cx="1440432" cy="2051050"/>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5" descr="C:\Users\Carlos\Desktop\edAP2015_FR_SMALL.png">
              <a:extLst>
                <a:ext uri="{FF2B5EF4-FFF2-40B4-BE49-F238E27FC236}">
                  <a16:creationId xmlns:a16="http://schemas.microsoft.com/office/drawing/2014/main" id="{E73936C8-8DAE-41BC-A7A0-3071D195A7E2}"/>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222410" y="4307494"/>
              <a:ext cx="1440432" cy="2051050"/>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ZoneTexte 33">
              <a:extLst>
                <a:ext uri="{FF2B5EF4-FFF2-40B4-BE49-F238E27FC236}">
                  <a16:creationId xmlns:a16="http://schemas.microsoft.com/office/drawing/2014/main" id="{90FDDA46-03FC-4AF0-8199-CF033D69FF34}"/>
                </a:ext>
              </a:extLst>
            </p:cNvPr>
            <p:cNvSpPr txBox="1"/>
            <p:nvPr/>
          </p:nvSpPr>
          <p:spPr>
            <a:xfrm>
              <a:off x="1631068" y="4874596"/>
              <a:ext cx="755335" cy="707886"/>
            </a:xfrm>
            <a:prstGeom prst="rect">
              <a:avLst/>
            </a:prstGeom>
            <a:solidFill>
              <a:schemeClr val="accent6">
                <a:lumMod val="20000"/>
                <a:lumOff val="80000"/>
              </a:schemeClr>
            </a:solidFill>
            <a:ln>
              <a:solidFill>
                <a:schemeClr val="tx2">
                  <a:lumMod val="50000"/>
                </a:schemeClr>
              </a:solidFill>
            </a:ln>
          </p:spPr>
          <p:txBody>
            <a:bodyPr wrap="none" rtlCol="0">
              <a:spAutoFit/>
            </a:bodyPr>
            <a:lstStyle/>
            <a:p>
              <a:r>
                <a:rPr lang="fr-CD" sz="2000" b="1" dirty="0" err="1">
                  <a:solidFill>
                    <a:schemeClr val="accent1">
                      <a:lumMod val="50000"/>
                    </a:schemeClr>
                  </a:solidFill>
                  <a:effectLst>
                    <a:outerShdw blurRad="38100" dist="38100" dir="2700000" algn="tl">
                      <a:srgbClr val="000000">
                        <a:alpha val="43137"/>
                      </a:srgbClr>
                    </a:outerShdw>
                  </a:effectLst>
                </a:rPr>
                <a:t>SoA</a:t>
              </a:r>
              <a:endParaRPr lang="fr-CD" sz="2000" b="1" dirty="0">
                <a:solidFill>
                  <a:schemeClr val="accent1">
                    <a:lumMod val="50000"/>
                  </a:schemeClr>
                </a:solidFill>
                <a:effectLst>
                  <a:outerShdw blurRad="38100" dist="38100" dir="2700000" algn="tl">
                    <a:srgbClr val="000000">
                      <a:alpha val="43137"/>
                    </a:srgbClr>
                  </a:outerShdw>
                </a:effectLst>
              </a:endParaRPr>
            </a:p>
            <a:p>
              <a:r>
                <a:rPr lang="fr-CD" sz="2000" b="1" dirty="0">
                  <a:solidFill>
                    <a:schemeClr val="accent1">
                      <a:lumMod val="50000"/>
                    </a:schemeClr>
                  </a:solidFill>
                  <a:effectLst>
                    <a:outerShdw blurRad="38100" dist="38100" dir="2700000" algn="tl">
                      <a:srgbClr val="000000">
                        <a:alpha val="43137"/>
                      </a:srgbClr>
                    </a:outerShdw>
                  </a:effectLst>
                </a:rPr>
                <a:t>2020</a:t>
              </a:r>
            </a:p>
          </p:txBody>
        </p:sp>
      </p:grpSp>
      <p:grpSp>
        <p:nvGrpSpPr>
          <p:cNvPr id="2" name="Group 1">
            <a:extLst>
              <a:ext uri="{FF2B5EF4-FFF2-40B4-BE49-F238E27FC236}">
                <a16:creationId xmlns:a16="http://schemas.microsoft.com/office/drawing/2014/main" id="{BF4D1329-D84A-46E7-B55F-9B15C34ED10E}"/>
              </a:ext>
            </a:extLst>
          </p:cNvPr>
          <p:cNvGrpSpPr/>
          <p:nvPr/>
        </p:nvGrpSpPr>
        <p:grpSpPr>
          <a:xfrm>
            <a:off x="3975205" y="1526605"/>
            <a:ext cx="2083699" cy="2492253"/>
            <a:chOff x="3975205" y="1526605"/>
            <a:chExt cx="2083699" cy="2492253"/>
          </a:xfrm>
        </p:grpSpPr>
        <p:pic>
          <p:nvPicPr>
            <p:cNvPr id="15" name="Picture 2" descr="https://www.observatoire-comifac.net/images/pages/publications/policy_briefs/policy_brief_1.png">
              <a:extLst>
                <a:ext uri="{FF2B5EF4-FFF2-40B4-BE49-F238E27FC236}">
                  <a16:creationId xmlns:a16="http://schemas.microsoft.com/office/drawing/2014/main" id="{95011833-96AE-4A20-AEFB-1FA6F2F226F1}"/>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975205" y="1526605"/>
              <a:ext cx="1471696" cy="2102423"/>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6" descr="https://www.observatoire-comifac.net/images/pages/publications/policy_briefs/policy_brief_2.png">
              <a:extLst>
                <a:ext uri="{FF2B5EF4-FFF2-40B4-BE49-F238E27FC236}">
                  <a16:creationId xmlns:a16="http://schemas.microsoft.com/office/drawing/2014/main" id="{FFBFCD6E-AC1F-40EE-8B4D-3721AB3ECB47}"/>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4587208" y="1916435"/>
              <a:ext cx="1471696" cy="2102423"/>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03E46DCD-2D48-4922-B48A-5A3F694274BA}"/>
              </a:ext>
            </a:extLst>
          </p:cNvPr>
          <p:cNvGrpSpPr/>
          <p:nvPr/>
        </p:nvGrpSpPr>
        <p:grpSpPr>
          <a:xfrm>
            <a:off x="5164242" y="4454765"/>
            <a:ext cx="3517083" cy="1960672"/>
            <a:chOff x="5164242" y="4454765"/>
            <a:chExt cx="3517083" cy="1960672"/>
          </a:xfrm>
        </p:grpSpPr>
        <p:pic>
          <p:nvPicPr>
            <p:cNvPr id="21" name="Image 11">
              <a:extLst>
                <a:ext uri="{FF2B5EF4-FFF2-40B4-BE49-F238E27FC236}">
                  <a16:creationId xmlns:a16="http://schemas.microsoft.com/office/drawing/2014/main" id="{A123187A-C831-4F08-A0EA-14481FC84DA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164242" y="4874596"/>
              <a:ext cx="1091673" cy="1540841"/>
            </a:xfrm>
            <a:prstGeom prst="rect">
              <a:avLst/>
            </a:prstGeom>
            <a:effectLst>
              <a:outerShdw blurRad="292100" dist="139700" dir="2700000" algn="tl" rotWithShape="0">
                <a:prstClr val="black">
                  <a:alpha val="65000"/>
                </a:prstClr>
              </a:outerShdw>
            </a:effectLst>
          </p:spPr>
        </p:pic>
        <p:pic>
          <p:nvPicPr>
            <p:cNvPr id="22" name="Image 12">
              <a:extLst>
                <a:ext uri="{FF2B5EF4-FFF2-40B4-BE49-F238E27FC236}">
                  <a16:creationId xmlns:a16="http://schemas.microsoft.com/office/drawing/2014/main" id="{95D31038-03EF-4996-B336-0410F4F6238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695621" y="4751304"/>
              <a:ext cx="1888239" cy="1331346"/>
            </a:xfrm>
            <a:prstGeom prst="rect">
              <a:avLst/>
            </a:prstGeom>
            <a:ln>
              <a:solidFill>
                <a:schemeClr val="tx2">
                  <a:lumMod val="50000"/>
                </a:schemeClr>
              </a:solidFill>
            </a:ln>
            <a:effectLst>
              <a:outerShdw blurRad="292100" dist="139700" dir="2700000" algn="tl" rotWithShape="0">
                <a:prstClr val="black">
                  <a:alpha val="65000"/>
                </a:prstClr>
              </a:outerShdw>
            </a:effectLst>
          </p:spPr>
        </p:pic>
        <p:pic>
          <p:nvPicPr>
            <p:cNvPr id="25" name="Picture 24">
              <a:extLst>
                <a:ext uri="{FF2B5EF4-FFF2-40B4-BE49-F238E27FC236}">
                  <a16:creationId xmlns:a16="http://schemas.microsoft.com/office/drawing/2014/main" id="{462C5E30-C3E0-4B6A-94C7-E847D8401286}"/>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805439" y="4454765"/>
              <a:ext cx="1875886" cy="1327728"/>
            </a:xfrm>
            <a:prstGeom prst="rect">
              <a:avLst/>
            </a:prstGeom>
            <a:ln>
              <a:solidFill>
                <a:srgbClr val="002060"/>
              </a:solidFill>
            </a:ln>
            <a:effectLst>
              <a:outerShdw blurRad="292100" dist="139700" dir="2700000" algn="tl" rotWithShape="0">
                <a:srgbClr val="333333">
                  <a:alpha val="65000"/>
                </a:srgbClr>
              </a:outerShdw>
            </a:effectLst>
          </p:spPr>
        </p:pic>
      </p:grpSp>
      <p:grpSp>
        <p:nvGrpSpPr>
          <p:cNvPr id="5" name="Group 4">
            <a:extLst>
              <a:ext uri="{FF2B5EF4-FFF2-40B4-BE49-F238E27FC236}">
                <a16:creationId xmlns:a16="http://schemas.microsoft.com/office/drawing/2014/main" id="{CB2D9BD6-1620-4EDF-B7BD-DD9F3A18FAC8}"/>
              </a:ext>
            </a:extLst>
          </p:cNvPr>
          <p:cNvGrpSpPr/>
          <p:nvPr/>
        </p:nvGrpSpPr>
        <p:grpSpPr>
          <a:xfrm>
            <a:off x="7004727" y="1553289"/>
            <a:ext cx="1831721" cy="2405095"/>
            <a:chOff x="7004727" y="1553289"/>
            <a:chExt cx="1831721" cy="2405095"/>
          </a:xfrm>
        </p:grpSpPr>
        <p:pic>
          <p:nvPicPr>
            <p:cNvPr id="26" name="Image 9">
              <a:extLst>
                <a:ext uri="{FF2B5EF4-FFF2-40B4-BE49-F238E27FC236}">
                  <a16:creationId xmlns:a16="http://schemas.microsoft.com/office/drawing/2014/main" id="{EB2C1C1E-F189-4EEB-BC86-C51D98D2461D}"/>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004727" y="1553289"/>
              <a:ext cx="1490653" cy="2041950"/>
            </a:xfrm>
            <a:prstGeom prst="rect">
              <a:avLst/>
            </a:prstGeom>
            <a:ln w="6350">
              <a:solidFill>
                <a:schemeClr val="tx2">
                  <a:lumMod val="50000"/>
                </a:schemeClr>
              </a:solidFill>
            </a:ln>
            <a:effectLst>
              <a:outerShdw blurRad="292100" dist="139700" dir="2700000" algn="tl" rotWithShape="0">
                <a:prstClr val="black">
                  <a:alpha val="65000"/>
                </a:prstClr>
              </a:outerShdw>
            </a:effectLst>
          </p:spPr>
        </p:pic>
        <p:pic>
          <p:nvPicPr>
            <p:cNvPr id="27" name="Image 10">
              <a:extLst>
                <a:ext uri="{FF2B5EF4-FFF2-40B4-BE49-F238E27FC236}">
                  <a16:creationId xmlns:a16="http://schemas.microsoft.com/office/drawing/2014/main" id="{3764101B-CE31-4F2E-A8C5-6C8AA92CC86D}"/>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389444" y="1916435"/>
              <a:ext cx="1447004" cy="2041949"/>
            </a:xfrm>
            <a:prstGeom prst="rect">
              <a:avLst/>
            </a:prstGeom>
            <a:ln>
              <a:solidFill>
                <a:schemeClr val="tx2">
                  <a:lumMod val="50000"/>
                </a:schemeClr>
              </a:solidFill>
            </a:ln>
            <a:effectLst>
              <a:outerShdw blurRad="292100" dist="139700" dir="2700000" algn="tl" rotWithShape="0">
                <a:prstClr val="black">
                  <a:alpha val="65000"/>
                </a:prstClr>
              </a:outerShdw>
            </a:effec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35F9BD-93FE-498F-A2A6-BAD01C542F58}"/>
              </a:ext>
            </a:extLst>
          </p:cNvPr>
          <p:cNvSpPr/>
          <p:nvPr/>
        </p:nvSpPr>
        <p:spPr>
          <a:xfrm>
            <a:off x="467544" y="1268760"/>
            <a:ext cx="8424936" cy="4955203"/>
          </a:xfrm>
          <a:prstGeom prst="rect">
            <a:avLst/>
          </a:prstGeom>
        </p:spPr>
        <p:txBody>
          <a:bodyPr wrap="square">
            <a:spAutoFit/>
          </a:bodyPr>
          <a:lstStyle/>
          <a:p>
            <a:pPr>
              <a:lnSpc>
                <a:spcPct val="150000"/>
              </a:lnSpc>
            </a:pPr>
            <a:endParaRPr lang="fr-FR" sz="1600" b="1" dirty="0"/>
          </a:p>
          <a:p>
            <a:pPr>
              <a:lnSpc>
                <a:spcPct val="150000"/>
              </a:lnSpc>
            </a:pPr>
            <a:endParaRPr lang="fr-FR" sz="1600" b="1" dirty="0"/>
          </a:p>
          <a:p>
            <a:pPr marL="285750" lvl="0" indent="-285750" eaLnBrk="0" hangingPunct="0">
              <a:buFont typeface="Arial" panose="020B0604020202020204" pitchFamily="34" charset="0"/>
              <a:buChar char="•"/>
            </a:pPr>
            <a:r>
              <a:rPr lang="fr-FR" altLang="fr-FR" sz="2800" b="1" i="1" dirty="0">
                <a:latin typeface="+mn-lt"/>
                <a:cs typeface="+mn-cs"/>
              </a:rPr>
              <a:t>Papers parcs </a:t>
            </a:r>
            <a:r>
              <a:rPr lang="fr-FR" altLang="fr-FR" sz="2800" dirty="0">
                <a:latin typeface="+mn-lt"/>
                <a:cs typeface="+mn-cs"/>
              </a:rPr>
              <a:t>vs </a:t>
            </a:r>
            <a:r>
              <a:rPr lang="fr-FR" altLang="fr-FR" sz="2800" b="1" dirty="0">
                <a:latin typeface="+mn-lt"/>
                <a:cs typeface="+mn-cs"/>
              </a:rPr>
              <a:t>Aichi </a:t>
            </a:r>
            <a:r>
              <a:rPr lang="fr-FR" altLang="fr-FR" sz="2800" b="1" dirty="0" err="1">
                <a:latin typeface="+mn-lt"/>
                <a:cs typeface="+mn-cs"/>
              </a:rPr>
              <a:t>target</a:t>
            </a:r>
            <a:r>
              <a:rPr lang="fr-FR" altLang="fr-FR" sz="2800" b="1" dirty="0">
                <a:latin typeface="+mn-lt"/>
                <a:cs typeface="+mn-cs"/>
              </a:rPr>
              <a:t> 11 </a:t>
            </a:r>
            <a:r>
              <a:rPr lang="fr-FR" altLang="fr-FR" sz="2800" dirty="0">
                <a:latin typeface="+mn-lt"/>
                <a:cs typeface="+mn-cs"/>
              </a:rPr>
              <a:t>vs </a:t>
            </a:r>
            <a:r>
              <a:rPr lang="fr-FR" altLang="fr-FR" sz="2800" b="1" dirty="0">
                <a:latin typeface="+mn-lt"/>
                <a:cs typeface="+mn-cs"/>
              </a:rPr>
              <a:t>Green </a:t>
            </a:r>
            <a:r>
              <a:rPr lang="fr-FR" altLang="fr-FR" sz="2800" b="1" dirty="0" err="1">
                <a:latin typeface="+mn-lt"/>
                <a:cs typeface="+mn-cs"/>
              </a:rPr>
              <a:t>list</a:t>
            </a:r>
            <a:endParaRPr lang="fr-FR" altLang="fr-FR" sz="2800" b="1" dirty="0">
              <a:latin typeface="+mn-lt"/>
              <a:cs typeface="+mn-cs"/>
            </a:endParaRPr>
          </a:p>
          <a:p>
            <a:pPr lvl="0" eaLnBrk="0" hangingPunct="0"/>
            <a:endParaRPr lang="fr-FR" altLang="fr-FR" sz="2800" dirty="0">
              <a:latin typeface="+mn-lt"/>
              <a:cs typeface="+mn-cs"/>
            </a:endParaRPr>
          </a:p>
          <a:p>
            <a:pPr marL="285750" lvl="0" indent="-285750" eaLnBrk="0" hangingPunct="0">
              <a:buFont typeface="Arial" panose="020B0604020202020204" pitchFamily="34" charset="0"/>
              <a:buChar char="•"/>
            </a:pPr>
            <a:r>
              <a:rPr lang="en-US" altLang="fr-FR" sz="2800" b="1" dirty="0">
                <a:latin typeface="+mn-lt"/>
                <a:cs typeface="+mn-cs"/>
              </a:rPr>
              <a:t>Typology of state governance for the majority of PAs in CA : </a:t>
            </a:r>
            <a:r>
              <a:rPr lang="en-US" altLang="fr-FR" sz="2800" dirty="0">
                <a:latin typeface="+mn-lt"/>
                <a:cs typeface="+mn-cs"/>
              </a:rPr>
              <a:t>Commitment of the administration / Advocacy to make</a:t>
            </a:r>
          </a:p>
          <a:p>
            <a:pPr marL="285750" lvl="0" indent="-285750" eaLnBrk="0" hangingPunct="0">
              <a:buFont typeface="Arial" panose="020B0604020202020204" pitchFamily="34" charset="0"/>
              <a:buChar char="•"/>
            </a:pPr>
            <a:endParaRPr lang="fr-FR" altLang="fr-FR" sz="2800" dirty="0">
              <a:latin typeface="+mn-lt"/>
              <a:cs typeface="+mn-cs"/>
            </a:endParaRPr>
          </a:p>
          <a:p>
            <a:pPr marL="285750" lvl="0" indent="-285750" eaLnBrk="0" hangingPunct="0">
              <a:buFont typeface="Arial" panose="020B0604020202020204" pitchFamily="34" charset="0"/>
              <a:buChar char="•"/>
            </a:pPr>
            <a:r>
              <a:rPr lang="en-US" altLang="fr-FR" sz="2800" dirty="0">
                <a:latin typeface="+mn-lt"/>
                <a:cs typeface="+mn-cs"/>
              </a:rPr>
              <a:t>Managers </a:t>
            </a:r>
            <a:r>
              <a:rPr lang="en-US" altLang="fr-FR" sz="2800" b="1" dirty="0">
                <a:latin typeface="+mn-lt"/>
                <a:cs typeface="+mn-cs"/>
              </a:rPr>
              <a:t>turnovers</a:t>
            </a:r>
            <a:r>
              <a:rPr lang="en-US" altLang="fr-FR" sz="2800" dirty="0">
                <a:latin typeface="+mn-lt"/>
                <a:cs typeface="+mn-cs"/>
              </a:rPr>
              <a:t> likely to compromise Step 2 of the nomination process </a:t>
            </a:r>
            <a:r>
              <a:rPr lang="en-US" altLang="fr-FR" sz="2000" dirty="0">
                <a:latin typeface="+mn-lt"/>
                <a:cs typeface="+mn-cs"/>
              </a:rPr>
              <a:t>(which is based on continuous improvement of management effectiveness) </a:t>
            </a:r>
            <a:r>
              <a:rPr lang="en-US" altLang="fr-FR" sz="2800" dirty="0">
                <a:latin typeface="+mn-lt"/>
                <a:cs typeface="+mn-cs"/>
              </a:rPr>
              <a:t>: </a:t>
            </a:r>
            <a:r>
              <a:rPr lang="en-US" altLang="fr-FR" sz="2800" b="1" dirty="0">
                <a:latin typeface="+mn-lt"/>
                <a:cs typeface="+mn-cs"/>
              </a:rPr>
              <a:t>need for political will</a:t>
            </a:r>
            <a:endParaRPr lang="fr-FR" altLang="fr-FR" sz="2400" b="1" dirty="0">
              <a:latin typeface="+mn-lt"/>
              <a:cs typeface="+mn-cs"/>
            </a:endParaRPr>
          </a:p>
          <a:p>
            <a:pPr marL="285750" lvl="0" indent="-285750" eaLnBrk="0" hangingPunct="0">
              <a:buFont typeface="Arial" panose="020B0604020202020204" pitchFamily="34" charset="0"/>
              <a:buChar char="•"/>
            </a:pPr>
            <a:endParaRPr lang="fr-FR" altLang="fr-FR" sz="1600" b="1" dirty="0"/>
          </a:p>
        </p:txBody>
      </p:sp>
      <p:sp>
        <p:nvSpPr>
          <p:cNvPr id="6" name="Titre 1">
            <a:extLst>
              <a:ext uri="{FF2B5EF4-FFF2-40B4-BE49-F238E27FC236}">
                <a16:creationId xmlns:a16="http://schemas.microsoft.com/office/drawing/2014/main" id="{DE176B48-96D2-4D70-A553-987CA36C9C33}"/>
              </a:ext>
            </a:extLst>
          </p:cNvPr>
          <p:cNvSpPr txBox="1">
            <a:spLocks/>
          </p:cNvSpPr>
          <p:nvPr/>
        </p:nvSpPr>
        <p:spPr bwMode="auto">
          <a:xfrm>
            <a:off x="1547664" y="274638"/>
            <a:ext cx="713913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BE" sz="4000" b="1" dirty="0">
                <a:solidFill>
                  <a:schemeClr val="accent6">
                    <a:lumMod val="50000"/>
                  </a:schemeClr>
                </a:solidFill>
                <a:effectLst>
                  <a:outerShdw blurRad="38100" dist="38100" dir="2700000" algn="tl">
                    <a:srgbClr val="000000">
                      <a:alpha val="43137"/>
                    </a:srgbClr>
                  </a:outerShdw>
                </a:effectLst>
              </a:rPr>
              <a:t>Green </a:t>
            </a:r>
            <a:r>
              <a:rPr lang="fr-BE" sz="4000" b="1" dirty="0" err="1">
                <a:solidFill>
                  <a:schemeClr val="accent6">
                    <a:lumMod val="50000"/>
                  </a:schemeClr>
                </a:solidFill>
                <a:effectLst>
                  <a:outerShdw blurRad="38100" dist="38100" dir="2700000" algn="tl">
                    <a:srgbClr val="000000">
                      <a:alpha val="43137"/>
                    </a:srgbClr>
                  </a:outerShdw>
                </a:effectLst>
              </a:rPr>
              <a:t>list</a:t>
            </a:r>
            <a:r>
              <a:rPr lang="fr-BE" sz="4000" b="1" dirty="0">
                <a:solidFill>
                  <a:schemeClr val="accent6">
                    <a:lumMod val="50000"/>
                  </a:schemeClr>
                </a:solidFill>
                <a:effectLst>
                  <a:outerShdw blurRad="38100" dist="38100" dir="2700000" algn="tl">
                    <a:srgbClr val="000000">
                      <a:alpha val="43137"/>
                    </a:srgbClr>
                  </a:outerShdw>
                </a:effectLst>
              </a:rPr>
              <a:t> in Central </a:t>
            </a:r>
            <a:r>
              <a:rPr lang="fr-BE" sz="4000" b="1" dirty="0" err="1">
                <a:solidFill>
                  <a:schemeClr val="accent6">
                    <a:lumMod val="50000"/>
                  </a:schemeClr>
                </a:solidFill>
                <a:effectLst>
                  <a:outerShdw blurRad="38100" dist="38100" dir="2700000" algn="tl">
                    <a:srgbClr val="000000">
                      <a:alpha val="43137"/>
                    </a:srgbClr>
                  </a:outerShdw>
                </a:effectLst>
              </a:rPr>
              <a:t>Africa</a:t>
            </a:r>
            <a:r>
              <a:rPr lang="fr-BE" sz="4000" b="1" dirty="0">
                <a:solidFill>
                  <a:schemeClr val="accent6">
                    <a:lumMod val="50000"/>
                  </a:schemeClr>
                </a:solidFill>
                <a:effectLst>
                  <a:outerShdw blurRad="38100" dist="38100" dir="2700000" algn="tl">
                    <a:srgbClr val="000000">
                      <a:alpha val="43137"/>
                    </a:srgbClr>
                  </a:outerShdw>
                </a:effectLst>
              </a:rPr>
              <a:t> </a:t>
            </a:r>
          </a:p>
          <a:p>
            <a:r>
              <a:rPr lang="fr-BE" sz="3000" i="1" dirty="0">
                <a:solidFill>
                  <a:schemeClr val="accent6">
                    <a:lumMod val="50000"/>
                  </a:schemeClr>
                </a:solidFill>
                <a:effectLst>
                  <a:outerShdw blurRad="38100" dist="38100" dir="2700000" algn="tl">
                    <a:srgbClr val="000000">
                      <a:alpha val="43137"/>
                    </a:srgbClr>
                  </a:outerShdw>
                </a:effectLst>
              </a:rPr>
              <a:t>Next challenges</a:t>
            </a:r>
          </a:p>
        </p:txBody>
      </p:sp>
      <p:pic>
        <p:nvPicPr>
          <p:cNvPr id="25" name="Picture 24">
            <a:extLst>
              <a:ext uri="{FF2B5EF4-FFF2-40B4-BE49-F238E27FC236}">
                <a16:creationId xmlns:a16="http://schemas.microsoft.com/office/drawing/2014/main" id="{002A1576-3041-4FA8-87D6-C92081F828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8243" y="1793192"/>
            <a:ext cx="5727514" cy="4094824"/>
          </a:xfrm>
          <a:prstGeom prst="rect">
            <a:avLst/>
          </a:prstGeom>
          <a:solidFill>
            <a:schemeClr val="bg1"/>
          </a:solidFill>
          <a:ln>
            <a:solidFill>
              <a:schemeClr val="tx2">
                <a:lumMod val="50000"/>
              </a:schemeClr>
            </a:solidFill>
          </a:ln>
        </p:spPr>
      </p:pic>
    </p:spTree>
    <p:extLst>
      <p:ext uri="{BB962C8B-B14F-4D97-AF65-F5344CB8AC3E}">
        <p14:creationId xmlns:p14="http://schemas.microsoft.com/office/powerpoint/2010/main" val="62971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9552" y="1844824"/>
            <a:ext cx="8280920" cy="3600986"/>
          </a:xfrm>
          <a:prstGeom prst="rect">
            <a:avLst/>
          </a:prstGeom>
          <a:noFill/>
        </p:spPr>
        <p:txBody>
          <a:bodyPr wrap="square" rtlCol="0">
            <a:spAutoFit/>
          </a:bodyPr>
          <a:lstStyle/>
          <a:p>
            <a:pPr marL="342900" indent="-342900">
              <a:buFont typeface="+mj-lt"/>
              <a:buAutoNum type="arabicPeriod"/>
            </a:pPr>
            <a:r>
              <a:rPr lang="fr-BE" sz="2400" dirty="0"/>
              <a:t>Institutional </a:t>
            </a:r>
            <a:r>
              <a:rPr lang="fr-BE" sz="2400" dirty="0" err="1"/>
              <a:t>context</a:t>
            </a:r>
            <a:r>
              <a:rPr lang="fr-BE" sz="2400" dirty="0"/>
              <a:t> of the </a:t>
            </a:r>
            <a:r>
              <a:rPr lang="fr-BE" sz="2400" dirty="0" err="1"/>
              <a:t>observatory</a:t>
            </a:r>
            <a:endParaRPr lang="fr-BE" sz="2400" dirty="0"/>
          </a:p>
          <a:p>
            <a:pPr marL="800100" lvl="1" indent="-342900">
              <a:buFont typeface="+mj-lt"/>
              <a:buAutoNum type="alphaLcParenR"/>
            </a:pPr>
            <a:r>
              <a:rPr lang="fr-BE" sz="2000" i="1" dirty="0">
                <a:solidFill>
                  <a:srgbClr val="006600"/>
                </a:solidFill>
              </a:rPr>
              <a:t>COMIFAC</a:t>
            </a:r>
          </a:p>
          <a:p>
            <a:pPr marL="800100" lvl="1" indent="-342900">
              <a:buFont typeface="+mj-lt"/>
              <a:buAutoNum type="alphaLcParenR"/>
            </a:pPr>
            <a:r>
              <a:rPr lang="fr-BE" sz="2000" i="1" dirty="0">
                <a:solidFill>
                  <a:srgbClr val="006600"/>
                </a:solidFill>
              </a:rPr>
              <a:t>CBFP</a:t>
            </a:r>
          </a:p>
          <a:p>
            <a:pPr marL="800100" lvl="1" indent="-342900">
              <a:buFont typeface="+mj-lt"/>
              <a:buAutoNum type="alphaLcParenR"/>
            </a:pPr>
            <a:r>
              <a:rPr lang="fr-BE" sz="2000" i="1" dirty="0">
                <a:solidFill>
                  <a:srgbClr val="006600"/>
                </a:solidFill>
              </a:rPr>
              <a:t>OFAC </a:t>
            </a:r>
          </a:p>
          <a:p>
            <a:pPr lvl="1"/>
            <a:endParaRPr lang="fr-BE" sz="2000" i="1" dirty="0">
              <a:solidFill>
                <a:schemeClr val="bg1">
                  <a:lumMod val="50000"/>
                </a:schemeClr>
              </a:solidFill>
            </a:endParaRPr>
          </a:p>
          <a:p>
            <a:pPr marL="342900" indent="-342900">
              <a:buFont typeface="+mj-lt"/>
              <a:buAutoNum type="arabicPeriod"/>
            </a:pPr>
            <a:r>
              <a:rPr lang="fr-BE" sz="2400" dirty="0" err="1"/>
              <a:t>Roles</a:t>
            </a:r>
            <a:r>
              <a:rPr lang="fr-BE" sz="2400" dirty="0"/>
              <a:t> and </a:t>
            </a:r>
            <a:r>
              <a:rPr lang="fr-BE" sz="2400" dirty="0" err="1"/>
              <a:t>tasks</a:t>
            </a:r>
            <a:r>
              <a:rPr lang="fr-BE" sz="2400" dirty="0"/>
              <a:t> of the OFAC on the </a:t>
            </a:r>
            <a:r>
              <a:rPr lang="fr-BE" sz="2400" dirty="0" err="1"/>
              <a:t>PAs</a:t>
            </a:r>
            <a:endParaRPr lang="fr-BE" sz="2400" dirty="0"/>
          </a:p>
          <a:p>
            <a:pPr marL="800100" lvl="1" indent="-342900">
              <a:buFont typeface="+mj-lt"/>
              <a:buAutoNum type="alphaLcParenR"/>
            </a:pPr>
            <a:r>
              <a:rPr lang="fr-BE" sz="2000" i="1" dirty="0">
                <a:solidFill>
                  <a:srgbClr val="006600"/>
                </a:solidFill>
              </a:rPr>
              <a:t>Data collection, </a:t>
            </a:r>
            <a:r>
              <a:rPr lang="fr-BE" sz="2000" i="1" dirty="0" err="1">
                <a:solidFill>
                  <a:srgbClr val="006600"/>
                </a:solidFill>
              </a:rPr>
              <a:t>processing</a:t>
            </a:r>
            <a:r>
              <a:rPr lang="fr-BE" sz="2000" i="1" dirty="0">
                <a:solidFill>
                  <a:srgbClr val="006600"/>
                </a:solidFill>
              </a:rPr>
              <a:t>, and information flows</a:t>
            </a:r>
          </a:p>
          <a:p>
            <a:pPr marL="800100" lvl="1" indent="-342900">
              <a:buFont typeface="+mj-lt"/>
              <a:buAutoNum type="alphaLcParenR"/>
            </a:pPr>
            <a:r>
              <a:rPr lang="fr-BE" sz="2000" i="1" dirty="0" err="1">
                <a:solidFill>
                  <a:srgbClr val="006600"/>
                </a:solidFill>
              </a:rPr>
              <a:t>Examples</a:t>
            </a:r>
            <a:r>
              <a:rPr lang="fr-BE" sz="2000" i="1" dirty="0">
                <a:solidFill>
                  <a:srgbClr val="006600"/>
                </a:solidFill>
              </a:rPr>
              <a:t> at local and national </a:t>
            </a:r>
            <a:r>
              <a:rPr lang="fr-BE" sz="2000" i="1" dirty="0" err="1">
                <a:solidFill>
                  <a:srgbClr val="006600"/>
                </a:solidFill>
              </a:rPr>
              <a:t>levels</a:t>
            </a:r>
            <a:endParaRPr lang="fr-BE" sz="2000" i="1" dirty="0">
              <a:solidFill>
                <a:srgbClr val="006600"/>
              </a:solidFill>
            </a:endParaRPr>
          </a:p>
          <a:p>
            <a:pPr marL="800100" lvl="1" indent="-342900">
              <a:buFont typeface="+mj-lt"/>
              <a:buAutoNum type="alphaLcParenR"/>
            </a:pPr>
            <a:r>
              <a:rPr lang="fr-BE" sz="2000" i="1" dirty="0">
                <a:solidFill>
                  <a:srgbClr val="006600"/>
                </a:solidFill>
              </a:rPr>
              <a:t>Building an information system (Central </a:t>
            </a:r>
            <a:r>
              <a:rPr lang="fr-BE" sz="2000" i="1" dirty="0" err="1">
                <a:solidFill>
                  <a:srgbClr val="006600"/>
                </a:solidFill>
              </a:rPr>
              <a:t>African</a:t>
            </a:r>
            <a:r>
              <a:rPr lang="fr-BE" sz="2000" i="1" dirty="0">
                <a:solidFill>
                  <a:srgbClr val="006600"/>
                </a:solidFill>
              </a:rPr>
              <a:t> PA portal)</a:t>
            </a:r>
          </a:p>
          <a:p>
            <a:pPr marL="800100" lvl="1" indent="-342900">
              <a:buFont typeface="+mj-lt"/>
              <a:buAutoNum type="alphaLcParenR"/>
            </a:pPr>
            <a:r>
              <a:rPr lang="fr-BE" sz="2000" i="1" dirty="0">
                <a:solidFill>
                  <a:srgbClr val="006600"/>
                </a:solidFill>
              </a:rPr>
              <a:t>Publications and </a:t>
            </a:r>
            <a:r>
              <a:rPr lang="fr-BE" sz="2000" i="1" dirty="0" err="1">
                <a:solidFill>
                  <a:srgbClr val="006600"/>
                </a:solidFill>
              </a:rPr>
              <a:t>other</a:t>
            </a:r>
            <a:r>
              <a:rPr lang="fr-BE" sz="2000" i="1" dirty="0">
                <a:solidFill>
                  <a:srgbClr val="006600"/>
                </a:solidFill>
              </a:rPr>
              <a:t> </a:t>
            </a:r>
            <a:r>
              <a:rPr lang="fr-BE" sz="2000" i="1" dirty="0" err="1">
                <a:solidFill>
                  <a:srgbClr val="006600"/>
                </a:solidFill>
              </a:rPr>
              <a:t>tools</a:t>
            </a:r>
            <a:endParaRPr lang="fr-BE" sz="2000" i="1" dirty="0">
              <a:solidFill>
                <a:srgbClr val="006600"/>
              </a:solidFill>
            </a:endParaRPr>
          </a:p>
          <a:p>
            <a:endParaRPr lang="fr-BE" sz="2000" dirty="0"/>
          </a:p>
        </p:txBody>
      </p:sp>
      <p:sp>
        <p:nvSpPr>
          <p:cNvPr id="4" name="Titre 1">
            <a:extLst>
              <a:ext uri="{FF2B5EF4-FFF2-40B4-BE49-F238E27FC236}">
                <a16:creationId xmlns:a16="http://schemas.microsoft.com/office/drawing/2014/main" id="{9EAA4B6A-B73B-4CE2-AB97-5E806E904C58}"/>
              </a:ext>
            </a:extLst>
          </p:cNvPr>
          <p:cNvSpPr txBox="1">
            <a:spLocks/>
          </p:cNvSpPr>
          <p:nvPr/>
        </p:nvSpPr>
        <p:spPr bwMode="auto">
          <a:xfrm>
            <a:off x="1399142" y="274638"/>
            <a:ext cx="7287658"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fr-BE" sz="4000" dirty="0">
                <a:solidFill>
                  <a:srgbClr val="993300"/>
                </a:solidFill>
                <a:effectLst>
                  <a:outerShdw blurRad="38100" dist="38100" dir="2700000" algn="tl">
                    <a:srgbClr val="000000">
                      <a:alpha val="43137"/>
                    </a:srgbClr>
                  </a:outerShdw>
                </a:effectLst>
              </a:rPr>
              <a:t>Table of content</a:t>
            </a:r>
          </a:p>
        </p:txBody>
      </p:sp>
    </p:spTree>
    <p:extLst>
      <p:ext uri="{BB962C8B-B14F-4D97-AF65-F5344CB8AC3E}">
        <p14:creationId xmlns:p14="http://schemas.microsoft.com/office/powerpoint/2010/main" val="213284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OFAC 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197" y="2920405"/>
            <a:ext cx="3384376" cy="1302519"/>
          </a:xfrm>
          <a:prstGeom prst="rect">
            <a:avLst/>
          </a:prstGeom>
        </p:spPr>
      </p:pic>
      <p:sp>
        <p:nvSpPr>
          <p:cNvPr id="7172" name="ZoneTexte 11"/>
          <p:cNvSpPr txBox="1">
            <a:spLocks noChangeArrowheads="1"/>
          </p:cNvSpPr>
          <p:nvPr/>
        </p:nvSpPr>
        <p:spPr bwMode="auto">
          <a:xfrm>
            <a:off x="1627718" y="5117196"/>
            <a:ext cx="6500812" cy="1200329"/>
          </a:xfrm>
          <a:prstGeom prst="rect">
            <a:avLst/>
          </a:prstGeom>
          <a:noFill/>
          <a:ln w="9525">
            <a:noFill/>
            <a:miter lim="800000"/>
            <a:headEnd/>
            <a:tailEnd/>
          </a:ln>
        </p:spPr>
        <p:txBody>
          <a:bodyPr>
            <a:spAutoFit/>
          </a:bodyPr>
          <a:lstStyle/>
          <a:p>
            <a:pPr algn="ctr"/>
            <a:r>
              <a:rPr lang="en-US" sz="3600" dirty="0"/>
              <a:t>THANK YOU </a:t>
            </a:r>
          </a:p>
          <a:p>
            <a:pPr algn="ctr"/>
            <a:r>
              <a:rPr lang="en-US" sz="3600" dirty="0"/>
              <a:t>for your attention !</a:t>
            </a:r>
          </a:p>
        </p:txBody>
      </p:sp>
      <p:sp>
        <p:nvSpPr>
          <p:cNvPr id="10" name="Rectangle 9"/>
          <p:cNvSpPr/>
          <p:nvPr/>
        </p:nvSpPr>
        <p:spPr>
          <a:xfrm>
            <a:off x="3203848" y="836712"/>
            <a:ext cx="1584176"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Titre 1">
            <a:extLst>
              <a:ext uri="{FF2B5EF4-FFF2-40B4-BE49-F238E27FC236}">
                <a16:creationId xmlns:a16="http://schemas.microsoft.com/office/drawing/2014/main" id="{A5A1C67C-0595-4F65-8459-5EF1AD60EF85}"/>
              </a:ext>
            </a:extLst>
          </p:cNvPr>
          <p:cNvSpPr txBox="1">
            <a:spLocks/>
          </p:cNvSpPr>
          <p:nvPr/>
        </p:nvSpPr>
        <p:spPr bwMode="auto">
          <a:xfrm>
            <a:off x="1298820" y="1417638"/>
            <a:ext cx="7158608" cy="636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BE" sz="3000" b="1" dirty="0">
                <a:effectLst>
                  <a:outerShdw blurRad="38100" dist="38100" dir="2700000" algn="tl">
                    <a:srgbClr val="000000">
                      <a:alpha val="43137"/>
                    </a:srgbClr>
                  </a:outerShdw>
                </a:effectLst>
              </a:rPr>
              <a:t>www.observatoire-comifac.net</a:t>
            </a:r>
          </a:p>
        </p:txBody>
      </p:sp>
      <p:pic>
        <p:nvPicPr>
          <p:cNvPr id="12" name="Image 5">
            <a:extLst>
              <a:ext uri="{FF2B5EF4-FFF2-40B4-BE49-F238E27FC236}">
                <a16:creationId xmlns:a16="http://schemas.microsoft.com/office/drawing/2014/main" id="{11631499-5E50-4449-9438-FA272777853D}"/>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a:ext>
            </a:extLst>
          </a:blip>
          <a:stretch>
            <a:fillRect/>
          </a:stretch>
        </p:blipFill>
        <p:spPr>
          <a:xfrm>
            <a:off x="0" y="0"/>
            <a:ext cx="9144000" cy="1489062"/>
          </a:xfrm>
          <a:prstGeom prst="rect">
            <a:avLst/>
          </a:prstGeom>
        </p:spPr>
      </p:pic>
      <p:pic>
        <p:nvPicPr>
          <p:cNvPr id="13" name="Image 2">
            <a:extLst>
              <a:ext uri="{FF2B5EF4-FFF2-40B4-BE49-F238E27FC236}">
                <a16:creationId xmlns:a16="http://schemas.microsoft.com/office/drawing/2014/main" id="{82F7B18F-6C1D-4626-AF55-EF075FFD0B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14196" y="2780928"/>
            <a:ext cx="1624385" cy="158417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2905780"/>
            <a:ext cx="5040560" cy="492443"/>
          </a:xfrm>
          <a:prstGeom prst="rect">
            <a:avLst/>
          </a:prstGeom>
        </p:spPr>
        <p:txBody>
          <a:bodyPr wrap="square">
            <a:spAutoFit/>
          </a:bodyPr>
          <a:lstStyle/>
          <a:p>
            <a:r>
              <a:rPr lang="fr-BE" sz="2600" b="1" dirty="0"/>
              <a:t>Institutional arrangements: </a:t>
            </a:r>
          </a:p>
        </p:txBody>
      </p:sp>
      <p:sp>
        <p:nvSpPr>
          <p:cNvPr id="4" name="Rectangle 3"/>
          <p:cNvSpPr/>
          <p:nvPr/>
        </p:nvSpPr>
        <p:spPr>
          <a:xfrm>
            <a:off x="683568" y="4536996"/>
            <a:ext cx="8352928" cy="1569660"/>
          </a:xfrm>
          <a:prstGeom prst="rect">
            <a:avLst/>
          </a:prstGeom>
        </p:spPr>
        <p:txBody>
          <a:bodyPr wrap="square">
            <a:spAutoFit/>
          </a:bodyPr>
          <a:lstStyle/>
          <a:p>
            <a:r>
              <a:rPr lang="fr-BE" sz="2400" b="1" dirty="0"/>
              <a:t>COMIFAC</a:t>
            </a:r>
            <a:r>
              <a:rPr lang="fr-BE" sz="2400" dirty="0"/>
              <a:t> </a:t>
            </a:r>
            <a:r>
              <a:rPr lang="en-US" sz="2400" dirty="0"/>
              <a:t>is the body for orientation, decision and coordination of sub-regional activities and initiatives in terms of conservation and sustainable management of forest ecosystems</a:t>
            </a:r>
            <a:endParaRPr lang="fr-BE" sz="2400" dirty="0"/>
          </a:p>
        </p:txBody>
      </p:sp>
      <p:sp>
        <p:nvSpPr>
          <p:cNvPr id="5" name="Rectangle 4">
            <a:extLst>
              <a:ext uri="{FF2B5EF4-FFF2-40B4-BE49-F238E27FC236}">
                <a16:creationId xmlns:a16="http://schemas.microsoft.com/office/drawing/2014/main" id="{B0930E2D-A54E-4F92-8BA0-9062EFE7B0A2}"/>
              </a:ext>
            </a:extLst>
          </p:cNvPr>
          <p:cNvSpPr/>
          <p:nvPr/>
        </p:nvSpPr>
        <p:spPr>
          <a:xfrm>
            <a:off x="4860032" y="2358321"/>
            <a:ext cx="3960440" cy="1631216"/>
          </a:xfrm>
          <a:prstGeom prst="rect">
            <a:avLst/>
          </a:prstGeom>
        </p:spPr>
        <p:txBody>
          <a:bodyPr wrap="square">
            <a:spAutoFit/>
          </a:bodyPr>
          <a:lstStyle/>
          <a:p>
            <a:r>
              <a:rPr lang="fr-BE" sz="2000" dirty="0"/>
              <a:t>♦ </a:t>
            </a:r>
            <a:r>
              <a:rPr lang="en-US" sz="2000" dirty="0"/>
              <a:t>Summit of heads of state</a:t>
            </a:r>
          </a:p>
          <a:p>
            <a:r>
              <a:rPr lang="fr-BE" sz="2000" dirty="0"/>
              <a:t>♦ Council of </a:t>
            </a:r>
            <a:r>
              <a:rPr lang="fr-BE" sz="2000" dirty="0" err="1"/>
              <a:t>Ministers</a:t>
            </a:r>
            <a:endParaRPr lang="fr-BE" sz="2000" dirty="0"/>
          </a:p>
          <a:p>
            <a:r>
              <a:rPr lang="fr-BE" sz="2000" dirty="0"/>
              <a:t>♦ </a:t>
            </a:r>
            <a:r>
              <a:rPr lang="fr-BE" sz="2000" dirty="0" err="1"/>
              <a:t>Presidency</a:t>
            </a:r>
            <a:r>
              <a:rPr lang="fr-BE" sz="2000" dirty="0"/>
              <a:t>-in-Office</a:t>
            </a:r>
          </a:p>
          <a:p>
            <a:r>
              <a:rPr lang="fr-BE" sz="2000" dirty="0"/>
              <a:t>♦ </a:t>
            </a:r>
            <a:r>
              <a:rPr lang="fr-BE" sz="2000" dirty="0" err="1"/>
              <a:t>Executive</a:t>
            </a:r>
            <a:r>
              <a:rPr lang="fr-BE" sz="2000" dirty="0"/>
              <a:t> </a:t>
            </a:r>
            <a:r>
              <a:rPr lang="fr-BE" sz="2000" dirty="0" err="1"/>
              <a:t>Secretary</a:t>
            </a:r>
            <a:endParaRPr lang="fr-BE" sz="2000" dirty="0"/>
          </a:p>
          <a:p>
            <a:r>
              <a:rPr lang="fr-BE" sz="2000" dirty="0"/>
              <a:t>♦ National coordinations</a:t>
            </a:r>
          </a:p>
        </p:txBody>
      </p:sp>
      <p:sp>
        <p:nvSpPr>
          <p:cNvPr id="6" name="Rectangle 5">
            <a:extLst>
              <a:ext uri="{FF2B5EF4-FFF2-40B4-BE49-F238E27FC236}">
                <a16:creationId xmlns:a16="http://schemas.microsoft.com/office/drawing/2014/main" id="{9BB2E6E7-D565-42D4-B4DE-84B76E38A0BF}"/>
              </a:ext>
            </a:extLst>
          </p:cNvPr>
          <p:cNvSpPr/>
          <p:nvPr/>
        </p:nvSpPr>
        <p:spPr>
          <a:xfrm>
            <a:off x="467544" y="1942610"/>
            <a:ext cx="8494676" cy="4896544"/>
          </a:xfrm>
          <a:prstGeom prst="rect">
            <a:avLst/>
          </a:prstGeom>
          <a:solidFill>
            <a:schemeClr val="bg1"/>
          </a:solidFill>
          <a:ln>
            <a:solidFill>
              <a:schemeClr val="tx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D" sz="2400" b="1" dirty="0">
                <a:solidFill>
                  <a:srgbClr val="006600"/>
                </a:solidFill>
                <a:effectLst>
                  <a:outerShdw blurRad="38100" dist="38100" dir="2700000" algn="tl">
                    <a:srgbClr val="000000">
                      <a:alpha val="43137"/>
                    </a:srgbClr>
                  </a:outerShdw>
                </a:effectLst>
              </a:rPr>
              <a:t>« COMIFAC Convergence Plan »</a:t>
            </a:r>
          </a:p>
          <a:p>
            <a:pPr algn="ctr"/>
            <a:endParaRPr lang="fr-CD" sz="2400" b="1" dirty="0">
              <a:solidFill>
                <a:srgbClr val="006600"/>
              </a:solidFill>
              <a:effectLst>
                <a:outerShdw blurRad="38100" dist="38100" dir="2700000" algn="tl">
                  <a:srgbClr val="000000">
                    <a:alpha val="43137"/>
                  </a:srgbClr>
                </a:outerShdw>
              </a:effectLst>
            </a:endParaRPr>
          </a:p>
          <a:p>
            <a:r>
              <a:rPr lang="fr-CD" sz="2400" b="1" dirty="0">
                <a:solidFill>
                  <a:srgbClr val="006600"/>
                </a:solidFill>
                <a:effectLst>
                  <a:outerShdw blurRad="38100" dist="38100" dir="2700000" algn="tl">
                    <a:srgbClr val="000000">
                      <a:alpha val="43137"/>
                    </a:srgbClr>
                  </a:outerShdw>
                </a:effectLst>
              </a:rPr>
              <a:t>6 </a:t>
            </a:r>
            <a:r>
              <a:rPr lang="fr-CD" sz="2400" b="1" dirty="0" err="1">
                <a:solidFill>
                  <a:srgbClr val="006600"/>
                </a:solidFill>
                <a:effectLst>
                  <a:outerShdw blurRad="38100" dist="38100" dir="2700000" algn="tl">
                    <a:srgbClr val="000000">
                      <a:alpha val="43137"/>
                    </a:srgbClr>
                  </a:outerShdw>
                </a:effectLst>
              </a:rPr>
              <a:t>priority</a:t>
            </a:r>
            <a:r>
              <a:rPr lang="fr-CD" sz="2400" b="1" dirty="0">
                <a:solidFill>
                  <a:srgbClr val="006600"/>
                </a:solidFill>
                <a:effectLst>
                  <a:outerShdw blurRad="38100" dist="38100" dir="2700000" algn="tl">
                    <a:srgbClr val="000000">
                      <a:alpha val="43137"/>
                    </a:srgbClr>
                  </a:outerShdw>
                </a:effectLst>
              </a:rPr>
              <a:t> axes: </a:t>
            </a:r>
          </a:p>
          <a:p>
            <a:r>
              <a:rPr lang="en-US" sz="2000" dirty="0">
                <a:solidFill>
                  <a:schemeClr val="tx1"/>
                </a:solidFill>
              </a:rPr>
              <a:t>Harmonization of forest and environmental policies</a:t>
            </a:r>
            <a:endParaRPr lang="fr-CD" sz="2400" b="1" dirty="0">
              <a:solidFill>
                <a:srgbClr val="006600"/>
              </a:solidFill>
              <a:effectLst>
                <a:outerShdw blurRad="38100" dist="38100" dir="2700000" algn="tl">
                  <a:srgbClr val="000000">
                    <a:alpha val="43137"/>
                  </a:srgbClr>
                </a:outerShdw>
              </a:effectLst>
            </a:endParaRPr>
          </a:p>
          <a:p>
            <a:r>
              <a:rPr lang="en-US" sz="2000" dirty="0">
                <a:solidFill>
                  <a:schemeClr val="tx1"/>
                </a:solidFill>
              </a:rPr>
              <a:t>Management and sustainable development of forest resources</a:t>
            </a:r>
          </a:p>
          <a:p>
            <a:r>
              <a:rPr lang="en-US" sz="2000" dirty="0">
                <a:solidFill>
                  <a:schemeClr val="tx1"/>
                </a:solidFill>
              </a:rPr>
              <a:t>Conservation and sustainable use of biological diversity</a:t>
            </a:r>
          </a:p>
          <a:p>
            <a:r>
              <a:rPr lang="en-US" sz="2000" dirty="0">
                <a:solidFill>
                  <a:schemeClr val="tx1"/>
                </a:solidFill>
              </a:rPr>
              <a:t>Combating the effects of climate change and desertification</a:t>
            </a:r>
          </a:p>
          <a:p>
            <a:r>
              <a:rPr lang="en-US" sz="2000" dirty="0">
                <a:solidFill>
                  <a:schemeClr val="tx1"/>
                </a:solidFill>
              </a:rPr>
              <a:t>Socio-economic development and multi-stakeholder participation</a:t>
            </a:r>
          </a:p>
          <a:p>
            <a:r>
              <a:rPr lang="en-US" sz="2000" dirty="0">
                <a:solidFill>
                  <a:schemeClr val="tx1"/>
                </a:solidFill>
              </a:rPr>
              <a:t>Sustainable financing</a:t>
            </a:r>
          </a:p>
          <a:p>
            <a:endParaRPr lang="fr-CD" sz="2000" dirty="0">
              <a:solidFill>
                <a:schemeClr val="tx1"/>
              </a:solidFill>
            </a:endParaRPr>
          </a:p>
          <a:p>
            <a:r>
              <a:rPr lang="fr-CD" sz="2400" b="1" dirty="0">
                <a:solidFill>
                  <a:srgbClr val="006600"/>
                </a:solidFill>
                <a:effectLst>
                  <a:outerShdw blurRad="38100" dist="38100" dir="2700000" algn="tl">
                    <a:srgbClr val="000000">
                      <a:alpha val="43137"/>
                    </a:srgbClr>
                  </a:outerShdw>
                </a:effectLst>
              </a:rPr>
              <a:t>3 transversal axes :</a:t>
            </a:r>
          </a:p>
          <a:p>
            <a:r>
              <a:rPr lang="en-US" sz="2000" dirty="0">
                <a:solidFill>
                  <a:schemeClr val="tx1"/>
                </a:solidFill>
              </a:rPr>
              <a:t>Training and capacity building</a:t>
            </a:r>
          </a:p>
          <a:p>
            <a:r>
              <a:rPr lang="en-US" sz="2000" dirty="0">
                <a:solidFill>
                  <a:schemeClr val="tx1"/>
                </a:solidFill>
              </a:rPr>
              <a:t>Research and Development</a:t>
            </a:r>
          </a:p>
          <a:p>
            <a:r>
              <a:rPr lang="en-US" sz="2000" dirty="0">
                <a:solidFill>
                  <a:schemeClr val="tx1"/>
                </a:solidFill>
              </a:rPr>
              <a:t>Communication, Awareness, Information and Education</a:t>
            </a:r>
          </a:p>
          <a:p>
            <a:endParaRPr lang="fr-BE" sz="2400" b="1" dirty="0">
              <a:solidFill>
                <a:schemeClr val="tx1"/>
              </a:solidFill>
            </a:endParaRPr>
          </a:p>
        </p:txBody>
      </p:sp>
      <p:sp>
        <p:nvSpPr>
          <p:cNvPr id="11" name="Titre 1">
            <a:extLst>
              <a:ext uri="{FF2B5EF4-FFF2-40B4-BE49-F238E27FC236}">
                <a16:creationId xmlns:a16="http://schemas.microsoft.com/office/drawing/2014/main" id="{EB6FF0A2-E4B1-429E-AD61-D234745402A2}"/>
              </a:ext>
            </a:extLst>
          </p:cNvPr>
          <p:cNvSpPr txBox="1">
            <a:spLocks/>
          </p:cNvSpPr>
          <p:nvPr/>
        </p:nvSpPr>
        <p:spPr bwMode="auto">
          <a:xfrm>
            <a:off x="1547664" y="364409"/>
            <a:ext cx="7158608" cy="11923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BE" sz="4000" b="1" dirty="0">
                <a:effectLst>
                  <a:outerShdw blurRad="38100" dist="38100" dir="2700000" algn="tl">
                    <a:srgbClr val="000000">
                      <a:alpha val="43137"/>
                    </a:srgbClr>
                  </a:outerShdw>
                </a:effectLst>
              </a:rPr>
              <a:t> </a:t>
            </a:r>
            <a:r>
              <a:rPr lang="fr-BE" sz="4000" b="1" dirty="0">
                <a:solidFill>
                  <a:srgbClr val="006600"/>
                </a:solidFill>
                <a:effectLst>
                  <a:outerShdw blurRad="38100" dist="38100" dir="2700000" algn="tl">
                    <a:srgbClr val="000000">
                      <a:alpha val="43137"/>
                    </a:srgbClr>
                  </a:outerShdw>
                </a:effectLst>
              </a:rPr>
              <a:t>Commission des Forêts d’Afrique Centrale (COMIFAC)</a:t>
            </a:r>
          </a:p>
        </p:txBody>
      </p:sp>
    </p:spTree>
    <p:extLst>
      <p:ext uri="{BB962C8B-B14F-4D97-AF65-F5344CB8AC3E}">
        <p14:creationId xmlns:p14="http://schemas.microsoft.com/office/powerpoint/2010/main" val="140353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1547664" y="116632"/>
            <a:ext cx="7158608" cy="1805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BE" sz="4000" b="1" dirty="0">
                <a:solidFill>
                  <a:srgbClr val="006600"/>
                </a:solidFill>
                <a:effectLst>
                  <a:outerShdw blurRad="38100" dist="38100" dir="2700000" algn="tl">
                    <a:srgbClr val="000000">
                      <a:alpha val="43137"/>
                    </a:srgbClr>
                  </a:outerShdw>
                </a:effectLst>
              </a:rPr>
              <a:t>Congo Basin Forest Partnership (CBFP)</a:t>
            </a:r>
          </a:p>
          <a:p>
            <a:r>
              <a:rPr lang="fr-BE" sz="3000" i="1" dirty="0"/>
              <a:t>www.pfbc-cbfp.org</a:t>
            </a: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214" y="2440932"/>
            <a:ext cx="3968849" cy="2785374"/>
          </a:xfrm>
          <a:prstGeom prst="rect">
            <a:avLst/>
          </a:prstGeom>
          <a:ln>
            <a:solidFill>
              <a:srgbClr val="002060"/>
            </a:solidFill>
          </a:ln>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1640" y="1071136"/>
            <a:ext cx="1446826" cy="664002"/>
          </a:xfrm>
          <a:prstGeom prst="rect">
            <a:avLst/>
          </a:prstGeom>
        </p:spPr>
      </p:pic>
      <p:sp>
        <p:nvSpPr>
          <p:cNvPr id="7" name="Rectangle 6"/>
          <p:cNvSpPr/>
          <p:nvPr/>
        </p:nvSpPr>
        <p:spPr>
          <a:xfrm>
            <a:off x="4620938" y="2348880"/>
            <a:ext cx="4087553" cy="3631763"/>
          </a:xfrm>
          <a:prstGeom prst="rect">
            <a:avLst/>
          </a:prstGeom>
        </p:spPr>
        <p:txBody>
          <a:bodyPr wrap="square">
            <a:spAutoFit/>
          </a:bodyPr>
          <a:lstStyle/>
          <a:p>
            <a:r>
              <a:rPr lang="fr-BE" dirty="0"/>
              <a:t>♦ </a:t>
            </a:r>
            <a:r>
              <a:rPr lang="fr-FR" dirty="0" err="1"/>
              <a:t>Volountary</a:t>
            </a:r>
            <a:r>
              <a:rPr lang="fr-FR" dirty="0"/>
              <a:t> multi-stakeholders</a:t>
            </a:r>
            <a:endParaRPr lang="fr-BE" dirty="0"/>
          </a:p>
          <a:p>
            <a:endParaRPr lang="fr-BE" dirty="0"/>
          </a:p>
          <a:p>
            <a:r>
              <a:rPr lang="fr-BE" dirty="0"/>
              <a:t>♦  </a:t>
            </a:r>
            <a:r>
              <a:rPr lang="fr-FR" dirty="0"/>
              <a:t>Launch in 2002 by Colin Powell at WCDD</a:t>
            </a:r>
          </a:p>
          <a:p>
            <a:endParaRPr lang="fr-BE" dirty="0"/>
          </a:p>
          <a:p>
            <a:r>
              <a:rPr lang="fr-BE" dirty="0"/>
              <a:t>♦  </a:t>
            </a:r>
            <a:r>
              <a:rPr lang="fr-BE" dirty="0" err="1"/>
              <a:t>Biannual</a:t>
            </a:r>
            <a:r>
              <a:rPr lang="fr-BE" dirty="0"/>
              <a:t> meetings</a:t>
            </a:r>
          </a:p>
          <a:p>
            <a:endParaRPr lang="fr-BE" dirty="0"/>
          </a:p>
          <a:p>
            <a:r>
              <a:rPr lang="fr-BE" dirty="0"/>
              <a:t>♦ 100+ </a:t>
            </a:r>
            <a:r>
              <a:rPr lang="fr-BE" dirty="0" err="1"/>
              <a:t>members</a:t>
            </a:r>
            <a:endParaRPr lang="fr-BE" dirty="0"/>
          </a:p>
          <a:p>
            <a:endParaRPr lang="fr-BE" dirty="0"/>
          </a:p>
          <a:p>
            <a:r>
              <a:rPr lang="fr-BE" dirty="0"/>
              <a:t>♦ Partnership management : </a:t>
            </a:r>
            <a:r>
              <a:rPr lang="fr-BE" dirty="0" err="1"/>
              <a:t>rotating</a:t>
            </a:r>
            <a:r>
              <a:rPr lang="fr-BE" dirty="0"/>
              <a:t> facilitation </a:t>
            </a:r>
          </a:p>
          <a:p>
            <a:r>
              <a:rPr lang="fr-BE" sz="1400" i="1" dirty="0"/>
              <a:t> </a:t>
            </a:r>
            <a:endParaRPr lang="fr-BE" dirty="0"/>
          </a:p>
          <a:p>
            <a:endParaRPr lang="fr-BE" dirty="0"/>
          </a:p>
        </p:txBody>
      </p:sp>
      <p:sp>
        <p:nvSpPr>
          <p:cNvPr id="4" name="Rectangle 3"/>
          <p:cNvSpPr/>
          <p:nvPr/>
        </p:nvSpPr>
        <p:spPr>
          <a:xfrm>
            <a:off x="1331640" y="5413135"/>
            <a:ext cx="6984775" cy="1323439"/>
          </a:xfrm>
          <a:prstGeom prst="rect">
            <a:avLst/>
          </a:prstGeom>
        </p:spPr>
        <p:txBody>
          <a:bodyPr wrap="square">
            <a:spAutoFit/>
          </a:bodyPr>
          <a:lstStyle/>
          <a:p>
            <a:r>
              <a:rPr lang="fr-BE" sz="2000" b="1" dirty="0"/>
              <a:t>♦ </a:t>
            </a:r>
            <a:r>
              <a:rPr lang="fr-BE" sz="2000" b="1" dirty="0" err="1"/>
              <a:t>Role</a:t>
            </a:r>
            <a:r>
              <a:rPr lang="fr-BE" sz="2000" b="1" dirty="0"/>
              <a:t> : </a:t>
            </a:r>
          </a:p>
          <a:p>
            <a:r>
              <a:rPr lang="fr-BE" sz="2000" dirty="0"/>
              <a:t>     - Identification and coordination of </a:t>
            </a:r>
            <a:r>
              <a:rPr lang="fr-BE" sz="2000" dirty="0" err="1"/>
              <a:t>priority</a:t>
            </a:r>
            <a:r>
              <a:rPr lang="fr-BE" sz="2000" dirty="0"/>
              <a:t> interventions</a:t>
            </a:r>
          </a:p>
          <a:p>
            <a:r>
              <a:rPr lang="fr-BE" sz="2000" dirty="0"/>
              <a:t>     - Information sharing</a:t>
            </a:r>
          </a:p>
          <a:p>
            <a:r>
              <a:rPr lang="fr-BE" sz="2000" dirty="0"/>
              <a:t>     - Actions </a:t>
            </a:r>
            <a:r>
              <a:rPr lang="fr-BE" sz="2000" dirty="0" err="1"/>
              <a:t>emerging</a:t>
            </a:r>
            <a:r>
              <a:rPr lang="fr-BE" sz="2000" dirty="0"/>
              <a:t> issues</a:t>
            </a:r>
          </a:p>
        </p:txBody>
      </p:sp>
    </p:spTree>
    <p:extLst>
      <p:ext uri="{BB962C8B-B14F-4D97-AF65-F5344CB8AC3E}">
        <p14:creationId xmlns:p14="http://schemas.microsoft.com/office/powerpoint/2010/main" val="161380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Espace réservé du contenu 3" descr="regional_map_v10 [1280x768].tif"/>
          <p:cNvPicPr>
            <a:picLocks noGrp="1" noChangeAspect="1"/>
          </p:cNvPicPr>
          <p:nvPr>
            <p:ph idx="1"/>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598488" y="0"/>
            <a:ext cx="8831262" cy="6858000"/>
          </a:xfrm>
        </p:spPr>
      </p:pic>
      <p:sp>
        <p:nvSpPr>
          <p:cNvPr id="6" name="Espace réservé du contenu 2"/>
          <p:cNvSpPr txBox="1">
            <a:spLocks/>
          </p:cNvSpPr>
          <p:nvPr/>
        </p:nvSpPr>
        <p:spPr bwMode="auto">
          <a:xfrm>
            <a:off x="467544" y="1975149"/>
            <a:ext cx="4536504" cy="3637854"/>
          </a:xfrm>
          <a:prstGeom prst="rect">
            <a:avLst/>
          </a:prstGeom>
          <a:noFill/>
          <a:ln w="9525">
            <a:noFill/>
            <a:miter lim="800000"/>
            <a:headEnd/>
            <a:tailEnd/>
          </a:ln>
        </p:spPr>
        <p:txBody>
          <a:bodyPr/>
          <a:lstStyle/>
          <a:p>
            <a:pPr marL="342900" indent="-342900" eaLnBrk="0" hangingPunct="0">
              <a:spcBef>
                <a:spcPct val="20000"/>
              </a:spcBef>
              <a:spcAft>
                <a:spcPts val="600"/>
              </a:spcAft>
              <a:buFont typeface="Wingdings" pitchFamily="2" charset="2"/>
              <a:buChar char="Ø"/>
              <a:defRPr/>
            </a:pPr>
            <a:r>
              <a:rPr lang="fr-BE" sz="2200" dirty="0" err="1">
                <a:latin typeface="+mn-lt"/>
                <a:cs typeface="+mn-cs"/>
              </a:rPr>
              <a:t>Technical</a:t>
            </a:r>
            <a:r>
              <a:rPr lang="fr-BE" sz="2200" dirty="0">
                <a:latin typeface="+mn-lt"/>
                <a:cs typeface="+mn-cs"/>
              </a:rPr>
              <a:t> and </a:t>
            </a:r>
            <a:r>
              <a:rPr lang="fr-BE" sz="2200" dirty="0" err="1">
                <a:latin typeface="+mn-lt"/>
                <a:cs typeface="+mn-cs"/>
              </a:rPr>
              <a:t>scientific</a:t>
            </a:r>
            <a:r>
              <a:rPr lang="fr-BE" sz="2200" dirty="0">
                <a:latin typeface="+mn-lt"/>
                <a:cs typeface="+mn-cs"/>
              </a:rPr>
              <a:t> COMIFAC (2011)</a:t>
            </a:r>
          </a:p>
          <a:p>
            <a:pPr marL="342900" indent="-342900" eaLnBrk="0" hangingPunct="0">
              <a:spcBef>
                <a:spcPct val="20000"/>
              </a:spcBef>
              <a:spcAft>
                <a:spcPts val="600"/>
              </a:spcAft>
              <a:buFont typeface="Wingdings" pitchFamily="2" charset="2"/>
              <a:buChar char="Ø"/>
              <a:defRPr/>
            </a:pPr>
            <a:r>
              <a:rPr lang="fr-BE" sz="2200" dirty="0">
                <a:latin typeface="+mn-lt"/>
                <a:cs typeface="+mn-cs"/>
              </a:rPr>
              <a:t>10 countries </a:t>
            </a:r>
          </a:p>
          <a:p>
            <a:pPr marL="342900" indent="-342900" eaLnBrk="0" hangingPunct="0">
              <a:spcBef>
                <a:spcPct val="20000"/>
              </a:spcBef>
              <a:spcAft>
                <a:spcPts val="600"/>
              </a:spcAft>
              <a:buFont typeface="Wingdings" pitchFamily="2" charset="2"/>
              <a:buChar char="Ø"/>
              <a:defRPr/>
            </a:pPr>
            <a:r>
              <a:rPr lang="fr-BE" sz="2200" dirty="0" err="1">
                <a:latin typeface="+mn-lt"/>
                <a:cs typeface="+mn-cs"/>
              </a:rPr>
              <a:t>Based</a:t>
            </a:r>
            <a:r>
              <a:rPr lang="fr-BE" sz="2200" dirty="0">
                <a:latin typeface="+mn-lt"/>
                <a:cs typeface="+mn-cs"/>
              </a:rPr>
              <a:t> in Yaoundé (COMIFAC) + AT Kinshasa + Italie (JRC) + National Coordinations </a:t>
            </a:r>
          </a:p>
          <a:p>
            <a:pPr marL="342900" indent="-342900" eaLnBrk="0" hangingPunct="0">
              <a:spcBef>
                <a:spcPct val="20000"/>
              </a:spcBef>
              <a:spcAft>
                <a:spcPts val="600"/>
              </a:spcAft>
              <a:buFont typeface="Wingdings" pitchFamily="2" charset="2"/>
              <a:buChar char="Ø"/>
              <a:defRPr/>
            </a:pPr>
            <a:r>
              <a:rPr lang="en-US" sz="2200" b="1" dirty="0">
                <a:solidFill>
                  <a:schemeClr val="accent6">
                    <a:lumMod val="50000"/>
                  </a:schemeClr>
                </a:solidFill>
                <a:effectLst>
                  <a:outerShdw blurRad="38100" dist="38100" dir="2700000" algn="tl">
                    <a:srgbClr val="000000">
                      <a:alpha val="43137"/>
                    </a:srgbClr>
                  </a:outerShdw>
                </a:effectLst>
                <a:latin typeface="+mn-lt"/>
                <a:cs typeface="+mn-cs"/>
              </a:rPr>
              <a:t>Key part of the COMIFAC “Convergence Plan”</a:t>
            </a:r>
            <a:endParaRPr lang="fr-BE" sz="2200" b="1" dirty="0">
              <a:solidFill>
                <a:schemeClr val="accent6">
                  <a:lumMod val="50000"/>
                </a:schemeClr>
              </a:solidFill>
              <a:effectLst>
                <a:outerShdw blurRad="38100" dist="38100" dir="2700000" algn="tl">
                  <a:srgbClr val="000000">
                    <a:alpha val="43137"/>
                  </a:srgbClr>
                </a:outerShdw>
              </a:effectLst>
              <a:latin typeface="+mn-lt"/>
            </a:endParaRPr>
          </a:p>
        </p:txBody>
      </p:sp>
      <p:pic>
        <p:nvPicPr>
          <p:cNvPr id="9221" name="Picture 4" descr="OFAC logo"/>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18376" y="404664"/>
            <a:ext cx="2121576" cy="815628"/>
          </a:xfrm>
          <a:prstGeom prst="rect">
            <a:avLst/>
          </a:prstGeom>
          <a:noFill/>
          <a:ln w="9525">
            <a:noFill/>
            <a:miter lim="800000"/>
            <a:headEnd/>
            <a:tailEnd/>
          </a:ln>
        </p:spPr>
      </p:pic>
      <p:sp>
        <p:nvSpPr>
          <p:cNvPr id="5" name="Rectangle 4"/>
          <p:cNvSpPr/>
          <p:nvPr/>
        </p:nvSpPr>
        <p:spPr>
          <a:xfrm>
            <a:off x="1240234" y="5376118"/>
            <a:ext cx="7436221" cy="1077218"/>
          </a:xfrm>
          <a:prstGeom prst="rect">
            <a:avLst/>
          </a:prstGeom>
        </p:spPr>
        <p:txBody>
          <a:bodyPr wrap="square">
            <a:spAutoFit/>
          </a:bodyPr>
          <a:lstStyle/>
          <a:p>
            <a:pPr>
              <a:spcAft>
                <a:spcPts val="0"/>
              </a:spcAft>
            </a:pPr>
            <a:r>
              <a:rPr lang="en-US" sz="3200" dirty="0">
                <a:solidFill>
                  <a:srgbClr val="006600"/>
                </a:solidFill>
                <a:latin typeface="Arial Narrow"/>
                <a:ea typeface="Times New Roman"/>
                <a:cs typeface="Times New Roman"/>
              </a:rPr>
              <a:t>=&gt; Ensures the </a:t>
            </a:r>
            <a:r>
              <a:rPr lang="en-US" sz="3200" b="1" dirty="0">
                <a:solidFill>
                  <a:srgbClr val="006600"/>
                </a:solidFill>
                <a:effectLst>
                  <a:outerShdw blurRad="38100" dist="38100" dir="2700000" algn="tl">
                    <a:srgbClr val="000000">
                      <a:alpha val="43137"/>
                    </a:srgbClr>
                  </a:outerShdw>
                </a:effectLst>
                <a:latin typeface="Arial Narrow"/>
                <a:ea typeface="Times New Roman"/>
                <a:cs typeface="Times New Roman"/>
              </a:rPr>
              <a:t>permanent availability </a:t>
            </a:r>
            <a:r>
              <a:rPr lang="en-US" sz="3200" dirty="0">
                <a:solidFill>
                  <a:srgbClr val="006600"/>
                </a:solidFill>
                <a:latin typeface="Arial Narrow"/>
                <a:ea typeface="Times New Roman"/>
                <a:cs typeface="Times New Roman"/>
              </a:rPr>
              <a:t>of </a:t>
            </a:r>
            <a:r>
              <a:rPr lang="en-US" sz="3200" b="1" dirty="0">
                <a:solidFill>
                  <a:srgbClr val="006600"/>
                </a:solidFill>
                <a:effectLst>
                  <a:outerShdw blurRad="38100" dist="38100" dir="2700000" algn="tl">
                    <a:srgbClr val="000000">
                      <a:alpha val="43137"/>
                    </a:srgbClr>
                  </a:outerShdw>
                </a:effectLst>
                <a:latin typeface="Arial Narrow"/>
                <a:ea typeface="Times New Roman"/>
                <a:cs typeface="Times New Roman"/>
              </a:rPr>
              <a:t>information</a:t>
            </a:r>
            <a:r>
              <a:rPr lang="en-US" sz="3200" dirty="0">
                <a:solidFill>
                  <a:srgbClr val="006600"/>
                </a:solidFill>
                <a:latin typeface="Arial Narrow"/>
                <a:ea typeface="Times New Roman"/>
                <a:cs typeface="Times New Roman"/>
              </a:rPr>
              <a:t> on </a:t>
            </a:r>
            <a:r>
              <a:rPr lang="en-US" sz="3200" b="1" dirty="0">
                <a:solidFill>
                  <a:srgbClr val="006600"/>
                </a:solidFill>
                <a:effectLst>
                  <a:outerShdw blurRad="38100" dist="38100" dir="2700000" algn="tl">
                    <a:srgbClr val="000000">
                      <a:alpha val="43137"/>
                    </a:srgbClr>
                  </a:outerShdw>
                </a:effectLst>
                <a:latin typeface="Arial Narrow"/>
                <a:ea typeface="Times New Roman"/>
                <a:cs typeface="Times New Roman"/>
              </a:rPr>
              <a:t>forest ecosystems</a:t>
            </a:r>
            <a:endParaRPr lang="fr-BE" sz="3200" b="1" u="sng" dirty="0">
              <a:solidFill>
                <a:srgbClr val="006600"/>
              </a:solidFill>
              <a:effectLst>
                <a:outerShdw blurRad="38100" dist="38100" dir="2700000" algn="tl">
                  <a:srgbClr val="000000">
                    <a:alpha val="43137"/>
                  </a:srgbClr>
                </a:outerShdw>
              </a:effectLst>
              <a:latin typeface="Arial Narrow"/>
              <a:ea typeface="Times New Roman"/>
              <a:cs typeface="Times New Roman"/>
            </a:endParaRPr>
          </a:p>
        </p:txBody>
      </p:sp>
      <p:sp>
        <p:nvSpPr>
          <p:cNvPr id="7" name="Étoile à 5 branches 6"/>
          <p:cNvSpPr/>
          <p:nvPr/>
        </p:nvSpPr>
        <p:spPr>
          <a:xfrm>
            <a:off x="5868144" y="2780928"/>
            <a:ext cx="144016" cy="144016"/>
          </a:xfrm>
          <a:prstGeom prst="star5">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Étoile à 5 branches 7"/>
          <p:cNvSpPr/>
          <p:nvPr/>
        </p:nvSpPr>
        <p:spPr>
          <a:xfrm>
            <a:off x="5364088" y="1628800"/>
            <a:ext cx="144016" cy="144016"/>
          </a:xfrm>
          <a:prstGeom prst="star5">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Étoile à 5 branches 8"/>
          <p:cNvSpPr/>
          <p:nvPr/>
        </p:nvSpPr>
        <p:spPr>
          <a:xfrm>
            <a:off x="5004048" y="404664"/>
            <a:ext cx="144016" cy="144016"/>
          </a:xfrm>
          <a:prstGeom prst="star5">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flipH="1" flipV="1">
            <a:off x="5004048" y="-27384"/>
            <a:ext cx="72008" cy="33580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6485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e 48"/>
          <p:cNvGrpSpPr/>
          <p:nvPr/>
        </p:nvGrpSpPr>
        <p:grpSpPr>
          <a:xfrm>
            <a:off x="327339" y="966928"/>
            <a:ext cx="8493133" cy="3471895"/>
            <a:chOff x="142875" y="1428750"/>
            <a:chExt cx="8715375" cy="3429000"/>
          </a:xfrm>
        </p:grpSpPr>
        <p:sp>
          <p:nvSpPr>
            <p:cNvPr id="35" name="Oval 34"/>
            <p:cNvSpPr/>
            <p:nvPr/>
          </p:nvSpPr>
          <p:spPr bwMode="auto">
            <a:xfrm>
              <a:off x="593725" y="1500188"/>
              <a:ext cx="7858125" cy="3357562"/>
            </a:xfrm>
            <a:prstGeom prst="ellipse">
              <a:avLst/>
            </a:prstGeom>
            <a:solidFill>
              <a:srgbClr val="FFE3AB"/>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BE" sz="2400" b="0" dirty="0">
                  <a:solidFill>
                    <a:srgbClr val="000000"/>
                  </a:solidFill>
                </a:rPr>
                <a:t>Partenariat des Forêts du Bassin du Congo</a:t>
              </a:r>
            </a:p>
          </p:txBody>
        </p:sp>
        <p:sp>
          <p:nvSpPr>
            <p:cNvPr id="36" name="Oval 35"/>
            <p:cNvSpPr/>
            <p:nvPr/>
          </p:nvSpPr>
          <p:spPr bwMode="auto">
            <a:xfrm>
              <a:off x="142875" y="3429000"/>
              <a:ext cx="1428754" cy="542191"/>
            </a:xfrm>
            <a:prstGeom prst="ellipse">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rgbClr val="000000"/>
                  </a:solidFill>
                </a:rPr>
                <a:t>Donneurs</a:t>
              </a:r>
              <a:endParaRPr lang="en-GB" sz="1400" dirty="0">
                <a:solidFill>
                  <a:srgbClr val="000000"/>
                </a:solidFill>
              </a:endParaRPr>
            </a:p>
          </p:txBody>
        </p:sp>
        <p:sp>
          <p:nvSpPr>
            <p:cNvPr id="37" name="Oval 36"/>
            <p:cNvSpPr/>
            <p:nvPr/>
          </p:nvSpPr>
          <p:spPr bwMode="auto">
            <a:xfrm>
              <a:off x="142875" y="2214563"/>
              <a:ext cx="1714506" cy="474418"/>
            </a:xfrm>
            <a:prstGeom prst="ellipse">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Recherche</a:t>
              </a:r>
              <a:endParaRPr lang="en-GB" sz="1400" dirty="0">
                <a:solidFill>
                  <a:srgbClr val="000000"/>
                </a:solidFill>
              </a:endParaRPr>
            </a:p>
          </p:txBody>
        </p:sp>
        <p:sp>
          <p:nvSpPr>
            <p:cNvPr id="38" name="Oval 37"/>
            <p:cNvSpPr/>
            <p:nvPr/>
          </p:nvSpPr>
          <p:spPr bwMode="auto">
            <a:xfrm>
              <a:off x="7298386" y="3500438"/>
              <a:ext cx="1559864" cy="474418"/>
            </a:xfrm>
            <a:prstGeom prst="ellipse">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NU</a:t>
              </a:r>
              <a:endParaRPr lang="en-GB" sz="1400" dirty="0">
                <a:solidFill>
                  <a:srgbClr val="000000"/>
                </a:solidFill>
              </a:endParaRPr>
            </a:p>
          </p:txBody>
        </p:sp>
        <p:sp>
          <p:nvSpPr>
            <p:cNvPr id="40" name="Oval 39"/>
            <p:cNvSpPr/>
            <p:nvPr/>
          </p:nvSpPr>
          <p:spPr bwMode="auto">
            <a:xfrm>
              <a:off x="2583462" y="1428750"/>
              <a:ext cx="1988490" cy="542191"/>
            </a:xfrm>
            <a:prstGeom prst="ellipse">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rgbClr val="000000"/>
                  </a:solidFill>
                </a:rPr>
                <a:t>Secteur</a:t>
              </a:r>
              <a:r>
                <a:rPr lang="en-US" sz="1400" dirty="0">
                  <a:solidFill>
                    <a:srgbClr val="000000"/>
                  </a:solidFill>
                </a:rPr>
                <a:t> </a:t>
              </a:r>
              <a:r>
                <a:rPr lang="en-US" sz="1400" dirty="0" err="1">
                  <a:solidFill>
                    <a:srgbClr val="000000"/>
                  </a:solidFill>
                </a:rPr>
                <a:t>privé</a:t>
              </a:r>
              <a:endParaRPr lang="en-GB" sz="1400" dirty="0">
                <a:solidFill>
                  <a:srgbClr val="000000"/>
                </a:solidFill>
              </a:endParaRPr>
            </a:p>
          </p:txBody>
        </p:sp>
        <p:sp>
          <p:nvSpPr>
            <p:cNvPr id="41" name="Oval 40"/>
            <p:cNvSpPr/>
            <p:nvPr/>
          </p:nvSpPr>
          <p:spPr bwMode="auto">
            <a:xfrm>
              <a:off x="5083785" y="1428750"/>
              <a:ext cx="1714506" cy="542192"/>
            </a:xfrm>
            <a:prstGeom prst="ellipse">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ONGs</a:t>
              </a:r>
              <a:endParaRPr lang="en-GB" sz="1400" dirty="0">
                <a:solidFill>
                  <a:srgbClr val="000000"/>
                </a:solidFill>
              </a:endParaRPr>
            </a:p>
          </p:txBody>
        </p:sp>
        <p:sp>
          <p:nvSpPr>
            <p:cNvPr id="39" name="Oval 38"/>
            <p:cNvSpPr/>
            <p:nvPr/>
          </p:nvSpPr>
          <p:spPr bwMode="auto">
            <a:xfrm>
              <a:off x="7143776" y="2143125"/>
              <a:ext cx="1571620" cy="500060"/>
            </a:xfrm>
            <a:prstGeom prst="ellipse">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M" sz="1400" dirty="0">
                  <a:solidFill>
                    <a:srgbClr val="000000"/>
                  </a:solidFill>
                </a:rPr>
                <a:t>Public</a:t>
              </a:r>
            </a:p>
          </p:txBody>
        </p:sp>
      </p:grpSp>
      <p:sp>
        <p:nvSpPr>
          <p:cNvPr id="43" name="Oval 8"/>
          <p:cNvSpPr/>
          <p:nvPr/>
        </p:nvSpPr>
        <p:spPr bwMode="auto">
          <a:xfrm>
            <a:off x="1728303" y="2556577"/>
            <a:ext cx="5430036" cy="1735947"/>
          </a:xfrm>
          <a:prstGeom prst="ellipse">
            <a:avLst/>
          </a:prstGeom>
          <a:solidFill>
            <a:schemeClr val="accent2">
              <a:lumMod val="60000"/>
              <a:lumOff val="40000"/>
            </a:schemeClr>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4800" b="0" dirty="0">
                <a:solidFill>
                  <a:srgbClr val="000000"/>
                </a:solidFill>
              </a:rPr>
              <a:t> </a:t>
            </a:r>
            <a:r>
              <a:rPr lang="en-US" sz="4000" b="0" dirty="0">
                <a:solidFill>
                  <a:srgbClr val="000000"/>
                </a:solidFill>
              </a:rPr>
              <a:t>DATA Base</a:t>
            </a:r>
            <a:endParaRPr lang="en-GB" sz="4800" b="0" dirty="0">
              <a:solidFill>
                <a:srgbClr val="000000"/>
              </a:solidFill>
            </a:endParaRPr>
          </a:p>
        </p:txBody>
      </p:sp>
      <p:sp>
        <p:nvSpPr>
          <p:cNvPr id="9" name="Oval 8"/>
          <p:cNvSpPr/>
          <p:nvPr/>
        </p:nvSpPr>
        <p:spPr bwMode="auto">
          <a:xfrm>
            <a:off x="1707195" y="2560000"/>
            <a:ext cx="5430036" cy="1735947"/>
          </a:xfrm>
          <a:prstGeom prst="ellipse">
            <a:avLst/>
          </a:prstGeom>
          <a:solidFill>
            <a:schemeClr val="accent1"/>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4800" b="0" dirty="0">
                <a:solidFill>
                  <a:srgbClr val="000000"/>
                </a:solidFill>
              </a:rPr>
              <a:t> </a:t>
            </a:r>
            <a:r>
              <a:rPr lang="en-US" sz="4000" b="0" dirty="0">
                <a:solidFill>
                  <a:srgbClr val="000000"/>
                </a:solidFill>
              </a:rPr>
              <a:t>COMIFAC</a:t>
            </a:r>
            <a:endParaRPr lang="en-GB" sz="4800" b="0" dirty="0">
              <a:solidFill>
                <a:srgbClr val="000000"/>
              </a:solidFill>
            </a:endParaRPr>
          </a:p>
        </p:txBody>
      </p:sp>
      <p:grpSp>
        <p:nvGrpSpPr>
          <p:cNvPr id="44" name="Groupe 43"/>
          <p:cNvGrpSpPr/>
          <p:nvPr/>
        </p:nvGrpSpPr>
        <p:grpSpPr>
          <a:xfrm>
            <a:off x="1514808" y="2197452"/>
            <a:ext cx="5986943" cy="2169923"/>
            <a:chOff x="1428798" y="2643188"/>
            <a:chExt cx="6143605" cy="2143114"/>
          </a:xfrm>
        </p:grpSpPr>
        <p:sp>
          <p:nvSpPr>
            <p:cNvPr id="10" name="Oval 9"/>
            <p:cNvSpPr/>
            <p:nvPr/>
          </p:nvSpPr>
          <p:spPr bwMode="auto">
            <a:xfrm>
              <a:off x="1428798" y="4286242"/>
              <a:ext cx="1500182" cy="500060"/>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rgbClr val="000000"/>
                  </a:solidFill>
                </a:rPr>
                <a:t>RCA</a:t>
              </a:r>
              <a:endParaRPr lang="en-GB" sz="1400" b="0" dirty="0">
                <a:solidFill>
                  <a:srgbClr val="000000"/>
                </a:solidFill>
              </a:endParaRPr>
            </a:p>
          </p:txBody>
        </p:sp>
        <p:sp>
          <p:nvSpPr>
            <p:cNvPr id="11" name="Oval 10"/>
            <p:cNvSpPr/>
            <p:nvPr/>
          </p:nvSpPr>
          <p:spPr bwMode="auto">
            <a:xfrm>
              <a:off x="1500223" y="3786188"/>
              <a:ext cx="1500183" cy="500060"/>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rgbClr val="000000"/>
                  </a:solidFill>
                </a:rPr>
                <a:t>Congo</a:t>
              </a:r>
              <a:endParaRPr lang="en-GB" sz="1400" b="0" dirty="0">
                <a:solidFill>
                  <a:srgbClr val="000000"/>
                </a:solidFill>
              </a:endParaRPr>
            </a:p>
          </p:txBody>
        </p:sp>
        <p:sp>
          <p:nvSpPr>
            <p:cNvPr id="12" name="Oval 11"/>
            <p:cNvSpPr/>
            <p:nvPr/>
          </p:nvSpPr>
          <p:spPr bwMode="auto">
            <a:xfrm>
              <a:off x="1500223" y="3214688"/>
              <a:ext cx="1500183" cy="500060"/>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rgbClr val="000000"/>
                  </a:solidFill>
                </a:rPr>
                <a:t>RDC</a:t>
              </a:r>
              <a:endParaRPr lang="en-GB" sz="1400" b="0" dirty="0">
                <a:solidFill>
                  <a:srgbClr val="000000"/>
                </a:solidFill>
              </a:endParaRPr>
            </a:p>
          </p:txBody>
        </p:sp>
        <p:sp>
          <p:nvSpPr>
            <p:cNvPr id="13" name="Oval 12"/>
            <p:cNvSpPr/>
            <p:nvPr/>
          </p:nvSpPr>
          <p:spPr bwMode="auto">
            <a:xfrm>
              <a:off x="5929345" y="4286242"/>
              <a:ext cx="1643058" cy="500060"/>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400" b="0" dirty="0">
                  <a:solidFill>
                    <a:srgbClr val="000000"/>
                  </a:solidFill>
                </a:rPr>
                <a:t>Cameroun</a:t>
              </a:r>
              <a:endParaRPr lang="en-GB" sz="1400" b="0" dirty="0">
                <a:solidFill>
                  <a:srgbClr val="000000"/>
                </a:solidFill>
              </a:endParaRPr>
            </a:p>
          </p:txBody>
        </p:sp>
        <p:sp>
          <p:nvSpPr>
            <p:cNvPr id="14" name="Oval 13"/>
            <p:cNvSpPr/>
            <p:nvPr/>
          </p:nvSpPr>
          <p:spPr bwMode="auto">
            <a:xfrm>
              <a:off x="5929334" y="3786188"/>
              <a:ext cx="1500183" cy="500060"/>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rgbClr val="000000"/>
                  </a:solidFill>
                </a:rPr>
                <a:t>Gabon</a:t>
              </a:r>
              <a:endParaRPr lang="en-GB" sz="1400" b="0" dirty="0">
                <a:solidFill>
                  <a:srgbClr val="000000"/>
                </a:solidFill>
              </a:endParaRPr>
            </a:p>
          </p:txBody>
        </p:sp>
        <p:sp>
          <p:nvSpPr>
            <p:cNvPr id="15" name="Oval 14"/>
            <p:cNvSpPr/>
            <p:nvPr/>
          </p:nvSpPr>
          <p:spPr bwMode="auto">
            <a:xfrm>
              <a:off x="5929334" y="3214688"/>
              <a:ext cx="1500183" cy="500060"/>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M" sz="1400" dirty="0">
                  <a:solidFill>
                    <a:srgbClr val="000000"/>
                  </a:solidFill>
                </a:rPr>
                <a:t>Guinée équatoriale</a:t>
              </a:r>
              <a:endParaRPr lang="fr-CM" sz="1400" b="0" dirty="0">
                <a:solidFill>
                  <a:srgbClr val="000000"/>
                </a:solidFill>
              </a:endParaRPr>
            </a:p>
          </p:txBody>
        </p:sp>
        <p:grpSp>
          <p:nvGrpSpPr>
            <p:cNvPr id="3" name="Group 49"/>
            <p:cNvGrpSpPr/>
            <p:nvPr/>
          </p:nvGrpSpPr>
          <p:grpSpPr bwMode="auto">
            <a:xfrm>
              <a:off x="1500192" y="2643188"/>
              <a:ext cx="5857897" cy="500063"/>
              <a:chOff x="1928794" y="1571612"/>
              <a:chExt cx="5857916" cy="500066"/>
            </a:xfrm>
            <a:solidFill>
              <a:schemeClr val="accent1">
                <a:lumMod val="75000"/>
              </a:schemeClr>
            </a:solidFill>
            <a:effectLst/>
            <a:scene3d>
              <a:camera prst="orthographicFront">
                <a:rot lat="0" lon="0" rev="0"/>
              </a:camera>
              <a:lightRig rig="balanced" dir="t">
                <a:rot lat="0" lon="0" rev="8700000"/>
              </a:lightRig>
            </a:scene3d>
          </p:grpSpPr>
          <p:sp>
            <p:nvSpPr>
              <p:cNvPr id="16" name="Oval 15"/>
              <p:cNvSpPr/>
              <p:nvPr/>
            </p:nvSpPr>
            <p:spPr>
              <a:xfrm>
                <a:off x="1928794" y="1571612"/>
                <a:ext cx="1500198" cy="500066"/>
              </a:xfrm>
              <a:prstGeom prst="ellips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rgbClr val="000000"/>
                    </a:solidFill>
                  </a:rPr>
                  <a:t>Tc</a:t>
                </a:r>
                <a:r>
                  <a:rPr lang="en-US" sz="1400" b="0" dirty="0" err="1">
                    <a:solidFill>
                      <a:srgbClr val="000000"/>
                    </a:solidFill>
                  </a:rPr>
                  <a:t>had</a:t>
                </a:r>
                <a:endParaRPr lang="en-GB" sz="1400" b="0" dirty="0">
                  <a:solidFill>
                    <a:srgbClr val="000000"/>
                  </a:solidFill>
                </a:endParaRPr>
              </a:p>
            </p:txBody>
          </p:sp>
          <p:sp>
            <p:nvSpPr>
              <p:cNvPr id="17" name="Oval 16"/>
              <p:cNvSpPr/>
              <p:nvPr/>
            </p:nvSpPr>
            <p:spPr>
              <a:xfrm>
                <a:off x="3357554" y="1571612"/>
                <a:ext cx="1500198" cy="500066"/>
              </a:xfrm>
              <a:prstGeom prst="ellips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rgbClr val="000000"/>
                    </a:solidFill>
                  </a:rPr>
                  <a:t>Sao Tome </a:t>
                </a:r>
              </a:p>
              <a:p>
                <a:pPr algn="ctr">
                  <a:defRPr/>
                </a:pPr>
                <a:r>
                  <a:rPr lang="en-US" sz="1400" b="0" dirty="0">
                    <a:solidFill>
                      <a:srgbClr val="000000"/>
                    </a:solidFill>
                  </a:rPr>
                  <a:t>Principe</a:t>
                </a:r>
                <a:endParaRPr lang="en-GB" sz="1400" b="0" dirty="0">
                  <a:solidFill>
                    <a:srgbClr val="000000"/>
                  </a:solidFill>
                </a:endParaRPr>
              </a:p>
            </p:txBody>
          </p:sp>
          <p:sp>
            <p:nvSpPr>
              <p:cNvPr id="18" name="Oval 17"/>
              <p:cNvSpPr/>
              <p:nvPr/>
            </p:nvSpPr>
            <p:spPr>
              <a:xfrm>
                <a:off x="4857752" y="1571612"/>
                <a:ext cx="1500198" cy="500066"/>
              </a:xfrm>
              <a:prstGeom prst="ellips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rgbClr val="000000"/>
                    </a:solidFill>
                  </a:rPr>
                  <a:t>Rwanda</a:t>
                </a:r>
                <a:endParaRPr lang="en-GB" sz="1400" b="0" dirty="0">
                  <a:solidFill>
                    <a:srgbClr val="000000"/>
                  </a:solidFill>
                </a:endParaRPr>
              </a:p>
            </p:txBody>
          </p:sp>
          <p:sp>
            <p:nvSpPr>
              <p:cNvPr id="19" name="Oval 18"/>
              <p:cNvSpPr/>
              <p:nvPr/>
            </p:nvSpPr>
            <p:spPr>
              <a:xfrm>
                <a:off x="6286512" y="1571612"/>
                <a:ext cx="1500198" cy="500066"/>
              </a:xfrm>
              <a:prstGeom prst="ellips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rgbClr val="000000"/>
                    </a:solidFill>
                  </a:rPr>
                  <a:t>Burundi</a:t>
                </a:r>
                <a:endParaRPr lang="en-GB" sz="1400" b="0" dirty="0">
                  <a:solidFill>
                    <a:srgbClr val="000000"/>
                  </a:solidFill>
                </a:endParaRPr>
              </a:p>
            </p:txBody>
          </p:sp>
        </p:grpSp>
      </p:grpSp>
      <p:sp>
        <p:nvSpPr>
          <p:cNvPr id="7" name="Oval 6"/>
          <p:cNvSpPr/>
          <p:nvPr/>
        </p:nvSpPr>
        <p:spPr bwMode="auto">
          <a:xfrm>
            <a:off x="3026551" y="3785162"/>
            <a:ext cx="2645402" cy="867974"/>
          </a:xfrm>
          <a:prstGeom prst="ellipse">
            <a:avLst/>
          </a:prstGeom>
          <a:solidFill>
            <a:srgbClr val="00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rgbClr val="FFFFFF"/>
                </a:solidFill>
              </a:rPr>
              <a:t>OFAC</a:t>
            </a:r>
            <a:endParaRPr lang="en-GB" sz="4000" dirty="0">
              <a:solidFill>
                <a:srgbClr val="FFFFFF"/>
              </a:solidFill>
            </a:endParaRPr>
          </a:p>
        </p:txBody>
      </p:sp>
      <p:cxnSp>
        <p:nvCxnSpPr>
          <p:cNvPr id="48" name="Elbow Connector 47"/>
          <p:cNvCxnSpPr/>
          <p:nvPr/>
        </p:nvCxnSpPr>
        <p:spPr>
          <a:xfrm rot="5400000" flipH="1" flipV="1">
            <a:off x="2933420" y="3863764"/>
            <a:ext cx="339856" cy="2040626"/>
          </a:xfrm>
          <a:prstGeom prst="bentConnector3">
            <a:avLst>
              <a:gd name="adj1" fmla="val 50000"/>
            </a:avLst>
          </a:prstGeom>
          <a:ln>
            <a:noFill/>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0">
            <a:schemeClr val="accent4"/>
          </a:fillRef>
          <a:effectRef idx="0">
            <a:schemeClr val="accent4"/>
          </a:effectRef>
          <a:fontRef idx="minor">
            <a:schemeClr val="tx1"/>
          </a:fontRef>
        </p:style>
      </p:cxnSp>
      <p:pic>
        <p:nvPicPr>
          <p:cNvPr id="27" name="Imag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5" y="6113521"/>
            <a:ext cx="886177" cy="616326"/>
          </a:xfrm>
          <a:prstGeom prst="rect">
            <a:avLst/>
          </a:prstGeom>
        </p:spPr>
      </p:pic>
      <p:pic>
        <p:nvPicPr>
          <p:cNvPr id="28" name="Image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9712" y="5160094"/>
            <a:ext cx="611693" cy="490457"/>
          </a:xfrm>
          <a:prstGeom prst="rect">
            <a:avLst/>
          </a:prstGeom>
        </p:spPr>
      </p:pic>
      <p:pic>
        <p:nvPicPr>
          <p:cNvPr id="29" name="Image 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72343" y="5098076"/>
            <a:ext cx="1331705" cy="629231"/>
          </a:xfrm>
          <a:prstGeom prst="rect">
            <a:avLst/>
          </a:prstGeom>
        </p:spPr>
      </p:pic>
      <p:pic>
        <p:nvPicPr>
          <p:cNvPr id="30" name="Image 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71800" y="5035090"/>
            <a:ext cx="861402" cy="770174"/>
          </a:xfrm>
          <a:prstGeom prst="rect">
            <a:avLst/>
          </a:prstGeom>
        </p:spPr>
      </p:pic>
      <p:pic>
        <p:nvPicPr>
          <p:cNvPr id="31" name="Image 3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50922" y="5148848"/>
            <a:ext cx="1255739" cy="515625"/>
          </a:xfrm>
          <a:prstGeom prst="rect">
            <a:avLst/>
          </a:prstGeom>
        </p:spPr>
      </p:pic>
      <p:pic>
        <p:nvPicPr>
          <p:cNvPr id="32" name="Image 3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08532" y="5099318"/>
            <a:ext cx="750584" cy="626454"/>
          </a:xfrm>
          <a:prstGeom prst="rect">
            <a:avLst/>
          </a:prstGeom>
        </p:spPr>
      </p:pic>
      <p:sp>
        <p:nvSpPr>
          <p:cNvPr id="33" name="ZoneTexte 32"/>
          <p:cNvSpPr txBox="1"/>
          <p:nvPr/>
        </p:nvSpPr>
        <p:spPr>
          <a:xfrm>
            <a:off x="232768" y="4582289"/>
            <a:ext cx="5688632" cy="430887"/>
          </a:xfrm>
          <a:prstGeom prst="rect">
            <a:avLst/>
          </a:prstGeom>
          <a:noFill/>
        </p:spPr>
        <p:txBody>
          <a:bodyPr wrap="square" rtlCol="0">
            <a:spAutoFit/>
          </a:bodyPr>
          <a:lstStyle/>
          <a:p>
            <a:r>
              <a:rPr lang="fr-FR" sz="2200" dirty="0" err="1"/>
              <a:t>Technical</a:t>
            </a:r>
            <a:r>
              <a:rPr lang="fr-FR" sz="2200" dirty="0"/>
              <a:t> support</a:t>
            </a:r>
          </a:p>
        </p:txBody>
      </p:sp>
      <p:pic>
        <p:nvPicPr>
          <p:cNvPr id="45" name="Image 44" descr="ELdZ_Coop_Allemande_fr_150dpi.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13020" y="6160985"/>
            <a:ext cx="879687" cy="515982"/>
          </a:xfrm>
          <a:prstGeom prst="rect">
            <a:avLst/>
          </a:prstGeom>
        </p:spPr>
      </p:pic>
      <p:pic>
        <p:nvPicPr>
          <p:cNvPr id="46" name="Image 45" descr="giz_logo-standard-4c.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96978" y="5057888"/>
            <a:ext cx="834965" cy="720214"/>
          </a:xfrm>
          <a:prstGeom prst="rect">
            <a:avLst/>
          </a:prstGeom>
        </p:spPr>
      </p:pic>
      <p:sp>
        <p:nvSpPr>
          <p:cNvPr id="50" name="ZoneTexte 49"/>
          <p:cNvSpPr txBox="1"/>
          <p:nvPr/>
        </p:nvSpPr>
        <p:spPr>
          <a:xfrm>
            <a:off x="277909" y="5734417"/>
            <a:ext cx="5688632" cy="430887"/>
          </a:xfrm>
          <a:prstGeom prst="rect">
            <a:avLst/>
          </a:prstGeom>
          <a:noFill/>
        </p:spPr>
        <p:txBody>
          <a:bodyPr wrap="square" rtlCol="0">
            <a:spAutoFit/>
          </a:bodyPr>
          <a:lstStyle/>
          <a:p>
            <a:r>
              <a:rPr lang="fr-FR" sz="2200" dirty="0"/>
              <a:t>Financial support</a:t>
            </a:r>
          </a:p>
        </p:txBody>
      </p:sp>
      <p:sp>
        <p:nvSpPr>
          <p:cNvPr id="42" name="Titre 1">
            <a:extLst>
              <a:ext uri="{FF2B5EF4-FFF2-40B4-BE49-F238E27FC236}">
                <a16:creationId xmlns:a16="http://schemas.microsoft.com/office/drawing/2014/main" id="{6AE1B223-DA78-4895-83C6-661380C26D72}"/>
              </a:ext>
            </a:extLst>
          </p:cNvPr>
          <p:cNvSpPr txBox="1">
            <a:spLocks/>
          </p:cNvSpPr>
          <p:nvPr/>
        </p:nvSpPr>
        <p:spPr bwMode="auto">
          <a:xfrm>
            <a:off x="1251052" y="-46800"/>
            <a:ext cx="7287658"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fr-BE" sz="4000" dirty="0" err="1">
                <a:solidFill>
                  <a:srgbClr val="993300"/>
                </a:solidFill>
                <a:effectLst>
                  <a:outerShdw blurRad="38100" dist="38100" dir="2700000" algn="tl">
                    <a:srgbClr val="000000">
                      <a:alpha val="43137"/>
                    </a:srgbClr>
                  </a:outerShdw>
                </a:effectLst>
              </a:rPr>
              <a:t>OFAC’s</a:t>
            </a:r>
            <a:r>
              <a:rPr lang="fr-BE" sz="4000" dirty="0">
                <a:solidFill>
                  <a:srgbClr val="993300"/>
                </a:solidFill>
                <a:effectLst>
                  <a:outerShdw blurRad="38100" dist="38100" dir="2700000" algn="tl">
                    <a:srgbClr val="000000">
                      <a:alpha val="43137"/>
                    </a:srgbClr>
                  </a:outerShdw>
                </a:effectLst>
              </a:rPr>
              <a:t> network</a:t>
            </a:r>
          </a:p>
        </p:txBody>
      </p:sp>
    </p:spTree>
    <p:extLst>
      <p:ext uri="{BB962C8B-B14F-4D97-AF65-F5344CB8AC3E}">
        <p14:creationId xmlns:p14="http://schemas.microsoft.com/office/powerpoint/2010/main" val="32295241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9552" y="1844824"/>
            <a:ext cx="8280920" cy="3600986"/>
          </a:xfrm>
          <a:prstGeom prst="rect">
            <a:avLst/>
          </a:prstGeom>
          <a:noFill/>
        </p:spPr>
        <p:txBody>
          <a:bodyPr wrap="square" rtlCol="0">
            <a:spAutoFit/>
          </a:bodyPr>
          <a:lstStyle/>
          <a:p>
            <a:pPr marL="342900" indent="-342900">
              <a:buFont typeface="+mj-lt"/>
              <a:buAutoNum type="arabicPeriod"/>
            </a:pPr>
            <a:r>
              <a:rPr lang="fr-BE" sz="2400" dirty="0">
                <a:solidFill>
                  <a:schemeClr val="tx1">
                    <a:alpha val="50000"/>
                  </a:schemeClr>
                </a:solidFill>
              </a:rPr>
              <a:t>Institutional </a:t>
            </a:r>
            <a:r>
              <a:rPr lang="fr-BE" sz="2400" dirty="0" err="1">
                <a:solidFill>
                  <a:schemeClr val="tx1">
                    <a:alpha val="50000"/>
                  </a:schemeClr>
                </a:solidFill>
              </a:rPr>
              <a:t>context</a:t>
            </a:r>
            <a:r>
              <a:rPr lang="fr-BE" sz="2400" dirty="0">
                <a:solidFill>
                  <a:schemeClr val="tx1">
                    <a:alpha val="50000"/>
                  </a:schemeClr>
                </a:solidFill>
              </a:rPr>
              <a:t> of the </a:t>
            </a:r>
            <a:r>
              <a:rPr lang="fr-BE" sz="2400" dirty="0" err="1">
                <a:solidFill>
                  <a:schemeClr val="tx1">
                    <a:alpha val="50000"/>
                  </a:schemeClr>
                </a:solidFill>
              </a:rPr>
              <a:t>observatory</a:t>
            </a:r>
            <a:endParaRPr lang="fr-BE" sz="2400" dirty="0">
              <a:solidFill>
                <a:schemeClr val="tx1">
                  <a:alpha val="50000"/>
                </a:schemeClr>
              </a:solidFill>
            </a:endParaRPr>
          </a:p>
          <a:p>
            <a:pPr marL="800100" lvl="1" indent="-342900">
              <a:buFont typeface="+mj-lt"/>
              <a:buAutoNum type="alphaLcParenR"/>
            </a:pPr>
            <a:r>
              <a:rPr lang="fr-BE" sz="2000" i="1" dirty="0">
                <a:solidFill>
                  <a:srgbClr val="006600">
                    <a:alpha val="50000"/>
                  </a:srgbClr>
                </a:solidFill>
              </a:rPr>
              <a:t>COMIFAC</a:t>
            </a:r>
          </a:p>
          <a:p>
            <a:pPr marL="800100" lvl="1" indent="-342900">
              <a:buFont typeface="+mj-lt"/>
              <a:buAutoNum type="alphaLcParenR"/>
            </a:pPr>
            <a:r>
              <a:rPr lang="fr-BE" sz="2000" i="1" dirty="0">
                <a:solidFill>
                  <a:srgbClr val="006600">
                    <a:alpha val="50000"/>
                  </a:srgbClr>
                </a:solidFill>
              </a:rPr>
              <a:t>CBFP </a:t>
            </a:r>
          </a:p>
          <a:p>
            <a:pPr marL="800100" lvl="1" indent="-342900">
              <a:buFont typeface="+mj-lt"/>
              <a:buAutoNum type="alphaLcParenR"/>
            </a:pPr>
            <a:r>
              <a:rPr lang="fr-BE" sz="2000" i="1" dirty="0">
                <a:solidFill>
                  <a:srgbClr val="006600">
                    <a:alpha val="50000"/>
                  </a:srgbClr>
                </a:solidFill>
              </a:rPr>
              <a:t>OFAC</a:t>
            </a:r>
          </a:p>
          <a:p>
            <a:pPr lvl="1"/>
            <a:endParaRPr lang="fr-BE" sz="2000" i="1" dirty="0">
              <a:solidFill>
                <a:schemeClr val="bg1">
                  <a:lumMod val="50000"/>
                </a:schemeClr>
              </a:solidFill>
            </a:endParaRPr>
          </a:p>
          <a:p>
            <a:pPr marL="342900" indent="-342900">
              <a:buFont typeface="+mj-lt"/>
              <a:buAutoNum type="arabicPeriod"/>
            </a:pPr>
            <a:r>
              <a:rPr lang="fr-BE" sz="2400" dirty="0" err="1"/>
              <a:t>Roles</a:t>
            </a:r>
            <a:r>
              <a:rPr lang="fr-BE" sz="2400" dirty="0"/>
              <a:t> and </a:t>
            </a:r>
            <a:r>
              <a:rPr lang="fr-BE" sz="2400" dirty="0" err="1"/>
              <a:t>tasks</a:t>
            </a:r>
            <a:r>
              <a:rPr lang="fr-BE" sz="2400" dirty="0"/>
              <a:t> of the OFAC on the </a:t>
            </a:r>
            <a:r>
              <a:rPr lang="fr-BE" sz="2400" dirty="0" err="1"/>
              <a:t>PAs</a:t>
            </a:r>
            <a:endParaRPr lang="fr-BE" sz="2400" dirty="0"/>
          </a:p>
          <a:p>
            <a:pPr marL="800100" lvl="1" indent="-342900">
              <a:buFont typeface="+mj-lt"/>
              <a:buAutoNum type="alphaLcParenR"/>
            </a:pPr>
            <a:r>
              <a:rPr lang="fr-BE" sz="2000" i="1" dirty="0">
                <a:solidFill>
                  <a:srgbClr val="006600"/>
                </a:solidFill>
              </a:rPr>
              <a:t>Data collection, </a:t>
            </a:r>
            <a:r>
              <a:rPr lang="fr-BE" sz="2000" i="1" dirty="0" err="1">
                <a:solidFill>
                  <a:srgbClr val="006600"/>
                </a:solidFill>
              </a:rPr>
              <a:t>processing</a:t>
            </a:r>
            <a:r>
              <a:rPr lang="fr-BE" sz="2000" i="1" dirty="0">
                <a:solidFill>
                  <a:srgbClr val="006600"/>
                </a:solidFill>
              </a:rPr>
              <a:t>, and information flows</a:t>
            </a:r>
          </a:p>
          <a:p>
            <a:pPr marL="800100" lvl="1" indent="-342900">
              <a:buFont typeface="+mj-lt"/>
              <a:buAutoNum type="alphaLcParenR"/>
            </a:pPr>
            <a:r>
              <a:rPr lang="fr-BE" sz="2000" i="1" dirty="0" err="1">
                <a:solidFill>
                  <a:srgbClr val="006600"/>
                </a:solidFill>
              </a:rPr>
              <a:t>Examples</a:t>
            </a:r>
            <a:r>
              <a:rPr lang="fr-BE" sz="2000" i="1" dirty="0">
                <a:solidFill>
                  <a:srgbClr val="006600"/>
                </a:solidFill>
              </a:rPr>
              <a:t> at local and national </a:t>
            </a:r>
            <a:r>
              <a:rPr lang="fr-BE" sz="2000" i="1" dirty="0" err="1">
                <a:solidFill>
                  <a:srgbClr val="006600"/>
                </a:solidFill>
              </a:rPr>
              <a:t>levels</a:t>
            </a:r>
            <a:endParaRPr lang="fr-BE" sz="2000" i="1" dirty="0">
              <a:solidFill>
                <a:srgbClr val="006600"/>
              </a:solidFill>
            </a:endParaRPr>
          </a:p>
          <a:p>
            <a:pPr marL="800100" lvl="1" indent="-342900">
              <a:buFont typeface="+mj-lt"/>
              <a:buAutoNum type="alphaLcParenR"/>
            </a:pPr>
            <a:r>
              <a:rPr lang="fr-BE" sz="2000" i="1" dirty="0">
                <a:solidFill>
                  <a:srgbClr val="006600"/>
                </a:solidFill>
              </a:rPr>
              <a:t>Building an information system (Central </a:t>
            </a:r>
            <a:r>
              <a:rPr lang="fr-BE" sz="2000" i="1" dirty="0" err="1">
                <a:solidFill>
                  <a:srgbClr val="006600"/>
                </a:solidFill>
              </a:rPr>
              <a:t>African</a:t>
            </a:r>
            <a:r>
              <a:rPr lang="fr-BE" sz="2000" i="1" dirty="0">
                <a:solidFill>
                  <a:srgbClr val="006600"/>
                </a:solidFill>
              </a:rPr>
              <a:t> PA portal)</a:t>
            </a:r>
          </a:p>
          <a:p>
            <a:pPr marL="800100" lvl="1" indent="-342900">
              <a:buFont typeface="+mj-lt"/>
              <a:buAutoNum type="alphaLcParenR"/>
            </a:pPr>
            <a:r>
              <a:rPr lang="fr-BE" sz="2000" i="1" dirty="0">
                <a:solidFill>
                  <a:srgbClr val="006600"/>
                </a:solidFill>
              </a:rPr>
              <a:t>Publications and </a:t>
            </a:r>
            <a:r>
              <a:rPr lang="fr-BE" sz="2000" i="1" dirty="0" err="1">
                <a:solidFill>
                  <a:srgbClr val="006600"/>
                </a:solidFill>
              </a:rPr>
              <a:t>other</a:t>
            </a:r>
            <a:r>
              <a:rPr lang="fr-BE" sz="2000" i="1" dirty="0">
                <a:solidFill>
                  <a:srgbClr val="006600"/>
                </a:solidFill>
              </a:rPr>
              <a:t> </a:t>
            </a:r>
            <a:r>
              <a:rPr lang="fr-BE" sz="2000" i="1" dirty="0" err="1">
                <a:solidFill>
                  <a:srgbClr val="006600"/>
                </a:solidFill>
              </a:rPr>
              <a:t>tools</a:t>
            </a:r>
            <a:endParaRPr lang="fr-BE" sz="2000" i="1" dirty="0">
              <a:solidFill>
                <a:srgbClr val="006600"/>
              </a:solidFill>
            </a:endParaRPr>
          </a:p>
          <a:p>
            <a:endParaRPr lang="fr-BE" sz="2000" dirty="0"/>
          </a:p>
        </p:txBody>
      </p:sp>
      <p:sp>
        <p:nvSpPr>
          <p:cNvPr id="4" name="Titre 1">
            <a:extLst>
              <a:ext uri="{FF2B5EF4-FFF2-40B4-BE49-F238E27FC236}">
                <a16:creationId xmlns:a16="http://schemas.microsoft.com/office/drawing/2014/main" id="{9EAA4B6A-B73B-4CE2-AB97-5E806E904C58}"/>
              </a:ext>
            </a:extLst>
          </p:cNvPr>
          <p:cNvSpPr txBox="1">
            <a:spLocks/>
          </p:cNvSpPr>
          <p:nvPr/>
        </p:nvSpPr>
        <p:spPr bwMode="auto">
          <a:xfrm>
            <a:off x="1399142" y="274638"/>
            <a:ext cx="7287658"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fr-BE" sz="4000" dirty="0">
                <a:solidFill>
                  <a:srgbClr val="993300"/>
                </a:solidFill>
                <a:effectLst>
                  <a:outerShdw blurRad="38100" dist="38100" dir="2700000" algn="tl">
                    <a:srgbClr val="000000">
                      <a:alpha val="43137"/>
                    </a:srgbClr>
                  </a:outerShdw>
                </a:effectLst>
              </a:rPr>
              <a:t>Table of content</a:t>
            </a:r>
          </a:p>
        </p:txBody>
      </p:sp>
    </p:spTree>
    <p:extLst>
      <p:ext uri="{BB962C8B-B14F-4D97-AF65-F5344CB8AC3E}">
        <p14:creationId xmlns:p14="http://schemas.microsoft.com/office/powerpoint/2010/main" val="3151312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780CF23-1F67-4CA8-BEAD-3B84275F169D}"/>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499574" y="2611304"/>
            <a:ext cx="6192687" cy="4018915"/>
          </a:xfrm>
          <a:prstGeom prst="rect">
            <a:avLst/>
          </a:prstGeom>
          <a:solidFill>
            <a:schemeClr val="bg1">
              <a:lumMod val="75000"/>
            </a:schemeClr>
          </a:solidFill>
          <a:ln>
            <a:solidFill>
              <a:srgbClr val="002060"/>
            </a:solidFill>
          </a:ln>
        </p:spPr>
      </p:pic>
      <p:sp>
        <p:nvSpPr>
          <p:cNvPr id="5" name="Titre 1">
            <a:extLst>
              <a:ext uri="{FF2B5EF4-FFF2-40B4-BE49-F238E27FC236}">
                <a16:creationId xmlns:a16="http://schemas.microsoft.com/office/drawing/2014/main" id="{28CEBDA4-7E8A-4CA5-B9B1-470B295A8EA3}"/>
              </a:ext>
            </a:extLst>
          </p:cNvPr>
          <p:cNvSpPr txBox="1">
            <a:spLocks/>
          </p:cNvSpPr>
          <p:nvPr/>
        </p:nvSpPr>
        <p:spPr>
          <a:xfrm>
            <a:off x="1643042" y="227781"/>
            <a:ext cx="7321446" cy="1008112"/>
          </a:xfrm>
          <a:prstGeom prst="rect">
            <a:avLst/>
          </a:prstGeom>
        </p:spPr>
        <p:txBody>
          <a:bodyPr anchor="ctr">
            <a:normAutofit fontScale="8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fr-FR" b="1" dirty="0">
                <a:solidFill>
                  <a:srgbClr val="A55213"/>
                </a:solidFill>
                <a:latin typeface="Gill Sans MT"/>
              </a:rPr>
              <a:t>Data collection </a:t>
            </a:r>
          </a:p>
          <a:p>
            <a:pPr algn="ctr">
              <a:defRPr/>
            </a:pPr>
            <a:r>
              <a:rPr lang="fr-FR" sz="3500" dirty="0">
                <a:solidFill>
                  <a:srgbClr val="A55213"/>
                </a:solidFill>
                <a:latin typeface="Gill Sans MT"/>
              </a:rPr>
              <a:t>Types and sources</a:t>
            </a:r>
          </a:p>
        </p:txBody>
      </p:sp>
      <p:sp>
        <p:nvSpPr>
          <p:cNvPr id="6" name="Espace réservé du contenu 1">
            <a:extLst>
              <a:ext uri="{FF2B5EF4-FFF2-40B4-BE49-F238E27FC236}">
                <a16:creationId xmlns:a16="http://schemas.microsoft.com/office/drawing/2014/main" id="{2CCC37FA-4993-4198-937C-FCBAE78F418E}"/>
              </a:ext>
            </a:extLst>
          </p:cNvPr>
          <p:cNvSpPr>
            <a:spLocks noGrp="1"/>
          </p:cNvSpPr>
          <p:nvPr>
            <p:ph idx="1"/>
          </p:nvPr>
        </p:nvSpPr>
        <p:spPr>
          <a:xfrm>
            <a:off x="611560" y="1916832"/>
            <a:ext cx="8075240" cy="4209331"/>
          </a:xfrm>
        </p:spPr>
        <p:txBody>
          <a:bodyPr/>
          <a:lstStyle/>
          <a:p>
            <a:pPr>
              <a:spcAft>
                <a:spcPts val="1200"/>
              </a:spcAft>
            </a:pPr>
            <a:r>
              <a:rPr lang="fr-CD" sz="2800" dirty="0" err="1"/>
              <a:t>Which</a:t>
            </a:r>
            <a:r>
              <a:rPr lang="fr-CD" sz="2800" dirty="0"/>
              <a:t> data? </a:t>
            </a:r>
            <a:r>
              <a:rPr lang="fr-CD" sz="2800" dirty="0" err="1"/>
              <a:t>What</a:t>
            </a:r>
            <a:r>
              <a:rPr lang="fr-CD" sz="2800" dirty="0"/>
              <a:t> for ? </a:t>
            </a:r>
            <a:r>
              <a:rPr lang="fr-CD" sz="2800" dirty="0" err="1"/>
              <a:t>What</a:t>
            </a:r>
            <a:r>
              <a:rPr lang="fr-CD" sz="2800" dirty="0"/>
              <a:t> sources ?</a:t>
            </a:r>
            <a:endParaRPr lang="fr-FR" sz="2000" b="1" dirty="0"/>
          </a:p>
          <a:p>
            <a:endParaRPr lang="fr-BE" sz="1800" dirty="0"/>
          </a:p>
          <a:p>
            <a:pPr lvl="1">
              <a:buFont typeface="Wingdings" panose="05000000000000000000" pitchFamily="2" charset="2"/>
              <a:buChar char="q"/>
            </a:pPr>
            <a:endParaRPr lang="fr-BE" sz="1600" dirty="0"/>
          </a:p>
        </p:txBody>
      </p:sp>
      <p:grpSp>
        <p:nvGrpSpPr>
          <p:cNvPr id="28" name="Groupe 53">
            <a:extLst>
              <a:ext uri="{FF2B5EF4-FFF2-40B4-BE49-F238E27FC236}">
                <a16:creationId xmlns:a16="http://schemas.microsoft.com/office/drawing/2014/main" id="{8119019D-B563-42F0-AB82-131A70725CC6}"/>
              </a:ext>
            </a:extLst>
          </p:cNvPr>
          <p:cNvGrpSpPr/>
          <p:nvPr/>
        </p:nvGrpSpPr>
        <p:grpSpPr>
          <a:xfrm>
            <a:off x="482990" y="4441549"/>
            <a:ext cx="2739632" cy="2160240"/>
            <a:chOff x="0" y="0"/>
            <a:chExt cx="1412875" cy="1238250"/>
          </a:xfrm>
          <a:solidFill>
            <a:schemeClr val="bg1">
              <a:lumMod val="95000"/>
            </a:schemeClr>
          </a:solidFill>
        </p:grpSpPr>
        <p:pic>
          <p:nvPicPr>
            <p:cNvPr id="29" name="Image 47">
              <a:extLst>
                <a:ext uri="{FF2B5EF4-FFF2-40B4-BE49-F238E27FC236}">
                  <a16:creationId xmlns:a16="http://schemas.microsoft.com/office/drawing/2014/main" id="{DB584257-D001-4561-85F8-8226E083AB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12875" cy="1238250"/>
            </a:xfrm>
            <a:prstGeom prst="rect">
              <a:avLst/>
            </a:prstGeom>
            <a:grpFill/>
            <a:ln>
              <a:solidFill>
                <a:srgbClr val="002060"/>
              </a:solidFill>
            </a:ln>
          </p:spPr>
        </p:pic>
        <p:pic>
          <p:nvPicPr>
            <p:cNvPr id="30" name="Image 48">
              <a:extLst>
                <a:ext uri="{FF2B5EF4-FFF2-40B4-BE49-F238E27FC236}">
                  <a16:creationId xmlns:a16="http://schemas.microsoft.com/office/drawing/2014/main" id="{149F164F-FB2C-4FB0-9506-66F01D2EA36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0639" y="475013"/>
              <a:ext cx="523875" cy="523875"/>
            </a:xfrm>
            <a:prstGeom prst="rect">
              <a:avLst/>
            </a:prstGeom>
            <a:grpFill/>
            <a:ln>
              <a:solidFill>
                <a:srgbClr val="002060"/>
              </a:solidFill>
            </a:ln>
          </p:spPr>
        </p:pic>
      </p:grpSp>
      <p:grpSp>
        <p:nvGrpSpPr>
          <p:cNvPr id="31" name="Groupe 53">
            <a:extLst>
              <a:ext uri="{FF2B5EF4-FFF2-40B4-BE49-F238E27FC236}">
                <a16:creationId xmlns:a16="http://schemas.microsoft.com/office/drawing/2014/main" id="{DFFEDC26-1653-4E1C-A975-03B275677E93}"/>
              </a:ext>
            </a:extLst>
          </p:cNvPr>
          <p:cNvGrpSpPr/>
          <p:nvPr/>
        </p:nvGrpSpPr>
        <p:grpSpPr>
          <a:xfrm>
            <a:off x="1533457" y="3779018"/>
            <a:ext cx="2739632" cy="2160240"/>
            <a:chOff x="0" y="0"/>
            <a:chExt cx="1412875" cy="1238250"/>
          </a:xfrm>
          <a:solidFill>
            <a:schemeClr val="bg1">
              <a:lumMod val="95000"/>
            </a:schemeClr>
          </a:solidFill>
        </p:grpSpPr>
        <p:pic>
          <p:nvPicPr>
            <p:cNvPr id="32" name="Image 47">
              <a:extLst>
                <a:ext uri="{FF2B5EF4-FFF2-40B4-BE49-F238E27FC236}">
                  <a16:creationId xmlns:a16="http://schemas.microsoft.com/office/drawing/2014/main" id="{B4262363-2398-4BF5-89F0-2D426EE3E3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12875" cy="1238250"/>
            </a:xfrm>
            <a:prstGeom prst="rect">
              <a:avLst/>
            </a:prstGeom>
            <a:grpFill/>
            <a:ln>
              <a:solidFill>
                <a:srgbClr val="002060"/>
              </a:solidFill>
            </a:ln>
          </p:spPr>
        </p:pic>
        <p:pic>
          <p:nvPicPr>
            <p:cNvPr id="33" name="Image 48">
              <a:extLst>
                <a:ext uri="{FF2B5EF4-FFF2-40B4-BE49-F238E27FC236}">
                  <a16:creationId xmlns:a16="http://schemas.microsoft.com/office/drawing/2014/main" id="{3111675B-2A1F-49FC-9C17-75BBA308E09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0639" y="475013"/>
              <a:ext cx="523875" cy="523875"/>
            </a:xfrm>
            <a:prstGeom prst="rect">
              <a:avLst/>
            </a:prstGeom>
            <a:grpFill/>
            <a:ln>
              <a:solidFill>
                <a:srgbClr val="002060"/>
              </a:solidFill>
            </a:ln>
          </p:spPr>
        </p:pic>
      </p:grpSp>
      <p:grpSp>
        <p:nvGrpSpPr>
          <p:cNvPr id="34" name="Groupe 53">
            <a:extLst>
              <a:ext uri="{FF2B5EF4-FFF2-40B4-BE49-F238E27FC236}">
                <a16:creationId xmlns:a16="http://schemas.microsoft.com/office/drawing/2014/main" id="{8A4EDBC7-E995-4EBD-AB2F-67D51B4CB6CB}"/>
              </a:ext>
            </a:extLst>
          </p:cNvPr>
          <p:cNvGrpSpPr/>
          <p:nvPr/>
        </p:nvGrpSpPr>
        <p:grpSpPr>
          <a:xfrm>
            <a:off x="2629102" y="3369234"/>
            <a:ext cx="2739632" cy="2160240"/>
            <a:chOff x="0" y="0"/>
            <a:chExt cx="1412875" cy="1238250"/>
          </a:xfrm>
          <a:solidFill>
            <a:schemeClr val="bg1">
              <a:lumMod val="95000"/>
            </a:schemeClr>
          </a:solidFill>
        </p:grpSpPr>
        <p:pic>
          <p:nvPicPr>
            <p:cNvPr id="35" name="Image 47">
              <a:extLst>
                <a:ext uri="{FF2B5EF4-FFF2-40B4-BE49-F238E27FC236}">
                  <a16:creationId xmlns:a16="http://schemas.microsoft.com/office/drawing/2014/main" id="{C70F2A62-3AE2-4CA9-AEA3-62F57C0948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12875" cy="1238250"/>
            </a:xfrm>
            <a:prstGeom prst="rect">
              <a:avLst/>
            </a:prstGeom>
            <a:grpFill/>
            <a:ln>
              <a:solidFill>
                <a:srgbClr val="002060"/>
              </a:solidFill>
            </a:ln>
          </p:spPr>
        </p:pic>
        <p:pic>
          <p:nvPicPr>
            <p:cNvPr id="36" name="Image 48">
              <a:extLst>
                <a:ext uri="{FF2B5EF4-FFF2-40B4-BE49-F238E27FC236}">
                  <a16:creationId xmlns:a16="http://schemas.microsoft.com/office/drawing/2014/main" id="{C5A94674-A1A1-43AE-BCEE-74C4F4B0367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0639" y="475013"/>
              <a:ext cx="523875" cy="523875"/>
            </a:xfrm>
            <a:prstGeom prst="rect">
              <a:avLst/>
            </a:prstGeom>
            <a:grpFill/>
            <a:ln>
              <a:solidFill>
                <a:srgbClr val="002060"/>
              </a:solidFill>
            </a:ln>
          </p:spPr>
        </p:pic>
      </p:grpSp>
      <p:grpSp>
        <p:nvGrpSpPr>
          <p:cNvPr id="37" name="Groupe 53">
            <a:extLst>
              <a:ext uri="{FF2B5EF4-FFF2-40B4-BE49-F238E27FC236}">
                <a16:creationId xmlns:a16="http://schemas.microsoft.com/office/drawing/2014/main" id="{4AA7B0D5-33D6-45D6-9F21-86C000E36BFA}"/>
              </a:ext>
            </a:extLst>
          </p:cNvPr>
          <p:cNvGrpSpPr/>
          <p:nvPr/>
        </p:nvGrpSpPr>
        <p:grpSpPr>
          <a:xfrm>
            <a:off x="4078744" y="2712266"/>
            <a:ext cx="2739632" cy="2160240"/>
            <a:chOff x="0" y="0"/>
            <a:chExt cx="1412875" cy="1238250"/>
          </a:xfrm>
          <a:solidFill>
            <a:schemeClr val="bg1">
              <a:lumMod val="95000"/>
            </a:schemeClr>
          </a:solidFill>
        </p:grpSpPr>
        <p:pic>
          <p:nvPicPr>
            <p:cNvPr id="38" name="Image 47">
              <a:extLst>
                <a:ext uri="{FF2B5EF4-FFF2-40B4-BE49-F238E27FC236}">
                  <a16:creationId xmlns:a16="http://schemas.microsoft.com/office/drawing/2014/main" id="{C042840D-6F28-4D24-8244-ED8DF402D7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12875" cy="1238250"/>
            </a:xfrm>
            <a:prstGeom prst="rect">
              <a:avLst/>
            </a:prstGeom>
            <a:grpFill/>
            <a:ln>
              <a:solidFill>
                <a:srgbClr val="002060"/>
              </a:solidFill>
            </a:ln>
          </p:spPr>
        </p:pic>
        <p:pic>
          <p:nvPicPr>
            <p:cNvPr id="39" name="Image 48">
              <a:extLst>
                <a:ext uri="{FF2B5EF4-FFF2-40B4-BE49-F238E27FC236}">
                  <a16:creationId xmlns:a16="http://schemas.microsoft.com/office/drawing/2014/main" id="{A08778A5-A872-4AC0-9191-C4D10463562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0639" y="475013"/>
              <a:ext cx="523875" cy="523875"/>
            </a:xfrm>
            <a:prstGeom prst="rect">
              <a:avLst/>
            </a:prstGeom>
            <a:grpFill/>
            <a:ln>
              <a:solidFill>
                <a:srgbClr val="002060"/>
              </a:solidFill>
            </a:ln>
          </p:spPr>
        </p:pic>
      </p:grpSp>
      <p:grpSp>
        <p:nvGrpSpPr>
          <p:cNvPr id="40" name="Groupe 53">
            <a:extLst>
              <a:ext uri="{FF2B5EF4-FFF2-40B4-BE49-F238E27FC236}">
                <a16:creationId xmlns:a16="http://schemas.microsoft.com/office/drawing/2014/main" id="{88E1B276-0F41-41E4-939B-562304883E9B}"/>
              </a:ext>
            </a:extLst>
          </p:cNvPr>
          <p:cNvGrpSpPr/>
          <p:nvPr/>
        </p:nvGrpSpPr>
        <p:grpSpPr>
          <a:xfrm>
            <a:off x="5063436" y="1930365"/>
            <a:ext cx="2739632" cy="2160240"/>
            <a:chOff x="0" y="0"/>
            <a:chExt cx="1412875" cy="1238250"/>
          </a:xfrm>
          <a:solidFill>
            <a:schemeClr val="bg1">
              <a:lumMod val="95000"/>
            </a:schemeClr>
          </a:solidFill>
        </p:grpSpPr>
        <p:pic>
          <p:nvPicPr>
            <p:cNvPr id="41" name="Image 47">
              <a:extLst>
                <a:ext uri="{FF2B5EF4-FFF2-40B4-BE49-F238E27FC236}">
                  <a16:creationId xmlns:a16="http://schemas.microsoft.com/office/drawing/2014/main" id="{1AEB2CDB-332F-45C1-A350-9143E23B01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12875" cy="1238250"/>
            </a:xfrm>
            <a:prstGeom prst="rect">
              <a:avLst/>
            </a:prstGeom>
            <a:grpFill/>
            <a:ln>
              <a:solidFill>
                <a:srgbClr val="002060"/>
              </a:solidFill>
            </a:ln>
          </p:spPr>
        </p:pic>
        <p:pic>
          <p:nvPicPr>
            <p:cNvPr id="42" name="Image 48">
              <a:extLst>
                <a:ext uri="{FF2B5EF4-FFF2-40B4-BE49-F238E27FC236}">
                  <a16:creationId xmlns:a16="http://schemas.microsoft.com/office/drawing/2014/main" id="{F13060F9-E6E6-4E18-A2AA-B1853B03D37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0639" y="475013"/>
              <a:ext cx="523875" cy="523875"/>
            </a:xfrm>
            <a:prstGeom prst="rect">
              <a:avLst/>
            </a:prstGeom>
            <a:grpFill/>
            <a:ln>
              <a:solidFill>
                <a:srgbClr val="002060"/>
              </a:solidFill>
            </a:ln>
          </p:spPr>
        </p:pic>
      </p:grpSp>
      <p:grpSp>
        <p:nvGrpSpPr>
          <p:cNvPr id="43" name="Groupe 53">
            <a:extLst>
              <a:ext uri="{FF2B5EF4-FFF2-40B4-BE49-F238E27FC236}">
                <a16:creationId xmlns:a16="http://schemas.microsoft.com/office/drawing/2014/main" id="{93D94712-6BB7-4362-BBE7-1B9F0245ED26}"/>
              </a:ext>
            </a:extLst>
          </p:cNvPr>
          <p:cNvGrpSpPr/>
          <p:nvPr/>
        </p:nvGrpSpPr>
        <p:grpSpPr>
          <a:xfrm>
            <a:off x="6224856" y="1339641"/>
            <a:ext cx="2739632" cy="2160240"/>
            <a:chOff x="0" y="0"/>
            <a:chExt cx="1412875" cy="1238250"/>
          </a:xfrm>
          <a:solidFill>
            <a:schemeClr val="bg1">
              <a:lumMod val="95000"/>
            </a:schemeClr>
          </a:solidFill>
        </p:grpSpPr>
        <p:pic>
          <p:nvPicPr>
            <p:cNvPr id="44" name="Image 47">
              <a:extLst>
                <a:ext uri="{FF2B5EF4-FFF2-40B4-BE49-F238E27FC236}">
                  <a16:creationId xmlns:a16="http://schemas.microsoft.com/office/drawing/2014/main" id="{892B904F-92CF-4BE6-94F3-E886B056A7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12875" cy="1238250"/>
            </a:xfrm>
            <a:prstGeom prst="rect">
              <a:avLst/>
            </a:prstGeom>
            <a:grpFill/>
            <a:ln>
              <a:solidFill>
                <a:srgbClr val="002060"/>
              </a:solidFill>
            </a:ln>
          </p:spPr>
        </p:pic>
        <p:pic>
          <p:nvPicPr>
            <p:cNvPr id="45" name="Image 48">
              <a:extLst>
                <a:ext uri="{FF2B5EF4-FFF2-40B4-BE49-F238E27FC236}">
                  <a16:creationId xmlns:a16="http://schemas.microsoft.com/office/drawing/2014/main" id="{9FF45B9A-DE02-4B13-99BD-56FD0242062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0639" y="475013"/>
              <a:ext cx="523875" cy="523875"/>
            </a:xfrm>
            <a:prstGeom prst="rect">
              <a:avLst/>
            </a:prstGeom>
            <a:grpFill/>
            <a:ln>
              <a:solidFill>
                <a:srgbClr val="002060"/>
              </a:solidFill>
            </a:ln>
          </p:spPr>
        </p:pic>
      </p:grpSp>
      <p:pic>
        <p:nvPicPr>
          <p:cNvPr id="46" name="Image 3">
            <a:extLst>
              <a:ext uri="{FF2B5EF4-FFF2-40B4-BE49-F238E27FC236}">
                <a16:creationId xmlns:a16="http://schemas.microsoft.com/office/drawing/2014/main" id="{64043573-138B-410E-AE2B-8D35028D02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0343" y="1567594"/>
            <a:ext cx="5960484" cy="3024005"/>
          </a:xfrm>
          <a:prstGeom prst="rect">
            <a:avLst/>
          </a:prstGeom>
          <a:ln>
            <a:solidFill>
              <a:schemeClr val="tx2"/>
            </a:solidFill>
          </a:ln>
        </p:spPr>
      </p:pic>
      <p:pic>
        <p:nvPicPr>
          <p:cNvPr id="47" name="Image 1">
            <a:extLst>
              <a:ext uri="{FF2B5EF4-FFF2-40B4-BE49-F238E27FC236}">
                <a16:creationId xmlns:a16="http://schemas.microsoft.com/office/drawing/2014/main" id="{7D9A76F7-D8DB-4D6A-94D1-492B0E9F5B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15586" y="2566446"/>
            <a:ext cx="5921358" cy="3083591"/>
          </a:xfrm>
          <a:prstGeom prst="rect">
            <a:avLst/>
          </a:prstGeom>
          <a:ln>
            <a:solidFill>
              <a:schemeClr val="tx2"/>
            </a:solidFill>
          </a:ln>
        </p:spPr>
      </p:pic>
      <p:pic>
        <p:nvPicPr>
          <p:cNvPr id="48" name="Image 2">
            <a:extLst>
              <a:ext uri="{FF2B5EF4-FFF2-40B4-BE49-F238E27FC236}">
                <a16:creationId xmlns:a16="http://schemas.microsoft.com/office/drawing/2014/main" id="{8FF94AA2-2CFB-4F08-9210-3268476171D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75718" y="3536151"/>
            <a:ext cx="5877809" cy="3147523"/>
          </a:xfrm>
          <a:prstGeom prst="rect">
            <a:avLst/>
          </a:prstGeom>
          <a:ln>
            <a:solidFill>
              <a:schemeClr val="tx2">
                <a:lumMod val="50000"/>
              </a:schemeClr>
            </a:solidFill>
          </a:ln>
        </p:spPr>
      </p:pic>
    </p:spTree>
    <p:extLst>
      <p:ext uri="{BB962C8B-B14F-4D97-AF65-F5344CB8AC3E}">
        <p14:creationId xmlns:p14="http://schemas.microsoft.com/office/powerpoint/2010/main" val="27223391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6" presetClass="emph" presetSubtype="0" fill="hold" nodeType="withEffect">
                                  <p:stCondLst>
                                    <p:cond delay="0"/>
                                  </p:stCondLst>
                                  <p:childTnLst>
                                    <p:animScale>
                                      <p:cBhvr>
                                        <p:cTn id="11" dur="2000" fill="hold"/>
                                        <p:tgtEl>
                                          <p:spTgt spid="4"/>
                                        </p:tgtEl>
                                      </p:cBhvr>
                                      <p:by x="120000" y="120000"/>
                                    </p:animScale>
                                  </p:childTnLst>
                                </p:cTn>
                              </p:par>
                              <p:par>
                                <p:cTn id="12" presetID="42" presetClass="path" presetSubtype="0" accel="50000" decel="50000" fill="hold" nodeType="withEffect">
                                  <p:stCondLst>
                                    <p:cond delay="0"/>
                                  </p:stCondLst>
                                  <p:childTnLst>
                                    <p:animMotion origin="layout" path="M 8.33333E-7 -2.59259E-6 L -0.11198 -0.12129 " pathEditMode="relative" rAng="0" ptsTypes="AA">
                                      <p:cBhvr>
                                        <p:cTn id="13" dur="2000" fill="hold"/>
                                        <p:tgtEl>
                                          <p:spTgt spid="4"/>
                                        </p:tgtEl>
                                        <p:attrNameLst>
                                          <p:attrName>ppt_x</p:attrName>
                                          <p:attrName>ppt_y</p:attrName>
                                        </p:attrNameLst>
                                      </p:cBhvr>
                                      <p:rCtr x="-5608" y="-6065"/>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BD0FF100-6FCE-4349-ACDA-43307ECA185A}"/>
              </a:ext>
            </a:extLst>
          </p:cNvPr>
          <p:cNvSpPr txBox="1">
            <a:spLocks/>
          </p:cNvSpPr>
          <p:nvPr/>
        </p:nvSpPr>
        <p:spPr>
          <a:xfrm>
            <a:off x="1643042" y="227781"/>
            <a:ext cx="7321446" cy="1008112"/>
          </a:xfrm>
          <a:prstGeom prst="rect">
            <a:avLst/>
          </a:prstGeom>
        </p:spPr>
        <p:txBody>
          <a:bodyPr anchor="ctr">
            <a:normAutofit fontScale="8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fr-FR" b="1" dirty="0">
                <a:solidFill>
                  <a:srgbClr val="A55213"/>
                </a:solidFill>
                <a:latin typeface="Gill Sans MT"/>
              </a:rPr>
              <a:t>Data collection </a:t>
            </a:r>
          </a:p>
          <a:p>
            <a:pPr algn="ctr">
              <a:defRPr/>
            </a:pPr>
            <a:r>
              <a:rPr lang="fr-FR" sz="3500" dirty="0">
                <a:solidFill>
                  <a:srgbClr val="A55213"/>
                </a:solidFill>
                <a:latin typeface="Gill Sans MT"/>
              </a:rPr>
              <a:t>Local </a:t>
            </a:r>
            <a:r>
              <a:rPr lang="fr-FR" sz="3500" dirty="0" err="1">
                <a:solidFill>
                  <a:srgbClr val="A55213"/>
                </a:solidFill>
                <a:latin typeface="Gill Sans MT"/>
              </a:rPr>
              <a:t>level</a:t>
            </a:r>
            <a:r>
              <a:rPr lang="fr-FR" sz="3500" dirty="0">
                <a:solidFill>
                  <a:srgbClr val="A55213"/>
                </a:solidFill>
                <a:latin typeface="Gill Sans MT"/>
              </a:rPr>
              <a:t> (</a:t>
            </a:r>
            <a:r>
              <a:rPr lang="fr-FR" sz="3500" dirty="0" err="1">
                <a:solidFill>
                  <a:srgbClr val="A55213"/>
                </a:solidFill>
                <a:latin typeface="Gill Sans MT"/>
              </a:rPr>
              <a:t>protected</a:t>
            </a:r>
            <a:r>
              <a:rPr lang="fr-FR" sz="3500" dirty="0">
                <a:solidFill>
                  <a:srgbClr val="A55213"/>
                </a:solidFill>
                <a:latin typeface="Gill Sans MT"/>
              </a:rPr>
              <a:t> areas)</a:t>
            </a:r>
          </a:p>
        </p:txBody>
      </p:sp>
      <p:sp>
        <p:nvSpPr>
          <p:cNvPr id="16" name="Espace réservé du contenu 1">
            <a:extLst>
              <a:ext uri="{FF2B5EF4-FFF2-40B4-BE49-F238E27FC236}">
                <a16:creationId xmlns:a16="http://schemas.microsoft.com/office/drawing/2014/main" id="{34739827-BD8B-46DA-BA6D-4128D6178B55}"/>
              </a:ext>
            </a:extLst>
          </p:cNvPr>
          <p:cNvSpPr txBox="1">
            <a:spLocks/>
          </p:cNvSpPr>
          <p:nvPr/>
        </p:nvSpPr>
        <p:spPr>
          <a:xfrm>
            <a:off x="380661" y="1883750"/>
            <a:ext cx="8075240" cy="420933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fr-BE" sz="2800" dirty="0"/>
              <a:t>IMET </a:t>
            </a:r>
            <a:r>
              <a:rPr lang="fr-BE" sz="2800" dirty="0" err="1"/>
              <a:t>development</a:t>
            </a:r>
            <a:r>
              <a:rPr lang="fr-BE" sz="2800" dirty="0"/>
              <a:t> and </a:t>
            </a:r>
            <a:r>
              <a:rPr lang="fr-BE" sz="2800" dirty="0" err="1"/>
              <a:t>field</a:t>
            </a:r>
            <a:r>
              <a:rPr lang="fr-BE" sz="2800" dirty="0"/>
              <a:t> </a:t>
            </a:r>
            <a:r>
              <a:rPr lang="fr-BE" sz="2800" dirty="0" err="1"/>
              <a:t>campaigns</a:t>
            </a:r>
            <a:endParaRPr lang="fr-BE" sz="2800" dirty="0"/>
          </a:p>
          <a:p>
            <a:pPr lvl="1">
              <a:spcAft>
                <a:spcPts val="0"/>
              </a:spcAft>
              <a:buFont typeface="Wingdings" panose="05000000000000000000" pitchFamily="2" charset="2"/>
              <a:buChar char="Ø"/>
            </a:pPr>
            <a:r>
              <a:rPr lang="fr-BE" sz="2000" dirty="0" err="1"/>
              <a:t>Started</a:t>
            </a:r>
            <a:r>
              <a:rPr lang="fr-BE" sz="2000" dirty="0"/>
              <a:t> in 2015, </a:t>
            </a:r>
            <a:r>
              <a:rPr lang="fr-BE" sz="2000" dirty="0" err="1"/>
              <a:t>implemented</a:t>
            </a:r>
            <a:r>
              <a:rPr lang="fr-BE" sz="2000" dirty="0"/>
              <a:t> by OFAC </a:t>
            </a:r>
            <a:r>
              <a:rPr lang="fr-BE" sz="2000" dirty="0" err="1"/>
              <a:t>with</a:t>
            </a:r>
            <a:r>
              <a:rPr lang="fr-BE" sz="2000" dirty="0"/>
              <a:t> the help of BIOPAMA</a:t>
            </a:r>
          </a:p>
          <a:p>
            <a:pPr lvl="1">
              <a:spcAft>
                <a:spcPts val="0"/>
              </a:spcAft>
              <a:buFont typeface="Wingdings" panose="05000000000000000000" pitchFamily="2" charset="2"/>
              <a:buChar char="Ø"/>
            </a:pPr>
            <a:r>
              <a:rPr lang="fr-BE" sz="2000" dirty="0"/>
              <a:t>2016 : Institutional </a:t>
            </a:r>
            <a:r>
              <a:rPr lang="fr-BE" sz="2000" dirty="0" err="1"/>
              <a:t>agreements</a:t>
            </a:r>
            <a:r>
              <a:rPr lang="fr-BE" sz="2000" dirty="0"/>
              <a:t> (COMIFAC-RAPAC-National </a:t>
            </a:r>
            <a:r>
              <a:rPr lang="fr-BE" sz="2000" dirty="0" err="1"/>
              <a:t>agencies</a:t>
            </a:r>
            <a:r>
              <a:rPr lang="fr-BE" sz="2000" dirty="0"/>
              <a:t>) – Gabon, DRC, Congo</a:t>
            </a:r>
          </a:p>
          <a:p>
            <a:pPr lvl="1">
              <a:spcAft>
                <a:spcPts val="0"/>
              </a:spcAft>
              <a:buFont typeface="Wingdings" panose="05000000000000000000" pitchFamily="2" charset="2"/>
              <a:buChar char="Ø"/>
            </a:pPr>
            <a:r>
              <a:rPr lang="fr-BE" sz="2000" dirty="0"/>
              <a:t>2017 : </a:t>
            </a:r>
            <a:r>
              <a:rPr lang="fr-BE" sz="2000" dirty="0" err="1"/>
              <a:t>automated</a:t>
            </a:r>
            <a:r>
              <a:rPr lang="fr-BE" sz="2000" dirty="0"/>
              <a:t> </a:t>
            </a:r>
            <a:r>
              <a:rPr lang="fr-BE" sz="2000" dirty="0" err="1"/>
              <a:t>uploadind</a:t>
            </a:r>
            <a:r>
              <a:rPr lang="fr-BE" sz="2000" dirty="0"/>
              <a:t> </a:t>
            </a:r>
            <a:r>
              <a:rPr lang="fr-BE" sz="2000" dirty="0" err="1"/>
              <a:t>tools</a:t>
            </a:r>
            <a:r>
              <a:rPr lang="fr-BE" sz="2000" dirty="0"/>
              <a:t>, data/</a:t>
            </a:r>
            <a:r>
              <a:rPr lang="fr-BE" sz="2000" dirty="0" err="1"/>
              <a:t>knowledge</a:t>
            </a:r>
            <a:r>
              <a:rPr lang="fr-BE" sz="2000" dirty="0"/>
              <a:t> sharing </a:t>
            </a:r>
            <a:r>
              <a:rPr lang="fr-BE" sz="2000" dirty="0" err="1"/>
              <a:t>with</a:t>
            </a:r>
            <a:r>
              <a:rPr lang="fr-BE" sz="2000" dirty="0"/>
              <a:t> JRC, production of </a:t>
            </a:r>
            <a:r>
              <a:rPr lang="fr-BE" sz="2000" dirty="0" err="1"/>
              <a:t>analyzes</a:t>
            </a:r>
            <a:endParaRPr lang="fr-BE" sz="2000" dirty="0"/>
          </a:p>
          <a:p>
            <a:pPr lvl="1">
              <a:spcAft>
                <a:spcPts val="0"/>
              </a:spcAft>
              <a:buFont typeface="Wingdings" panose="05000000000000000000" pitchFamily="2" charset="2"/>
              <a:buChar char="Ø"/>
            </a:pPr>
            <a:endParaRPr lang="fr-BE" sz="2000" dirty="0"/>
          </a:p>
          <a:p>
            <a:pPr lvl="1">
              <a:spcAft>
                <a:spcPts val="0"/>
              </a:spcAft>
              <a:buFont typeface="Wingdings" panose="05000000000000000000" pitchFamily="2" charset="2"/>
              <a:buChar char="Ø"/>
            </a:pPr>
            <a:endParaRPr lang="fr-BE" sz="1800" dirty="0"/>
          </a:p>
          <a:p>
            <a:pPr lvl="1">
              <a:buFont typeface="Wingdings" panose="05000000000000000000" pitchFamily="2" charset="2"/>
              <a:buChar char="q"/>
            </a:pPr>
            <a:endParaRPr lang="fr-BE" sz="1600" dirty="0"/>
          </a:p>
        </p:txBody>
      </p:sp>
      <p:pic>
        <p:nvPicPr>
          <p:cNvPr id="29" name="Image 4">
            <a:extLst>
              <a:ext uri="{FF2B5EF4-FFF2-40B4-BE49-F238E27FC236}">
                <a16:creationId xmlns:a16="http://schemas.microsoft.com/office/drawing/2014/main" id="{269125FD-1376-4A93-9C46-AC7F62AE91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7864" y="5129119"/>
            <a:ext cx="2784617" cy="1611819"/>
          </a:xfrm>
          <a:prstGeom prst="rect">
            <a:avLst/>
          </a:prstGeom>
          <a:ln>
            <a:solidFill>
              <a:srgbClr val="002060"/>
            </a:solidFill>
          </a:ln>
          <a:effectLst>
            <a:outerShdw blurRad="292100" dist="139700" dir="2700000" algn="tl" rotWithShape="0">
              <a:srgbClr val="333333">
                <a:alpha val="65000"/>
              </a:srgbClr>
            </a:outerShdw>
          </a:effectLst>
        </p:spPr>
      </p:pic>
      <p:pic>
        <p:nvPicPr>
          <p:cNvPr id="13" name="Image 4">
            <a:extLst>
              <a:ext uri="{FF2B5EF4-FFF2-40B4-BE49-F238E27FC236}">
                <a16:creationId xmlns:a16="http://schemas.microsoft.com/office/drawing/2014/main" id="{CAA51D63-661A-45C4-8D5E-350438C35D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2424" y="4445464"/>
            <a:ext cx="2508092" cy="2203604"/>
          </a:xfrm>
          <a:prstGeom prst="rect">
            <a:avLst/>
          </a:prstGeom>
          <a:ln>
            <a:noFill/>
          </a:ln>
          <a:effectLst>
            <a:outerShdw blurRad="292100" dist="139700" dir="2700000" algn="tl" rotWithShape="0">
              <a:srgbClr val="333333">
                <a:alpha val="65000"/>
              </a:srgbClr>
            </a:outerShdw>
          </a:effectLst>
        </p:spPr>
      </p:pic>
      <p:pic>
        <p:nvPicPr>
          <p:cNvPr id="31" name="Picture 30" descr="C:\Users\INVITE_COMIFAC\Pictures\DSCN2133.JPG">
            <a:extLst>
              <a:ext uri="{FF2B5EF4-FFF2-40B4-BE49-F238E27FC236}">
                <a16:creationId xmlns:a16="http://schemas.microsoft.com/office/drawing/2014/main" id="{F50C3327-316E-4890-AFF3-07490BBCAEA6}"/>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774985" y="4581128"/>
            <a:ext cx="2427907" cy="17185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8839614"/>
      </p:ext>
    </p:extLst>
  </p:cSld>
  <p:clrMapOvr>
    <a:masterClrMapping/>
  </p:clrMapOvr>
  <p:transition/>
</p:sld>
</file>

<file path=ppt/theme/theme1.xml><?xml version="1.0" encoding="utf-8"?>
<a:theme xmlns:a="http://schemas.openxmlformats.org/drawingml/2006/main" name="1_Thème_fora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779</Words>
  <Application>Microsoft Office PowerPoint</Application>
  <PresentationFormat>On-screen Show (4:3)</PresentationFormat>
  <Paragraphs>199</Paragraphs>
  <Slides>20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Calibri</vt:lpstr>
      <vt:lpstr>Gill Sans MT</vt:lpstr>
      <vt:lpstr>Times New Roman</vt:lpstr>
      <vt:lpstr>Wingdings</vt:lpstr>
      <vt:lpstr>1_Thème_foraf</vt:lpstr>
      <vt:lpstr>L’Observatoire des Forêts d’Afrique Centrale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OFAC</dc:title>
  <dc:creator>Quentin</dc:creator>
  <cp:lastModifiedBy>BUCIOACA Roxana</cp:lastModifiedBy>
  <cp:revision>562</cp:revision>
  <dcterms:created xsi:type="dcterms:W3CDTF">2008-10-16T09:56:51Z</dcterms:created>
  <dcterms:modified xsi:type="dcterms:W3CDTF">2019-06-29T16:36:53Z</dcterms:modified>
</cp:coreProperties>
</file>