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77" r:id="rId3"/>
  </p:sldMasterIdLst>
  <p:notesMasterIdLst>
    <p:notesMasterId r:id="rId20"/>
  </p:notesMasterIdLst>
  <p:handoutMasterIdLst>
    <p:handoutMasterId r:id="rId21"/>
  </p:handoutMasterIdLst>
  <p:sldIdLst>
    <p:sldId id="300" r:id="rId4"/>
    <p:sldId id="292" r:id="rId5"/>
    <p:sldId id="299" r:id="rId6"/>
    <p:sldId id="324" r:id="rId7"/>
    <p:sldId id="323" r:id="rId8"/>
    <p:sldId id="316" r:id="rId9"/>
    <p:sldId id="330" r:id="rId10"/>
    <p:sldId id="331" r:id="rId11"/>
    <p:sldId id="333" r:id="rId12"/>
    <p:sldId id="332" r:id="rId13"/>
    <p:sldId id="318" r:id="rId14"/>
    <p:sldId id="327" r:id="rId15"/>
    <p:sldId id="335" r:id="rId16"/>
    <p:sldId id="334" r:id="rId17"/>
    <p:sldId id="287" r:id="rId18"/>
    <p:sldId id="32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>
    <p:extLst/>
  </p:cmAuthor>
  <p:cmAuthor id="2" name="Elena Reghintovschi" initials="ER [2]" lastIdx="1" clrIdx="1">
    <p:extLst/>
  </p:cmAuthor>
  <p:cmAuthor id="3" name="Elena Reghintovschi" initials="ER [2] [2]" lastIdx="1" clrIdx="2">
    <p:extLst/>
  </p:cmAuthor>
  <p:cmAuthor id="4" name="Elena Reghintovschi" initials="ER [3]" lastIdx="1" clrIdx="3">
    <p:extLst/>
  </p:cmAuthor>
  <p:cmAuthor id="5" name="Carlo Paolini" initials="CP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85E"/>
    <a:srgbClr val="A35B28"/>
    <a:srgbClr val="90C14E"/>
    <a:srgbClr val="41AD53"/>
    <a:srgbClr val="679D97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03" autoAdjust="0"/>
    <p:restoredTop sz="94613"/>
  </p:normalViewPr>
  <p:slideViewPr>
    <p:cSldViewPr snapToGrid="0" snapToObjects="1">
      <p:cViewPr varScale="1">
        <p:scale>
          <a:sx n="69" d="100"/>
          <a:sy n="69" d="100"/>
        </p:scale>
        <p:origin x="3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702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9-06-20T08:54:03.612" idx="2">
    <p:pos x="34" y="-6"/>
    <p:text>Great, I suggest adding:
. the website for DOPA-Explorer
. the elements of PA that DOPA can offer as Diagnostic on elemenst and interactive maps on Environment, Conservation, Species, Pressures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9-06-20T08:54:03.612" idx="4">
    <p:pos x="34" y="-6"/>
    <p:text>Great, I suggest adding:
. the website for DOPA-Explorer
. the elements of PA that DOPA can offer as Diagnostic on elemenst and interactive maps on Environment, Conservation, Species, Pressures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divider works as an overlay.  To change the images in the background, select the main layer (the top shape) and right click “send to back”. Replace/Change the image. Then click “send to back” on the image you have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5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 input to the Aichi Target 11 and 12 country profiles and how they were used in regional CBD workshops to support countries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57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 input to the Aichi Target 11 and 12 country profiles and how they were used in regional CBD workshops to support countries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5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 input to the Aichi Target 11 and 12 country profiles and how they were used in regional CBD workshops to support countries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5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 input to the Aichi Target 11 and 12 country profiles and how they were used in regional CBD workshops to support countries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5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 input to the Aichi Target 11 and 12 country profiles and how they were used in regional CBD workshops to support countries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5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 input to the Aichi Target 11 and 12 country profiles and how they were used in regional CBD workshops to support countries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5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 input to the Aichi Target 11 and 12 country profiles and how they were used in regional CBD workshops to support countries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5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 input to the Aichi Target 11 and 12 country profiles and how they were used in regional CBD workshops to support countries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5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 input to the Aichi Target 11 and 12 country profiles and how they were used in regional CBD workshops to support countries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5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 input to the Aichi Target 11 and 12 country profiles and how they were used in regional CBD workshops to support countries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5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29.06.2019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30957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41" y="5779806"/>
            <a:ext cx="3276600" cy="66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6210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5787746"/>
            <a:ext cx="3084870" cy="6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30957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6210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5787746"/>
            <a:ext cx="3084870" cy="693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9" y="5522715"/>
            <a:ext cx="5451299" cy="86735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89015" y="6360264"/>
            <a:ext cx="3972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An initiative of the ACP Group of States financed by the European Union's 11</a:t>
            </a:r>
            <a:r>
              <a:rPr lang="en-US" sz="1050" baseline="3000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</a:t>
            </a:r>
            <a:r>
              <a:rPr lang="en-US" sz="105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EDF.</a:t>
            </a:r>
            <a:endParaRPr lang="en-US" sz="1050" dirty="0">
              <a:solidFill>
                <a:srgbClr val="71A6A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9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5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BIOPAMA PPT Template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4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6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2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7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29.06.2019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3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BIOPAMA PPT Template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0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8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07240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124" y="2670304"/>
            <a:ext cx="5556991" cy="1250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100" y="4858125"/>
            <a:ext cx="4999567" cy="1078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83118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The Biodiversity and Protected Areas Management </a:t>
            </a:r>
            <a:r>
              <a:rPr lang="en-US" sz="1000" dirty="0" err="1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Programme</a:t>
            </a:r>
            <a:r>
              <a:rPr lang="en-US" sz="100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(BIOPAMA) is an initiative of the ACP Group of States financed by the European Union's 11</a:t>
            </a:r>
            <a:r>
              <a:rPr lang="en-US" sz="1000" baseline="3000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</a:t>
            </a:r>
            <a:r>
              <a:rPr lang="en-US" sz="100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EDF.</a:t>
            </a:r>
            <a:endParaRPr lang="en-US" sz="1000" dirty="0">
              <a:solidFill>
                <a:srgbClr val="71A6A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40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30957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41" y="5779806"/>
            <a:ext cx="3276600" cy="66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6210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5787746"/>
            <a:ext cx="3084870" cy="6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20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29.06.2019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sp>
        <p:nvSpPr>
          <p:cNvPr id="21" name="Triangle 20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BIOPAMA PPT Template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sp>
        <p:nvSpPr>
          <p:cNvPr id="21" name="Triangle 20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0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4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842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926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321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>
                <a:solidFill>
                  <a:prstClr val="black"/>
                </a:solidFill>
              </a:rPr>
              <a:pPr/>
              <a:t>29.06.2019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831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BIOPAMA PPT Template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45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0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62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85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29.06.2019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2907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 dirty="0">
              <a:solidFill>
                <a:srgbClr val="5B9BD5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73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29.06.2019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29.06.2019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29.06.2019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29.06.2019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sp>
        <p:nvSpPr>
          <p:cNvPr id="12" name="Triangle 11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0C14E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mtClean="0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8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0C14E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riangle 11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0C14E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microsoft.com/office/2007/relationships/hdphoto" Target="../media/hdphoto3.wdp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comments" Target="../comments/comment1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6.xml"/><Relationship Id="rId6" Type="http://schemas.openxmlformats.org/officeDocument/2006/relationships/comments" Target="../comments/commen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000" y="7"/>
            <a:ext cx="8460000" cy="53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936" y="1515201"/>
            <a:ext cx="2940064" cy="126401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Overview and case studies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06687"/>
            <a:ext cx="3732000" cy="8485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BIOPAMA - IMET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62053"/>
            <a:ext cx="3744000" cy="208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5">
            <a:extLst>
              <a:ext uri="{FF2B5EF4-FFF2-40B4-BE49-F238E27FC236}">
                <a16:creationId xmlns:a16="http://schemas.microsoft.com/office/drawing/2014/main" id="{BB6BF110-2FAF-4E9A-91F7-65E090C00F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8816" y="368936"/>
            <a:ext cx="11510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IMET </a:t>
            </a:r>
            <a:r>
              <a:rPr lang="en-US" b="1" dirty="0" smtClean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–</a:t>
            </a:r>
            <a:r>
              <a:rPr lang="en-GB" b="1" dirty="0" smtClean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Case </a:t>
            </a:r>
            <a:r>
              <a:rPr lang="en-GB" b="1" dirty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study </a:t>
            </a:r>
            <a:r>
              <a:rPr lang="en-GB" b="1" dirty="0" smtClean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3: </a:t>
            </a:r>
            <a:r>
              <a:rPr lang="en-GB" b="1" dirty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From evaluation to </a:t>
            </a:r>
            <a:r>
              <a:rPr lang="en-US" b="1" dirty="0" smtClean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proposals IMET and the planning-monitoring-evaluation approach)</a:t>
            </a:r>
            <a:endParaRPr lang="en-GB" b="1" dirty="0">
              <a:solidFill>
                <a:srgbClr val="70AD47"/>
              </a:solidFill>
              <a:latin typeface="Calibri Body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2435" y="1404234"/>
            <a:ext cx="2268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 Body"/>
              </a:rPr>
              <a:t>IMET </a:t>
            </a:r>
            <a:r>
              <a:rPr lang="en-US" sz="3600" b="1" dirty="0" smtClean="0">
                <a:solidFill>
                  <a:schemeClr val="tx2"/>
                </a:solidFill>
                <a:latin typeface="Calibri Body"/>
              </a:rPr>
              <a:t> and PME</a:t>
            </a:r>
            <a:endParaRPr lang="en-GB" sz="3600" b="1" dirty="0">
              <a:solidFill>
                <a:schemeClr val="tx2"/>
              </a:solidFill>
              <a:latin typeface="Calibri Body"/>
            </a:endParaRPr>
          </a:p>
        </p:txBody>
      </p:sp>
      <p:sp>
        <p:nvSpPr>
          <p:cNvPr id="3" name="AutoShape 2" descr="Risultati immagini per critical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18286"/>
            <a:ext cx="3590925" cy="25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5" y="989411"/>
            <a:ext cx="49911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513" y="1057275"/>
            <a:ext cx="3376612" cy="472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582025" y="1465143"/>
            <a:ext cx="3275214" cy="2399366"/>
          </a:xfrm>
          <a:prstGeom prst="bevel">
            <a:avLst>
              <a:gd name="adj" fmla="val 2348"/>
            </a:avLst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r>
              <a:rPr lang="en-US" sz="1600" dirty="0" smtClean="0"/>
              <a:t>IMET and planning: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DRC elaboration </a:t>
            </a:r>
            <a:r>
              <a:rPr lang="en-US" sz="1600" dirty="0"/>
              <a:t>of management plans, working plans, </a:t>
            </a:r>
            <a:r>
              <a:rPr lang="en-US" sz="1600" dirty="0" err="1"/>
              <a:t>antipoaching</a:t>
            </a:r>
            <a:r>
              <a:rPr lang="en-US" sz="1600" dirty="0"/>
              <a:t> plans, etc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PN Garamba,  supporting the management plan 2020-2014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Burundi elaboration of the national </a:t>
            </a:r>
            <a:r>
              <a:rPr lang="en-US" sz="1600" dirty="0"/>
              <a:t>strategies on </a:t>
            </a:r>
            <a:r>
              <a:rPr lang="en-US" sz="1600" dirty="0" smtClean="0"/>
              <a:t>conservation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044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457450" y="1266617"/>
            <a:ext cx="7429501" cy="1988047"/>
          </a:xfrm>
        </p:spPr>
        <p:txBody>
          <a:bodyPr/>
          <a:lstStyle/>
          <a:p>
            <a:r>
              <a:rPr lang="en-US" dirty="0" smtClean="0"/>
              <a:t>IMET – Updated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73281" y="1379295"/>
            <a:ext cx="3021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4546A"/>
                </a:solidFill>
                <a:latin typeface="Calibri Body"/>
              </a:rPr>
              <a:t>IMET – Application </a:t>
            </a:r>
          </a:p>
        </p:txBody>
      </p:sp>
      <p:graphicFrame>
        <p:nvGraphicFramePr>
          <p:cNvPr id="10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354311"/>
              </p:ext>
            </p:extLst>
          </p:nvPr>
        </p:nvGraphicFramePr>
        <p:xfrm>
          <a:off x="5472000" y="1276683"/>
          <a:ext cx="5881800" cy="450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662">
                <a:tc grid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/>
                        <a:buNone/>
                      </a:pPr>
                      <a:r>
                        <a:rPr lang="en-GB" sz="2000" kern="1200" noProof="0" dirty="0" smtClean="0">
                          <a:solidFill>
                            <a:srgbClr val="44546A"/>
                          </a:solidFill>
                          <a:latin typeface="Calibri Body"/>
                          <a:ea typeface="Franklin Gothic Book" charset="0"/>
                          <a:cs typeface="Franklin Gothic Book" charset="0"/>
                        </a:rPr>
                        <a:t>Tests 2014 &amp; 2015 : Gabon (6 PAs), DRC (7 PAs), Bolivia 2015 (4 PA)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b="1" kern="1200" noProof="0" dirty="0" smtClean="0">
                          <a:solidFill>
                            <a:srgbClr val="44546A"/>
                          </a:solidFill>
                          <a:latin typeface="Calibri Body"/>
                          <a:ea typeface="Franklin Gothic Book" charset="0"/>
                          <a:cs typeface="Franklin Gothic Book" charset="0"/>
                        </a:rPr>
                        <a:t>Implemented after 2016:</a:t>
                      </a:r>
                      <a:endParaRPr lang="en-GB" sz="2000" b="1" kern="1200" noProof="0" dirty="0">
                        <a:solidFill>
                          <a:srgbClr val="44546A"/>
                        </a:solidFill>
                        <a:latin typeface="Calibri Body"/>
                        <a:ea typeface="Franklin Gothic Book" charset="0"/>
                        <a:cs typeface="Franklin Gothic Book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330">
                <a:tc>
                  <a:txBody>
                    <a:bodyPr/>
                    <a:lstStyle/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Bolivia (25 PAs x 2 times)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Burkina-Benin-Niger (7 PAs)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Burundi (13 PAs), 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Cameroon (6 PAs)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Congo (5 Pas)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Côte d’Ivoire (4 PAs)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Democratic Republic of Congo (5 PAs)</a:t>
                      </a:r>
                    </a:p>
                    <a:p>
                      <a:endParaRPr lang="en-GB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Gabon (14 Pas)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Guinee Bissau (3PAs)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Kenya (1 PAs)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Kenya – Uganda (1 PA)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Mauritania (3PAs)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Niger (3 Pas)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Senegal (9 PAs)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Tchad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 Body"/>
                          <a:ea typeface="+mn-ea"/>
                          <a:cs typeface="+mn-cs"/>
                        </a:rPr>
                        <a:t> &amp; North Cameroon (5 PAs)</a:t>
                      </a:r>
                      <a:endParaRPr lang="en-GB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06">
                <a:tc gridSpan="2">
                  <a:txBody>
                    <a:bodyPr/>
                    <a:lstStyle/>
                    <a:p>
                      <a:r>
                        <a:rPr lang="en-GB" sz="1400" b="1" i="1" noProof="0" dirty="0" smtClean="0"/>
                        <a:t>Some protected areas use IMET many time</a:t>
                      </a:r>
                      <a:endParaRPr lang="en-GB" sz="1400" b="1" i="1" noProof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72FC5F7B-8C60-432B-8747-67DCDC01A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95873"/>
            <a:ext cx="3636000" cy="426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000" y="3542702"/>
            <a:ext cx="1836000" cy="20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557600" y="35427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Bolivia</a:t>
            </a:r>
            <a:endParaRPr lang="en-GB" dirty="0"/>
          </a:p>
        </p:txBody>
      </p:sp>
      <p:sp>
        <p:nvSpPr>
          <p:cNvPr id="9" name="Rettangolo 15">
            <a:extLst>
              <a:ext uri="{FF2B5EF4-FFF2-40B4-BE49-F238E27FC236}">
                <a16:creationId xmlns:a16="http://schemas.microsoft.com/office/drawing/2014/main" id="{BB6BF110-2FAF-4E9A-91F7-65E090C00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8816" y="368936"/>
            <a:ext cx="1151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IMET </a:t>
            </a:r>
            <a:r>
              <a:rPr lang="en-US" b="1" dirty="0" smtClean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– </a:t>
            </a:r>
            <a:r>
              <a:rPr lang="fr-FR" b="1" dirty="0" smtClean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Application</a:t>
            </a:r>
            <a:endParaRPr lang="en-GB" b="1" dirty="0">
              <a:solidFill>
                <a:srgbClr val="70AD47"/>
              </a:solidFill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671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48816" y="1423275"/>
            <a:ext cx="26104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44546A"/>
                </a:solidFill>
                <a:latin typeface="Calibri Body"/>
              </a:rPr>
              <a:t>IMET</a:t>
            </a:r>
          </a:p>
          <a:p>
            <a:pPr algn="ctr"/>
            <a:r>
              <a:rPr lang="en-GB" sz="3600" b="1" dirty="0" smtClean="0">
                <a:solidFill>
                  <a:srgbClr val="44546A"/>
                </a:solidFill>
                <a:latin typeface="Calibri Body"/>
              </a:rPr>
              <a:t>–</a:t>
            </a:r>
          </a:p>
          <a:p>
            <a:pPr algn="ctr"/>
            <a:r>
              <a:rPr lang="en-GB" sz="3600" b="1" dirty="0" smtClean="0">
                <a:solidFill>
                  <a:srgbClr val="44546A"/>
                </a:solidFill>
                <a:latin typeface="Calibri Body"/>
              </a:rPr>
              <a:t>ME and more  </a:t>
            </a:r>
            <a:endParaRPr lang="en-GB" sz="3600" b="1" dirty="0">
              <a:solidFill>
                <a:srgbClr val="44546A"/>
              </a:solidFill>
              <a:latin typeface="Calibri Body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FAD9D58-DA68-4D00-ACD4-77C80F0AD2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9314" y="1103095"/>
            <a:ext cx="8900067" cy="46445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To recommend managers, stakeholders, donors, etc</a:t>
            </a:r>
            <a:r>
              <a:rPr lang="en-US" sz="2000" dirty="0">
                <a:solidFill>
                  <a:srgbClr val="44546A"/>
                </a:solidFill>
                <a:latin typeface="Calibri Body"/>
              </a:rPr>
              <a:t>.</a:t>
            </a: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 to use data and integrated approach in Planning –Monitoring – Evaluation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From better diagnostic and action to outcomes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Data gap to be addressed: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44546A"/>
                </a:solidFill>
                <a:latin typeface="Calibri Body"/>
              </a:rPr>
              <a:t>Stronger focus on specific areas of concern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44546A"/>
                </a:solidFill>
                <a:latin typeface="Calibri Body"/>
              </a:rPr>
              <a:t>Capacity building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44546A"/>
                </a:solidFill>
                <a:latin typeface="Calibri Body"/>
              </a:rPr>
              <a:t>Linkages  with research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44546A"/>
                </a:solidFill>
                <a:latin typeface="Calibri Body"/>
              </a:rPr>
              <a:t>Funding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44546A"/>
              </a:solidFill>
              <a:latin typeface="Calibri Body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Better knowledge                      Better use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44546A"/>
              </a:solidFill>
              <a:latin typeface="Calibri Body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To use information potentialities (RIS, DOPA, Copernicus services, etc.)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To compare key elements and data for specific analysis from PA to higher level (landscape, framework, regional)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44546A"/>
              </a:solidFill>
              <a:latin typeface="Calibri Body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44546A"/>
              </a:solidFill>
              <a:latin typeface="Calibri Body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270667" y="3817259"/>
            <a:ext cx="3887844" cy="700368"/>
            <a:chOff x="5241638" y="3425381"/>
            <a:chExt cx="3347581" cy="700368"/>
          </a:xfrm>
        </p:grpSpPr>
        <p:grpSp>
          <p:nvGrpSpPr>
            <p:cNvPr id="4" name="Groupe 3"/>
            <p:cNvGrpSpPr/>
            <p:nvPr/>
          </p:nvGrpSpPr>
          <p:grpSpPr>
            <a:xfrm>
              <a:off x="5241638" y="3425381"/>
              <a:ext cx="3347581" cy="700368"/>
              <a:chOff x="5241638" y="3425381"/>
              <a:chExt cx="3347581" cy="700368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5241638" y="3425382"/>
                <a:ext cx="5379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dirty="0" smtClean="0">
                    <a:solidFill>
                      <a:schemeClr val="tx2"/>
                    </a:solidFill>
                  </a:rPr>
                  <a:t>data</a:t>
                </a:r>
                <a:endParaRPr lang="fr-FR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5241638" y="3848750"/>
                <a:ext cx="76728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 smtClean="0">
                    <a:solidFill>
                      <a:schemeClr val="tx2"/>
                    </a:solidFill>
                  </a:rPr>
                  <a:t>capacity</a:t>
                </a:r>
                <a:endParaRPr lang="en-GB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7575191" y="3830044"/>
                <a:ext cx="10140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 smtClean="0">
                    <a:solidFill>
                      <a:schemeClr val="tx2"/>
                    </a:solidFill>
                  </a:rPr>
                  <a:t>evaluation</a:t>
                </a:r>
                <a:endParaRPr lang="en-GB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7608650" y="3425381"/>
                <a:ext cx="76728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 smtClean="0">
                    <a:solidFill>
                      <a:schemeClr val="tx2"/>
                    </a:solidFill>
                  </a:rPr>
                  <a:t>analysis</a:t>
                </a:r>
                <a:endParaRPr lang="en-GB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" name="Flèche droite 2"/>
            <p:cNvSpPr/>
            <p:nvPr/>
          </p:nvSpPr>
          <p:spPr>
            <a:xfrm>
              <a:off x="6008924" y="3589889"/>
              <a:ext cx="391885" cy="3351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ttangolo 15">
            <a:extLst>
              <a:ext uri="{FF2B5EF4-FFF2-40B4-BE49-F238E27FC236}">
                <a16:creationId xmlns:a16="http://schemas.microsoft.com/office/drawing/2014/main" id="{BB6BF110-2FAF-4E9A-91F7-65E090C00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8816" y="368936"/>
            <a:ext cx="1151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IMET </a:t>
            </a:r>
            <a:r>
              <a:rPr lang="en-GB" b="1" dirty="0" smtClean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– PERSPECTIVES (Improving Management Effectiveness  and more)</a:t>
            </a:r>
            <a:endParaRPr lang="en-GB" b="1" dirty="0">
              <a:solidFill>
                <a:srgbClr val="70AD47"/>
              </a:solidFill>
              <a:latin typeface="Calibri Body"/>
            </a:endParaRPr>
          </a:p>
        </p:txBody>
      </p:sp>
      <p:pic>
        <p:nvPicPr>
          <p:cNvPr id="1026" name="Picture 2" descr="Image result for improvement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8000" y="1887715"/>
            <a:ext cx="3204000" cy="23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48816" y="1423275"/>
            <a:ext cx="26104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44546A"/>
                </a:solidFill>
                <a:latin typeface="Calibri Body"/>
              </a:rPr>
              <a:t>IMET</a:t>
            </a:r>
          </a:p>
          <a:p>
            <a:pPr algn="ctr"/>
            <a:r>
              <a:rPr lang="en-GB" sz="3600" b="1" dirty="0" smtClean="0">
                <a:solidFill>
                  <a:srgbClr val="44546A"/>
                </a:solidFill>
                <a:latin typeface="Calibri Body"/>
              </a:rPr>
              <a:t>–</a:t>
            </a:r>
          </a:p>
          <a:p>
            <a:pPr algn="ctr"/>
            <a:r>
              <a:rPr lang="en-GB" sz="3600" b="1" dirty="0" smtClean="0">
                <a:solidFill>
                  <a:srgbClr val="44546A"/>
                </a:solidFill>
                <a:latin typeface="Calibri Body"/>
              </a:rPr>
              <a:t>Release,</a:t>
            </a:r>
          </a:p>
          <a:p>
            <a:pPr algn="ctr"/>
            <a:r>
              <a:rPr lang="en-GB" sz="3600" b="1" dirty="0" smtClean="0">
                <a:solidFill>
                  <a:srgbClr val="44546A"/>
                </a:solidFill>
                <a:latin typeface="Calibri Body"/>
              </a:rPr>
              <a:t>Use</a:t>
            </a:r>
          </a:p>
          <a:p>
            <a:pPr algn="ctr"/>
            <a:r>
              <a:rPr lang="en-GB" sz="3600" b="1" dirty="0" smtClean="0">
                <a:solidFill>
                  <a:srgbClr val="44546A"/>
                </a:solidFill>
                <a:latin typeface="Calibri Body"/>
              </a:rPr>
              <a:t>Case studies</a:t>
            </a:r>
            <a:endParaRPr lang="en-GB" sz="3600" b="1" dirty="0">
              <a:solidFill>
                <a:srgbClr val="44546A"/>
              </a:solidFill>
              <a:latin typeface="Calibri Body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FAD9D58-DA68-4D00-ACD4-77C80F0AD2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9314" y="972457"/>
            <a:ext cx="8900067" cy="51525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dirty="0" smtClean="0">
              <a:solidFill>
                <a:srgbClr val="44546A"/>
              </a:solidFill>
              <a:latin typeface="Calibri Body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Studio in the building in front the meeting room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 IMET evaluation for planning and monitoring in conservation   (capacity building and coaching) - elements and case studies:   Cameroon/</a:t>
            </a:r>
            <a:r>
              <a:rPr lang="en-GB" sz="2000" dirty="0" err="1" smtClean="0">
                <a:solidFill>
                  <a:srgbClr val="44546A"/>
                </a:solidFill>
                <a:latin typeface="Calibri Body"/>
              </a:rPr>
              <a:t>Bertille</a:t>
            </a: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; </a:t>
            </a:r>
            <a:r>
              <a:rPr lang="en-GB" sz="2000" dirty="0" err="1" smtClean="0">
                <a:solidFill>
                  <a:srgbClr val="44546A"/>
                </a:solidFill>
                <a:latin typeface="Calibri Body"/>
              </a:rPr>
              <a:t>Léonidas</a:t>
            </a: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/Burundi; Omer/Gabon; </a:t>
            </a:r>
            <a:r>
              <a:rPr lang="en-GB" sz="2000" dirty="0" err="1" smtClean="0">
                <a:solidFill>
                  <a:srgbClr val="44546A"/>
                </a:solidFill>
                <a:latin typeface="Calibri Body"/>
              </a:rPr>
              <a:t>Domoina</a:t>
            </a: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/coaching;    Carlo/DRC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  IMET analysis from local to higher level - elements and case studies : </a:t>
            </a:r>
            <a:r>
              <a:rPr lang="en-GB" sz="2000" dirty="0" err="1" smtClean="0">
                <a:solidFill>
                  <a:srgbClr val="44546A"/>
                </a:solidFill>
                <a:latin typeface="Calibri Body"/>
              </a:rPr>
              <a:t>Rodrigo+Rosa</a:t>
            </a: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/Bolivia; </a:t>
            </a:r>
            <a:r>
              <a:rPr lang="en-GB" sz="2000" dirty="0" err="1" smtClean="0">
                <a:solidFill>
                  <a:srgbClr val="44546A"/>
                </a:solidFill>
                <a:latin typeface="Calibri Body"/>
              </a:rPr>
              <a:t>Léonidas</a:t>
            </a: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/Burundi; Piotr/general analysis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 dirty="0" smtClean="0">
              <a:solidFill>
                <a:srgbClr val="44546A"/>
              </a:solidFill>
              <a:latin typeface="Calibri Body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Tuesday June 25</a:t>
            </a:r>
            <a:r>
              <a:rPr lang="en-GB" sz="2000" baseline="30000" dirty="0" smtClean="0">
                <a:solidFill>
                  <a:srgbClr val="44546A"/>
                </a:solidFill>
                <a:latin typeface="Calibri Body"/>
              </a:rPr>
              <a:t>th</a:t>
            </a: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    6,30 pm – 7,30 pm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Wednesday June 26</a:t>
            </a:r>
            <a:r>
              <a:rPr lang="en-GB" sz="2000" baseline="30000" dirty="0" smtClean="0">
                <a:solidFill>
                  <a:srgbClr val="44546A"/>
                </a:solidFill>
                <a:latin typeface="Calibri Body"/>
              </a:rPr>
              <a:t>th</a:t>
            </a: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  8am – 9 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Thursday June 27</a:t>
            </a:r>
            <a:r>
              <a:rPr lang="en-GB" sz="2000" baseline="30000" dirty="0" smtClean="0">
                <a:solidFill>
                  <a:srgbClr val="44546A"/>
                </a:solidFill>
                <a:latin typeface="Calibri Body"/>
              </a:rPr>
              <a:t>th</a:t>
            </a: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   8am </a:t>
            </a:r>
            <a:r>
              <a:rPr lang="en-GB" sz="2000" dirty="0">
                <a:solidFill>
                  <a:srgbClr val="44546A"/>
                </a:solidFill>
                <a:latin typeface="Calibri Body"/>
              </a:rPr>
              <a:t>– 9 </a:t>
            </a: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am;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44546A"/>
                </a:solidFill>
                <a:latin typeface="Calibri Body"/>
              </a:rPr>
              <a:t>	</a:t>
            </a: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	          12,30am – 1,30 pm (at lunch)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44546A"/>
                </a:solidFill>
                <a:latin typeface="Calibri Body"/>
              </a:rPr>
              <a:t>	</a:t>
            </a:r>
            <a:r>
              <a:rPr lang="en-GB" sz="2000" dirty="0" smtClean="0">
                <a:solidFill>
                  <a:srgbClr val="44546A"/>
                </a:solidFill>
                <a:latin typeface="Calibri Body"/>
              </a:rPr>
              <a:t>	            6,30 </a:t>
            </a:r>
            <a:r>
              <a:rPr lang="en-GB" sz="2000" dirty="0">
                <a:solidFill>
                  <a:srgbClr val="44546A"/>
                </a:solidFill>
                <a:latin typeface="Calibri Body"/>
              </a:rPr>
              <a:t>pm – 7,30 pm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 dirty="0" smtClean="0">
              <a:solidFill>
                <a:srgbClr val="44546A"/>
              </a:solidFill>
              <a:latin typeface="Calibri Body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2000" dirty="0" smtClean="0">
              <a:solidFill>
                <a:srgbClr val="44546A"/>
              </a:solidFill>
              <a:latin typeface="Calibri Body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44546A"/>
              </a:solidFill>
              <a:latin typeface="Calibri Body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44546A"/>
              </a:solidFill>
              <a:latin typeface="Calibri Body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44546A"/>
              </a:solidFill>
              <a:latin typeface="Calibri Body"/>
            </a:endParaRPr>
          </a:p>
        </p:txBody>
      </p:sp>
      <p:sp>
        <p:nvSpPr>
          <p:cNvPr id="18" name="Rettangolo 15">
            <a:extLst>
              <a:ext uri="{FF2B5EF4-FFF2-40B4-BE49-F238E27FC236}">
                <a16:creationId xmlns:a16="http://schemas.microsoft.com/office/drawing/2014/main" id="{BB6BF110-2FAF-4E9A-91F7-65E090C00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1216" y="521336"/>
            <a:ext cx="1151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IMET </a:t>
            </a:r>
            <a:r>
              <a:rPr lang="en-GB" b="1" dirty="0" smtClean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– IMET release V2, IMET introduction, use, etc. - Presentation and  discussion of case studies </a:t>
            </a:r>
            <a:endParaRPr lang="en-GB" b="1" dirty="0">
              <a:solidFill>
                <a:srgbClr val="70AD47"/>
              </a:solidFill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3103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207240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124" y="2670304"/>
            <a:ext cx="5556991" cy="12501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1067689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BIOPAMA PPT Template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100" y="4858124"/>
            <a:ext cx="4999567" cy="14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95199" y="1404234"/>
            <a:ext cx="2173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 Body"/>
              </a:rPr>
              <a:t>IMET </a:t>
            </a:r>
            <a:r>
              <a:rPr lang="en-US" sz="3600" b="1" dirty="0" smtClean="0">
                <a:solidFill>
                  <a:schemeClr val="tx2"/>
                </a:solidFill>
                <a:latin typeface="Calibri Body"/>
              </a:rPr>
              <a:t> and </a:t>
            </a:r>
            <a:r>
              <a:rPr lang="en-US" sz="3600" b="1" dirty="0">
                <a:solidFill>
                  <a:schemeClr val="tx2"/>
                </a:solidFill>
                <a:latin typeface="Calibri Body"/>
              </a:rPr>
              <a:t>Green </a:t>
            </a:r>
            <a:r>
              <a:rPr lang="en-US" sz="3600" b="1" dirty="0" smtClean="0">
                <a:solidFill>
                  <a:schemeClr val="tx2"/>
                </a:solidFill>
                <a:latin typeface="Calibri Body"/>
              </a:rPr>
              <a:t>List</a:t>
            </a:r>
            <a:endParaRPr lang="en-GB" sz="3600" b="1" dirty="0">
              <a:solidFill>
                <a:schemeClr val="tx2"/>
              </a:solidFill>
              <a:latin typeface="Calibri Body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FAD9D58-DA68-4D00-ACD4-77C80F0AD2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68386" y="1537230"/>
            <a:ext cx="6084916" cy="42151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IMET </a:t>
            </a:r>
            <a:r>
              <a:rPr lang="en-US" sz="2000" dirty="0">
                <a:solidFill>
                  <a:srgbClr val="44546A"/>
                </a:solidFill>
                <a:latin typeface="Calibri Body"/>
              </a:rPr>
              <a:t>can support the Green List Standards by: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4546A"/>
                </a:solidFill>
                <a:latin typeface="Calibri Body"/>
              </a:rPr>
              <a:t>identifying values and elements in the intervention context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44546A"/>
                </a:solidFill>
                <a:latin typeface="Calibri Body"/>
              </a:rPr>
              <a:t>prioritising</a:t>
            </a:r>
            <a:r>
              <a:rPr lang="en-US" sz="2000" dirty="0">
                <a:solidFill>
                  <a:srgbClr val="44546A"/>
                </a:solidFill>
                <a:latin typeface="Calibri Body"/>
              </a:rPr>
              <a:t> key element of management or governance (the last one for few elements)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4546A"/>
                </a:solidFill>
                <a:latin typeface="Calibri Body"/>
              </a:rPr>
              <a:t>supporting monitoring and planning for a better achievement of outputs and outcomes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4546A"/>
                </a:solidFill>
                <a:latin typeface="Calibri Body"/>
              </a:rPr>
              <a:t>picking out common elements from a scaling-up </a:t>
            </a: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analysis</a:t>
            </a:r>
            <a:endParaRPr lang="en-US" sz="2000" dirty="0">
              <a:solidFill>
                <a:srgbClr val="44546A"/>
              </a:solidFill>
              <a:latin typeface="Calibri Body"/>
            </a:endParaRPr>
          </a:p>
        </p:txBody>
      </p:sp>
      <p:sp>
        <p:nvSpPr>
          <p:cNvPr id="20" name="Rettangolo 15">
            <a:extLst>
              <a:ext uri="{FF2B5EF4-FFF2-40B4-BE49-F238E27FC236}">
                <a16:creationId xmlns:a16="http://schemas.microsoft.com/office/drawing/2014/main" id="{BB6BF110-2FAF-4E9A-91F7-65E090C00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8816" y="368936"/>
            <a:ext cx="7132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BIOPAMA – IMET Overview</a:t>
            </a:r>
            <a:endParaRPr lang="en-GB" b="1" dirty="0">
              <a:solidFill>
                <a:srgbClr val="70AD47"/>
              </a:solidFill>
              <a:latin typeface="Calibri Body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5259" y="4758813"/>
            <a:ext cx="4139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Waiting the decision on the matrix for the clinic section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BIOPAMA PPT Template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IMET – Overview</a:t>
            </a:r>
          </a:p>
          <a:p>
            <a:r>
              <a:rPr lang="en-US" dirty="0" smtClean="0"/>
              <a:t>IMET – Case studies</a:t>
            </a:r>
          </a:p>
          <a:p>
            <a:r>
              <a:rPr lang="en-US" dirty="0"/>
              <a:t> </a:t>
            </a:r>
            <a:r>
              <a:rPr lang="en-US" dirty="0" smtClean="0"/>
              <a:t>IMET – Application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503060" cy="45447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"/>
          <a:stretch/>
        </p:blipFill>
        <p:spPr>
          <a:xfrm>
            <a:off x="6071616" y="1828800"/>
            <a:ext cx="6120384" cy="4011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2178"/>
            <a:ext cx="12191999" cy="5839939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457450" y="1266617"/>
            <a:ext cx="7429501" cy="1988047"/>
          </a:xfrm>
        </p:spPr>
        <p:txBody>
          <a:bodyPr/>
          <a:lstStyle/>
          <a:p>
            <a:r>
              <a:rPr lang="en-US" dirty="0" smtClean="0"/>
              <a:t>IMET -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73281" y="1404234"/>
            <a:ext cx="3021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  <a:latin typeface="Calibri Body"/>
              </a:rPr>
              <a:t>What is it </a:t>
            </a:r>
            <a:r>
              <a:rPr lang="en-GB" sz="3600" b="1" dirty="0" smtClean="0">
                <a:solidFill>
                  <a:schemeClr val="tx2"/>
                </a:solidFill>
                <a:latin typeface="Calibri Body"/>
              </a:rPr>
              <a:t>IMET? </a:t>
            </a:r>
            <a:endParaRPr lang="en-GB" sz="3600" b="1" dirty="0">
              <a:solidFill>
                <a:schemeClr val="tx2"/>
              </a:solidFill>
              <a:latin typeface="Calibri Body"/>
            </a:endParaRPr>
          </a:p>
        </p:txBody>
      </p:sp>
      <p:sp>
        <p:nvSpPr>
          <p:cNvPr id="20" name="Rettangolo 15">
            <a:extLst>
              <a:ext uri="{FF2B5EF4-FFF2-40B4-BE49-F238E27FC236}">
                <a16:creationId xmlns:a16="http://schemas.microsoft.com/office/drawing/2014/main" id="{BB6BF110-2FAF-4E9A-91F7-65E090C00F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8815" y="368936"/>
            <a:ext cx="721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BIOPAMA – IMET Overview</a:t>
            </a:r>
            <a:endParaRPr lang="en-GB" b="1" dirty="0">
              <a:solidFill>
                <a:srgbClr val="70AD47"/>
              </a:solidFill>
              <a:latin typeface="Calibri Body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FAD9D58-DA68-4D00-ACD4-77C80F0AD2D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38088" y="1571105"/>
            <a:ext cx="6808043" cy="41896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IMET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uses </a:t>
            </a:r>
            <a:r>
              <a:rPr lang="en-US" sz="2000" i="1" dirty="0" smtClean="0">
                <a:solidFill>
                  <a:srgbClr val="44546A"/>
                </a:solidFill>
                <a:latin typeface="Calibri Body"/>
              </a:rPr>
              <a:t>(</a:t>
            </a:r>
            <a:r>
              <a:rPr lang="en-US" sz="2000" i="1" dirty="0">
                <a:solidFill>
                  <a:srgbClr val="44546A"/>
                </a:solidFill>
                <a:latin typeface="Calibri Body"/>
              </a:rPr>
              <a:t>METT, </a:t>
            </a:r>
            <a:r>
              <a:rPr lang="en-US" sz="2000" i="1" dirty="0" err="1">
                <a:solidFill>
                  <a:srgbClr val="44546A"/>
                </a:solidFill>
                <a:latin typeface="Calibri Body"/>
              </a:rPr>
              <a:t>EoH</a:t>
            </a:r>
            <a:r>
              <a:rPr lang="en-US" sz="2000" i="1" dirty="0">
                <a:solidFill>
                  <a:srgbClr val="44546A"/>
                </a:solidFill>
                <a:latin typeface="Calibri Body"/>
              </a:rPr>
              <a:t>, etc.)</a:t>
            </a:r>
            <a:r>
              <a:rPr lang="en-US" sz="2000" dirty="0">
                <a:solidFill>
                  <a:srgbClr val="44546A"/>
                </a:solidFill>
                <a:latin typeface="Calibri Body"/>
              </a:rPr>
              <a:t> </a:t>
            </a: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and promotes tools </a:t>
            </a:r>
            <a:r>
              <a:rPr lang="en-US" sz="2000" i="1" dirty="0">
                <a:solidFill>
                  <a:srgbClr val="44546A"/>
                </a:solidFill>
                <a:latin typeface="Calibri Body"/>
              </a:rPr>
              <a:t>(Open standards, Decision support systems, etc</a:t>
            </a:r>
            <a:r>
              <a:rPr lang="en-US" sz="2000" i="1" dirty="0" smtClean="0">
                <a:solidFill>
                  <a:srgbClr val="44546A"/>
                </a:solidFill>
                <a:latin typeface="Calibri Body"/>
              </a:rPr>
              <a:t>.)</a:t>
            </a: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 from </a:t>
            </a:r>
            <a:r>
              <a:rPr lang="en-US" sz="2000" dirty="0">
                <a:solidFill>
                  <a:srgbClr val="44546A"/>
                </a:solidFill>
                <a:latin typeface="Calibri Body"/>
              </a:rPr>
              <a:t>other </a:t>
            </a: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disciplines</a:t>
            </a:r>
            <a:endParaRPr lang="en-US" sz="2000" dirty="0">
              <a:solidFill>
                <a:srgbClr val="44546A"/>
              </a:solidFill>
              <a:latin typeface="Calibri Body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4546A"/>
                </a:solidFill>
                <a:latin typeface="Calibri Body"/>
              </a:rPr>
              <a:t>is easily </a:t>
            </a:r>
            <a:r>
              <a:rPr lang="en-US" sz="2000" dirty="0" err="1">
                <a:solidFill>
                  <a:srgbClr val="44546A"/>
                </a:solidFill>
                <a:latin typeface="Calibri Body"/>
              </a:rPr>
              <a:t>customised</a:t>
            </a:r>
            <a:r>
              <a:rPr lang="en-US" sz="2000" dirty="0">
                <a:solidFill>
                  <a:srgbClr val="44546A"/>
                </a:solidFill>
                <a:latin typeface="Calibri Body"/>
              </a:rPr>
              <a:t> for each protected area helping future planning, monitoring and </a:t>
            </a: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evaluation processes</a:t>
            </a:r>
            <a:endParaRPr lang="en-US" sz="2000" dirty="0">
              <a:solidFill>
                <a:srgbClr val="44546A"/>
              </a:solidFill>
              <a:latin typeface="Calibri Body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has </a:t>
            </a:r>
            <a:r>
              <a:rPr lang="en-US" sz="2000" dirty="0">
                <a:solidFill>
                  <a:srgbClr val="44546A"/>
                </a:solidFill>
                <a:latin typeface="Calibri Body"/>
              </a:rPr>
              <a:t>statistics internal analysis allowing scaling up of common values, elements, etc. supporting specific approaches and strategies at national and regional level.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4546A"/>
                </a:solidFill>
                <a:latin typeface="Calibri Body"/>
              </a:rPr>
              <a:t>could be strongly linked with the Regional Observatories allowing for a bottom-up and top-down information </a:t>
            </a: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flows</a:t>
            </a:r>
            <a:endParaRPr lang="en-US" sz="2000" dirty="0">
              <a:solidFill>
                <a:srgbClr val="44546A"/>
              </a:solidFill>
              <a:latin typeface="Calibri Body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0" y="3075709"/>
            <a:ext cx="4762500" cy="2773680"/>
            <a:chOff x="7429500" y="3075709"/>
            <a:chExt cx="4762500" cy="2773680"/>
          </a:xfrm>
        </p:grpSpPr>
        <p:pic>
          <p:nvPicPr>
            <p:cNvPr id="23" name="Picture 2" descr="Immagine correlata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5" b="100000" l="8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3075709"/>
              <a:ext cx="4762500" cy="277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 rot="5400000">
              <a:off x="8886128" y="2930910"/>
              <a:ext cx="287740" cy="638894"/>
            </a:xfrm>
            <a:prstGeom prst="rect">
              <a:avLst/>
            </a:prstGeom>
            <a:noFill/>
          </p:spPr>
          <p:txBody>
            <a:bodyPr vert="vert270" wrap="square" lIns="0" tIns="0" rIns="0" bIns="0" rtlCol="0">
              <a:noAutofit/>
            </a:bodyPr>
            <a:lstStyle/>
            <a:p>
              <a:r>
                <a:rPr lang="fr-FR" sz="1400" b="1" dirty="0">
                  <a:solidFill>
                    <a:srgbClr val="70AD47"/>
                  </a:solidFill>
                  <a:latin typeface="Calibri Body"/>
                  <a:cs typeface="Calibri" panose="020F0502020204030204" pitchFamily="34" charset="0"/>
                </a:rPr>
                <a:t>IMET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 rot="5400000">
              <a:off x="11291205" y="2421136"/>
              <a:ext cx="215444" cy="1586146"/>
            </a:xfrm>
            <a:prstGeom prst="rect">
              <a:avLst/>
            </a:prstGeom>
            <a:noFill/>
          </p:spPr>
          <p:txBody>
            <a:bodyPr vert="vert270" wrap="square" lIns="0" tIns="0" rIns="0" bIns="0" rtlCol="0">
              <a:spAutoFit/>
            </a:bodyPr>
            <a:lstStyle/>
            <a:p>
              <a:r>
                <a:rPr lang="fr-FR" sz="1400" b="1" dirty="0">
                  <a:solidFill>
                    <a:srgbClr val="70AD47"/>
                  </a:solidFill>
                  <a:latin typeface="Calibri Body"/>
                  <a:cs typeface="Calibri" panose="020F0502020204030204" pitchFamily="34" charset="0"/>
                </a:rPr>
                <a:t>OBSERVATORIES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6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62196" y="1404234"/>
            <a:ext cx="2414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  <a:latin typeface="Calibri Body"/>
              </a:rPr>
              <a:t>Why integrated tool? 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FAD9D58-DA68-4D00-ACD4-77C80F0AD2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76451" y="1213035"/>
            <a:ext cx="4671753" cy="45598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IMET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4546A"/>
                </a:solidFill>
                <a:latin typeface="Calibri Body"/>
              </a:rPr>
              <a:t>Embrace a culture of evaluation in which decision-makers use a results –based management/governance for a better conservation planning and monitoring processes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Identify in </a:t>
            </a:r>
            <a:r>
              <a:rPr lang="en-US" sz="2000" dirty="0">
                <a:solidFill>
                  <a:srgbClr val="44546A"/>
                </a:solidFill>
                <a:latin typeface="Calibri Body"/>
              </a:rPr>
              <a:t>the </a:t>
            </a: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context of intervention  seven categories of </a:t>
            </a:r>
            <a:r>
              <a:rPr lang="en-US" sz="2000" dirty="0">
                <a:solidFill>
                  <a:srgbClr val="44546A"/>
                </a:solidFill>
                <a:latin typeface="Calibri Body"/>
              </a:rPr>
              <a:t>key values and elements of the protected </a:t>
            </a: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area: </a:t>
            </a:r>
            <a:r>
              <a:rPr lang="en-US" sz="2000" dirty="0">
                <a:solidFill>
                  <a:srgbClr val="44546A"/>
                </a:solidFill>
                <a:latin typeface="Calibri Body"/>
              </a:rPr>
              <a:t>key animal species, key plants, habitats, land cover – use – take, threats, ecosystem services and climate </a:t>
            </a: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change effects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44546A"/>
                </a:solidFill>
                <a:latin typeface="Calibri Body"/>
              </a:rPr>
              <a:t>uses information from the digital observatories.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44546A"/>
              </a:solidFill>
              <a:latin typeface="Calibri Body"/>
            </a:endParaRPr>
          </a:p>
        </p:txBody>
      </p:sp>
      <p:sp>
        <p:nvSpPr>
          <p:cNvPr id="20" name="Rettangolo 15">
            <a:extLst>
              <a:ext uri="{FF2B5EF4-FFF2-40B4-BE49-F238E27FC236}">
                <a16:creationId xmlns:a16="http://schemas.microsoft.com/office/drawing/2014/main" id="{BB6BF110-2FAF-4E9A-91F7-65E090C00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8816" y="368936"/>
            <a:ext cx="813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BIOPAMA – IMET Overview</a:t>
            </a:r>
            <a:endParaRPr lang="en-GB" b="1" dirty="0">
              <a:solidFill>
                <a:srgbClr val="70AD47"/>
              </a:solidFill>
              <a:latin typeface="Calibri Body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702" y="2468880"/>
            <a:ext cx="4801836" cy="330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457450" y="1266617"/>
            <a:ext cx="7429501" cy="1988047"/>
          </a:xfrm>
        </p:spPr>
        <p:txBody>
          <a:bodyPr/>
          <a:lstStyle/>
          <a:p>
            <a:r>
              <a:rPr lang="en-US" dirty="0" smtClean="0"/>
              <a:t>IMET-Case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5">
            <a:extLst>
              <a:ext uri="{FF2B5EF4-FFF2-40B4-BE49-F238E27FC236}">
                <a16:creationId xmlns:a16="http://schemas.microsoft.com/office/drawing/2014/main" id="{BB6BF110-2FAF-4E9A-91F7-65E090C00F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8816" y="368936"/>
            <a:ext cx="7132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IMET – Cases study 1: Capacity building and coaching</a:t>
            </a:r>
            <a:endParaRPr lang="en-GB" b="1" dirty="0">
              <a:solidFill>
                <a:srgbClr val="70AD47"/>
              </a:solidFill>
              <a:latin typeface="Calibri Body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4032" y="3247989"/>
            <a:ext cx="3308065" cy="889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solidFill>
                  <a:schemeClr val="tx1"/>
                </a:solidFill>
              </a:rPr>
              <a:t>Greater understandings of key concept of PA management and evaluation of </a:t>
            </a:r>
            <a:r>
              <a:rPr lang="en-US" dirty="0" smtClean="0">
                <a:solidFill>
                  <a:schemeClr val="tx1"/>
                </a:solidFill>
              </a:rPr>
              <a:t>effectiveness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2435" y="1404234"/>
            <a:ext cx="2173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 Body"/>
              </a:rPr>
              <a:t>IMET </a:t>
            </a:r>
            <a:r>
              <a:rPr lang="en-US" sz="3600" b="1" dirty="0" smtClean="0">
                <a:solidFill>
                  <a:schemeClr val="tx2"/>
                </a:solidFill>
                <a:latin typeface="Calibri Body"/>
              </a:rPr>
              <a:t> and Capacity building</a:t>
            </a:r>
            <a:endParaRPr lang="en-GB" sz="3600" b="1" dirty="0">
              <a:solidFill>
                <a:schemeClr val="tx2"/>
              </a:solidFill>
              <a:latin typeface="Calibri Body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2425511" y="1417456"/>
            <a:ext cx="7704000" cy="4278624"/>
          </a:xfrm>
          <a:prstGeom prst="rect">
            <a:avLst/>
          </a:prstGeom>
          <a:noFill/>
          <a:ln w="38100">
            <a:solidFill>
              <a:srgbClr val="CF7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fr-FR" b="1" dirty="0">
                <a:solidFill>
                  <a:srgbClr val="CF785E"/>
                </a:solidFill>
              </a:rPr>
              <a:t>IMET </a:t>
            </a:r>
            <a:r>
              <a:rPr lang="fr-FR" b="1" dirty="0" smtClean="0">
                <a:solidFill>
                  <a:srgbClr val="CF785E"/>
                </a:solidFill>
              </a:rPr>
              <a:t>- Feedback </a:t>
            </a:r>
            <a:r>
              <a:rPr lang="fr-FR" b="1" dirty="0">
                <a:solidFill>
                  <a:srgbClr val="CF785E"/>
                </a:solidFill>
              </a:rPr>
              <a:t>sessions </a:t>
            </a:r>
          </a:p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876570" y="2442820"/>
            <a:ext cx="4328090" cy="6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dirty="0" smtClean="0">
                <a:solidFill>
                  <a:schemeClr val="tx1"/>
                </a:solidFill>
              </a:rPr>
              <a:t>Share of information and common discussion on evaluation for PA staff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stakeholders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63191" y="1650040"/>
            <a:ext cx="3924865" cy="477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dirty="0" smtClean="0">
                <a:solidFill>
                  <a:schemeClr val="tx1"/>
                </a:solidFill>
              </a:rPr>
              <a:t>Analysis </a:t>
            </a:r>
            <a:r>
              <a:rPr lang="en-US" dirty="0" err="1" smtClean="0">
                <a:solidFill>
                  <a:schemeClr val="tx1"/>
                </a:solidFill>
              </a:rPr>
              <a:t>prioritising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decision-making </a:t>
            </a:r>
            <a:r>
              <a:rPr lang="en-US" dirty="0" smtClean="0">
                <a:solidFill>
                  <a:schemeClr val="tx1"/>
                </a:solidFill>
              </a:rPr>
              <a:t>in managing and planning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Flèche courbée vers la droite 37"/>
          <p:cNvSpPr/>
          <p:nvPr/>
        </p:nvSpPr>
        <p:spPr>
          <a:xfrm rot="1977651" flipV="1">
            <a:off x="3466143" y="1254255"/>
            <a:ext cx="516879" cy="2188172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2425511" y="2266960"/>
            <a:ext cx="6120000" cy="34291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IMET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- Workshop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2425511" y="3083195"/>
            <a:ext cx="4320000" cy="26128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IMET – On-Site Exercise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2425511" y="4043417"/>
            <a:ext cx="2952000" cy="1652663"/>
            <a:chOff x="2473042" y="3712558"/>
            <a:chExt cx="3481511" cy="1949101"/>
          </a:xfrm>
        </p:grpSpPr>
        <p:grpSp>
          <p:nvGrpSpPr>
            <p:cNvPr id="30" name="Group 6"/>
            <p:cNvGrpSpPr/>
            <p:nvPr/>
          </p:nvGrpSpPr>
          <p:grpSpPr>
            <a:xfrm>
              <a:off x="2511966" y="3712558"/>
              <a:ext cx="3001992" cy="1785219"/>
              <a:chOff x="2987824" y="2348880"/>
              <a:chExt cx="2520280" cy="1861687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59832" y="2852936"/>
                <a:ext cx="2448272" cy="1357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87824" y="2348880"/>
                <a:ext cx="629868" cy="658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5"/>
              <p:cNvSpPr txBox="1"/>
              <p:nvPr/>
            </p:nvSpPr>
            <p:spPr>
              <a:xfrm>
                <a:off x="3617692" y="2493462"/>
                <a:ext cx="1890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IMET  </a:t>
                </a:r>
                <a:r>
                  <a:rPr lang="fr-FR" b="1" dirty="0" err="1" smtClean="0"/>
                  <a:t>tool</a:t>
                </a:r>
                <a:endParaRPr lang="fr-FR" b="1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473042" y="3821651"/>
              <a:ext cx="3481511" cy="184000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8787809" y="1780032"/>
            <a:ext cx="3275214" cy="2915621"/>
          </a:xfrm>
          <a:prstGeom prst="bevel">
            <a:avLst>
              <a:gd name="adj" fmla="val 2348"/>
            </a:avLst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r>
              <a:rPr lang="en-US" sz="1600" dirty="0" smtClean="0"/>
              <a:t>Exploitation of IMET in DRC: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PN Virunga, as </a:t>
            </a:r>
            <a:r>
              <a:rPr lang="en-US" sz="1600" dirty="0"/>
              <a:t>training in management of protected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PN </a:t>
            </a:r>
            <a:r>
              <a:rPr lang="en-US" sz="1600" dirty="0" smtClean="0"/>
              <a:t>Garamba, for </a:t>
            </a:r>
            <a:r>
              <a:rPr lang="en-US" sz="1600" dirty="0"/>
              <a:t>training of the staff of </a:t>
            </a:r>
            <a:r>
              <a:rPr lang="en-US" sz="1600" dirty="0" smtClean="0"/>
              <a:t>M&amp;E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ERAIFT, in </a:t>
            </a:r>
            <a:r>
              <a:rPr lang="en-US" sz="1600" dirty="0"/>
              <a:t>masters and nonstop training in </a:t>
            </a:r>
            <a:r>
              <a:rPr lang="en-US" sz="1600" dirty="0" smtClean="0"/>
              <a:t>critical </a:t>
            </a:r>
            <a:r>
              <a:rPr lang="en-US" sz="1600" dirty="0"/>
              <a:t>thinking, problems solving and decision-making for analysis, evaluation and </a:t>
            </a:r>
            <a:r>
              <a:rPr lang="en-US" sz="1600" dirty="0" smtClean="0"/>
              <a:t>planning on landscape and PA management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63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5">
            <a:extLst>
              <a:ext uri="{FF2B5EF4-FFF2-40B4-BE49-F238E27FC236}">
                <a16:creationId xmlns:a16="http://schemas.microsoft.com/office/drawing/2014/main" id="{BB6BF110-2FAF-4E9A-91F7-65E090C00F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8816" y="368936"/>
            <a:ext cx="6534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IMET – Cases study 1: Capacity building and coaching</a:t>
            </a:r>
            <a:endParaRPr lang="en-GB" b="1" dirty="0">
              <a:solidFill>
                <a:srgbClr val="70AD47"/>
              </a:solidFill>
              <a:latin typeface="Calibri Body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2435" y="1404234"/>
            <a:ext cx="2268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 Body"/>
              </a:rPr>
              <a:t>IMET </a:t>
            </a:r>
            <a:r>
              <a:rPr lang="en-US" sz="3600" b="1" dirty="0" smtClean="0">
                <a:solidFill>
                  <a:schemeClr val="tx2"/>
                </a:solidFill>
                <a:latin typeface="Calibri Body"/>
              </a:rPr>
              <a:t> and Coaching</a:t>
            </a:r>
            <a:endParaRPr lang="en-GB" sz="3600" b="1" dirty="0">
              <a:solidFill>
                <a:schemeClr val="tx2"/>
              </a:solidFill>
              <a:latin typeface="Calibri Body"/>
            </a:endParaRPr>
          </a:p>
        </p:txBody>
      </p:sp>
      <p:pic>
        <p:nvPicPr>
          <p:cNvPr id="19" name="Picture 2" descr="Related ima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9433" y="831272"/>
            <a:ext cx="274612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isultati immagini per critical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8729620" y="196765"/>
            <a:ext cx="3275214" cy="1917855"/>
          </a:xfrm>
          <a:prstGeom prst="bevel">
            <a:avLst>
              <a:gd name="adj" fmla="val 3371"/>
            </a:avLst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r>
              <a:rPr lang="en-US" sz="1600" dirty="0" smtClean="0"/>
              <a:t>Coaching: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25 + 52 coaches trained in IMET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12 coaches trained in critical thinking, problems solving and decision-making for analysis, evaluation and </a:t>
            </a:r>
            <a:r>
              <a:rPr lang="en-US" sz="1600" dirty="0" smtClean="0"/>
              <a:t>planning in conservation</a:t>
            </a:r>
            <a:endParaRPr lang="en-US" sz="16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3889" y="3506610"/>
            <a:ext cx="3658111" cy="226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Risultati immagini per decision ma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175582"/>
            <a:ext cx="288321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lated image"/>
          <p:cNvPicPr>
            <a:picLocks noChangeArrowheads="1"/>
          </p:cNvPicPr>
          <p:nvPr/>
        </p:nvPicPr>
        <p:blipFill>
          <a:blip r:embed="rId7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070" y="3930559"/>
            <a:ext cx="284058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5256">
            <a:off x="2641292" y="2838598"/>
            <a:ext cx="273433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Related imag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8772">
            <a:off x="6806392" y="2348560"/>
            <a:ext cx="242714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1441606" y="2861578"/>
            <a:ext cx="9007153" cy="1903045"/>
          </a:xfrm>
          <a:custGeom>
            <a:avLst/>
            <a:gdLst>
              <a:gd name="connsiteX0" fmla="*/ 0 w 8150942"/>
              <a:gd name="connsiteY0" fmla="*/ 1093168 h 1319702"/>
              <a:gd name="connsiteX1" fmla="*/ 2231922 w 8150942"/>
              <a:gd name="connsiteY1" fmla="*/ 1788 h 1319702"/>
              <a:gd name="connsiteX2" fmla="*/ 4218039 w 8150942"/>
              <a:gd name="connsiteY2" fmla="*/ 1319310 h 1319702"/>
              <a:gd name="connsiteX3" fmla="*/ 6558116 w 8150942"/>
              <a:gd name="connsiteY3" fmla="*/ 149272 h 1319702"/>
              <a:gd name="connsiteX4" fmla="*/ 8150942 w 8150942"/>
              <a:gd name="connsiteY4" fmla="*/ 975181 h 1319702"/>
              <a:gd name="connsiteX5" fmla="*/ 8150942 w 8150942"/>
              <a:gd name="connsiteY5" fmla="*/ 975181 h 1319702"/>
              <a:gd name="connsiteX0" fmla="*/ 0 w 8150942"/>
              <a:gd name="connsiteY0" fmla="*/ 1093168 h 1320683"/>
              <a:gd name="connsiteX1" fmla="*/ 2231922 w 8150942"/>
              <a:gd name="connsiteY1" fmla="*/ 1788 h 1320683"/>
              <a:gd name="connsiteX2" fmla="*/ 4218039 w 8150942"/>
              <a:gd name="connsiteY2" fmla="*/ 1319310 h 1320683"/>
              <a:gd name="connsiteX3" fmla="*/ 6577781 w 8150942"/>
              <a:gd name="connsiteY3" fmla="*/ 267259 h 1320683"/>
              <a:gd name="connsiteX4" fmla="*/ 8150942 w 8150942"/>
              <a:gd name="connsiteY4" fmla="*/ 975181 h 1320683"/>
              <a:gd name="connsiteX5" fmla="*/ 8150942 w 8150942"/>
              <a:gd name="connsiteY5" fmla="*/ 975181 h 1320683"/>
              <a:gd name="connsiteX0" fmla="*/ 0 w 8150942"/>
              <a:gd name="connsiteY0" fmla="*/ 1105781 h 1823367"/>
              <a:gd name="connsiteX1" fmla="*/ 2231922 w 8150942"/>
              <a:gd name="connsiteY1" fmla="*/ 14401 h 1823367"/>
              <a:gd name="connsiteX2" fmla="*/ 4276228 w 8150942"/>
              <a:gd name="connsiteY2" fmla="*/ 1822374 h 1823367"/>
              <a:gd name="connsiteX3" fmla="*/ 6577781 w 8150942"/>
              <a:gd name="connsiteY3" fmla="*/ 279872 h 1823367"/>
              <a:gd name="connsiteX4" fmla="*/ 8150942 w 8150942"/>
              <a:gd name="connsiteY4" fmla="*/ 987794 h 1823367"/>
              <a:gd name="connsiteX5" fmla="*/ 8150942 w 8150942"/>
              <a:gd name="connsiteY5" fmla="*/ 987794 h 1823367"/>
              <a:gd name="connsiteX0" fmla="*/ 0 w 8150942"/>
              <a:gd name="connsiteY0" fmla="*/ 1105781 h 1824253"/>
              <a:gd name="connsiteX1" fmla="*/ 2231922 w 8150942"/>
              <a:gd name="connsiteY1" fmla="*/ 14401 h 1824253"/>
              <a:gd name="connsiteX2" fmla="*/ 4276228 w 8150942"/>
              <a:gd name="connsiteY2" fmla="*/ 1822374 h 1824253"/>
              <a:gd name="connsiteX3" fmla="*/ 6602719 w 8150942"/>
              <a:gd name="connsiteY3" fmla="*/ 371312 h 1824253"/>
              <a:gd name="connsiteX4" fmla="*/ 8150942 w 8150942"/>
              <a:gd name="connsiteY4" fmla="*/ 987794 h 1824253"/>
              <a:gd name="connsiteX5" fmla="*/ 8150942 w 8150942"/>
              <a:gd name="connsiteY5" fmla="*/ 987794 h 1824253"/>
              <a:gd name="connsiteX0" fmla="*/ 0 w 8150942"/>
              <a:gd name="connsiteY0" fmla="*/ 754207 h 1472280"/>
              <a:gd name="connsiteX1" fmla="*/ 1841224 w 8150942"/>
              <a:gd name="connsiteY1" fmla="*/ 302907 h 1472280"/>
              <a:gd name="connsiteX2" fmla="*/ 4276228 w 8150942"/>
              <a:gd name="connsiteY2" fmla="*/ 1470800 h 1472280"/>
              <a:gd name="connsiteX3" fmla="*/ 6602719 w 8150942"/>
              <a:gd name="connsiteY3" fmla="*/ 19738 h 1472280"/>
              <a:gd name="connsiteX4" fmla="*/ 8150942 w 8150942"/>
              <a:gd name="connsiteY4" fmla="*/ 636220 h 1472280"/>
              <a:gd name="connsiteX5" fmla="*/ 8150942 w 8150942"/>
              <a:gd name="connsiteY5" fmla="*/ 636220 h 1472280"/>
              <a:gd name="connsiteX0" fmla="*/ 0 w 9007153"/>
              <a:gd name="connsiteY0" fmla="*/ 1959553 h 1959553"/>
              <a:gd name="connsiteX1" fmla="*/ 2697435 w 9007153"/>
              <a:gd name="connsiteY1" fmla="*/ 302907 h 1959553"/>
              <a:gd name="connsiteX2" fmla="*/ 5132439 w 9007153"/>
              <a:gd name="connsiteY2" fmla="*/ 1470800 h 1959553"/>
              <a:gd name="connsiteX3" fmla="*/ 7458930 w 9007153"/>
              <a:gd name="connsiteY3" fmla="*/ 19738 h 1959553"/>
              <a:gd name="connsiteX4" fmla="*/ 9007153 w 9007153"/>
              <a:gd name="connsiteY4" fmla="*/ 636220 h 1959553"/>
              <a:gd name="connsiteX5" fmla="*/ 9007153 w 9007153"/>
              <a:gd name="connsiteY5" fmla="*/ 636220 h 1959553"/>
              <a:gd name="connsiteX0" fmla="*/ 0 w 9007153"/>
              <a:gd name="connsiteY0" fmla="*/ 1959553 h 1959553"/>
              <a:gd name="connsiteX1" fmla="*/ 3620148 w 9007153"/>
              <a:gd name="connsiteY1" fmla="*/ 577227 h 1959553"/>
              <a:gd name="connsiteX2" fmla="*/ 5132439 w 9007153"/>
              <a:gd name="connsiteY2" fmla="*/ 1470800 h 1959553"/>
              <a:gd name="connsiteX3" fmla="*/ 7458930 w 9007153"/>
              <a:gd name="connsiteY3" fmla="*/ 19738 h 1959553"/>
              <a:gd name="connsiteX4" fmla="*/ 9007153 w 9007153"/>
              <a:gd name="connsiteY4" fmla="*/ 636220 h 1959553"/>
              <a:gd name="connsiteX5" fmla="*/ 9007153 w 9007153"/>
              <a:gd name="connsiteY5" fmla="*/ 636220 h 1959553"/>
              <a:gd name="connsiteX0" fmla="*/ 0 w 9007153"/>
              <a:gd name="connsiteY0" fmla="*/ 1959553 h 1959553"/>
              <a:gd name="connsiteX1" fmla="*/ 3620148 w 9007153"/>
              <a:gd name="connsiteY1" fmla="*/ 577227 h 1959553"/>
              <a:gd name="connsiteX2" fmla="*/ 5132439 w 9007153"/>
              <a:gd name="connsiteY2" fmla="*/ 1470800 h 1959553"/>
              <a:gd name="connsiteX3" fmla="*/ 7458930 w 9007153"/>
              <a:gd name="connsiteY3" fmla="*/ 19738 h 1959553"/>
              <a:gd name="connsiteX4" fmla="*/ 9007153 w 9007153"/>
              <a:gd name="connsiteY4" fmla="*/ 636220 h 1959553"/>
              <a:gd name="connsiteX5" fmla="*/ 9007153 w 9007153"/>
              <a:gd name="connsiteY5" fmla="*/ 636220 h 1959553"/>
              <a:gd name="connsiteX0" fmla="*/ 0 w 9007153"/>
              <a:gd name="connsiteY0" fmla="*/ 1903045 h 1903045"/>
              <a:gd name="connsiteX1" fmla="*/ 3620148 w 9007153"/>
              <a:gd name="connsiteY1" fmla="*/ 520719 h 1903045"/>
              <a:gd name="connsiteX2" fmla="*/ 5132439 w 9007153"/>
              <a:gd name="connsiteY2" fmla="*/ 1414292 h 1903045"/>
              <a:gd name="connsiteX3" fmla="*/ 7508806 w 9007153"/>
              <a:gd name="connsiteY3" fmla="*/ 21419 h 1903045"/>
              <a:gd name="connsiteX4" fmla="*/ 9007153 w 9007153"/>
              <a:gd name="connsiteY4" fmla="*/ 579712 h 1903045"/>
              <a:gd name="connsiteX5" fmla="*/ 9007153 w 9007153"/>
              <a:gd name="connsiteY5" fmla="*/ 579712 h 190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7153" h="1903045">
                <a:moveTo>
                  <a:pt x="0" y="1903045"/>
                </a:moveTo>
                <a:cubicBezTo>
                  <a:pt x="764458" y="1338510"/>
                  <a:pt x="2814618" y="685305"/>
                  <a:pt x="3620148" y="520719"/>
                </a:cubicBezTo>
                <a:cubicBezTo>
                  <a:pt x="4425678" y="356133"/>
                  <a:pt x="4484329" y="1497509"/>
                  <a:pt x="5132439" y="1414292"/>
                </a:cubicBezTo>
                <a:cubicBezTo>
                  <a:pt x="5780549" y="1331075"/>
                  <a:pt x="6863020" y="160516"/>
                  <a:pt x="7508806" y="21419"/>
                </a:cubicBezTo>
                <a:cubicBezTo>
                  <a:pt x="8154592" y="-117678"/>
                  <a:pt x="8744959" y="461725"/>
                  <a:pt x="9007153" y="579712"/>
                </a:cubicBezTo>
                <a:lnTo>
                  <a:pt x="9007153" y="579712"/>
                </a:ln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9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5">
            <a:extLst>
              <a:ext uri="{FF2B5EF4-FFF2-40B4-BE49-F238E27FC236}">
                <a16:creationId xmlns:a16="http://schemas.microsoft.com/office/drawing/2014/main" id="{BB6BF110-2FAF-4E9A-91F7-65E090C00F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8816" y="368936"/>
            <a:ext cx="6534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IMET – Cases study </a:t>
            </a:r>
            <a:r>
              <a:rPr lang="en-US" b="1" dirty="0" smtClean="0">
                <a:solidFill>
                  <a:srgbClr val="70AD47"/>
                </a:solidFill>
                <a:latin typeface="Calibri Body"/>
                <a:cs typeface="Calibri" panose="020F0502020204030204" pitchFamily="34" charset="0"/>
              </a:rPr>
              <a:t>2: Analysis (ex. Bolivia)</a:t>
            </a:r>
            <a:endParaRPr lang="en-GB" b="1" dirty="0">
              <a:solidFill>
                <a:srgbClr val="70AD47"/>
              </a:solidFill>
              <a:latin typeface="Calibri Body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2435" y="1404234"/>
            <a:ext cx="2268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 Body"/>
              </a:rPr>
              <a:t>IMET </a:t>
            </a:r>
            <a:r>
              <a:rPr lang="en-US" sz="3600" b="1" dirty="0" smtClean="0">
                <a:solidFill>
                  <a:schemeClr val="tx2"/>
                </a:solidFill>
                <a:latin typeface="Calibri Body"/>
              </a:rPr>
              <a:t> and Analysis</a:t>
            </a:r>
            <a:endParaRPr lang="en-GB" sz="3600" b="1" dirty="0">
              <a:solidFill>
                <a:schemeClr val="tx2"/>
              </a:solidFill>
              <a:latin typeface="Calibri Body"/>
            </a:endParaRPr>
          </a:p>
        </p:txBody>
      </p:sp>
      <p:sp>
        <p:nvSpPr>
          <p:cNvPr id="3" name="AutoShape 2" descr="Risultati immagini per critical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5509" y="738267"/>
            <a:ext cx="55911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899"/>
          <a:stretch/>
        </p:blipFill>
        <p:spPr bwMode="auto">
          <a:xfrm>
            <a:off x="2415509" y="4959152"/>
            <a:ext cx="6364697" cy="189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44" y="223917"/>
            <a:ext cx="39814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8591652" y="363542"/>
            <a:ext cx="3275214" cy="1654965"/>
          </a:xfrm>
          <a:prstGeom prst="bevel">
            <a:avLst>
              <a:gd name="adj" fmla="val 3371"/>
            </a:avLst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r>
              <a:rPr lang="en-US" sz="1600" dirty="0" smtClean="0"/>
              <a:t>Countries analysis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Burundi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Gabon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Bolivia</a:t>
            </a:r>
          </a:p>
          <a:p>
            <a:r>
              <a:rPr lang="en-US" sz="1600" dirty="0" smtClean="0"/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RAMPAO in WA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48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1121</Words>
  <Application>Microsoft Office PowerPoint</Application>
  <PresentationFormat>Widescreen</PresentationFormat>
  <Paragraphs>148</Paragraphs>
  <Slides>16</Slides>
  <Notes>11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Body</vt:lpstr>
      <vt:lpstr>Franklin Gothic Book</vt:lpstr>
      <vt:lpstr>Franklin Gothic Demi</vt:lpstr>
      <vt:lpstr>Times New Roman</vt:lpstr>
      <vt:lpstr>Verdana</vt:lpstr>
      <vt:lpstr>Verdana Standaard</vt:lpstr>
      <vt:lpstr>Wingdings</vt:lpstr>
      <vt:lpstr>Office Theme</vt:lpstr>
      <vt:lpstr>1_Office Theme</vt:lpstr>
      <vt:lpstr>2_Office Theme</vt:lpstr>
      <vt:lpstr>BIOPAMA - IMET</vt:lpstr>
      <vt:lpstr>Table of Content</vt:lpstr>
      <vt:lpstr>IMET - Overview</vt:lpstr>
      <vt:lpstr>PowerPoint Presentation</vt:lpstr>
      <vt:lpstr>PowerPoint Presentation</vt:lpstr>
      <vt:lpstr>IMET-Case Studies</vt:lpstr>
      <vt:lpstr>PowerPoint Presentation</vt:lpstr>
      <vt:lpstr>PowerPoint Presentation</vt:lpstr>
      <vt:lpstr>PowerPoint Presentation</vt:lpstr>
      <vt:lpstr>PowerPoint Presentation</vt:lpstr>
      <vt:lpstr>IMET – Updated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BUCIOACA Roxana</cp:lastModifiedBy>
  <cp:revision>104</cp:revision>
  <dcterms:created xsi:type="dcterms:W3CDTF">2016-03-29T08:17:27Z</dcterms:created>
  <dcterms:modified xsi:type="dcterms:W3CDTF">2019-06-29T16:25:28Z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https://connected.cnect.cec.eu.int</vt:lpwstr>
  </property>
  <property fmtid="{D5CDD505-2E9C-101B-9397-08002B2CF9AE}" pid="3" name="Offisync_UniqueId">
    <vt:lpwstr>144279</vt:lpwstr>
  </property>
  <property fmtid="{D5CDD505-2E9C-101B-9397-08002B2CF9AE}" pid="4" name="Jive_LatestUserAccountName">
    <vt:lpwstr>boccase</vt:lpwstr>
  </property>
  <property fmtid="{D5CDD505-2E9C-101B-9397-08002B2CF9AE}" pid="5" name="Jive_VersionGuid">
    <vt:lpwstr>ea7c01f7-8789-4d31-87ce-d76e136f85d3</vt:lpwstr>
  </property>
  <property fmtid="{D5CDD505-2E9C-101B-9397-08002B2CF9AE}" pid="6" name="Offisync_ServerID">
    <vt:lpwstr>0d3b22a6-6203-4efc-8e8e-b5279256493b</vt:lpwstr>
  </property>
  <property fmtid="{D5CDD505-2E9C-101B-9397-08002B2CF9AE}" pid="7" name="Offisync_UpdateToken">
    <vt:lpwstr>1</vt:lpwstr>
  </property>
</Properties>
</file>