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59" r:id="rId4"/>
    <p:sldId id="273" r:id="rId5"/>
    <p:sldId id="272" r:id="rId6"/>
    <p:sldId id="281" r:id="rId7"/>
    <p:sldId id="277" r:id="rId8"/>
    <p:sldId id="280" r:id="rId9"/>
    <p:sldId id="279" r:id="rId10"/>
    <p:sldId id="275" r:id="rId11"/>
    <p:sldId id="283" r:id="rId12"/>
    <p:sldId id="284" r:id="rId13"/>
    <p:sldId id="262" r:id="rId14"/>
    <p:sldId id="276" r:id="rId15"/>
    <p:sldId id="286" r:id="rId16"/>
    <p:sldId id="285" r:id="rId17"/>
    <p:sldId id="260" r:id="rId18"/>
    <p:sldId id="271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2417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3" y="-2677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7912729" y="6262706"/>
            <a:ext cx="4010685" cy="39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 sz="16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pPr algn="r"/>
            <a:r>
              <a:rPr b="1" i="1" dirty="0"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MINGOZZI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(GPNP</a:t>
            </a:r>
            <a:r>
              <a:rPr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director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01383" y="6262706"/>
            <a:ext cx="3055156" cy="34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72000" rIns="72000" bIns="72000">
            <a:spAutoFit/>
          </a:bodyPr>
          <a:lstStyle>
            <a:lvl1pPr>
              <a:defRPr sz="16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dirty="0"/>
              <a:t>© PNGP</a:t>
            </a:r>
          </a:p>
        </p:txBody>
      </p:sp>
      <p:pic>
        <p:nvPicPr>
          <p:cNvPr id="125" name="image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76" y="-289078"/>
            <a:ext cx="2423298" cy="3428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0" y="2521663"/>
            <a:ext cx="12192000" cy="76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200" tIns="43200" rIns="43200" bIns="43200" anchor="ctr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GRAN PARADISO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PARK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 flipV="1">
            <a:off x="905347" y="2394921"/>
            <a:ext cx="10429592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905347" y="3402229"/>
            <a:ext cx="10429592" cy="0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126"/>
          <p:cNvSpPr/>
          <p:nvPr/>
        </p:nvSpPr>
        <p:spPr>
          <a:xfrm>
            <a:off x="0" y="3525045"/>
            <a:ext cx="12192000" cy="76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200" tIns="43200" rIns="43200" bIns="43200" anchor="ctr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short </a:t>
            </a:r>
            <a:r>
              <a:rPr lang="it-IT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:\_PNGP\18 XTEMP\IUCN Workshop\Images\Mappa degli habitat m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445" y="1260000"/>
            <a:ext cx="9082261" cy="56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16445" y="630566"/>
            <a:ext cx="9268404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Altitudinal range: 800 - 4061 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(average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altitude: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2400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0" lang="it-IT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394106" y="-126743"/>
            <a:ext cx="9612000" cy="612000"/>
            <a:chOff x="2376000" y="-126743"/>
            <a:chExt cx="9648000" cy="612000"/>
          </a:xfrm>
        </p:grpSpPr>
        <p:sp>
          <p:nvSpPr>
            <p:cNvPr id="10" name="Rettangolo 9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Natural </a:t>
              </a:r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  <a:endParaRPr lang="it-IT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8705218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:\_PNGP\18 XTEMP\IUCN Workshop\Images\Mappa degli habitat m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445" y="1260000"/>
            <a:ext cx="9082261" cy="56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16445" y="630566"/>
            <a:ext cx="4662541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moraines, glaciers = 62%</a:t>
            </a:r>
            <a:endParaRPr kumimoji="0" lang="it-IT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394106" y="-126743"/>
            <a:ext cx="9612000" cy="612000"/>
            <a:chOff x="2376000" y="-126743"/>
            <a:chExt cx="9648000" cy="612000"/>
          </a:xfrm>
        </p:grpSpPr>
        <p:sp>
          <p:nvSpPr>
            <p:cNvPr id="10" name="Rettangolo 9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 </a:t>
              </a:r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" name="CasellaDiTesto 11"/>
          <p:cNvSpPr txBox="1"/>
          <p:nvPr/>
        </p:nvSpPr>
        <p:spPr>
          <a:xfrm>
            <a:off x="7921750" y="630565"/>
            <a:ext cx="3938258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Pastures,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grasslands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17%</a:t>
            </a:r>
            <a:endParaRPr kumimoji="0" lang="it-IT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16445" y="1103265"/>
            <a:ext cx="3666660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Woods, shrubs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kumimoji="0" lang="it-IT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88420" y="1105200"/>
            <a:ext cx="5610286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Cultivated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urbanized areas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0.8%</a:t>
            </a:r>
            <a:endParaRPr kumimoji="0" lang="it-IT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014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6"/>
          <p:cNvSpPr txBox="1"/>
          <p:nvPr/>
        </p:nvSpPr>
        <p:spPr>
          <a:xfrm>
            <a:off x="3005750" y="1740520"/>
            <a:ext cx="8818442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Preserve biodiversity and uniqueness of the natural heritage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357894" y="-126743"/>
            <a:ext cx="9612000" cy="612000"/>
            <a:chOff x="2376000" y="-126743"/>
            <a:chExt cx="9648000" cy="612000"/>
          </a:xfrm>
        </p:grpSpPr>
        <p:sp>
          <p:nvSpPr>
            <p:cNvPr id="16" name="Rettangolo 15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CasellaDiTesto 9"/>
          <p:cNvSpPr txBox="1"/>
          <p:nvPr/>
        </p:nvSpPr>
        <p:spPr>
          <a:xfrm>
            <a:off x="3005750" y="2684167"/>
            <a:ext cx="881844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Promote scientific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05750" y="3450748"/>
            <a:ext cx="881844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Promote education and environmental awareness 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05750" y="4257967"/>
            <a:ext cx="881844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Preserve historical and cultural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41750" y="5035054"/>
            <a:ext cx="881844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 anchorCtr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92000" y="953462"/>
            <a:ext cx="923219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Park aims to: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Ovale 2"/>
          <p:cNvSpPr>
            <a:spLocks noChangeAspect="1"/>
          </p:cNvSpPr>
          <p:nvPr/>
        </p:nvSpPr>
        <p:spPr>
          <a:xfrm>
            <a:off x="2700000" y="1865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12700" algn="tl" rotWithShape="0">
              <a:schemeClr val="bg1">
                <a:lumMod val="6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2700000" y="2833184"/>
            <a:ext cx="144000" cy="144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12700" algn="tl" rotWithShape="0">
              <a:schemeClr val="bg1">
                <a:lumMod val="6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Ovale 20"/>
          <p:cNvSpPr>
            <a:spLocks noChangeAspect="1"/>
          </p:cNvSpPr>
          <p:nvPr/>
        </p:nvSpPr>
        <p:spPr>
          <a:xfrm>
            <a:off x="2700000" y="3599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12700" algn="tl" rotWithShape="0">
              <a:schemeClr val="bg1">
                <a:lumMod val="6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Ovale 21"/>
          <p:cNvSpPr>
            <a:spLocks noChangeAspect="1"/>
          </p:cNvSpPr>
          <p:nvPr/>
        </p:nvSpPr>
        <p:spPr>
          <a:xfrm>
            <a:off x="2700000" y="4406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12700" algn="tl" rotWithShape="0">
              <a:schemeClr val="bg1">
                <a:lumMod val="6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Ovale 22"/>
          <p:cNvSpPr>
            <a:spLocks noChangeAspect="1"/>
          </p:cNvSpPr>
          <p:nvPr/>
        </p:nvSpPr>
        <p:spPr>
          <a:xfrm>
            <a:off x="2700000" y="5184071"/>
            <a:ext cx="144000" cy="144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12700" algn="tl" rotWithShape="0">
              <a:schemeClr val="bg1">
                <a:lumMod val="6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3892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0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8-small.jpg" descr="DSC_007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2767" y="3329099"/>
            <a:ext cx="4855602" cy="3224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_PNGP\18 XTEMP\IUCN Workshop\FOTO PNGP\GUARDIE\Chabod Cerise &amp; Ibex H62A66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113" y="485257"/>
            <a:ext cx="9612000" cy="6408497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27"/>
          <p:cNvSpPr/>
          <p:nvPr/>
        </p:nvSpPr>
        <p:spPr>
          <a:xfrm>
            <a:off x="8028000" y="912450"/>
            <a:ext cx="3851871" cy="1622734"/>
          </a:xfrm>
          <a:prstGeom prst="rect">
            <a:avLst/>
          </a:prstGeom>
          <a:solidFill>
            <a:schemeClr val="bg1">
              <a:lumMod val="50000"/>
              <a:alpha val="3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ts val="1700"/>
              </a:spcBef>
              <a:defRPr sz="20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present, the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park's staff includes 76 people (25 officers and 50 park guards)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227"/>
          <p:cNvSpPr/>
          <p:nvPr/>
        </p:nvSpPr>
        <p:spPr>
          <a:xfrm>
            <a:off x="8028000" y="2772000"/>
            <a:ext cx="3767214" cy="1253402"/>
          </a:xfrm>
          <a:prstGeom prst="rect">
            <a:avLst/>
          </a:prstGeom>
          <a:solidFill>
            <a:schemeClr val="bg1">
              <a:lumMod val="50000"/>
              <a:alpha val="3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ts val="1700"/>
              </a:spcBef>
              <a:defRPr sz="20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1947, a unique and very special body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park guards.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347451" y="-126743"/>
            <a:ext cx="9612000" cy="612000"/>
            <a:chOff x="2376000" y="-126743"/>
            <a:chExt cx="9648000" cy="612000"/>
          </a:xfrm>
        </p:grpSpPr>
        <p:sp>
          <p:nvSpPr>
            <p:cNvPr id="10" name="Rettangolo 9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Park Staff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6"/>
          <p:cNvSpPr txBox="1"/>
          <p:nvPr/>
        </p:nvSpPr>
        <p:spPr>
          <a:xfrm>
            <a:off x="2592000" y="717490"/>
            <a:ext cx="9232192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park is a favorite destination for a number of visitors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interests. 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357894" y="-126743"/>
            <a:ext cx="9612000" cy="612000"/>
            <a:chOff x="2376000" y="-126743"/>
            <a:chExt cx="9648000" cy="612000"/>
          </a:xfrm>
        </p:grpSpPr>
        <p:sp>
          <p:nvSpPr>
            <p:cNvPr id="16" name="Rettangolo 15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Tourism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9" name="Picture 3" descr="C:\_PNGP\18 XTEMP\IUCN Workshop\Images\cogne-2-750x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38" y="4813060"/>
            <a:ext cx="3132679" cy="17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_PNGP\18 XTEMP\IUCN Workshop\Images\sci ri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020" y="4792929"/>
            <a:ext cx="5784730" cy="17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_PNGP\18 XTEMP\IUCN Workshop\Images\San Besso ri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9780" y="1751553"/>
            <a:ext cx="4354970" cy="29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_PNGP\18 XTEMP\IUCN Workshop\Images\g-1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39" y="1751556"/>
            <a:ext cx="4540938" cy="29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65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6"/>
          <p:cNvSpPr txBox="1"/>
          <p:nvPr/>
        </p:nvSpPr>
        <p:spPr>
          <a:xfrm>
            <a:off x="4381876" y="1637290"/>
            <a:ext cx="7442315" cy="1180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average annual visitors in the Park according to IRES (Institute for Economic and Social Research) estimates.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357894" y="-126743"/>
            <a:ext cx="9612000" cy="612000"/>
            <a:chOff x="2376000" y="-126743"/>
            <a:chExt cx="9648000" cy="612000"/>
          </a:xfrm>
        </p:grpSpPr>
        <p:sp>
          <p:nvSpPr>
            <p:cNvPr id="16" name="Rettangolo 15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Tourism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CasellaDiTesto 1"/>
          <p:cNvSpPr txBox="1"/>
          <p:nvPr/>
        </p:nvSpPr>
        <p:spPr>
          <a:xfrm>
            <a:off x="2716040" y="1942489"/>
            <a:ext cx="15481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1,800,000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2670775" y="1637290"/>
            <a:ext cx="1593410" cy="1114928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380375" y="3084269"/>
            <a:ext cx="7442315" cy="1180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 the visitors calculated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October 2015) through “Big Data” (Vodafone service provider), with respect to only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Aosta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Valley side.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669274" y="3084269"/>
            <a:ext cx="1593410" cy="1114928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69274" y="3438060"/>
            <a:ext cx="15481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690,000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92000" y="953462"/>
            <a:ext cx="9232192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estimates: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69821" y="4891527"/>
            <a:ext cx="7442315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overnight stays per year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2658720" y="4522195"/>
            <a:ext cx="1593410" cy="1114928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658720" y="4875986"/>
            <a:ext cx="15481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356,000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875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6"/>
          <p:cNvSpPr txBox="1"/>
          <p:nvPr/>
        </p:nvSpPr>
        <p:spPr>
          <a:xfrm>
            <a:off x="2592000" y="590748"/>
            <a:ext cx="9232192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the Park Quality Label 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local food producers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craftsman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357894" y="-126743"/>
            <a:ext cx="9612000" cy="612000"/>
            <a:chOff x="2376000" y="-126743"/>
            <a:chExt cx="9648000" cy="612000"/>
          </a:xfrm>
        </p:grpSpPr>
        <p:sp>
          <p:nvSpPr>
            <p:cNvPr id="16" name="Rettangolo 15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Label Gran Paradiso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0" name="Picture 17" descr="DSCN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000" y="1678631"/>
            <a:ext cx="5341827" cy="40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RAND_01_PARC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629" y="1402115"/>
            <a:ext cx="2680998" cy="26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386" y="4246076"/>
            <a:ext cx="3482258" cy="254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592000" y="5829491"/>
            <a:ext cx="5341827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 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present)</a:t>
            </a:r>
            <a:endParaRPr kumimoji="0" lang="it-IT" sz="2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2199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o 4"/>
          <p:cNvGrpSpPr/>
          <p:nvPr/>
        </p:nvGrpSpPr>
        <p:grpSpPr>
          <a:xfrm>
            <a:off x="2357894" y="-126743"/>
            <a:ext cx="9648000" cy="612000"/>
            <a:chOff x="2376000" y="-126743"/>
            <a:chExt cx="9648000" cy="612000"/>
          </a:xfrm>
        </p:grpSpPr>
        <p:sp>
          <p:nvSpPr>
            <p:cNvPr id="6" name="Rettangolo 5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0" name="Logo EspacesProte¦üge¦üs QUADRI NEW FRA + EN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0294" y="2567385"/>
            <a:ext cx="2413800" cy="23587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sellaDiTesto 10"/>
          <p:cNvSpPr txBox="1"/>
          <p:nvPr/>
        </p:nvSpPr>
        <p:spPr>
          <a:xfrm>
            <a:off x="3813806" y="1739385"/>
            <a:ext cx="1166777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ctr"/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2007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2" name="EMAS_con_CODICE_PNGP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004" y="2424471"/>
            <a:ext cx="1913745" cy="30528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asellaDiTesto 12"/>
          <p:cNvSpPr txBox="1"/>
          <p:nvPr/>
        </p:nvSpPr>
        <p:spPr>
          <a:xfrm>
            <a:off x="6572792" y="1739385"/>
            <a:ext cx="1166777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ctr"/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2012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4" name="IUCN_GreenList_Logo_Master_Vector_large_RGB-0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8020" y="2351385"/>
            <a:ext cx="2236918" cy="291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asellaDiTesto 14"/>
          <p:cNvSpPr txBox="1"/>
          <p:nvPr/>
        </p:nvSpPr>
        <p:spPr>
          <a:xfrm>
            <a:off x="9633091" y="1739385"/>
            <a:ext cx="1166777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ctr"/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2014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Shape 227"/>
          <p:cNvSpPr/>
          <p:nvPr/>
        </p:nvSpPr>
        <p:spPr>
          <a:xfrm>
            <a:off x="3175455" y="5550168"/>
            <a:ext cx="24286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700"/>
              </a:spcBef>
              <a:defRPr sz="20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Diploma of Protected Areas</a:t>
            </a:r>
          </a:p>
        </p:txBody>
      </p:sp>
      <p:sp>
        <p:nvSpPr>
          <p:cNvPr id="17" name="Shape 228"/>
          <p:cNvSpPr/>
          <p:nvPr/>
        </p:nvSpPr>
        <p:spPr>
          <a:xfrm>
            <a:off x="6205761" y="5807385"/>
            <a:ext cx="23140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1700"/>
              </a:spcBef>
              <a:defRPr sz="20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EMAS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18" name="Shape 229"/>
          <p:cNvSpPr/>
          <p:nvPr/>
        </p:nvSpPr>
        <p:spPr>
          <a:xfrm>
            <a:off x="9302207" y="5807385"/>
            <a:ext cx="20576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1700"/>
              </a:spcBef>
              <a:defRPr sz="2000"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IUCN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Green List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53703" y="667406"/>
            <a:ext cx="9424443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Park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important acknowledgement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recent years.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2827582" y="6358366"/>
            <a:ext cx="1935164" cy="23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200" tIns="43200" rIns="43200" bIns="43200">
            <a:spAutoFit/>
          </a:bodyPr>
          <a:lstStyle/>
          <a:p>
            <a:pPr>
              <a:spcBef>
                <a:spcPts val="700"/>
              </a:spcBef>
              <a:defRPr sz="12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©</a:t>
            </a:r>
            <a:r>
              <a:rPr>
                <a:latin typeface="Myriad Pro"/>
                <a:ea typeface="Myriad Pro"/>
                <a:cs typeface="Myriad Pro"/>
                <a:sym typeface="Myriad Pro"/>
              </a:rPr>
              <a:t> L. Genin</a:t>
            </a:r>
          </a:p>
        </p:txBody>
      </p:sp>
      <p:pic>
        <p:nvPicPr>
          <p:cNvPr id="8" name="image18-small.jpg" descr="Silvana_Genisio_01">
            <a:extLst>
              <a:ext uri="{FF2B5EF4-FFF2-40B4-BE49-F238E27FC236}">
                <a16:creationId xmlns:a16="http://schemas.microsoft.com/office/drawing/2014/main" id="{F3C77247-9CD2-4C26-B729-3A50C9BC2E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23" y="0"/>
            <a:ext cx="10364635" cy="6866160"/>
          </a:xfrm>
          <a:prstGeom prst="rect">
            <a:avLst/>
          </a:prstGeom>
          <a:ln w="19050">
            <a:solidFill>
              <a:schemeClr val="bg1"/>
            </a:solidFill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748960" y="5127601"/>
            <a:ext cx="516583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/>
            </a:lvl1pPr>
          </a:lstStyle>
          <a:p>
            <a:pPr algn="r"/>
            <a:r>
              <a:rPr lang="it-IT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</a:t>
            </a:r>
            <a:r>
              <a:rPr lang="it-IT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257"/>
          <p:cNvSpPr/>
          <p:nvPr/>
        </p:nvSpPr>
        <p:spPr>
          <a:xfrm>
            <a:off x="8127936" y="5893863"/>
            <a:ext cx="3786860" cy="48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700"/>
            </a:lvl1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antonio.mingozzi@pngp.it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2543211" y="5995792"/>
            <a:ext cx="2345660" cy="48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2700"/>
            </a:lvl1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www.pngp.it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uppo 13"/>
          <p:cNvGrpSpPr/>
          <p:nvPr/>
        </p:nvGrpSpPr>
        <p:grpSpPr>
          <a:xfrm>
            <a:off x="2394318" y="-63372"/>
            <a:ext cx="9594000" cy="612000"/>
            <a:chOff x="2376000" y="-126743"/>
            <a:chExt cx="9648000" cy="612000"/>
          </a:xfrm>
        </p:grpSpPr>
        <p:sp>
          <p:nvSpPr>
            <p:cNvPr id="15" name="Rettangolo 14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«</a:t>
              </a:r>
              <a:r>
                <a:rPr lang="it-IT" sz="2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Great Paradise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7" name="Connettore 1 16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074" name="Picture 2" descr="C:\_PNGP\18 XTEMP\IUCN Workshop\FOTO PNGP\GRAN_PARADISO\Gran Paradiso mod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989" y="594169"/>
            <a:ext cx="9594000" cy="6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98641" y="5625822"/>
            <a:ext cx="8994710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Paradiso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Massif</a:t>
            </a: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(4,061</a:t>
            </a:r>
            <a:r>
              <a:rPr kumimoji="0" lang="it-IT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m </a:t>
            </a:r>
            <a:r>
              <a:rPr kumimoji="0" lang="it-IT" sz="24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asl</a:t>
            </a:r>
            <a:r>
              <a:rPr kumimoji="0" lang="it-IT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),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 m totally included in the Italian territory.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283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">
            <a:extLst>
              <a:ext uri="{FF2B5EF4-FFF2-40B4-BE49-F238E27FC236}">
                <a16:creationId xmlns:a16="http://schemas.microsoft.com/office/drawing/2014/main" id="{B4C6D54D-766C-4CFA-B457-D10B5FA2137B}"/>
              </a:ext>
            </a:extLst>
          </p:cNvPr>
          <p:cNvSpPr/>
          <p:nvPr/>
        </p:nvSpPr>
        <p:spPr>
          <a:xfrm>
            <a:off x="4338320" y="3739038"/>
            <a:ext cx="721360" cy="690880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36" y="32321"/>
            <a:ext cx="9578237" cy="6853064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</p:pic>
      <p:sp>
        <p:nvSpPr>
          <p:cNvPr id="3" name="Connettore 2">
            <a:extLst>
              <a:ext uri="{FF2B5EF4-FFF2-40B4-BE49-F238E27FC236}">
                <a16:creationId xmlns:a16="http://schemas.microsoft.com/office/drawing/2014/main" id="{7AB1EAC7-D4BE-4117-9B6C-754F40B3CF70}"/>
              </a:ext>
            </a:extLst>
          </p:cNvPr>
          <p:cNvSpPr>
            <a:spLocks noChangeAspect="1"/>
          </p:cNvSpPr>
          <p:nvPr/>
        </p:nvSpPr>
        <p:spPr>
          <a:xfrm>
            <a:off x="4338320" y="3685114"/>
            <a:ext cx="692185" cy="690880"/>
          </a:xfrm>
          <a:prstGeom prst="flowChartConnector">
            <a:avLst/>
          </a:prstGeom>
          <a:noFill/>
          <a:ln w="31750" cap="flat">
            <a:solidFill>
              <a:srgbClr val="FF0000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AutoShape 2" descr="Home">
            <a:extLst>
              <a:ext uri="{FF2B5EF4-FFF2-40B4-BE49-F238E27FC236}">
                <a16:creationId xmlns:a16="http://schemas.microsoft.com/office/drawing/2014/main" id="{523EDC82-9DD9-4524-8E28-8A33A33CD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904060">
            <a:off x="3868618" y="3438786"/>
            <a:ext cx="473554" cy="438339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>
            <a:outerShdw dist="25400" dir="6600000" algn="tl" rotWithShape="0">
              <a:schemeClr val="tx1">
                <a:lumMod val="65000"/>
                <a:lumOff val="3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1984" y="980070"/>
            <a:ext cx="3736415" cy="8113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GPNP is located in the Western Alps.</a:t>
            </a:r>
            <a:endParaRPr kumimoji="0" lang="it-IT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366947" y="-63372"/>
            <a:ext cx="9612000" cy="828000"/>
            <a:chOff x="2376000" y="-126743"/>
            <a:chExt cx="9648000" cy="612000"/>
          </a:xfrm>
        </p:grpSpPr>
        <p:sp>
          <p:nvSpPr>
            <p:cNvPr id="25" name="Rettangolo 24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are?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27" name="Connettore 1 26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7695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8" descr="Screenshot 2015-07-03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491" y="1861542"/>
            <a:ext cx="6389901" cy="47542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681762" y="2264781"/>
            <a:ext cx="2038618" cy="349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kumimoji="0" lang="it-IT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Aosta Valley (I)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34736" y="5395384"/>
            <a:ext cx="1522520" cy="349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kumimoji="0" lang="it-IT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Piedmont</a:t>
            </a:r>
            <a:r>
              <a:rPr kumimoji="0" lang="it-IT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(I)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64677" y="3771288"/>
            <a:ext cx="1281398" cy="349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kumimoji="0" lang="it-IT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Savoie</a:t>
            </a:r>
            <a:r>
              <a:rPr kumimoji="0" lang="it-IT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(F)</a:t>
            </a:r>
            <a:endParaRPr kumimoji="0" lang="it-IT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 rot="2536160">
            <a:off x="4788541" y="4728207"/>
            <a:ext cx="922090" cy="240942"/>
          </a:xfrm>
          <a:prstGeom prst="rect">
            <a:avLst/>
          </a:prstGeom>
          <a:noFill/>
          <a:ln w="25400" cap="flat">
            <a:solidFill>
              <a:schemeClr val="bg1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89703" y="753703"/>
            <a:ext cx="9412586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park spans in a similar way over two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Italian regions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(for an overall extension of about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km)</a:t>
            </a:r>
            <a:endParaRPr kumimoji="0" lang="it-IT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71160" y="1886929"/>
            <a:ext cx="2635763" cy="1919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 Paradiso and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Vanoise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F) border for 14 km.</a:t>
            </a:r>
            <a:endParaRPr kumimoji="0" lang="it-IT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394318" y="-63372"/>
            <a:ext cx="9594000" cy="612000"/>
            <a:chOff x="2376000" y="-126743"/>
            <a:chExt cx="9648000" cy="612000"/>
          </a:xfrm>
        </p:grpSpPr>
        <p:sp>
          <p:nvSpPr>
            <p:cNvPr id="19" name="Rettangolo 18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are?</a:t>
              </a:r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6" name="CasellaDiTesto 15"/>
          <p:cNvSpPr txBox="1"/>
          <p:nvPr/>
        </p:nvSpPr>
        <p:spPr>
          <a:xfrm>
            <a:off x="9178712" y="4157732"/>
            <a:ext cx="2635763" cy="1919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 represent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of the largest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Western Europe (about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km).</a:t>
            </a:r>
            <a:endParaRPr kumimoji="0" lang="it-IT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036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C:\_PNGP\18 XTEMP\IUCN Workshop\Ibex Rami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69" y="0"/>
            <a:ext cx="12218269" cy="6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4566" y="487971"/>
            <a:ext cx="11443581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ibex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Capra </a:t>
            </a:r>
            <a:r>
              <a:rPr lang="it-IT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ibex</a:t>
            </a:r>
            <a:r>
              <a:rPr lang="it-I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Park.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Picture 11" descr="logo_png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016" y="390054"/>
            <a:ext cx="243998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34565" y="1096503"/>
            <a:ext cx="11443581" cy="44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303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 13"/>
          <p:cNvSpPr/>
          <p:nvPr/>
        </p:nvSpPr>
        <p:spPr>
          <a:xfrm>
            <a:off x="7034543" y="821711"/>
            <a:ext cx="4797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Originally, the park was one of the game reserves of the Royal House of Savoy (Kingdom of Sardinia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_PNGP\18 XTEMP\IUCN Workshop\FOTO PNGP\STAMBECCHI\01464_DSC_0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001" y="453031"/>
            <a:ext cx="9643766" cy="6404969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/>
          <p:cNvGrpSpPr/>
          <p:nvPr/>
        </p:nvGrpSpPr>
        <p:grpSpPr>
          <a:xfrm>
            <a:off x="2340000" y="-63372"/>
            <a:ext cx="9648000" cy="612000"/>
            <a:chOff x="2376000" y="-126743"/>
            <a:chExt cx="9648000" cy="612000"/>
          </a:xfrm>
        </p:grpSpPr>
        <p:sp>
          <p:nvSpPr>
            <p:cNvPr id="18" name="Rettangolo 17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Park </a:t>
              </a:r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creation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20" name="Connettore 1 19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CasellaDiTesto 20"/>
          <p:cNvSpPr txBox="1"/>
          <p:nvPr/>
        </p:nvSpPr>
        <p:spPr>
          <a:xfrm>
            <a:off x="2453703" y="911837"/>
            <a:ext cx="9424443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beginning of the ‘800s,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ibex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on the brink of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extinction.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488414" y="1897113"/>
            <a:ext cx="9424443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100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still surviving in the Gran Paradiso Massif in 1821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96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po 8"/>
          <p:cNvGrpSpPr/>
          <p:nvPr/>
        </p:nvGrpSpPr>
        <p:grpSpPr>
          <a:xfrm>
            <a:off x="2357894" y="-126743"/>
            <a:ext cx="9648000" cy="612000"/>
            <a:chOff x="2376000" y="-126743"/>
            <a:chExt cx="9648000" cy="612000"/>
          </a:xfrm>
        </p:grpSpPr>
        <p:sp>
          <p:nvSpPr>
            <p:cNvPr id="10" name="Rettangolo 9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Park </a:t>
              </a:r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creation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6" name="CasellaDiTesto 15"/>
          <p:cNvSpPr txBox="1"/>
          <p:nvPr/>
        </p:nvSpPr>
        <p:spPr>
          <a:xfrm>
            <a:off x="2453703" y="667406"/>
            <a:ext cx="9424443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that time, the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reserve 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House of Savoy (Kingdom of Sardinia).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3" descr="C:\_PNGP\18 XTEMP\IUCN Workshop\FOTO PNGP\STORICHE\Re V Emanuele II m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263" y="1652462"/>
            <a:ext cx="5429787" cy="40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_PNGP\18 XTEMP\IUCN Workshop\FOTO PNGP\STORICHE\Re V Emanuele II mod 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119" y="1667787"/>
            <a:ext cx="3600885" cy="48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537262" y="5950363"/>
            <a:ext cx="5429787" cy="380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King Victor Emmanuel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II, “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chasseur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588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C:\_PNGP\18 XTEMP\IUCN Workshop\FOTO PNGP\STORICHE\16900_S_0001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511" y="482740"/>
            <a:ext cx="8491710" cy="63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2357894" y="-126743"/>
            <a:ext cx="9648000" cy="612000"/>
            <a:chOff x="2376000" y="-126743"/>
            <a:chExt cx="9648000" cy="612000"/>
          </a:xfrm>
        </p:grpSpPr>
        <p:sp>
          <p:nvSpPr>
            <p:cNvPr id="9" name="Rettangolo 8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Park </a:t>
              </a:r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creation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CasellaDiTesto 13"/>
          <p:cNvSpPr txBox="1"/>
          <p:nvPr/>
        </p:nvSpPr>
        <p:spPr>
          <a:xfrm>
            <a:off x="2453703" y="667406"/>
            <a:ext cx="9424443" cy="81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historical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show how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massacres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1913.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949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imag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0"/>
            <a:ext cx="12218270" cy="68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2556000" y="909978"/>
            <a:ext cx="9272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3, 1922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 Paradiso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became the first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Italian National Park: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56000" y="1811482"/>
            <a:ext cx="92723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“</a:t>
            </a:r>
            <a:r>
              <a:rPr lang="en-US" sz="2400" i="1" dirty="0" smtClean="0"/>
              <a:t>In </a:t>
            </a:r>
            <a:r>
              <a:rPr lang="en-US" sz="2400" i="1" dirty="0"/>
              <a:t>order to preserve the fauna and flora and to preserve the special geological formations, as well as the beauty of the landscape, the lands included in the actual Gran Paradiso </a:t>
            </a:r>
            <a:r>
              <a:rPr lang="en-US" sz="2400" i="1" dirty="0" smtClean="0"/>
              <a:t>Hunting Reserve </a:t>
            </a:r>
            <a:r>
              <a:rPr lang="en-US" sz="2400" i="1" dirty="0"/>
              <a:t>are declared National Park, whose boundaries are those indicated in the annexed </a:t>
            </a:r>
            <a:r>
              <a:rPr lang="en-US" sz="2400" i="1" dirty="0" smtClean="0"/>
              <a:t>map.</a:t>
            </a:r>
            <a:r>
              <a:rPr lang="en-US" sz="2400" dirty="0" smtClean="0"/>
              <a:t>”</a:t>
            </a:r>
          </a:p>
          <a:p>
            <a:pPr algn="just"/>
            <a:endParaRPr lang="en-US" dirty="0" smtClean="0"/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(as enshrined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Royal Law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December 3,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1922, n. 1584, par. 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56000" y="4970999"/>
            <a:ext cx="9272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1922 (2022)…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 we're getting closer to our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centennial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357894" y="-126743"/>
            <a:ext cx="9648000" cy="612000"/>
            <a:chOff x="2376000" y="-126743"/>
            <a:chExt cx="9648000" cy="612000"/>
          </a:xfrm>
        </p:grpSpPr>
        <p:sp>
          <p:nvSpPr>
            <p:cNvPr id="9" name="Rettangolo 8"/>
            <p:cNvSpPr/>
            <p:nvPr/>
          </p:nvSpPr>
          <p:spPr>
            <a:xfrm>
              <a:off x="2376000" y="-126743"/>
              <a:ext cx="9648000" cy="61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489703" y="-31050"/>
              <a:ext cx="9412586" cy="44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Park </a:t>
              </a:r>
              <a:r>
                <a:rPr 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creation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2489703" y="483409"/>
              <a:ext cx="943200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725133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593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Myriad Pro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T. Mingozzi</dc:creator>
  <cp:lastModifiedBy>BUCIOACA Roxana</cp:lastModifiedBy>
  <cp:revision>117</cp:revision>
  <dcterms:modified xsi:type="dcterms:W3CDTF">2019-06-29T16:13:43Z</dcterms:modified>
</cp:coreProperties>
</file>