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0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1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10" r:id="rId4"/>
    <p:sldMasterId id="2147483743" r:id="rId5"/>
    <p:sldMasterId id="2147483756" r:id="rId6"/>
    <p:sldMasterId id="2147483780" r:id="rId7"/>
    <p:sldMasterId id="2147483805" r:id="rId8"/>
    <p:sldMasterId id="2147483818" r:id="rId9"/>
    <p:sldMasterId id="2147483827" r:id="rId10"/>
    <p:sldMasterId id="2147483839" r:id="rId11"/>
    <p:sldMasterId id="2147483851" r:id="rId12"/>
  </p:sldMasterIdLst>
  <p:notesMasterIdLst>
    <p:notesMasterId r:id="rId43"/>
  </p:notesMasterIdLst>
  <p:sldIdLst>
    <p:sldId id="298" r:id="rId13"/>
    <p:sldId id="259" r:id="rId14"/>
    <p:sldId id="260" r:id="rId15"/>
    <p:sldId id="261" r:id="rId16"/>
    <p:sldId id="262" r:id="rId17"/>
    <p:sldId id="263" r:id="rId18"/>
    <p:sldId id="319" r:id="rId19"/>
    <p:sldId id="320" r:id="rId20"/>
    <p:sldId id="321" r:id="rId21"/>
    <p:sldId id="273" r:id="rId22"/>
    <p:sldId id="287" r:id="rId23"/>
    <p:sldId id="288" r:id="rId24"/>
    <p:sldId id="274" r:id="rId25"/>
    <p:sldId id="290" r:id="rId26"/>
    <p:sldId id="275" r:id="rId27"/>
    <p:sldId id="301" r:id="rId28"/>
    <p:sldId id="276" r:id="rId29"/>
    <p:sldId id="302" r:id="rId30"/>
    <p:sldId id="306" r:id="rId31"/>
    <p:sldId id="304" r:id="rId32"/>
    <p:sldId id="305" r:id="rId33"/>
    <p:sldId id="310" r:id="rId34"/>
    <p:sldId id="318" r:id="rId35"/>
    <p:sldId id="311" r:id="rId36"/>
    <p:sldId id="312" r:id="rId37"/>
    <p:sldId id="313" r:id="rId38"/>
    <p:sldId id="314" r:id="rId39"/>
    <p:sldId id="315" r:id="rId40"/>
    <p:sldId id="316" r:id="rId41"/>
    <p:sldId id="317" r:id="rId42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heme" Target="theme/theme1.xml"/><Relationship Id="rId20" Type="http://schemas.openxmlformats.org/officeDocument/2006/relationships/slide" Target="slides/slide8.xml"/><Relationship Id="rId41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204AEB-F22F-4989-9160-F1AB4077C41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693C05C-EA11-4CD6-989F-0F073EC25B7A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Type 1</a:t>
          </a:r>
          <a:endParaRPr lang="en-GB" dirty="0">
            <a:solidFill>
              <a:schemeClr val="tx1"/>
            </a:solidFill>
          </a:endParaRPr>
        </a:p>
      </dgm:t>
    </dgm:pt>
    <dgm:pt modelId="{3B5E2921-62F6-42A3-B60F-FC3FA2209D70}" type="parTrans" cxnId="{6C8797B5-1497-41B4-8BB9-1CA5E3CEDEF6}">
      <dgm:prSet/>
      <dgm:spPr/>
      <dgm:t>
        <a:bodyPr/>
        <a:lstStyle/>
        <a:p>
          <a:endParaRPr lang="en-GB"/>
        </a:p>
      </dgm:t>
    </dgm:pt>
    <dgm:pt modelId="{DB32EC28-C158-4C69-910A-FEA12F004D80}" type="sibTrans" cxnId="{6C8797B5-1497-41B4-8BB9-1CA5E3CEDEF6}">
      <dgm:prSet/>
      <dgm:spPr/>
      <dgm:t>
        <a:bodyPr/>
        <a:lstStyle/>
        <a:p>
          <a:endParaRPr lang="en-GB"/>
        </a:p>
      </dgm:t>
    </dgm:pt>
    <dgm:pt modelId="{FBCC243D-F86C-4A51-BB46-DD75997F6D2B}">
      <dgm:prSet phldrT="[Text]" custT="1"/>
      <dgm:spPr>
        <a:solidFill>
          <a:srgbClr val="A7D1E6">
            <a:alpha val="90000"/>
          </a:srgbClr>
        </a:solidFill>
      </dgm:spPr>
      <dgm:t>
        <a:bodyPr/>
        <a:lstStyle/>
        <a:p>
          <a:r>
            <a:rPr lang="en-GB" sz="1600" b="1" dirty="0" smtClean="0"/>
            <a:t>Governance by single sector entity/government</a:t>
          </a:r>
          <a:endParaRPr lang="en-GB" sz="1600" b="1" dirty="0"/>
        </a:p>
      </dgm:t>
    </dgm:pt>
    <dgm:pt modelId="{220EFB3B-11F9-4B64-99D1-609E584B22F5}" type="parTrans" cxnId="{E84E60C0-268B-4621-BFB1-553FE80868F3}">
      <dgm:prSet/>
      <dgm:spPr/>
      <dgm:t>
        <a:bodyPr/>
        <a:lstStyle/>
        <a:p>
          <a:endParaRPr lang="en-GB"/>
        </a:p>
      </dgm:t>
    </dgm:pt>
    <dgm:pt modelId="{2BF56EFA-77CD-4E14-AA14-9A39D8736814}" type="sibTrans" cxnId="{E84E60C0-268B-4621-BFB1-553FE80868F3}">
      <dgm:prSet/>
      <dgm:spPr/>
      <dgm:t>
        <a:bodyPr/>
        <a:lstStyle/>
        <a:p>
          <a:endParaRPr lang="en-GB"/>
        </a:p>
      </dgm:t>
    </dgm:pt>
    <dgm:pt modelId="{4884DD64-49AB-4B0E-9BBC-16C4E39BAECE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Type 2 </a:t>
          </a:r>
          <a:endParaRPr lang="en-GB" dirty="0">
            <a:solidFill>
              <a:schemeClr val="tx1"/>
            </a:solidFill>
          </a:endParaRPr>
        </a:p>
      </dgm:t>
    </dgm:pt>
    <dgm:pt modelId="{44860E24-73D7-46B8-94DB-8F7A3D27C67E}" type="parTrans" cxnId="{06FE4E8C-CAFB-46D2-A91E-0C749F984DE7}">
      <dgm:prSet/>
      <dgm:spPr/>
      <dgm:t>
        <a:bodyPr/>
        <a:lstStyle/>
        <a:p>
          <a:endParaRPr lang="en-GB"/>
        </a:p>
      </dgm:t>
    </dgm:pt>
    <dgm:pt modelId="{417C94D0-7457-4632-9D8C-709CB4E2C61A}" type="sibTrans" cxnId="{06FE4E8C-CAFB-46D2-A91E-0C749F984DE7}">
      <dgm:prSet/>
      <dgm:spPr/>
      <dgm:t>
        <a:bodyPr/>
        <a:lstStyle/>
        <a:p>
          <a:endParaRPr lang="en-GB"/>
        </a:p>
      </dgm:t>
    </dgm:pt>
    <dgm:pt modelId="{A7AB4292-145B-4DE4-A65D-024F3320D3B6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GB" b="1" dirty="0" smtClean="0"/>
            <a:t>Governance by Indigenous peoples and communities</a:t>
          </a:r>
          <a:endParaRPr lang="en-GB" b="1" dirty="0"/>
        </a:p>
      </dgm:t>
    </dgm:pt>
    <dgm:pt modelId="{2A17336C-A459-45A5-80F4-6EB9E9C90E27}" type="parTrans" cxnId="{64475BFD-CA77-4B05-B18B-E07A2413F6E2}">
      <dgm:prSet/>
      <dgm:spPr/>
      <dgm:t>
        <a:bodyPr/>
        <a:lstStyle/>
        <a:p>
          <a:endParaRPr lang="en-GB"/>
        </a:p>
      </dgm:t>
    </dgm:pt>
    <dgm:pt modelId="{9B79AA8C-B167-4E43-9D26-48554F51E80C}" type="sibTrans" cxnId="{64475BFD-CA77-4B05-B18B-E07A2413F6E2}">
      <dgm:prSet/>
      <dgm:spPr/>
      <dgm:t>
        <a:bodyPr/>
        <a:lstStyle/>
        <a:p>
          <a:endParaRPr lang="en-GB"/>
        </a:p>
      </dgm:t>
    </dgm:pt>
    <dgm:pt modelId="{C90821F8-153E-4D25-92BE-CA27ED9C6148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Type 3</a:t>
          </a:r>
          <a:endParaRPr lang="en-GB" dirty="0">
            <a:solidFill>
              <a:schemeClr val="tx1"/>
            </a:solidFill>
          </a:endParaRPr>
        </a:p>
      </dgm:t>
    </dgm:pt>
    <dgm:pt modelId="{B063D19B-B98E-4B9C-AD67-5E4A9EBFA428}" type="parTrans" cxnId="{7C15A884-6F24-4959-9281-1181E20DECBE}">
      <dgm:prSet/>
      <dgm:spPr/>
      <dgm:t>
        <a:bodyPr/>
        <a:lstStyle/>
        <a:p>
          <a:endParaRPr lang="en-GB"/>
        </a:p>
      </dgm:t>
    </dgm:pt>
    <dgm:pt modelId="{C54F0552-769A-470D-AD32-0647C53927AE}" type="sibTrans" cxnId="{7C15A884-6F24-4959-9281-1181E20DECBE}">
      <dgm:prSet/>
      <dgm:spPr/>
      <dgm:t>
        <a:bodyPr/>
        <a:lstStyle/>
        <a:p>
          <a:endParaRPr lang="en-GB"/>
        </a:p>
      </dgm:t>
    </dgm:pt>
    <dgm:pt modelId="{33AF7571-9C65-46FB-A64C-C5C217BA7E8B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Type 4 </a:t>
          </a:r>
          <a:endParaRPr lang="en-GB" dirty="0">
            <a:solidFill>
              <a:schemeClr val="tx1"/>
            </a:solidFill>
          </a:endParaRPr>
        </a:p>
      </dgm:t>
    </dgm:pt>
    <dgm:pt modelId="{B65D1F3A-42ED-4651-A498-58235D14B19E}" type="parTrans" cxnId="{C7A662C2-47C3-4C16-9F80-99BFCFD1B2AD}">
      <dgm:prSet/>
      <dgm:spPr/>
      <dgm:t>
        <a:bodyPr/>
        <a:lstStyle/>
        <a:p>
          <a:endParaRPr lang="en-GB"/>
        </a:p>
      </dgm:t>
    </dgm:pt>
    <dgm:pt modelId="{908208D9-2F11-4508-9DC1-912B0CEDFDB6}" type="sibTrans" cxnId="{C7A662C2-47C3-4C16-9F80-99BFCFD1B2AD}">
      <dgm:prSet/>
      <dgm:spPr/>
      <dgm:t>
        <a:bodyPr/>
        <a:lstStyle/>
        <a:p>
          <a:endParaRPr lang="en-GB"/>
        </a:p>
      </dgm:t>
    </dgm:pt>
    <dgm:pt modelId="{B051407B-9D8A-42BA-97AC-B280BA5B56A8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b="1" dirty="0" smtClean="0"/>
            <a:t>Shared governance</a:t>
          </a:r>
          <a:endParaRPr lang="en-GB" b="1" dirty="0"/>
        </a:p>
      </dgm:t>
    </dgm:pt>
    <dgm:pt modelId="{3CDA82A0-DCBD-49E5-B3B4-A4F5D9440E8A}" type="parTrans" cxnId="{238AD7F7-68E0-4669-8D59-20556B70DEF4}">
      <dgm:prSet/>
      <dgm:spPr/>
      <dgm:t>
        <a:bodyPr/>
        <a:lstStyle/>
        <a:p>
          <a:endParaRPr lang="en-GB"/>
        </a:p>
      </dgm:t>
    </dgm:pt>
    <dgm:pt modelId="{3600F3C6-8B25-4B96-B891-A3747ED9DF42}" type="sibTrans" cxnId="{238AD7F7-68E0-4669-8D59-20556B70DEF4}">
      <dgm:prSet/>
      <dgm:spPr/>
      <dgm:t>
        <a:bodyPr/>
        <a:lstStyle/>
        <a:p>
          <a:endParaRPr lang="en-GB"/>
        </a:p>
      </dgm:t>
    </dgm:pt>
    <dgm:pt modelId="{8A2DA9ED-3640-41F7-821B-AAA4AB8C78EA}">
      <dgm:prSet phldrT="[Text]"/>
      <dgm:spPr>
        <a:solidFill>
          <a:srgbClr val="A7D1E6">
            <a:alpha val="90000"/>
          </a:srgbClr>
        </a:solidFill>
      </dgm:spPr>
      <dgm:t>
        <a:bodyPr/>
        <a:lstStyle/>
        <a:p>
          <a:r>
            <a:rPr lang="en-GB" sz="1200" dirty="0" smtClean="0"/>
            <a:t>From national to local levels</a:t>
          </a:r>
          <a:endParaRPr lang="en-GB" sz="1200" dirty="0"/>
        </a:p>
      </dgm:t>
    </dgm:pt>
    <dgm:pt modelId="{09C58574-2D25-4495-8C20-1A49154468D7}" type="parTrans" cxnId="{F5BE988E-D5C6-4986-8894-0A77F3A87C63}">
      <dgm:prSet/>
      <dgm:spPr/>
      <dgm:t>
        <a:bodyPr/>
        <a:lstStyle/>
        <a:p>
          <a:endParaRPr lang="en-GB"/>
        </a:p>
      </dgm:t>
    </dgm:pt>
    <dgm:pt modelId="{1E6019B1-762D-4FEF-8485-C87D976DDC38}" type="sibTrans" cxnId="{F5BE988E-D5C6-4986-8894-0A77F3A87C63}">
      <dgm:prSet/>
      <dgm:spPr/>
      <dgm:t>
        <a:bodyPr/>
        <a:lstStyle/>
        <a:p>
          <a:endParaRPr lang="en-GB"/>
        </a:p>
      </dgm:t>
    </dgm:pt>
    <dgm:pt modelId="{EC9DC30F-1B37-4C0F-964B-3E220FBE660E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b="1" dirty="0" smtClean="0"/>
            <a:t>Private governance</a:t>
          </a:r>
          <a:endParaRPr lang="en-GB" b="1" dirty="0"/>
        </a:p>
      </dgm:t>
    </dgm:pt>
    <dgm:pt modelId="{B5F2A8AE-9326-482C-B450-4A9FE942A003}" type="parTrans" cxnId="{BA771EA0-48A0-489C-A44D-DD9DCD350D0D}">
      <dgm:prSet/>
      <dgm:spPr/>
      <dgm:t>
        <a:bodyPr/>
        <a:lstStyle/>
        <a:p>
          <a:endParaRPr lang="en-GB"/>
        </a:p>
      </dgm:t>
    </dgm:pt>
    <dgm:pt modelId="{59661E63-E9E5-4A8B-8E13-5A78F7504FD2}" type="sibTrans" cxnId="{BA771EA0-48A0-489C-A44D-DD9DCD350D0D}">
      <dgm:prSet/>
      <dgm:spPr/>
      <dgm:t>
        <a:bodyPr/>
        <a:lstStyle/>
        <a:p>
          <a:endParaRPr lang="en-GB"/>
        </a:p>
      </dgm:t>
    </dgm:pt>
    <dgm:pt modelId="{05F8A63E-1D9C-4684-A6E9-888E2CECB7F0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dirty="0" smtClean="0"/>
            <a:t>Land owners, NGOs, religious groups, for-profit entities.. </a:t>
          </a:r>
          <a:endParaRPr lang="en-GB" dirty="0"/>
        </a:p>
      </dgm:t>
    </dgm:pt>
    <dgm:pt modelId="{085FFEB8-50F7-4074-B562-7355C884C715}" type="parTrans" cxnId="{95C08D32-68A4-4A9E-9B47-E535F9FFC30D}">
      <dgm:prSet/>
      <dgm:spPr/>
      <dgm:t>
        <a:bodyPr/>
        <a:lstStyle/>
        <a:p>
          <a:endParaRPr lang="en-GB"/>
        </a:p>
      </dgm:t>
    </dgm:pt>
    <dgm:pt modelId="{C9B411E9-1DEF-485E-88DB-DC5B65B4BD6C}" type="sibTrans" cxnId="{95C08D32-68A4-4A9E-9B47-E535F9FFC30D}">
      <dgm:prSet/>
      <dgm:spPr/>
      <dgm:t>
        <a:bodyPr/>
        <a:lstStyle/>
        <a:p>
          <a:endParaRPr lang="en-GB"/>
        </a:p>
      </dgm:t>
    </dgm:pt>
    <dgm:pt modelId="{A979254A-6A34-44FE-858D-2B3356730BD3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dirty="0" smtClean="0"/>
            <a:t>Transfrontier, multi party governing bodies</a:t>
          </a:r>
          <a:endParaRPr lang="en-GB" dirty="0"/>
        </a:p>
      </dgm:t>
    </dgm:pt>
    <dgm:pt modelId="{4859D702-996D-4B3F-B1E6-DC6EF164E219}" type="parTrans" cxnId="{9D070174-7720-4A08-92BD-BDFCBE4D024E}">
      <dgm:prSet/>
      <dgm:spPr/>
      <dgm:t>
        <a:bodyPr/>
        <a:lstStyle/>
        <a:p>
          <a:endParaRPr lang="en-GB"/>
        </a:p>
      </dgm:t>
    </dgm:pt>
    <dgm:pt modelId="{066F1F35-346A-4788-B61B-72BA83E45ABC}" type="sibTrans" cxnId="{9D070174-7720-4A08-92BD-BDFCBE4D024E}">
      <dgm:prSet/>
      <dgm:spPr/>
      <dgm:t>
        <a:bodyPr/>
        <a:lstStyle/>
        <a:p>
          <a:endParaRPr lang="en-GB"/>
        </a:p>
      </dgm:t>
    </dgm:pt>
    <dgm:pt modelId="{AD35338C-7A41-4937-8BC7-01652DB41DB7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GB" dirty="0" smtClean="0"/>
            <a:t>(e.g. ICCAs)</a:t>
          </a:r>
          <a:endParaRPr lang="en-GB" dirty="0"/>
        </a:p>
      </dgm:t>
    </dgm:pt>
    <dgm:pt modelId="{A1ED324D-38BD-47B4-8D97-C1E90D652E7A}" type="parTrans" cxnId="{C87BF4F9-67DE-4B14-A13B-857E8F6D7952}">
      <dgm:prSet/>
      <dgm:spPr/>
      <dgm:t>
        <a:bodyPr/>
        <a:lstStyle/>
        <a:p>
          <a:endParaRPr lang="en-GB"/>
        </a:p>
      </dgm:t>
    </dgm:pt>
    <dgm:pt modelId="{882CD13B-6A29-429F-AE65-084C6A1997E0}" type="sibTrans" cxnId="{C87BF4F9-67DE-4B14-A13B-857E8F6D7952}">
      <dgm:prSet/>
      <dgm:spPr/>
      <dgm:t>
        <a:bodyPr/>
        <a:lstStyle/>
        <a:p>
          <a:endParaRPr lang="en-GB"/>
        </a:p>
      </dgm:t>
    </dgm:pt>
    <dgm:pt modelId="{842CC04B-E590-4899-B6F1-B2CCC3129D81}" type="pres">
      <dgm:prSet presAssocID="{DC204AEB-F22F-4989-9160-F1AB4077C41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CD2CD4DB-C7F4-444C-90CE-3248E2253931}" type="pres">
      <dgm:prSet presAssocID="{9693C05C-EA11-4CD6-989F-0F073EC25B7A}" presName="linNode" presStyleCnt="0"/>
      <dgm:spPr/>
    </dgm:pt>
    <dgm:pt modelId="{08CC10D9-D828-488F-97AF-A30CCC7B8E4E}" type="pres">
      <dgm:prSet presAssocID="{9693C05C-EA11-4CD6-989F-0F073EC25B7A}" presName="parentShp" presStyleLbl="node1" presStyleIdx="0" presStyleCnt="4" custLinFactNeighborX="-1503" custLinFactNeighborY="-1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0A8FE7-1472-4CB8-93C7-2CBD82714926}" type="pres">
      <dgm:prSet presAssocID="{9693C05C-EA11-4CD6-989F-0F073EC25B7A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5E1A32-622F-4C05-877E-46D4EAE126B6}" type="pres">
      <dgm:prSet presAssocID="{DB32EC28-C158-4C69-910A-FEA12F004D80}" presName="spacing" presStyleCnt="0"/>
      <dgm:spPr/>
    </dgm:pt>
    <dgm:pt modelId="{060416D2-97BF-4441-81AB-2C3ED1E7DDA9}" type="pres">
      <dgm:prSet presAssocID="{4884DD64-49AB-4B0E-9BBC-16C4E39BAECE}" presName="linNode" presStyleCnt="0"/>
      <dgm:spPr/>
    </dgm:pt>
    <dgm:pt modelId="{5B9B7D63-11A8-420D-8CCA-EE298D75FFDB}" type="pres">
      <dgm:prSet presAssocID="{4884DD64-49AB-4B0E-9BBC-16C4E39BAECE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AB52E8-BD4D-459C-9AE2-ACC59CA731AD}" type="pres">
      <dgm:prSet presAssocID="{4884DD64-49AB-4B0E-9BBC-16C4E39BAECE}" presName="childShp" presStyleLbl="bgAccFollowNode1" presStyleIdx="1" presStyleCnt="4" custLinFactNeighborX="0" custLinFactNeighborY="8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BB28D4-F24B-4A69-BD1F-F8428F0CD75A}" type="pres">
      <dgm:prSet presAssocID="{417C94D0-7457-4632-9D8C-709CB4E2C61A}" presName="spacing" presStyleCnt="0"/>
      <dgm:spPr/>
    </dgm:pt>
    <dgm:pt modelId="{58E7AA3D-6CF0-4788-832E-1F0832874ABE}" type="pres">
      <dgm:prSet presAssocID="{C90821F8-153E-4D25-92BE-CA27ED9C6148}" presName="linNode" presStyleCnt="0"/>
      <dgm:spPr/>
    </dgm:pt>
    <dgm:pt modelId="{E285F87B-6A4A-4D89-9A14-99542EAD7B52}" type="pres">
      <dgm:prSet presAssocID="{C90821F8-153E-4D25-92BE-CA27ED9C6148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17D3C7-D968-489E-9501-ABA593D5E3AF}" type="pres">
      <dgm:prSet presAssocID="{C90821F8-153E-4D25-92BE-CA27ED9C6148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07EF94-1937-4468-8C23-41B0E7158C97}" type="pres">
      <dgm:prSet presAssocID="{C54F0552-769A-470D-AD32-0647C53927AE}" presName="spacing" presStyleCnt="0"/>
      <dgm:spPr/>
    </dgm:pt>
    <dgm:pt modelId="{27B6CA7B-3A71-4E80-B940-55B4620B7574}" type="pres">
      <dgm:prSet presAssocID="{33AF7571-9C65-46FB-A64C-C5C217BA7E8B}" presName="linNode" presStyleCnt="0"/>
      <dgm:spPr/>
    </dgm:pt>
    <dgm:pt modelId="{372E4396-EF73-420A-931F-096C2A4A3C2C}" type="pres">
      <dgm:prSet presAssocID="{33AF7571-9C65-46FB-A64C-C5C217BA7E8B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1E97CD-1C0F-409F-A192-AE0BB716AA70}" type="pres">
      <dgm:prSet presAssocID="{33AF7571-9C65-46FB-A64C-C5C217BA7E8B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38AD7F7-68E0-4669-8D59-20556B70DEF4}" srcId="{4884DD64-49AB-4B0E-9BBC-16C4E39BAECE}" destId="{B051407B-9D8A-42BA-97AC-B280BA5B56A8}" srcOrd="0" destOrd="0" parTransId="{3CDA82A0-DCBD-49E5-B3B4-A4F5D9440E8A}" sibTransId="{3600F3C6-8B25-4B96-B891-A3747ED9DF42}"/>
    <dgm:cxn modelId="{9D070174-7720-4A08-92BD-BDFCBE4D024E}" srcId="{4884DD64-49AB-4B0E-9BBC-16C4E39BAECE}" destId="{A979254A-6A34-44FE-858D-2B3356730BD3}" srcOrd="1" destOrd="0" parTransId="{4859D702-996D-4B3F-B1E6-DC6EF164E219}" sibTransId="{066F1F35-346A-4788-B61B-72BA83E45ABC}"/>
    <dgm:cxn modelId="{E84E60C0-268B-4621-BFB1-553FE80868F3}" srcId="{9693C05C-EA11-4CD6-989F-0F073EC25B7A}" destId="{FBCC243D-F86C-4A51-BB46-DD75997F6D2B}" srcOrd="0" destOrd="0" parTransId="{220EFB3B-11F9-4B64-99D1-609E584B22F5}" sibTransId="{2BF56EFA-77CD-4E14-AA14-9A39D8736814}"/>
    <dgm:cxn modelId="{59558C8D-8FD3-40DA-BB0E-4FA48FE39528}" type="presOf" srcId="{05F8A63E-1D9C-4684-A6E9-888E2CECB7F0}" destId="{0117D3C7-D968-489E-9501-ABA593D5E3AF}" srcOrd="0" destOrd="1" presId="urn:microsoft.com/office/officeart/2005/8/layout/vList6"/>
    <dgm:cxn modelId="{7C15A884-6F24-4959-9281-1181E20DECBE}" srcId="{DC204AEB-F22F-4989-9160-F1AB4077C413}" destId="{C90821F8-153E-4D25-92BE-CA27ED9C6148}" srcOrd="2" destOrd="0" parTransId="{B063D19B-B98E-4B9C-AD67-5E4A9EBFA428}" sibTransId="{C54F0552-769A-470D-AD32-0647C53927AE}"/>
    <dgm:cxn modelId="{06FE4E8C-CAFB-46D2-A91E-0C749F984DE7}" srcId="{DC204AEB-F22F-4989-9160-F1AB4077C413}" destId="{4884DD64-49AB-4B0E-9BBC-16C4E39BAECE}" srcOrd="1" destOrd="0" parTransId="{44860E24-73D7-46B8-94DB-8F7A3D27C67E}" sibTransId="{417C94D0-7457-4632-9D8C-709CB4E2C61A}"/>
    <dgm:cxn modelId="{84CE7E40-61DC-48C7-B25C-5FFE5FEC0D3D}" type="presOf" srcId="{FBCC243D-F86C-4A51-BB46-DD75997F6D2B}" destId="{990A8FE7-1472-4CB8-93C7-2CBD82714926}" srcOrd="0" destOrd="0" presId="urn:microsoft.com/office/officeart/2005/8/layout/vList6"/>
    <dgm:cxn modelId="{F5BE988E-D5C6-4986-8894-0A77F3A87C63}" srcId="{9693C05C-EA11-4CD6-989F-0F073EC25B7A}" destId="{8A2DA9ED-3640-41F7-821B-AAA4AB8C78EA}" srcOrd="1" destOrd="0" parTransId="{09C58574-2D25-4495-8C20-1A49154468D7}" sibTransId="{1E6019B1-762D-4FEF-8485-C87D976DDC38}"/>
    <dgm:cxn modelId="{C7A662C2-47C3-4C16-9F80-99BFCFD1B2AD}" srcId="{DC204AEB-F22F-4989-9160-F1AB4077C413}" destId="{33AF7571-9C65-46FB-A64C-C5C217BA7E8B}" srcOrd="3" destOrd="0" parTransId="{B65D1F3A-42ED-4651-A498-58235D14B19E}" sibTransId="{908208D9-2F11-4508-9DC1-912B0CEDFDB6}"/>
    <dgm:cxn modelId="{87D704CB-20E8-413C-BAEC-D84F641DFA9E}" type="presOf" srcId="{9693C05C-EA11-4CD6-989F-0F073EC25B7A}" destId="{08CC10D9-D828-488F-97AF-A30CCC7B8E4E}" srcOrd="0" destOrd="0" presId="urn:microsoft.com/office/officeart/2005/8/layout/vList6"/>
    <dgm:cxn modelId="{12F41F18-270F-46BF-8220-222C565CF7DE}" type="presOf" srcId="{EC9DC30F-1B37-4C0F-964B-3E220FBE660E}" destId="{0117D3C7-D968-489E-9501-ABA593D5E3AF}" srcOrd="0" destOrd="0" presId="urn:microsoft.com/office/officeart/2005/8/layout/vList6"/>
    <dgm:cxn modelId="{EDFF7F4E-5863-4050-B365-A986AFD256C0}" type="presOf" srcId="{8A2DA9ED-3640-41F7-821B-AAA4AB8C78EA}" destId="{990A8FE7-1472-4CB8-93C7-2CBD82714926}" srcOrd="0" destOrd="1" presId="urn:microsoft.com/office/officeart/2005/8/layout/vList6"/>
    <dgm:cxn modelId="{2F859E61-A41D-450F-ACBC-39472469B807}" type="presOf" srcId="{B051407B-9D8A-42BA-97AC-B280BA5B56A8}" destId="{10AB52E8-BD4D-459C-9AE2-ACC59CA731AD}" srcOrd="0" destOrd="0" presId="urn:microsoft.com/office/officeart/2005/8/layout/vList6"/>
    <dgm:cxn modelId="{67074F22-8E1E-45B7-9F31-D7CD8C22E1A2}" type="presOf" srcId="{AD35338C-7A41-4937-8BC7-01652DB41DB7}" destId="{F91E97CD-1C0F-409F-A192-AE0BB716AA70}" srcOrd="0" destOrd="1" presId="urn:microsoft.com/office/officeart/2005/8/layout/vList6"/>
    <dgm:cxn modelId="{F40D7D70-020F-41EF-95A9-0174B401A34E}" type="presOf" srcId="{DC204AEB-F22F-4989-9160-F1AB4077C413}" destId="{842CC04B-E590-4899-B6F1-B2CCC3129D81}" srcOrd="0" destOrd="0" presId="urn:microsoft.com/office/officeart/2005/8/layout/vList6"/>
    <dgm:cxn modelId="{6C8797B5-1497-41B4-8BB9-1CA5E3CEDEF6}" srcId="{DC204AEB-F22F-4989-9160-F1AB4077C413}" destId="{9693C05C-EA11-4CD6-989F-0F073EC25B7A}" srcOrd="0" destOrd="0" parTransId="{3B5E2921-62F6-42A3-B60F-FC3FA2209D70}" sibTransId="{DB32EC28-C158-4C69-910A-FEA12F004D80}"/>
    <dgm:cxn modelId="{64475BFD-CA77-4B05-B18B-E07A2413F6E2}" srcId="{33AF7571-9C65-46FB-A64C-C5C217BA7E8B}" destId="{A7AB4292-145B-4DE4-A65D-024F3320D3B6}" srcOrd="0" destOrd="0" parTransId="{2A17336C-A459-45A5-80F4-6EB9E9C90E27}" sibTransId="{9B79AA8C-B167-4E43-9D26-48554F51E80C}"/>
    <dgm:cxn modelId="{C87BF4F9-67DE-4B14-A13B-857E8F6D7952}" srcId="{33AF7571-9C65-46FB-A64C-C5C217BA7E8B}" destId="{AD35338C-7A41-4937-8BC7-01652DB41DB7}" srcOrd="1" destOrd="0" parTransId="{A1ED324D-38BD-47B4-8D97-C1E90D652E7A}" sibTransId="{882CD13B-6A29-429F-AE65-084C6A1997E0}"/>
    <dgm:cxn modelId="{95C08D32-68A4-4A9E-9B47-E535F9FFC30D}" srcId="{C90821F8-153E-4D25-92BE-CA27ED9C6148}" destId="{05F8A63E-1D9C-4684-A6E9-888E2CECB7F0}" srcOrd="1" destOrd="0" parTransId="{085FFEB8-50F7-4074-B562-7355C884C715}" sibTransId="{C9B411E9-1DEF-485E-88DB-DC5B65B4BD6C}"/>
    <dgm:cxn modelId="{5278B205-3C81-4C56-BD7F-C844B3938A55}" type="presOf" srcId="{33AF7571-9C65-46FB-A64C-C5C217BA7E8B}" destId="{372E4396-EF73-420A-931F-096C2A4A3C2C}" srcOrd="0" destOrd="0" presId="urn:microsoft.com/office/officeart/2005/8/layout/vList6"/>
    <dgm:cxn modelId="{BA771EA0-48A0-489C-A44D-DD9DCD350D0D}" srcId="{C90821F8-153E-4D25-92BE-CA27ED9C6148}" destId="{EC9DC30F-1B37-4C0F-964B-3E220FBE660E}" srcOrd="0" destOrd="0" parTransId="{B5F2A8AE-9326-482C-B450-4A9FE942A003}" sibTransId="{59661E63-E9E5-4A8B-8E13-5A78F7504FD2}"/>
    <dgm:cxn modelId="{26B4364A-C2A0-4DAA-993D-C1E071BCAD9E}" type="presOf" srcId="{A7AB4292-145B-4DE4-A65D-024F3320D3B6}" destId="{F91E97CD-1C0F-409F-A192-AE0BB716AA70}" srcOrd="0" destOrd="0" presId="urn:microsoft.com/office/officeart/2005/8/layout/vList6"/>
    <dgm:cxn modelId="{15F20E29-5021-4561-AB19-45C30258B482}" type="presOf" srcId="{4884DD64-49AB-4B0E-9BBC-16C4E39BAECE}" destId="{5B9B7D63-11A8-420D-8CCA-EE298D75FFDB}" srcOrd="0" destOrd="0" presId="urn:microsoft.com/office/officeart/2005/8/layout/vList6"/>
    <dgm:cxn modelId="{A9BD22E7-778E-4D15-B939-74319D88CA56}" type="presOf" srcId="{A979254A-6A34-44FE-858D-2B3356730BD3}" destId="{10AB52E8-BD4D-459C-9AE2-ACC59CA731AD}" srcOrd="0" destOrd="1" presId="urn:microsoft.com/office/officeart/2005/8/layout/vList6"/>
    <dgm:cxn modelId="{7A1F0D3B-7A9C-42AA-93E5-45230EEAC2A8}" type="presOf" srcId="{C90821F8-153E-4D25-92BE-CA27ED9C6148}" destId="{E285F87B-6A4A-4D89-9A14-99542EAD7B52}" srcOrd="0" destOrd="0" presId="urn:microsoft.com/office/officeart/2005/8/layout/vList6"/>
    <dgm:cxn modelId="{65E7A72B-5248-4D65-8A5C-46980E14E4C8}" type="presParOf" srcId="{842CC04B-E590-4899-B6F1-B2CCC3129D81}" destId="{CD2CD4DB-C7F4-444C-90CE-3248E2253931}" srcOrd="0" destOrd="0" presId="urn:microsoft.com/office/officeart/2005/8/layout/vList6"/>
    <dgm:cxn modelId="{C744B17D-B520-4CA6-89B9-EF6E1D166AF8}" type="presParOf" srcId="{CD2CD4DB-C7F4-444C-90CE-3248E2253931}" destId="{08CC10D9-D828-488F-97AF-A30CCC7B8E4E}" srcOrd="0" destOrd="0" presId="urn:microsoft.com/office/officeart/2005/8/layout/vList6"/>
    <dgm:cxn modelId="{F94A7545-A13D-4A90-9E96-7F8F061C6307}" type="presParOf" srcId="{CD2CD4DB-C7F4-444C-90CE-3248E2253931}" destId="{990A8FE7-1472-4CB8-93C7-2CBD82714926}" srcOrd="1" destOrd="0" presId="urn:microsoft.com/office/officeart/2005/8/layout/vList6"/>
    <dgm:cxn modelId="{F632337A-5142-45AB-B090-69CE3526230B}" type="presParOf" srcId="{842CC04B-E590-4899-B6F1-B2CCC3129D81}" destId="{8B5E1A32-622F-4C05-877E-46D4EAE126B6}" srcOrd="1" destOrd="0" presId="urn:microsoft.com/office/officeart/2005/8/layout/vList6"/>
    <dgm:cxn modelId="{30B93480-5A7E-406F-BBBC-62FE5FB617AA}" type="presParOf" srcId="{842CC04B-E590-4899-B6F1-B2CCC3129D81}" destId="{060416D2-97BF-4441-81AB-2C3ED1E7DDA9}" srcOrd="2" destOrd="0" presId="urn:microsoft.com/office/officeart/2005/8/layout/vList6"/>
    <dgm:cxn modelId="{A83BA56A-4BD1-43FE-96EF-B8E9DEBC77E5}" type="presParOf" srcId="{060416D2-97BF-4441-81AB-2C3ED1E7DDA9}" destId="{5B9B7D63-11A8-420D-8CCA-EE298D75FFDB}" srcOrd="0" destOrd="0" presId="urn:microsoft.com/office/officeart/2005/8/layout/vList6"/>
    <dgm:cxn modelId="{4BBA68BF-095D-4E71-8695-8E2FB339A151}" type="presParOf" srcId="{060416D2-97BF-4441-81AB-2C3ED1E7DDA9}" destId="{10AB52E8-BD4D-459C-9AE2-ACC59CA731AD}" srcOrd="1" destOrd="0" presId="urn:microsoft.com/office/officeart/2005/8/layout/vList6"/>
    <dgm:cxn modelId="{16E016A0-2E9B-4C7D-81B3-ACE5CB05DF62}" type="presParOf" srcId="{842CC04B-E590-4899-B6F1-B2CCC3129D81}" destId="{63BB28D4-F24B-4A69-BD1F-F8428F0CD75A}" srcOrd="3" destOrd="0" presId="urn:microsoft.com/office/officeart/2005/8/layout/vList6"/>
    <dgm:cxn modelId="{14E5F7E2-51A6-4EF8-8CDC-AEB3BC330260}" type="presParOf" srcId="{842CC04B-E590-4899-B6F1-B2CCC3129D81}" destId="{58E7AA3D-6CF0-4788-832E-1F0832874ABE}" srcOrd="4" destOrd="0" presId="urn:microsoft.com/office/officeart/2005/8/layout/vList6"/>
    <dgm:cxn modelId="{4F0CC22D-A85C-42C1-B977-2D17D634BDE1}" type="presParOf" srcId="{58E7AA3D-6CF0-4788-832E-1F0832874ABE}" destId="{E285F87B-6A4A-4D89-9A14-99542EAD7B52}" srcOrd="0" destOrd="0" presId="urn:microsoft.com/office/officeart/2005/8/layout/vList6"/>
    <dgm:cxn modelId="{509DDC69-16D2-43C6-9E30-4934EF9341ED}" type="presParOf" srcId="{58E7AA3D-6CF0-4788-832E-1F0832874ABE}" destId="{0117D3C7-D968-489E-9501-ABA593D5E3AF}" srcOrd="1" destOrd="0" presId="urn:microsoft.com/office/officeart/2005/8/layout/vList6"/>
    <dgm:cxn modelId="{B8C6ACC1-CFCC-466D-94D7-F3CC0137F613}" type="presParOf" srcId="{842CC04B-E590-4899-B6F1-B2CCC3129D81}" destId="{7607EF94-1937-4468-8C23-41B0E7158C97}" srcOrd="5" destOrd="0" presId="urn:microsoft.com/office/officeart/2005/8/layout/vList6"/>
    <dgm:cxn modelId="{627747BC-5E87-4D4A-9BBD-0FF434F4C842}" type="presParOf" srcId="{842CC04B-E590-4899-B6F1-B2CCC3129D81}" destId="{27B6CA7B-3A71-4E80-B940-55B4620B7574}" srcOrd="6" destOrd="0" presId="urn:microsoft.com/office/officeart/2005/8/layout/vList6"/>
    <dgm:cxn modelId="{B5931167-A05B-4529-8186-778324CB804F}" type="presParOf" srcId="{27B6CA7B-3A71-4E80-B940-55B4620B7574}" destId="{372E4396-EF73-420A-931F-096C2A4A3C2C}" srcOrd="0" destOrd="0" presId="urn:microsoft.com/office/officeart/2005/8/layout/vList6"/>
    <dgm:cxn modelId="{DB97A82F-15FC-408A-9BB8-EAFB99BD4160}" type="presParOf" srcId="{27B6CA7B-3A71-4E80-B940-55B4620B7574}" destId="{F91E97CD-1C0F-409F-A192-AE0BB716AA7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E6C248-0C7D-2946-B546-3223A4BEE47F}" type="doc">
      <dgm:prSet loTypeId="urn:microsoft.com/office/officeart/2005/8/layout/venn1" loCatId="" qsTypeId="urn:microsoft.com/office/officeart/2005/8/quickstyle/simple1" qsCatId="simple" csTypeId="urn:microsoft.com/office/officeart/2005/8/colors/accent5_4" csCatId="accent5" phldr="1"/>
      <dgm:spPr/>
    </dgm:pt>
    <dgm:pt modelId="{44C1B5F4-32BB-C445-969D-7AE22DA388C2}">
      <dgm:prSet phldrT="[Text]" custT="1"/>
      <dgm:spPr>
        <a:solidFill>
          <a:srgbClr val="008000">
            <a:alpha val="50000"/>
          </a:srgbClr>
        </a:solidFill>
      </dgm:spPr>
      <dgm:t>
        <a:bodyPr/>
        <a:lstStyle/>
        <a:p>
          <a:r>
            <a:rPr lang="en-US" sz="5000" dirty="0" smtClean="0"/>
            <a:t>PAs</a:t>
          </a:r>
        </a:p>
        <a:p>
          <a:endParaRPr lang="en-US" sz="2800" b="1" dirty="0" smtClean="0"/>
        </a:p>
        <a:p>
          <a:r>
            <a:rPr lang="en-US" sz="2800" b="1" dirty="0" smtClean="0"/>
            <a:t>Primary objective is conservation</a:t>
          </a:r>
        </a:p>
      </dgm:t>
    </dgm:pt>
    <dgm:pt modelId="{4BA6FE7D-824C-B540-9709-C14BEC0864DB}" type="parTrans" cxnId="{AFB4FC76-A18B-0E47-B2D9-FDCBE8AA53BC}">
      <dgm:prSet/>
      <dgm:spPr/>
      <dgm:t>
        <a:bodyPr/>
        <a:lstStyle/>
        <a:p>
          <a:endParaRPr lang="en-US"/>
        </a:p>
      </dgm:t>
    </dgm:pt>
    <dgm:pt modelId="{B78CBBB4-19B0-BE4C-BB95-47A4D6B53A52}" type="sibTrans" cxnId="{AFB4FC76-A18B-0E47-B2D9-FDCBE8AA53BC}">
      <dgm:prSet/>
      <dgm:spPr/>
      <dgm:t>
        <a:bodyPr/>
        <a:lstStyle/>
        <a:p>
          <a:endParaRPr lang="en-US"/>
        </a:p>
      </dgm:t>
    </dgm:pt>
    <dgm:pt modelId="{2593335D-5D14-AA40-A71C-6F71E3A6B02E}">
      <dgm:prSet phldrT="[Text]" custT="1"/>
      <dgm:spPr>
        <a:solidFill>
          <a:schemeClr val="accent5">
            <a:alpha val="50000"/>
          </a:schemeClr>
        </a:solidFill>
      </dgm:spPr>
      <dgm:t>
        <a:bodyPr/>
        <a:lstStyle/>
        <a:p>
          <a:r>
            <a:rPr lang="en-US" sz="5000" dirty="0" smtClean="0"/>
            <a:t>OECMs</a:t>
          </a:r>
        </a:p>
        <a:p>
          <a:r>
            <a:rPr lang="en-US" sz="2800" b="1" dirty="0" smtClean="0">
              <a:solidFill>
                <a:schemeClr val="accent6">
                  <a:lumMod val="75000"/>
                </a:schemeClr>
              </a:solidFill>
            </a:rPr>
            <a:t>Outcome is conservation even if objective is something else</a:t>
          </a:r>
          <a:endParaRPr lang="en-US" sz="2800" b="1" dirty="0">
            <a:solidFill>
              <a:schemeClr val="accent6">
                <a:lumMod val="75000"/>
              </a:schemeClr>
            </a:solidFill>
          </a:endParaRPr>
        </a:p>
      </dgm:t>
    </dgm:pt>
    <dgm:pt modelId="{1334D854-6867-6545-9754-09AFC0E76BE0}" type="parTrans" cxnId="{2DF88E80-5B29-D745-A7D9-83E8DBBFFF06}">
      <dgm:prSet/>
      <dgm:spPr/>
      <dgm:t>
        <a:bodyPr/>
        <a:lstStyle/>
        <a:p>
          <a:endParaRPr lang="en-GB"/>
        </a:p>
      </dgm:t>
    </dgm:pt>
    <dgm:pt modelId="{FDACDC19-C5D0-7D47-BB19-D332F2EE8BED}" type="sibTrans" cxnId="{2DF88E80-5B29-D745-A7D9-83E8DBBFFF06}">
      <dgm:prSet/>
      <dgm:spPr/>
      <dgm:t>
        <a:bodyPr/>
        <a:lstStyle/>
        <a:p>
          <a:endParaRPr lang="en-GB"/>
        </a:p>
      </dgm:t>
    </dgm:pt>
    <dgm:pt modelId="{C2F8F51A-C5AE-D941-81D0-2A8F17C294F9}" type="pres">
      <dgm:prSet presAssocID="{EBE6C248-0C7D-2946-B546-3223A4BEE47F}" presName="compositeShape" presStyleCnt="0">
        <dgm:presLayoutVars>
          <dgm:chMax val="7"/>
          <dgm:dir/>
          <dgm:resizeHandles val="exact"/>
        </dgm:presLayoutVars>
      </dgm:prSet>
      <dgm:spPr/>
    </dgm:pt>
    <dgm:pt modelId="{58BB97B9-7456-DB41-B5BB-616B0FD3B35E}" type="pres">
      <dgm:prSet presAssocID="{2593335D-5D14-AA40-A71C-6F71E3A6B02E}" presName="circ1" presStyleLbl="vennNode1" presStyleIdx="0" presStyleCnt="2"/>
      <dgm:spPr/>
      <dgm:t>
        <a:bodyPr/>
        <a:lstStyle/>
        <a:p>
          <a:endParaRPr lang="en-US"/>
        </a:p>
      </dgm:t>
    </dgm:pt>
    <dgm:pt modelId="{F15CD68E-2734-4B43-B7B9-48E30A060DD4}" type="pres">
      <dgm:prSet presAssocID="{2593335D-5D14-AA40-A71C-6F71E3A6B02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57E5D-714B-7748-89CC-CAA5EC0E44CD}" type="pres">
      <dgm:prSet presAssocID="{44C1B5F4-32BB-C445-969D-7AE22DA388C2}" presName="circ2" presStyleLbl="vennNode1" presStyleIdx="1" presStyleCnt="2"/>
      <dgm:spPr/>
      <dgm:t>
        <a:bodyPr/>
        <a:lstStyle/>
        <a:p>
          <a:endParaRPr lang="en-US"/>
        </a:p>
      </dgm:t>
    </dgm:pt>
    <dgm:pt modelId="{CDB5E068-31B5-DE48-AD64-B0E6A65E8E7A}" type="pres">
      <dgm:prSet presAssocID="{44C1B5F4-32BB-C445-969D-7AE22DA388C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B4FC76-A18B-0E47-B2D9-FDCBE8AA53BC}" srcId="{EBE6C248-0C7D-2946-B546-3223A4BEE47F}" destId="{44C1B5F4-32BB-C445-969D-7AE22DA388C2}" srcOrd="1" destOrd="0" parTransId="{4BA6FE7D-824C-B540-9709-C14BEC0864DB}" sibTransId="{B78CBBB4-19B0-BE4C-BB95-47A4D6B53A52}"/>
    <dgm:cxn modelId="{5778E5AD-F7A2-4949-BD4F-EC861EFE26F0}" type="presOf" srcId="{2593335D-5D14-AA40-A71C-6F71E3A6B02E}" destId="{F15CD68E-2734-4B43-B7B9-48E30A060DD4}" srcOrd="1" destOrd="0" presId="urn:microsoft.com/office/officeart/2005/8/layout/venn1"/>
    <dgm:cxn modelId="{7BA0BD0F-F948-4CB6-B6C7-B8A12BBB6796}" type="presOf" srcId="{44C1B5F4-32BB-C445-969D-7AE22DA388C2}" destId="{CDB5E068-31B5-DE48-AD64-B0E6A65E8E7A}" srcOrd="1" destOrd="0" presId="urn:microsoft.com/office/officeart/2005/8/layout/venn1"/>
    <dgm:cxn modelId="{6BA16494-1D26-4172-9D3B-E41DFF710559}" type="presOf" srcId="{EBE6C248-0C7D-2946-B546-3223A4BEE47F}" destId="{C2F8F51A-C5AE-D941-81D0-2A8F17C294F9}" srcOrd="0" destOrd="0" presId="urn:microsoft.com/office/officeart/2005/8/layout/venn1"/>
    <dgm:cxn modelId="{7BB53EED-140A-4796-9D1B-2C063F686A7B}" type="presOf" srcId="{2593335D-5D14-AA40-A71C-6F71E3A6B02E}" destId="{58BB97B9-7456-DB41-B5BB-616B0FD3B35E}" srcOrd="0" destOrd="0" presId="urn:microsoft.com/office/officeart/2005/8/layout/venn1"/>
    <dgm:cxn modelId="{2DF88E80-5B29-D745-A7D9-83E8DBBFFF06}" srcId="{EBE6C248-0C7D-2946-B546-3223A4BEE47F}" destId="{2593335D-5D14-AA40-A71C-6F71E3A6B02E}" srcOrd="0" destOrd="0" parTransId="{1334D854-6867-6545-9754-09AFC0E76BE0}" sibTransId="{FDACDC19-C5D0-7D47-BB19-D332F2EE8BED}"/>
    <dgm:cxn modelId="{58BACE3A-C50F-440F-9CA4-2A5BE95A36C6}" type="presOf" srcId="{44C1B5F4-32BB-C445-969D-7AE22DA388C2}" destId="{66157E5D-714B-7748-89CC-CAA5EC0E44CD}" srcOrd="0" destOrd="0" presId="urn:microsoft.com/office/officeart/2005/8/layout/venn1"/>
    <dgm:cxn modelId="{BC1F9F87-920A-44EC-9F0B-EAB2027D7F09}" type="presParOf" srcId="{C2F8F51A-C5AE-D941-81D0-2A8F17C294F9}" destId="{58BB97B9-7456-DB41-B5BB-616B0FD3B35E}" srcOrd="0" destOrd="0" presId="urn:microsoft.com/office/officeart/2005/8/layout/venn1"/>
    <dgm:cxn modelId="{2581F553-BB45-40FF-87E8-A4CA700AFD7F}" type="presParOf" srcId="{C2F8F51A-C5AE-D941-81D0-2A8F17C294F9}" destId="{F15CD68E-2734-4B43-B7B9-48E30A060DD4}" srcOrd="1" destOrd="0" presId="urn:microsoft.com/office/officeart/2005/8/layout/venn1"/>
    <dgm:cxn modelId="{2271DEBF-6CAA-410F-9EF8-6AE67F7FBBD1}" type="presParOf" srcId="{C2F8F51A-C5AE-D941-81D0-2A8F17C294F9}" destId="{66157E5D-714B-7748-89CC-CAA5EC0E44CD}" srcOrd="2" destOrd="0" presId="urn:microsoft.com/office/officeart/2005/8/layout/venn1"/>
    <dgm:cxn modelId="{34853A72-49F7-431D-924D-A96E39146DEB}" type="presParOf" srcId="{C2F8F51A-C5AE-D941-81D0-2A8F17C294F9}" destId="{CDB5E068-31B5-DE48-AD64-B0E6A65E8E7A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81D814-171C-E54E-A77E-2CD3390250C5}" type="doc">
      <dgm:prSet loTypeId="urn:microsoft.com/office/officeart/2005/8/layout/chevron1" loCatId="" qsTypeId="urn:microsoft.com/office/officeart/2005/8/quickstyle/simple1" qsCatId="simple" csTypeId="urn:microsoft.com/office/officeart/2005/8/colors/accent5_5" csCatId="accent5" phldr="1"/>
      <dgm:spPr/>
    </dgm:pt>
    <dgm:pt modelId="{BA627076-ABD8-FA41-891D-3EDAE4716FDC}">
      <dgm:prSet phldrT="[Text]" custT="1"/>
      <dgm:spPr/>
      <dgm:t>
        <a:bodyPr/>
        <a:lstStyle/>
        <a:p>
          <a:r>
            <a:rPr lang="en-US" sz="2400" dirty="0" smtClean="0"/>
            <a:t>Less intention to conserve biodiversity</a:t>
          </a:r>
          <a:endParaRPr lang="en-US" sz="2400" dirty="0"/>
        </a:p>
      </dgm:t>
    </dgm:pt>
    <dgm:pt modelId="{0B12D9AB-6EFE-DE4F-99CF-7F11B25F1F18}" type="parTrans" cxnId="{FD586E56-A2EE-9440-B418-A93BA9F6C5F1}">
      <dgm:prSet/>
      <dgm:spPr/>
      <dgm:t>
        <a:bodyPr/>
        <a:lstStyle/>
        <a:p>
          <a:endParaRPr lang="en-US"/>
        </a:p>
      </dgm:t>
    </dgm:pt>
    <dgm:pt modelId="{08EF1CC8-0B67-274F-8AE1-E56EBBBA515C}" type="sibTrans" cxnId="{FD586E56-A2EE-9440-B418-A93BA9F6C5F1}">
      <dgm:prSet/>
      <dgm:spPr/>
      <dgm:t>
        <a:bodyPr/>
        <a:lstStyle/>
        <a:p>
          <a:endParaRPr lang="en-US"/>
        </a:p>
      </dgm:t>
    </dgm:pt>
    <dgm:pt modelId="{9041C967-F73D-4246-8E0B-8D8E5B6EF7BD}">
      <dgm:prSet phldrT="[Text]" custT="1"/>
      <dgm:spPr/>
      <dgm:t>
        <a:bodyPr/>
        <a:lstStyle/>
        <a:p>
          <a:r>
            <a:rPr lang="en-US" sz="2200" dirty="0" smtClean="0"/>
            <a:t>More intention to conserve biodiversity </a:t>
          </a:r>
          <a:endParaRPr lang="en-US" sz="2200" dirty="0"/>
        </a:p>
      </dgm:t>
    </dgm:pt>
    <dgm:pt modelId="{FAD98F46-2088-9C41-893D-8B737D415D74}" type="parTrans" cxnId="{55EF8D0E-4EC9-B94F-BD3D-9C20E0039F2B}">
      <dgm:prSet/>
      <dgm:spPr/>
      <dgm:t>
        <a:bodyPr/>
        <a:lstStyle/>
        <a:p>
          <a:endParaRPr lang="en-US"/>
        </a:p>
      </dgm:t>
    </dgm:pt>
    <dgm:pt modelId="{D994DF1F-0FAB-2B49-9FFE-E8E95778CE5C}" type="sibTrans" cxnId="{55EF8D0E-4EC9-B94F-BD3D-9C20E0039F2B}">
      <dgm:prSet/>
      <dgm:spPr/>
      <dgm:t>
        <a:bodyPr/>
        <a:lstStyle/>
        <a:p>
          <a:endParaRPr lang="en-US"/>
        </a:p>
      </dgm:t>
    </dgm:pt>
    <dgm:pt modelId="{BF74AFB8-8264-2042-86BB-745817ED16C3}" type="pres">
      <dgm:prSet presAssocID="{0F81D814-171C-E54E-A77E-2CD3390250C5}" presName="Name0" presStyleCnt="0">
        <dgm:presLayoutVars>
          <dgm:dir/>
          <dgm:animLvl val="lvl"/>
          <dgm:resizeHandles val="exact"/>
        </dgm:presLayoutVars>
      </dgm:prSet>
      <dgm:spPr/>
    </dgm:pt>
    <dgm:pt modelId="{F109BE83-EA72-1E49-B66D-3C7BE351A14A}" type="pres">
      <dgm:prSet presAssocID="{BA627076-ABD8-FA41-891D-3EDAE4716FDC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7EA54-023E-A342-AB08-CEE5C9C402D9}" type="pres">
      <dgm:prSet presAssocID="{08EF1CC8-0B67-274F-8AE1-E56EBBBA515C}" presName="parTxOnlySpace" presStyleCnt="0"/>
      <dgm:spPr/>
    </dgm:pt>
    <dgm:pt modelId="{2A80C5F2-5C0C-CC4F-BC56-9981C95ACD25}" type="pres">
      <dgm:prSet presAssocID="{9041C967-F73D-4246-8E0B-8D8E5B6EF7BD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EF8D0E-4EC9-B94F-BD3D-9C20E0039F2B}" srcId="{0F81D814-171C-E54E-A77E-2CD3390250C5}" destId="{9041C967-F73D-4246-8E0B-8D8E5B6EF7BD}" srcOrd="1" destOrd="0" parTransId="{FAD98F46-2088-9C41-893D-8B737D415D74}" sibTransId="{D994DF1F-0FAB-2B49-9FFE-E8E95778CE5C}"/>
    <dgm:cxn modelId="{FD586E56-A2EE-9440-B418-A93BA9F6C5F1}" srcId="{0F81D814-171C-E54E-A77E-2CD3390250C5}" destId="{BA627076-ABD8-FA41-891D-3EDAE4716FDC}" srcOrd="0" destOrd="0" parTransId="{0B12D9AB-6EFE-DE4F-99CF-7F11B25F1F18}" sibTransId="{08EF1CC8-0B67-274F-8AE1-E56EBBBA515C}"/>
    <dgm:cxn modelId="{B49FBE30-4C3F-473A-A9BF-66AF33A8B95A}" type="presOf" srcId="{BA627076-ABD8-FA41-891D-3EDAE4716FDC}" destId="{F109BE83-EA72-1E49-B66D-3C7BE351A14A}" srcOrd="0" destOrd="0" presId="urn:microsoft.com/office/officeart/2005/8/layout/chevron1"/>
    <dgm:cxn modelId="{00AB593E-7A35-4D97-A712-85BBCE69E28E}" type="presOf" srcId="{0F81D814-171C-E54E-A77E-2CD3390250C5}" destId="{BF74AFB8-8264-2042-86BB-745817ED16C3}" srcOrd="0" destOrd="0" presId="urn:microsoft.com/office/officeart/2005/8/layout/chevron1"/>
    <dgm:cxn modelId="{4B84B913-B34C-45CB-92E0-69C77EF70D70}" type="presOf" srcId="{9041C967-F73D-4246-8E0B-8D8E5B6EF7BD}" destId="{2A80C5F2-5C0C-CC4F-BC56-9981C95ACD25}" srcOrd="0" destOrd="0" presId="urn:microsoft.com/office/officeart/2005/8/layout/chevron1"/>
    <dgm:cxn modelId="{FE217DF4-92AD-49ED-AC5C-27D4D46471D2}" type="presParOf" srcId="{BF74AFB8-8264-2042-86BB-745817ED16C3}" destId="{F109BE83-EA72-1E49-B66D-3C7BE351A14A}" srcOrd="0" destOrd="0" presId="urn:microsoft.com/office/officeart/2005/8/layout/chevron1"/>
    <dgm:cxn modelId="{9E16A15E-69D6-44AB-A763-20A07ED34575}" type="presParOf" srcId="{BF74AFB8-8264-2042-86BB-745817ED16C3}" destId="{D797EA54-023E-A342-AB08-CEE5C9C402D9}" srcOrd="1" destOrd="0" presId="urn:microsoft.com/office/officeart/2005/8/layout/chevron1"/>
    <dgm:cxn modelId="{0AFA1081-BE20-4373-A7B7-83EA9701F82C}" type="presParOf" srcId="{BF74AFB8-8264-2042-86BB-745817ED16C3}" destId="{2A80C5F2-5C0C-CC4F-BC56-9981C95ACD25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81D814-171C-E54E-A77E-2CD3390250C5}" type="doc">
      <dgm:prSet loTypeId="urn:microsoft.com/office/officeart/2005/8/layout/chevron1" loCatId="" qsTypeId="urn:microsoft.com/office/officeart/2005/8/quickstyle/simple1" qsCatId="simple" csTypeId="urn:microsoft.com/office/officeart/2005/8/colors/accent5_5" csCatId="accent5" phldr="1"/>
      <dgm:spPr/>
    </dgm:pt>
    <dgm:pt modelId="{BA627076-ABD8-FA41-891D-3EDAE4716FDC}">
      <dgm:prSet phldrT="[Text]" custT="1"/>
      <dgm:spPr/>
      <dgm:t>
        <a:bodyPr/>
        <a:lstStyle/>
        <a:p>
          <a:r>
            <a:rPr lang="en-US" sz="2400" dirty="0" smtClean="0"/>
            <a:t>Achieves the in situ conservation of biodiversity</a:t>
          </a:r>
          <a:endParaRPr lang="en-US" sz="2400" dirty="0"/>
        </a:p>
      </dgm:t>
    </dgm:pt>
    <dgm:pt modelId="{0B12D9AB-6EFE-DE4F-99CF-7F11B25F1F18}" type="parTrans" cxnId="{FD586E56-A2EE-9440-B418-A93BA9F6C5F1}">
      <dgm:prSet/>
      <dgm:spPr/>
      <dgm:t>
        <a:bodyPr/>
        <a:lstStyle/>
        <a:p>
          <a:endParaRPr lang="en-US"/>
        </a:p>
      </dgm:t>
    </dgm:pt>
    <dgm:pt modelId="{08EF1CC8-0B67-274F-8AE1-E56EBBBA515C}" type="sibTrans" cxnId="{FD586E56-A2EE-9440-B418-A93BA9F6C5F1}">
      <dgm:prSet/>
      <dgm:spPr/>
      <dgm:t>
        <a:bodyPr/>
        <a:lstStyle/>
        <a:p>
          <a:endParaRPr lang="en-US"/>
        </a:p>
      </dgm:t>
    </dgm:pt>
    <dgm:pt modelId="{BF74AFB8-8264-2042-86BB-745817ED16C3}" type="pres">
      <dgm:prSet presAssocID="{0F81D814-171C-E54E-A77E-2CD3390250C5}" presName="Name0" presStyleCnt="0">
        <dgm:presLayoutVars>
          <dgm:dir/>
          <dgm:animLvl val="lvl"/>
          <dgm:resizeHandles val="exact"/>
        </dgm:presLayoutVars>
      </dgm:prSet>
      <dgm:spPr/>
    </dgm:pt>
    <dgm:pt modelId="{F109BE83-EA72-1E49-B66D-3C7BE351A14A}" type="pres">
      <dgm:prSet presAssocID="{BA627076-ABD8-FA41-891D-3EDAE4716FDC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67BAF7-C4C2-48BE-8224-76CFE0A41D2A}" type="presOf" srcId="{0F81D814-171C-E54E-A77E-2CD3390250C5}" destId="{BF74AFB8-8264-2042-86BB-745817ED16C3}" srcOrd="0" destOrd="0" presId="urn:microsoft.com/office/officeart/2005/8/layout/chevron1"/>
    <dgm:cxn modelId="{4D3FC862-A7E9-4763-BFD7-22B83BF115DA}" type="presOf" srcId="{BA627076-ABD8-FA41-891D-3EDAE4716FDC}" destId="{F109BE83-EA72-1E49-B66D-3C7BE351A14A}" srcOrd="0" destOrd="0" presId="urn:microsoft.com/office/officeart/2005/8/layout/chevron1"/>
    <dgm:cxn modelId="{FD586E56-A2EE-9440-B418-A93BA9F6C5F1}" srcId="{0F81D814-171C-E54E-A77E-2CD3390250C5}" destId="{BA627076-ABD8-FA41-891D-3EDAE4716FDC}" srcOrd="0" destOrd="0" parTransId="{0B12D9AB-6EFE-DE4F-99CF-7F11B25F1F18}" sibTransId="{08EF1CC8-0B67-274F-8AE1-E56EBBBA515C}"/>
    <dgm:cxn modelId="{9A85A0D8-3712-4C02-BFEE-C1EF175769FA}" type="presParOf" srcId="{BF74AFB8-8264-2042-86BB-745817ED16C3}" destId="{F109BE83-EA72-1E49-B66D-3C7BE351A14A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1275A2-B176-F840-AA24-1B9312CB2C07}" type="doc">
      <dgm:prSet loTypeId="urn:microsoft.com/office/officeart/2005/8/layout/hProcess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84E062-F94A-7642-8BF3-51E6618A78AE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</a:rPr>
            <a:t>Ancillary</a:t>
          </a:r>
          <a:endParaRPr lang="en-US" sz="2800" dirty="0">
            <a:solidFill>
              <a:schemeClr val="bg1"/>
            </a:solidFill>
          </a:endParaRPr>
        </a:p>
      </dgm:t>
    </dgm:pt>
    <dgm:pt modelId="{D5201F2F-ACED-154E-B931-41CDFF234D5B}" type="parTrans" cxnId="{44DE741C-C003-0A4F-BDDD-E144398E52D4}">
      <dgm:prSet/>
      <dgm:spPr/>
      <dgm:t>
        <a:bodyPr/>
        <a:lstStyle/>
        <a:p>
          <a:endParaRPr lang="en-US"/>
        </a:p>
      </dgm:t>
    </dgm:pt>
    <dgm:pt modelId="{D356D45F-659A-3C4B-8CD2-8B59B4856BDB}" type="sibTrans" cxnId="{44DE741C-C003-0A4F-BDDD-E144398E52D4}">
      <dgm:prSet/>
      <dgm:spPr/>
      <dgm:t>
        <a:bodyPr/>
        <a:lstStyle/>
        <a:p>
          <a:endParaRPr lang="en-US"/>
        </a:p>
      </dgm:t>
    </dgm:pt>
    <dgm:pt modelId="{50353D9C-DD01-614A-A23B-5332625B9807}">
      <dgm:prSet phldrT="[Text]" custT="1"/>
      <dgm:spPr/>
      <dgm:t>
        <a:bodyPr/>
        <a:lstStyle/>
        <a:p>
          <a:endParaRPr lang="en-US" sz="1800" dirty="0" smtClean="0">
            <a:solidFill>
              <a:schemeClr val="tx1"/>
            </a:solidFill>
          </a:endParaRPr>
        </a:p>
        <a:p>
          <a:r>
            <a:rPr lang="en-US" sz="1800" dirty="0" smtClean="0">
              <a:solidFill>
                <a:schemeClr val="tx1"/>
              </a:solidFill>
            </a:rPr>
            <a:t>- ‘No-disturbance’ areas</a:t>
          </a:r>
        </a:p>
      </dgm:t>
    </dgm:pt>
    <dgm:pt modelId="{05D1661D-35EC-3946-9A19-2E3A17BEA9C4}" type="parTrans" cxnId="{F5D5A9F7-5822-8447-9F4C-B9F110860ACA}">
      <dgm:prSet/>
      <dgm:spPr/>
      <dgm:t>
        <a:bodyPr/>
        <a:lstStyle/>
        <a:p>
          <a:endParaRPr lang="en-US"/>
        </a:p>
      </dgm:t>
    </dgm:pt>
    <dgm:pt modelId="{3426B428-6CAF-0440-806A-10B451D07770}" type="sibTrans" cxnId="{F5D5A9F7-5822-8447-9F4C-B9F110860ACA}">
      <dgm:prSet/>
      <dgm:spPr/>
      <dgm:t>
        <a:bodyPr/>
        <a:lstStyle/>
        <a:p>
          <a:endParaRPr lang="en-US"/>
        </a:p>
      </dgm:t>
    </dgm:pt>
    <dgm:pt modelId="{59DE8829-8537-C44F-9BAC-432D9DA0C3B1}">
      <dgm:prSet phldrT="[Text]" custT="1"/>
      <dgm:spPr>
        <a:solidFill>
          <a:srgbClr val="4BACC6"/>
        </a:solidFill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</a:rPr>
            <a:t>Secondary</a:t>
          </a:r>
          <a:endParaRPr lang="en-US" sz="2800" dirty="0">
            <a:solidFill>
              <a:schemeClr val="bg1"/>
            </a:solidFill>
          </a:endParaRPr>
        </a:p>
      </dgm:t>
    </dgm:pt>
    <dgm:pt modelId="{2D5BBED7-DEED-C14E-AC7B-AF5DE15679FF}" type="parTrans" cxnId="{8AEA1551-3447-A444-81EA-D713809BBB12}">
      <dgm:prSet/>
      <dgm:spPr/>
      <dgm:t>
        <a:bodyPr/>
        <a:lstStyle/>
        <a:p>
          <a:endParaRPr lang="en-US"/>
        </a:p>
      </dgm:t>
    </dgm:pt>
    <dgm:pt modelId="{7F3B4C69-0DCD-3A4C-B1F3-E8B143BC4CB0}" type="sibTrans" cxnId="{8AEA1551-3447-A444-81EA-D713809BBB12}">
      <dgm:prSet/>
      <dgm:spPr/>
      <dgm:t>
        <a:bodyPr/>
        <a:lstStyle/>
        <a:p>
          <a:endParaRPr lang="en-US"/>
        </a:p>
      </dgm:t>
    </dgm:pt>
    <dgm:pt modelId="{8FAA250D-B767-5B43-94C7-2CF92D093BD3}">
      <dgm:prSet phldrT="[Text]" custT="1"/>
      <dgm:spPr/>
      <dgm:t>
        <a:bodyPr/>
        <a:lstStyle/>
        <a:p>
          <a:endParaRPr lang="en-GB" sz="1800" dirty="0" smtClean="0">
            <a:solidFill>
              <a:schemeClr val="tx1"/>
            </a:solidFill>
          </a:endParaRPr>
        </a:p>
        <a:p>
          <a:r>
            <a:rPr lang="en-GB" sz="1800" dirty="0" smtClean="0">
              <a:solidFill>
                <a:schemeClr val="tx1"/>
              </a:solidFill>
            </a:rPr>
            <a:t>- Areas that are protected through very low-impact use</a:t>
          </a:r>
        </a:p>
        <a:p>
          <a:endParaRPr lang="en-GB" sz="1800" dirty="0" smtClean="0">
            <a:solidFill>
              <a:schemeClr val="tx1"/>
            </a:solidFill>
          </a:endParaRPr>
        </a:p>
        <a:p>
          <a:r>
            <a:rPr lang="en-GB" sz="1800" dirty="0" smtClean="0">
              <a:solidFill>
                <a:schemeClr val="tx1"/>
              </a:solidFill>
            </a:rPr>
            <a:t>- Watershed protection areas</a:t>
          </a:r>
        </a:p>
        <a:p>
          <a:endParaRPr lang="en-GB" sz="1800" dirty="0" smtClean="0">
            <a:solidFill>
              <a:schemeClr val="tx1"/>
            </a:solidFill>
          </a:endParaRPr>
        </a:p>
        <a:p>
          <a:r>
            <a:rPr lang="en-GB" sz="1800" dirty="0" smtClean="0">
              <a:solidFill>
                <a:schemeClr val="tx1"/>
              </a:solidFill>
            </a:rPr>
            <a:t>- Medicinal plants sustainable use areas</a:t>
          </a:r>
        </a:p>
      </dgm:t>
    </dgm:pt>
    <dgm:pt modelId="{845F4CAE-9904-3243-B237-5A773B34FA31}" type="parTrans" cxnId="{79641DDA-0363-974A-8347-0888D4F19DE1}">
      <dgm:prSet/>
      <dgm:spPr/>
      <dgm:t>
        <a:bodyPr/>
        <a:lstStyle/>
        <a:p>
          <a:endParaRPr lang="en-US"/>
        </a:p>
      </dgm:t>
    </dgm:pt>
    <dgm:pt modelId="{C6F00F74-F0D1-6F47-B71A-76D701F22251}" type="sibTrans" cxnId="{79641DDA-0363-974A-8347-0888D4F19DE1}">
      <dgm:prSet/>
      <dgm:spPr/>
      <dgm:t>
        <a:bodyPr/>
        <a:lstStyle/>
        <a:p>
          <a:endParaRPr lang="en-US"/>
        </a:p>
      </dgm:t>
    </dgm:pt>
    <dgm:pt modelId="{EA9344A8-701F-5F43-9C86-71000C9EEAC4}">
      <dgm:prSet phldrT="[Text]" custT="1"/>
      <dgm:spPr>
        <a:solidFill>
          <a:srgbClr val="4BACC6"/>
        </a:solidFill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</a:rPr>
            <a:t>Primary</a:t>
          </a:r>
          <a:endParaRPr lang="en-US" sz="2800" dirty="0">
            <a:solidFill>
              <a:schemeClr val="bg1"/>
            </a:solidFill>
          </a:endParaRPr>
        </a:p>
      </dgm:t>
    </dgm:pt>
    <dgm:pt modelId="{E53FF638-A235-264E-A721-E80F4357BD41}" type="parTrans" cxnId="{172DC9BF-A59E-504B-8763-D7BCF498B9D7}">
      <dgm:prSet/>
      <dgm:spPr/>
      <dgm:t>
        <a:bodyPr/>
        <a:lstStyle/>
        <a:p>
          <a:endParaRPr lang="en-US"/>
        </a:p>
      </dgm:t>
    </dgm:pt>
    <dgm:pt modelId="{ED899937-2553-774C-A6FB-F10CBFDAB96F}" type="sibTrans" cxnId="{172DC9BF-A59E-504B-8763-D7BCF498B9D7}">
      <dgm:prSet/>
      <dgm:spPr/>
      <dgm:t>
        <a:bodyPr/>
        <a:lstStyle/>
        <a:p>
          <a:endParaRPr lang="en-US"/>
        </a:p>
      </dgm:t>
    </dgm:pt>
    <dgm:pt modelId="{3D6132AE-728C-9B4B-A50A-CCB66229BC6D}">
      <dgm:prSet phldrT="[Text]" custT="1"/>
      <dgm:spPr/>
      <dgm:t>
        <a:bodyPr/>
        <a:lstStyle/>
        <a:p>
          <a:endParaRPr lang="en-GB" sz="1800" dirty="0" smtClean="0">
            <a:solidFill>
              <a:schemeClr val="tx1"/>
            </a:solidFill>
          </a:endParaRPr>
        </a:p>
        <a:p>
          <a:r>
            <a:rPr lang="en-GB" sz="1800" dirty="0" smtClean="0">
              <a:solidFill>
                <a:schemeClr val="tx1"/>
              </a:solidFill>
            </a:rPr>
            <a:t>- ICCAs or privately governed areas with a primary conservation objective</a:t>
          </a:r>
          <a:r>
            <a:rPr lang="is-IS" sz="1800" dirty="0" smtClean="0">
              <a:solidFill>
                <a:schemeClr val="tx1"/>
              </a:solidFill>
            </a:rPr>
            <a:t>…</a:t>
          </a:r>
        </a:p>
        <a:p>
          <a:endParaRPr lang="is-IS" sz="1800" dirty="0" smtClean="0">
            <a:solidFill>
              <a:schemeClr val="tx1"/>
            </a:solidFill>
          </a:endParaRPr>
        </a:p>
        <a:p>
          <a:r>
            <a:rPr lang="is-IS" sz="1800" dirty="0" smtClean="0">
              <a:solidFill>
                <a:schemeClr val="tx1"/>
              </a:solidFill>
            </a:rPr>
            <a:t>...</a:t>
          </a:r>
          <a:r>
            <a:rPr lang="en-GB" sz="1800" dirty="0" smtClean="0">
              <a:solidFill>
                <a:schemeClr val="tx1"/>
              </a:solidFill>
            </a:rPr>
            <a:t> but the governance authority is unable to secure PA designation or prefers not to be recognised as a PA</a:t>
          </a:r>
          <a:endParaRPr lang="en-US" sz="1800" dirty="0">
            <a:solidFill>
              <a:schemeClr val="tx1"/>
            </a:solidFill>
          </a:endParaRPr>
        </a:p>
      </dgm:t>
    </dgm:pt>
    <dgm:pt modelId="{F39C8D9B-2E8A-004A-89A3-F440A51916D7}" type="parTrans" cxnId="{9649DAF5-B788-F54A-847D-0BBA414388A4}">
      <dgm:prSet/>
      <dgm:spPr/>
      <dgm:t>
        <a:bodyPr/>
        <a:lstStyle/>
        <a:p>
          <a:endParaRPr lang="en-US"/>
        </a:p>
      </dgm:t>
    </dgm:pt>
    <dgm:pt modelId="{29A121CE-154A-144E-9494-5FC3AB79E3C0}" type="sibTrans" cxnId="{9649DAF5-B788-F54A-847D-0BBA414388A4}">
      <dgm:prSet/>
      <dgm:spPr/>
      <dgm:t>
        <a:bodyPr/>
        <a:lstStyle/>
        <a:p>
          <a:endParaRPr lang="en-US"/>
        </a:p>
      </dgm:t>
    </dgm:pt>
    <dgm:pt modelId="{2EE1B864-F413-E54B-9D7D-EAE1D5B24EDF}">
      <dgm:prSet phldrT="[Text]" custT="1"/>
      <dgm:spPr/>
      <dgm:t>
        <a:bodyPr/>
        <a:lstStyle/>
        <a:p>
          <a:endParaRPr lang="en-US" sz="1800" dirty="0" smtClean="0">
            <a:solidFill>
              <a:schemeClr val="tx1"/>
            </a:solidFill>
          </a:endParaRPr>
        </a:p>
      </dgm:t>
    </dgm:pt>
    <dgm:pt modelId="{F7BEBC20-C83B-AA44-B1D6-3AF96BA489A9}" type="parTrans" cxnId="{61A44088-7192-2E41-929D-2EDC21BBF1AA}">
      <dgm:prSet/>
      <dgm:spPr/>
      <dgm:t>
        <a:bodyPr/>
        <a:lstStyle/>
        <a:p>
          <a:endParaRPr lang="en-US"/>
        </a:p>
      </dgm:t>
    </dgm:pt>
    <dgm:pt modelId="{45C353FF-9DAD-DE4D-AFBF-189A011E3348}" type="sibTrans" cxnId="{61A44088-7192-2E41-929D-2EDC21BBF1AA}">
      <dgm:prSet/>
      <dgm:spPr/>
      <dgm:t>
        <a:bodyPr/>
        <a:lstStyle/>
        <a:p>
          <a:endParaRPr lang="en-US"/>
        </a:p>
      </dgm:t>
    </dgm:pt>
    <dgm:pt modelId="{D7FF053E-08AA-9C43-B91C-B9749409520E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- Sacred natural sites</a:t>
          </a:r>
        </a:p>
      </dgm:t>
    </dgm:pt>
    <dgm:pt modelId="{02D31B2E-FE41-4249-AAA7-229443EF996C}" type="parTrans" cxnId="{6DA43496-68C0-4349-AF5D-2450DD94D9E1}">
      <dgm:prSet/>
      <dgm:spPr/>
      <dgm:t>
        <a:bodyPr/>
        <a:lstStyle/>
        <a:p>
          <a:endParaRPr lang="en-US"/>
        </a:p>
      </dgm:t>
    </dgm:pt>
    <dgm:pt modelId="{E80FCBB7-0165-1A49-8735-6E637B7CF874}" type="sibTrans" cxnId="{6DA43496-68C0-4349-AF5D-2450DD94D9E1}">
      <dgm:prSet/>
      <dgm:spPr/>
      <dgm:t>
        <a:bodyPr/>
        <a:lstStyle/>
        <a:p>
          <a:endParaRPr lang="en-US"/>
        </a:p>
      </dgm:t>
    </dgm:pt>
    <dgm:pt modelId="{9885789D-2E3F-9E47-B420-577F14E23981}">
      <dgm:prSet phldrT="[Text]" custT="1"/>
      <dgm:spPr/>
      <dgm:t>
        <a:bodyPr/>
        <a:lstStyle/>
        <a:p>
          <a:endParaRPr lang="en-US" sz="1800" dirty="0" smtClean="0">
            <a:solidFill>
              <a:schemeClr val="tx1"/>
            </a:solidFill>
          </a:endParaRPr>
        </a:p>
      </dgm:t>
    </dgm:pt>
    <dgm:pt modelId="{51810D7D-C8B8-C741-922A-BD4F489C09F6}" type="parTrans" cxnId="{B3AAE732-18C5-7740-A9F7-6CAE7CA224E6}">
      <dgm:prSet/>
      <dgm:spPr/>
      <dgm:t>
        <a:bodyPr/>
        <a:lstStyle/>
        <a:p>
          <a:endParaRPr lang="en-US"/>
        </a:p>
      </dgm:t>
    </dgm:pt>
    <dgm:pt modelId="{BEF62CC3-F84E-6B45-A7BB-DEE3D5FE24A1}" type="sibTrans" cxnId="{B3AAE732-18C5-7740-A9F7-6CAE7CA224E6}">
      <dgm:prSet/>
      <dgm:spPr/>
      <dgm:t>
        <a:bodyPr/>
        <a:lstStyle/>
        <a:p>
          <a:endParaRPr lang="en-US"/>
        </a:p>
      </dgm:t>
    </dgm:pt>
    <dgm:pt modelId="{30FE6C5E-0902-B642-8454-9B1757F3627A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- Military areas </a:t>
          </a:r>
        </a:p>
      </dgm:t>
    </dgm:pt>
    <dgm:pt modelId="{124094C9-ECB2-3945-B009-50A8CDE2F5CF}" type="parTrans" cxnId="{F05156C6-C23F-0446-AC01-E7A86BF7FC0C}">
      <dgm:prSet/>
      <dgm:spPr/>
      <dgm:t>
        <a:bodyPr/>
        <a:lstStyle/>
        <a:p>
          <a:endParaRPr lang="en-US"/>
        </a:p>
      </dgm:t>
    </dgm:pt>
    <dgm:pt modelId="{CC614ACD-1F79-EA4B-B744-959533712F08}" type="sibTrans" cxnId="{F05156C6-C23F-0446-AC01-E7A86BF7FC0C}">
      <dgm:prSet/>
      <dgm:spPr/>
      <dgm:t>
        <a:bodyPr/>
        <a:lstStyle/>
        <a:p>
          <a:endParaRPr lang="en-US"/>
        </a:p>
      </dgm:t>
    </dgm:pt>
    <dgm:pt modelId="{9850F1A8-FFED-864C-8360-469B92949DE1}">
      <dgm:prSet phldrT="[Text]" custT="1"/>
      <dgm:spPr/>
      <dgm:t>
        <a:bodyPr/>
        <a:lstStyle/>
        <a:p>
          <a:endParaRPr lang="en-US" sz="1800" dirty="0" smtClean="0">
            <a:solidFill>
              <a:schemeClr val="tx1"/>
            </a:solidFill>
          </a:endParaRPr>
        </a:p>
      </dgm:t>
    </dgm:pt>
    <dgm:pt modelId="{B77852E9-464A-C145-9794-34755BC93C95}" type="parTrans" cxnId="{F0AA8DA2-87B4-A843-8BB0-B3036A9CC76C}">
      <dgm:prSet/>
      <dgm:spPr/>
      <dgm:t>
        <a:bodyPr/>
        <a:lstStyle/>
        <a:p>
          <a:endParaRPr lang="en-US"/>
        </a:p>
      </dgm:t>
    </dgm:pt>
    <dgm:pt modelId="{FE1087DD-1DA5-544E-8350-5FF7A2AB601A}" type="sibTrans" cxnId="{F0AA8DA2-87B4-A843-8BB0-B3036A9CC76C}">
      <dgm:prSet/>
      <dgm:spPr/>
      <dgm:t>
        <a:bodyPr/>
        <a:lstStyle/>
        <a:p>
          <a:endParaRPr lang="en-US"/>
        </a:p>
      </dgm:t>
    </dgm:pt>
    <dgm:pt modelId="{C1A96B90-F409-C646-BE43-A9F5B2834EB6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- War graves</a:t>
          </a:r>
        </a:p>
      </dgm:t>
    </dgm:pt>
    <dgm:pt modelId="{15EDF50C-D0B3-724F-83B1-05BFF1A9E012}" type="parTrans" cxnId="{3E26ED6B-6E22-3B43-8E48-5544CA32ECF7}">
      <dgm:prSet/>
      <dgm:spPr/>
      <dgm:t>
        <a:bodyPr/>
        <a:lstStyle/>
        <a:p>
          <a:endParaRPr lang="en-US"/>
        </a:p>
      </dgm:t>
    </dgm:pt>
    <dgm:pt modelId="{3F129231-E04D-8D4E-A02A-95664240A37D}" type="sibTrans" cxnId="{3E26ED6B-6E22-3B43-8E48-5544CA32ECF7}">
      <dgm:prSet/>
      <dgm:spPr/>
      <dgm:t>
        <a:bodyPr/>
        <a:lstStyle/>
        <a:p>
          <a:endParaRPr lang="en-US"/>
        </a:p>
      </dgm:t>
    </dgm:pt>
    <dgm:pt modelId="{7C018E8F-4C2A-EC49-8C5E-807399D93B60}">
      <dgm:prSet phldrT="[Text]" custT="1"/>
      <dgm:spPr/>
      <dgm:t>
        <a:bodyPr/>
        <a:lstStyle/>
        <a:p>
          <a:endParaRPr lang="en-US" sz="1800" dirty="0" smtClean="0">
            <a:solidFill>
              <a:schemeClr val="tx1"/>
            </a:solidFill>
          </a:endParaRPr>
        </a:p>
      </dgm:t>
    </dgm:pt>
    <dgm:pt modelId="{B1D7FE88-850C-4943-A21B-6B38344A13B0}" type="parTrans" cxnId="{A4A88E9D-3976-6246-BE9C-B3FA68057AFD}">
      <dgm:prSet/>
      <dgm:spPr/>
      <dgm:t>
        <a:bodyPr/>
        <a:lstStyle/>
        <a:p>
          <a:endParaRPr lang="en-GB"/>
        </a:p>
      </dgm:t>
    </dgm:pt>
    <dgm:pt modelId="{A0604FBC-60A3-8E4D-8026-4E2320E46362}" type="sibTrans" cxnId="{A4A88E9D-3976-6246-BE9C-B3FA68057AFD}">
      <dgm:prSet/>
      <dgm:spPr/>
      <dgm:t>
        <a:bodyPr/>
        <a:lstStyle/>
        <a:p>
          <a:endParaRPr lang="en-GB"/>
        </a:p>
      </dgm:t>
    </dgm:pt>
    <dgm:pt modelId="{E04D7FA1-A160-424A-A333-CFCCA8A0206C}" type="pres">
      <dgm:prSet presAssocID="{891275A2-B176-F840-AA24-1B9312CB2C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75760E-861E-0E46-99BC-D69C70485F8C}" type="pres">
      <dgm:prSet presAssocID="{0F84E062-F94A-7642-8BF3-51E6618A78AE}" presName="compositeNode" presStyleCnt="0">
        <dgm:presLayoutVars>
          <dgm:bulletEnabled val="1"/>
        </dgm:presLayoutVars>
      </dgm:prSet>
      <dgm:spPr/>
    </dgm:pt>
    <dgm:pt modelId="{9CB0423B-433F-C84C-B338-3C87A6B00672}" type="pres">
      <dgm:prSet presAssocID="{0F84E062-F94A-7642-8BF3-51E6618A78AE}" presName="bgRect" presStyleLbl="node1" presStyleIdx="0" presStyleCnt="3"/>
      <dgm:spPr/>
      <dgm:t>
        <a:bodyPr/>
        <a:lstStyle/>
        <a:p>
          <a:endParaRPr lang="en-US"/>
        </a:p>
      </dgm:t>
    </dgm:pt>
    <dgm:pt modelId="{24525743-4E0F-0742-8F76-2769FF1122D1}" type="pres">
      <dgm:prSet presAssocID="{0F84E062-F94A-7642-8BF3-51E6618A78AE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3BFD0-AD13-8944-9DBB-3F1CCBEAED5F}" type="pres">
      <dgm:prSet presAssocID="{0F84E062-F94A-7642-8BF3-51E6618A78A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E67AD-4E9D-3D4E-944C-CE4D5FA15F0C}" type="pres">
      <dgm:prSet presAssocID="{D356D45F-659A-3C4B-8CD2-8B59B4856BDB}" presName="hSp" presStyleCnt="0"/>
      <dgm:spPr/>
    </dgm:pt>
    <dgm:pt modelId="{A8409F71-7B24-3241-A802-F2A41F67E2C9}" type="pres">
      <dgm:prSet presAssocID="{D356D45F-659A-3C4B-8CD2-8B59B4856BDB}" presName="vProcSp" presStyleCnt="0"/>
      <dgm:spPr/>
    </dgm:pt>
    <dgm:pt modelId="{09E7A760-F606-CB45-AA49-A338FD9D8104}" type="pres">
      <dgm:prSet presAssocID="{D356D45F-659A-3C4B-8CD2-8B59B4856BDB}" presName="vSp1" presStyleCnt="0"/>
      <dgm:spPr/>
    </dgm:pt>
    <dgm:pt modelId="{A6B1D534-E061-524F-8569-5DD5E69CC1ED}" type="pres">
      <dgm:prSet presAssocID="{D356D45F-659A-3C4B-8CD2-8B59B4856BDB}" presName="simulatedConn" presStyleLbl="solidFgAcc1" presStyleIdx="0" presStyleCnt="2"/>
      <dgm:spPr>
        <a:solidFill>
          <a:srgbClr val="FF6600"/>
        </a:solidFill>
      </dgm:spPr>
    </dgm:pt>
    <dgm:pt modelId="{6C0C0419-51B1-1643-BF1F-94615763CAC3}" type="pres">
      <dgm:prSet presAssocID="{D356D45F-659A-3C4B-8CD2-8B59B4856BDB}" presName="vSp2" presStyleCnt="0"/>
      <dgm:spPr/>
    </dgm:pt>
    <dgm:pt modelId="{93D6EE5F-A48F-3944-9FB4-30E2FFBBFACF}" type="pres">
      <dgm:prSet presAssocID="{D356D45F-659A-3C4B-8CD2-8B59B4856BDB}" presName="sibTrans" presStyleCnt="0"/>
      <dgm:spPr/>
    </dgm:pt>
    <dgm:pt modelId="{61AE77BD-E70A-774E-AD58-ED9A5ECBDD08}" type="pres">
      <dgm:prSet presAssocID="{59DE8829-8537-C44F-9BAC-432D9DA0C3B1}" presName="compositeNode" presStyleCnt="0">
        <dgm:presLayoutVars>
          <dgm:bulletEnabled val="1"/>
        </dgm:presLayoutVars>
      </dgm:prSet>
      <dgm:spPr/>
    </dgm:pt>
    <dgm:pt modelId="{C345E5E1-4C19-A641-9DD1-E0A940217B63}" type="pres">
      <dgm:prSet presAssocID="{59DE8829-8537-C44F-9BAC-432D9DA0C3B1}" presName="bgRect" presStyleLbl="node1" presStyleIdx="1" presStyleCnt="3"/>
      <dgm:spPr/>
      <dgm:t>
        <a:bodyPr/>
        <a:lstStyle/>
        <a:p>
          <a:endParaRPr lang="en-US"/>
        </a:p>
      </dgm:t>
    </dgm:pt>
    <dgm:pt modelId="{6DB13B55-C915-C049-A6EF-DB251D5B88E4}" type="pres">
      <dgm:prSet presAssocID="{59DE8829-8537-C44F-9BAC-432D9DA0C3B1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AC366-3E98-6845-BEF9-22901A60C16F}" type="pres">
      <dgm:prSet presAssocID="{59DE8829-8537-C44F-9BAC-432D9DA0C3B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655756-005B-D849-B7B1-73112185C64A}" type="pres">
      <dgm:prSet presAssocID="{7F3B4C69-0DCD-3A4C-B1F3-E8B143BC4CB0}" presName="hSp" presStyleCnt="0"/>
      <dgm:spPr/>
    </dgm:pt>
    <dgm:pt modelId="{70763943-4362-F741-BC48-40C5F079ED79}" type="pres">
      <dgm:prSet presAssocID="{7F3B4C69-0DCD-3A4C-B1F3-E8B143BC4CB0}" presName="vProcSp" presStyleCnt="0"/>
      <dgm:spPr/>
    </dgm:pt>
    <dgm:pt modelId="{CC4877B3-C75C-9146-8A0E-3B989FE5CE8C}" type="pres">
      <dgm:prSet presAssocID="{7F3B4C69-0DCD-3A4C-B1F3-E8B143BC4CB0}" presName="vSp1" presStyleCnt="0"/>
      <dgm:spPr/>
    </dgm:pt>
    <dgm:pt modelId="{C4D4CB44-700C-0944-8F53-CFB9C97F8398}" type="pres">
      <dgm:prSet presAssocID="{7F3B4C69-0DCD-3A4C-B1F3-E8B143BC4CB0}" presName="simulatedConn" presStyleLbl="solidFgAcc1" presStyleIdx="1" presStyleCnt="2"/>
      <dgm:spPr>
        <a:solidFill>
          <a:srgbClr val="FF6600"/>
        </a:solidFill>
      </dgm:spPr>
    </dgm:pt>
    <dgm:pt modelId="{9D39A4B3-328C-E64A-AE85-458BCFB21176}" type="pres">
      <dgm:prSet presAssocID="{7F3B4C69-0DCD-3A4C-B1F3-E8B143BC4CB0}" presName="vSp2" presStyleCnt="0"/>
      <dgm:spPr/>
    </dgm:pt>
    <dgm:pt modelId="{7D3815DE-3DD3-284C-AC80-307C109B1749}" type="pres">
      <dgm:prSet presAssocID="{7F3B4C69-0DCD-3A4C-B1F3-E8B143BC4CB0}" presName="sibTrans" presStyleCnt="0"/>
      <dgm:spPr/>
    </dgm:pt>
    <dgm:pt modelId="{AC693819-118C-5242-8B0D-B037423CAE57}" type="pres">
      <dgm:prSet presAssocID="{EA9344A8-701F-5F43-9C86-71000C9EEAC4}" presName="compositeNode" presStyleCnt="0">
        <dgm:presLayoutVars>
          <dgm:bulletEnabled val="1"/>
        </dgm:presLayoutVars>
      </dgm:prSet>
      <dgm:spPr/>
    </dgm:pt>
    <dgm:pt modelId="{5F518808-5016-3448-BEB2-B962AC301BA5}" type="pres">
      <dgm:prSet presAssocID="{EA9344A8-701F-5F43-9C86-71000C9EEAC4}" presName="bgRect" presStyleLbl="node1" presStyleIdx="2" presStyleCnt="3"/>
      <dgm:spPr/>
      <dgm:t>
        <a:bodyPr/>
        <a:lstStyle/>
        <a:p>
          <a:endParaRPr lang="en-US"/>
        </a:p>
      </dgm:t>
    </dgm:pt>
    <dgm:pt modelId="{FD7941C9-786B-E34D-A04C-97EF4ACE964F}" type="pres">
      <dgm:prSet presAssocID="{EA9344A8-701F-5F43-9C86-71000C9EEAC4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046445-2F50-9D47-AA5B-CF25784F2E19}" type="pres">
      <dgm:prSet presAssocID="{EA9344A8-701F-5F43-9C86-71000C9EEAC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AAE732-18C5-7740-A9F7-6CAE7CA224E6}" srcId="{0F84E062-F94A-7642-8BF3-51E6618A78AE}" destId="{9885789D-2E3F-9E47-B420-577F14E23981}" srcOrd="3" destOrd="0" parTransId="{51810D7D-C8B8-C741-922A-BD4F489C09F6}" sibTransId="{BEF62CC3-F84E-6B45-A7BB-DEE3D5FE24A1}"/>
    <dgm:cxn modelId="{B2A4668C-66CE-4093-8D58-93450C237BB6}" type="presOf" srcId="{3D6132AE-728C-9B4B-A50A-CCB66229BC6D}" destId="{40046445-2F50-9D47-AA5B-CF25784F2E19}" srcOrd="0" destOrd="0" presId="urn:microsoft.com/office/officeart/2005/8/layout/hProcess7"/>
    <dgm:cxn modelId="{9649DAF5-B788-F54A-847D-0BBA414388A4}" srcId="{EA9344A8-701F-5F43-9C86-71000C9EEAC4}" destId="{3D6132AE-728C-9B4B-A50A-CCB66229BC6D}" srcOrd="0" destOrd="0" parTransId="{F39C8D9B-2E8A-004A-89A3-F440A51916D7}" sibTransId="{29A121CE-154A-144E-9494-5FC3AB79E3C0}"/>
    <dgm:cxn modelId="{172DC9BF-A59E-504B-8763-D7BCF498B9D7}" srcId="{891275A2-B176-F840-AA24-1B9312CB2C07}" destId="{EA9344A8-701F-5F43-9C86-71000C9EEAC4}" srcOrd="2" destOrd="0" parTransId="{E53FF638-A235-264E-A721-E80F4357BD41}" sibTransId="{ED899937-2553-774C-A6FB-F10CBFDAB96F}"/>
    <dgm:cxn modelId="{B17C4CE9-F803-458B-8E65-7510A5F735E5}" type="presOf" srcId="{0F84E062-F94A-7642-8BF3-51E6618A78AE}" destId="{24525743-4E0F-0742-8F76-2769FF1122D1}" srcOrd="1" destOrd="0" presId="urn:microsoft.com/office/officeart/2005/8/layout/hProcess7"/>
    <dgm:cxn modelId="{F19CF8B3-128B-4B51-8BF2-78083C54D09E}" type="presOf" srcId="{59DE8829-8537-C44F-9BAC-432D9DA0C3B1}" destId="{6DB13B55-C915-C049-A6EF-DB251D5B88E4}" srcOrd="1" destOrd="0" presId="urn:microsoft.com/office/officeart/2005/8/layout/hProcess7"/>
    <dgm:cxn modelId="{0E2DA6EC-2155-49CC-82AD-8C16BC4627BF}" type="presOf" srcId="{C1A96B90-F409-C646-BE43-A9F5B2834EB6}" destId="{3023BFD0-AD13-8944-9DBB-3F1CCBEAED5F}" srcOrd="0" destOrd="6" presId="urn:microsoft.com/office/officeart/2005/8/layout/hProcess7"/>
    <dgm:cxn modelId="{66D82C95-AD71-4414-9AD3-89FD52B2FAF6}" type="presOf" srcId="{30FE6C5E-0902-B642-8454-9B1757F3627A}" destId="{3023BFD0-AD13-8944-9DBB-3F1CCBEAED5F}" srcOrd="0" destOrd="4" presId="urn:microsoft.com/office/officeart/2005/8/layout/hProcess7"/>
    <dgm:cxn modelId="{4C65780F-104A-468A-8BEC-D56A18DAE966}" type="presOf" srcId="{891275A2-B176-F840-AA24-1B9312CB2C07}" destId="{E04D7FA1-A160-424A-A333-CFCCA8A0206C}" srcOrd="0" destOrd="0" presId="urn:microsoft.com/office/officeart/2005/8/layout/hProcess7"/>
    <dgm:cxn modelId="{3A8D01EB-DCD6-49B0-BB0C-96E5E23DCE92}" type="presOf" srcId="{7C018E8F-4C2A-EC49-8C5E-807399D93B60}" destId="{3023BFD0-AD13-8944-9DBB-3F1CCBEAED5F}" srcOrd="0" destOrd="7" presId="urn:microsoft.com/office/officeart/2005/8/layout/hProcess7"/>
    <dgm:cxn modelId="{AAE1F1CF-A9EC-4C13-B870-985CF969363B}" type="presOf" srcId="{59DE8829-8537-C44F-9BAC-432D9DA0C3B1}" destId="{C345E5E1-4C19-A641-9DD1-E0A940217B63}" srcOrd="0" destOrd="0" presId="urn:microsoft.com/office/officeart/2005/8/layout/hProcess7"/>
    <dgm:cxn modelId="{A4A88E9D-3976-6246-BE9C-B3FA68057AFD}" srcId="{0F84E062-F94A-7642-8BF3-51E6618A78AE}" destId="{7C018E8F-4C2A-EC49-8C5E-807399D93B60}" srcOrd="7" destOrd="0" parTransId="{B1D7FE88-850C-4943-A21B-6B38344A13B0}" sibTransId="{A0604FBC-60A3-8E4D-8026-4E2320E46362}"/>
    <dgm:cxn modelId="{3E26ED6B-6E22-3B43-8E48-5544CA32ECF7}" srcId="{0F84E062-F94A-7642-8BF3-51E6618A78AE}" destId="{C1A96B90-F409-C646-BE43-A9F5B2834EB6}" srcOrd="6" destOrd="0" parTransId="{15EDF50C-D0B3-724F-83B1-05BFF1A9E012}" sibTransId="{3F129231-E04D-8D4E-A02A-95664240A37D}"/>
    <dgm:cxn modelId="{F05156C6-C23F-0446-AC01-E7A86BF7FC0C}" srcId="{0F84E062-F94A-7642-8BF3-51E6618A78AE}" destId="{30FE6C5E-0902-B642-8454-9B1757F3627A}" srcOrd="4" destOrd="0" parTransId="{124094C9-ECB2-3945-B009-50A8CDE2F5CF}" sibTransId="{CC614ACD-1F79-EA4B-B744-959533712F08}"/>
    <dgm:cxn modelId="{C355FB22-F694-419A-8B13-64FB3F86AF6F}" type="presOf" srcId="{D7FF053E-08AA-9C43-B91C-B9749409520E}" destId="{3023BFD0-AD13-8944-9DBB-3F1CCBEAED5F}" srcOrd="0" destOrd="2" presId="urn:microsoft.com/office/officeart/2005/8/layout/hProcess7"/>
    <dgm:cxn modelId="{85796904-28E2-48B5-B35C-74D4EFB77CD5}" type="presOf" srcId="{0F84E062-F94A-7642-8BF3-51E6618A78AE}" destId="{9CB0423B-433F-C84C-B338-3C87A6B00672}" srcOrd="0" destOrd="0" presId="urn:microsoft.com/office/officeart/2005/8/layout/hProcess7"/>
    <dgm:cxn modelId="{8AEA1551-3447-A444-81EA-D713809BBB12}" srcId="{891275A2-B176-F840-AA24-1B9312CB2C07}" destId="{59DE8829-8537-C44F-9BAC-432D9DA0C3B1}" srcOrd="1" destOrd="0" parTransId="{2D5BBED7-DEED-C14E-AC7B-AF5DE15679FF}" sibTransId="{7F3B4C69-0DCD-3A4C-B1F3-E8B143BC4CB0}"/>
    <dgm:cxn modelId="{BD129BAE-99FA-4253-88BC-F18D06EF0B5B}" type="presOf" srcId="{EA9344A8-701F-5F43-9C86-71000C9EEAC4}" destId="{5F518808-5016-3448-BEB2-B962AC301BA5}" srcOrd="0" destOrd="0" presId="urn:microsoft.com/office/officeart/2005/8/layout/hProcess7"/>
    <dgm:cxn modelId="{6DA43496-68C0-4349-AF5D-2450DD94D9E1}" srcId="{0F84E062-F94A-7642-8BF3-51E6618A78AE}" destId="{D7FF053E-08AA-9C43-B91C-B9749409520E}" srcOrd="2" destOrd="0" parTransId="{02D31B2E-FE41-4249-AAA7-229443EF996C}" sibTransId="{E80FCBB7-0165-1A49-8735-6E637B7CF874}"/>
    <dgm:cxn modelId="{44DE741C-C003-0A4F-BDDD-E144398E52D4}" srcId="{891275A2-B176-F840-AA24-1B9312CB2C07}" destId="{0F84E062-F94A-7642-8BF3-51E6618A78AE}" srcOrd="0" destOrd="0" parTransId="{D5201F2F-ACED-154E-B931-41CDFF234D5B}" sibTransId="{D356D45F-659A-3C4B-8CD2-8B59B4856BDB}"/>
    <dgm:cxn modelId="{79641DDA-0363-974A-8347-0888D4F19DE1}" srcId="{59DE8829-8537-C44F-9BAC-432D9DA0C3B1}" destId="{8FAA250D-B767-5B43-94C7-2CF92D093BD3}" srcOrd="0" destOrd="0" parTransId="{845F4CAE-9904-3243-B237-5A773B34FA31}" sibTransId="{C6F00F74-F0D1-6F47-B71A-76D701F22251}"/>
    <dgm:cxn modelId="{F088695E-6DEB-466D-85AD-47BCE6E5DE0D}" type="presOf" srcId="{8FAA250D-B767-5B43-94C7-2CF92D093BD3}" destId="{274AC366-3E98-6845-BEF9-22901A60C16F}" srcOrd="0" destOrd="0" presId="urn:microsoft.com/office/officeart/2005/8/layout/hProcess7"/>
    <dgm:cxn modelId="{F87843B3-E459-46CD-B573-5D08A821B849}" type="presOf" srcId="{EA9344A8-701F-5F43-9C86-71000C9EEAC4}" destId="{FD7941C9-786B-E34D-A04C-97EF4ACE964F}" srcOrd="1" destOrd="0" presId="urn:microsoft.com/office/officeart/2005/8/layout/hProcess7"/>
    <dgm:cxn modelId="{61A44088-7192-2E41-929D-2EDC21BBF1AA}" srcId="{0F84E062-F94A-7642-8BF3-51E6618A78AE}" destId="{2EE1B864-F413-E54B-9D7D-EAE1D5B24EDF}" srcOrd="1" destOrd="0" parTransId="{F7BEBC20-C83B-AA44-B1D6-3AF96BA489A9}" sibTransId="{45C353FF-9DAD-DE4D-AFBF-189A011E3348}"/>
    <dgm:cxn modelId="{6EBCAE78-D54A-4CAB-B84D-42AE8AD4764F}" type="presOf" srcId="{9885789D-2E3F-9E47-B420-577F14E23981}" destId="{3023BFD0-AD13-8944-9DBB-3F1CCBEAED5F}" srcOrd="0" destOrd="3" presId="urn:microsoft.com/office/officeart/2005/8/layout/hProcess7"/>
    <dgm:cxn modelId="{8EF1F327-54A5-4D63-8D8C-CE629F5F3400}" type="presOf" srcId="{2EE1B864-F413-E54B-9D7D-EAE1D5B24EDF}" destId="{3023BFD0-AD13-8944-9DBB-3F1CCBEAED5F}" srcOrd="0" destOrd="1" presId="urn:microsoft.com/office/officeart/2005/8/layout/hProcess7"/>
    <dgm:cxn modelId="{7E91C4E0-20F3-4019-8FEE-BC9B7859F175}" type="presOf" srcId="{50353D9C-DD01-614A-A23B-5332625B9807}" destId="{3023BFD0-AD13-8944-9DBB-3F1CCBEAED5F}" srcOrd="0" destOrd="0" presId="urn:microsoft.com/office/officeart/2005/8/layout/hProcess7"/>
    <dgm:cxn modelId="{F0AA8DA2-87B4-A843-8BB0-B3036A9CC76C}" srcId="{0F84E062-F94A-7642-8BF3-51E6618A78AE}" destId="{9850F1A8-FFED-864C-8360-469B92949DE1}" srcOrd="5" destOrd="0" parTransId="{B77852E9-464A-C145-9794-34755BC93C95}" sibTransId="{FE1087DD-1DA5-544E-8350-5FF7A2AB601A}"/>
    <dgm:cxn modelId="{9E5FE9C4-CB4A-44C9-91CF-2E0015C6F401}" type="presOf" srcId="{9850F1A8-FFED-864C-8360-469B92949DE1}" destId="{3023BFD0-AD13-8944-9DBB-3F1CCBEAED5F}" srcOrd="0" destOrd="5" presId="urn:microsoft.com/office/officeart/2005/8/layout/hProcess7"/>
    <dgm:cxn modelId="{F5D5A9F7-5822-8447-9F4C-B9F110860ACA}" srcId="{0F84E062-F94A-7642-8BF3-51E6618A78AE}" destId="{50353D9C-DD01-614A-A23B-5332625B9807}" srcOrd="0" destOrd="0" parTransId="{05D1661D-35EC-3946-9A19-2E3A17BEA9C4}" sibTransId="{3426B428-6CAF-0440-806A-10B451D07770}"/>
    <dgm:cxn modelId="{CE59CB1B-B603-4125-A93F-D0B0669277DF}" type="presParOf" srcId="{E04D7FA1-A160-424A-A333-CFCCA8A0206C}" destId="{D975760E-861E-0E46-99BC-D69C70485F8C}" srcOrd="0" destOrd="0" presId="urn:microsoft.com/office/officeart/2005/8/layout/hProcess7"/>
    <dgm:cxn modelId="{1DB634B9-F2FF-4B5E-B57D-A7599BB81ABC}" type="presParOf" srcId="{D975760E-861E-0E46-99BC-D69C70485F8C}" destId="{9CB0423B-433F-C84C-B338-3C87A6B00672}" srcOrd="0" destOrd="0" presId="urn:microsoft.com/office/officeart/2005/8/layout/hProcess7"/>
    <dgm:cxn modelId="{54B9C5E5-0FCF-4094-A947-5490F91595D1}" type="presParOf" srcId="{D975760E-861E-0E46-99BC-D69C70485F8C}" destId="{24525743-4E0F-0742-8F76-2769FF1122D1}" srcOrd="1" destOrd="0" presId="urn:microsoft.com/office/officeart/2005/8/layout/hProcess7"/>
    <dgm:cxn modelId="{2DCA60C5-CFB9-408D-A547-C8C0A7BB4187}" type="presParOf" srcId="{D975760E-861E-0E46-99BC-D69C70485F8C}" destId="{3023BFD0-AD13-8944-9DBB-3F1CCBEAED5F}" srcOrd="2" destOrd="0" presId="urn:microsoft.com/office/officeart/2005/8/layout/hProcess7"/>
    <dgm:cxn modelId="{AFDB9959-959E-4C02-A47C-CC87DE2CC22C}" type="presParOf" srcId="{E04D7FA1-A160-424A-A333-CFCCA8A0206C}" destId="{701E67AD-4E9D-3D4E-944C-CE4D5FA15F0C}" srcOrd="1" destOrd="0" presId="urn:microsoft.com/office/officeart/2005/8/layout/hProcess7"/>
    <dgm:cxn modelId="{6F418336-E441-40E7-81CD-0A884DABA04C}" type="presParOf" srcId="{E04D7FA1-A160-424A-A333-CFCCA8A0206C}" destId="{A8409F71-7B24-3241-A802-F2A41F67E2C9}" srcOrd="2" destOrd="0" presId="urn:microsoft.com/office/officeart/2005/8/layout/hProcess7"/>
    <dgm:cxn modelId="{9641FC90-0A17-4915-9DF6-73A655EA7383}" type="presParOf" srcId="{A8409F71-7B24-3241-A802-F2A41F67E2C9}" destId="{09E7A760-F606-CB45-AA49-A338FD9D8104}" srcOrd="0" destOrd="0" presId="urn:microsoft.com/office/officeart/2005/8/layout/hProcess7"/>
    <dgm:cxn modelId="{72677337-3417-4EB3-BD86-3A7332696339}" type="presParOf" srcId="{A8409F71-7B24-3241-A802-F2A41F67E2C9}" destId="{A6B1D534-E061-524F-8569-5DD5E69CC1ED}" srcOrd="1" destOrd="0" presId="urn:microsoft.com/office/officeart/2005/8/layout/hProcess7"/>
    <dgm:cxn modelId="{254CAB43-BD77-4E35-8A79-14004BA0E994}" type="presParOf" srcId="{A8409F71-7B24-3241-A802-F2A41F67E2C9}" destId="{6C0C0419-51B1-1643-BF1F-94615763CAC3}" srcOrd="2" destOrd="0" presId="urn:microsoft.com/office/officeart/2005/8/layout/hProcess7"/>
    <dgm:cxn modelId="{CAD96178-6A3F-4F8C-A868-D3539A44A186}" type="presParOf" srcId="{E04D7FA1-A160-424A-A333-CFCCA8A0206C}" destId="{93D6EE5F-A48F-3944-9FB4-30E2FFBBFACF}" srcOrd="3" destOrd="0" presId="urn:microsoft.com/office/officeart/2005/8/layout/hProcess7"/>
    <dgm:cxn modelId="{2E2A3980-1B25-4E55-A55E-C67F66B89B5B}" type="presParOf" srcId="{E04D7FA1-A160-424A-A333-CFCCA8A0206C}" destId="{61AE77BD-E70A-774E-AD58-ED9A5ECBDD08}" srcOrd="4" destOrd="0" presId="urn:microsoft.com/office/officeart/2005/8/layout/hProcess7"/>
    <dgm:cxn modelId="{291E0758-96C4-4BAA-81FE-CAD65ED52A35}" type="presParOf" srcId="{61AE77BD-E70A-774E-AD58-ED9A5ECBDD08}" destId="{C345E5E1-4C19-A641-9DD1-E0A940217B63}" srcOrd="0" destOrd="0" presId="urn:microsoft.com/office/officeart/2005/8/layout/hProcess7"/>
    <dgm:cxn modelId="{71D10B55-3CB9-4267-AB42-736B4627D156}" type="presParOf" srcId="{61AE77BD-E70A-774E-AD58-ED9A5ECBDD08}" destId="{6DB13B55-C915-C049-A6EF-DB251D5B88E4}" srcOrd="1" destOrd="0" presId="urn:microsoft.com/office/officeart/2005/8/layout/hProcess7"/>
    <dgm:cxn modelId="{CA6AF31C-1338-4A4F-A9DD-B49C0BDE7192}" type="presParOf" srcId="{61AE77BD-E70A-774E-AD58-ED9A5ECBDD08}" destId="{274AC366-3E98-6845-BEF9-22901A60C16F}" srcOrd="2" destOrd="0" presId="urn:microsoft.com/office/officeart/2005/8/layout/hProcess7"/>
    <dgm:cxn modelId="{1FC9B0CC-DBD0-4B25-A7ED-E28F3C7A9512}" type="presParOf" srcId="{E04D7FA1-A160-424A-A333-CFCCA8A0206C}" destId="{0A655756-005B-D849-B7B1-73112185C64A}" srcOrd="5" destOrd="0" presId="urn:microsoft.com/office/officeart/2005/8/layout/hProcess7"/>
    <dgm:cxn modelId="{6A21CC2E-0648-4389-B2F2-BCBE07DD0909}" type="presParOf" srcId="{E04D7FA1-A160-424A-A333-CFCCA8A0206C}" destId="{70763943-4362-F741-BC48-40C5F079ED79}" srcOrd="6" destOrd="0" presId="urn:microsoft.com/office/officeart/2005/8/layout/hProcess7"/>
    <dgm:cxn modelId="{035F7D4C-316F-471C-A7AA-6E01F5BDDBD2}" type="presParOf" srcId="{70763943-4362-F741-BC48-40C5F079ED79}" destId="{CC4877B3-C75C-9146-8A0E-3B989FE5CE8C}" srcOrd="0" destOrd="0" presId="urn:microsoft.com/office/officeart/2005/8/layout/hProcess7"/>
    <dgm:cxn modelId="{3AA803C6-38BF-4CD9-A5CA-FA4CB836AC22}" type="presParOf" srcId="{70763943-4362-F741-BC48-40C5F079ED79}" destId="{C4D4CB44-700C-0944-8F53-CFB9C97F8398}" srcOrd="1" destOrd="0" presId="urn:microsoft.com/office/officeart/2005/8/layout/hProcess7"/>
    <dgm:cxn modelId="{FD4263FF-F20B-4BEC-937B-C97FD5A81A22}" type="presParOf" srcId="{70763943-4362-F741-BC48-40C5F079ED79}" destId="{9D39A4B3-328C-E64A-AE85-458BCFB21176}" srcOrd="2" destOrd="0" presId="urn:microsoft.com/office/officeart/2005/8/layout/hProcess7"/>
    <dgm:cxn modelId="{32080B48-DE02-4119-9742-B40D59182CC9}" type="presParOf" srcId="{E04D7FA1-A160-424A-A333-CFCCA8A0206C}" destId="{7D3815DE-3DD3-284C-AC80-307C109B1749}" srcOrd="7" destOrd="0" presId="urn:microsoft.com/office/officeart/2005/8/layout/hProcess7"/>
    <dgm:cxn modelId="{A3795A82-239C-4528-9EA9-73FC88ADC902}" type="presParOf" srcId="{E04D7FA1-A160-424A-A333-CFCCA8A0206C}" destId="{AC693819-118C-5242-8B0D-B037423CAE57}" srcOrd="8" destOrd="0" presId="urn:microsoft.com/office/officeart/2005/8/layout/hProcess7"/>
    <dgm:cxn modelId="{64546E8A-9002-4ADD-ADD7-F06F7FF4630E}" type="presParOf" srcId="{AC693819-118C-5242-8B0D-B037423CAE57}" destId="{5F518808-5016-3448-BEB2-B962AC301BA5}" srcOrd="0" destOrd="0" presId="urn:microsoft.com/office/officeart/2005/8/layout/hProcess7"/>
    <dgm:cxn modelId="{8D1CA8AE-6342-4D22-A7FD-2C9EAB81CD6D}" type="presParOf" srcId="{AC693819-118C-5242-8B0D-B037423CAE57}" destId="{FD7941C9-786B-E34D-A04C-97EF4ACE964F}" srcOrd="1" destOrd="0" presId="urn:microsoft.com/office/officeart/2005/8/layout/hProcess7"/>
    <dgm:cxn modelId="{6E423548-9F33-4738-8EC2-A661D0DD3F69}" type="presParOf" srcId="{AC693819-118C-5242-8B0D-B037423CAE57}" destId="{40046445-2F50-9D47-AA5B-CF25784F2E19}" srcOrd="2" destOrd="0" presId="urn:microsoft.com/office/officeart/2005/8/layout/hProcess7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A8FE7-1472-4CB8-93C7-2CBD82714926}">
      <dsp:nvSpPr>
        <dsp:cNvPr id="0" name=""/>
        <dsp:cNvSpPr/>
      </dsp:nvSpPr>
      <dsp:spPr>
        <a:xfrm>
          <a:off x="2272886" y="1284"/>
          <a:ext cx="3409329" cy="1018928"/>
        </a:xfrm>
        <a:prstGeom prst="rightArrow">
          <a:avLst>
            <a:gd name="adj1" fmla="val 75000"/>
            <a:gd name="adj2" fmla="val 50000"/>
          </a:avLst>
        </a:prstGeom>
        <a:solidFill>
          <a:srgbClr val="A7D1E6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Governance by single sector entity/government</a:t>
          </a:r>
          <a:endParaRPr lang="en-GB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From national to local levels</a:t>
          </a:r>
          <a:endParaRPr lang="en-GB" sz="1200" kern="1200" dirty="0"/>
        </a:p>
      </dsp:txBody>
      <dsp:txXfrm>
        <a:off x="2272886" y="128650"/>
        <a:ext cx="3027231" cy="764196"/>
      </dsp:txXfrm>
    </dsp:sp>
    <dsp:sp modelId="{08CC10D9-D828-488F-97AF-A30CCC7B8E4E}">
      <dsp:nvSpPr>
        <dsp:cNvPr id="0" name=""/>
        <dsp:cNvSpPr/>
      </dsp:nvSpPr>
      <dsp:spPr>
        <a:xfrm>
          <a:off x="0" y="0"/>
          <a:ext cx="2272886" cy="101892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100" kern="1200" dirty="0" smtClean="0">
              <a:solidFill>
                <a:schemeClr val="tx1"/>
              </a:solidFill>
            </a:rPr>
            <a:t>Type 1</a:t>
          </a:r>
          <a:endParaRPr lang="en-GB" sz="5100" kern="1200" dirty="0">
            <a:solidFill>
              <a:schemeClr val="tx1"/>
            </a:solidFill>
          </a:endParaRPr>
        </a:p>
      </dsp:txBody>
      <dsp:txXfrm>
        <a:off x="49740" y="49740"/>
        <a:ext cx="2173406" cy="919448"/>
      </dsp:txXfrm>
    </dsp:sp>
    <dsp:sp modelId="{10AB52E8-BD4D-459C-9AE2-ACC59CA731AD}">
      <dsp:nvSpPr>
        <dsp:cNvPr id="0" name=""/>
        <dsp:cNvSpPr/>
      </dsp:nvSpPr>
      <dsp:spPr>
        <a:xfrm>
          <a:off x="2272886" y="1130705"/>
          <a:ext cx="3409329" cy="10189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Shared governance</a:t>
          </a:r>
          <a:endParaRPr lang="en-GB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Transfrontier, multi party governing bodies</a:t>
          </a:r>
          <a:endParaRPr lang="en-GB" sz="1600" kern="1200" dirty="0"/>
        </a:p>
      </dsp:txBody>
      <dsp:txXfrm>
        <a:off x="2272886" y="1258071"/>
        <a:ext cx="3027231" cy="764196"/>
      </dsp:txXfrm>
    </dsp:sp>
    <dsp:sp modelId="{5B9B7D63-11A8-420D-8CCA-EE298D75FFDB}">
      <dsp:nvSpPr>
        <dsp:cNvPr id="0" name=""/>
        <dsp:cNvSpPr/>
      </dsp:nvSpPr>
      <dsp:spPr>
        <a:xfrm>
          <a:off x="0" y="1122105"/>
          <a:ext cx="2272886" cy="101892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100" kern="1200" dirty="0" smtClean="0">
              <a:solidFill>
                <a:schemeClr val="tx1"/>
              </a:solidFill>
            </a:rPr>
            <a:t>Type 2 </a:t>
          </a:r>
          <a:endParaRPr lang="en-GB" sz="5100" kern="1200" dirty="0">
            <a:solidFill>
              <a:schemeClr val="tx1"/>
            </a:solidFill>
          </a:endParaRPr>
        </a:p>
      </dsp:txBody>
      <dsp:txXfrm>
        <a:off x="49740" y="1171845"/>
        <a:ext cx="2173406" cy="919448"/>
      </dsp:txXfrm>
    </dsp:sp>
    <dsp:sp modelId="{0117D3C7-D968-489E-9501-ABA593D5E3AF}">
      <dsp:nvSpPr>
        <dsp:cNvPr id="0" name=""/>
        <dsp:cNvSpPr/>
      </dsp:nvSpPr>
      <dsp:spPr>
        <a:xfrm>
          <a:off x="2272886" y="2242926"/>
          <a:ext cx="3409329" cy="10189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Private governance</a:t>
          </a:r>
          <a:endParaRPr lang="en-GB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Land owners, NGOs, religious groups, for-profit entities.. </a:t>
          </a:r>
          <a:endParaRPr lang="en-GB" sz="1600" kern="1200" dirty="0"/>
        </a:p>
      </dsp:txBody>
      <dsp:txXfrm>
        <a:off x="2272886" y="2370292"/>
        <a:ext cx="3027231" cy="764196"/>
      </dsp:txXfrm>
    </dsp:sp>
    <dsp:sp modelId="{E285F87B-6A4A-4D89-9A14-99542EAD7B52}">
      <dsp:nvSpPr>
        <dsp:cNvPr id="0" name=""/>
        <dsp:cNvSpPr/>
      </dsp:nvSpPr>
      <dsp:spPr>
        <a:xfrm>
          <a:off x="0" y="2242926"/>
          <a:ext cx="2272886" cy="101892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100" kern="1200" dirty="0" smtClean="0">
              <a:solidFill>
                <a:schemeClr val="tx1"/>
              </a:solidFill>
            </a:rPr>
            <a:t>Type 3</a:t>
          </a:r>
          <a:endParaRPr lang="en-GB" sz="5100" kern="1200" dirty="0">
            <a:solidFill>
              <a:schemeClr val="tx1"/>
            </a:solidFill>
          </a:endParaRPr>
        </a:p>
      </dsp:txBody>
      <dsp:txXfrm>
        <a:off x="49740" y="2292666"/>
        <a:ext cx="2173406" cy="919448"/>
      </dsp:txXfrm>
    </dsp:sp>
    <dsp:sp modelId="{F91E97CD-1C0F-409F-A192-AE0BB716AA70}">
      <dsp:nvSpPr>
        <dsp:cNvPr id="0" name=""/>
        <dsp:cNvSpPr/>
      </dsp:nvSpPr>
      <dsp:spPr>
        <a:xfrm>
          <a:off x="2272886" y="3363748"/>
          <a:ext cx="3409329" cy="10189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Governance by Indigenous peoples and communities</a:t>
          </a:r>
          <a:endParaRPr lang="en-GB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(e.g. ICCAs)</a:t>
          </a:r>
          <a:endParaRPr lang="en-GB" sz="1600" kern="1200" dirty="0"/>
        </a:p>
      </dsp:txBody>
      <dsp:txXfrm>
        <a:off x="2272886" y="3491114"/>
        <a:ext cx="3027231" cy="764196"/>
      </dsp:txXfrm>
    </dsp:sp>
    <dsp:sp modelId="{372E4396-EF73-420A-931F-096C2A4A3C2C}">
      <dsp:nvSpPr>
        <dsp:cNvPr id="0" name=""/>
        <dsp:cNvSpPr/>
      </dsp:nvSpPr>
      <dsp:spPr>
        <a:xfrm>
          <a:off x="0" y="3363748"/>
          <a:ext cx="2272886" cy="101892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100" kern="1200" dirty="0" smtClean="0">
              <a:solidFill>
                <a:schemeClr val="tx1"/>
              </a:solidFill>
            </a:rPr>
            <a:t>Type 4 </a:t>
          </a:r>
          <a:endParaRPr lang="en-GB" sz="5100" kern="1200" dirty="0">
            <a:solidFill>
              <a:schemeClr val="tx1"/>
            </a:solidFill>
          </a:endParaRPr>
        </a:p>
      </dsp:txBody>
      <dsp:txXfrm>
        <a:off x="49740" y="3413488"/>
        <a:ext cx="2173406" cy="919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B97B9-7456-DB41-B5BB-616B0FD3B35E}">
      <dsp:nvSpPr>
        <dsp:cNvPr id="0" name=""/>
        <dsp:cNvSpPr/>
      </dsp:nvSpPr>
      <dsp:spPr>
        <a:xfrm>
          <a:off x="205740" y="49421"/>
          <a:ext cx="5074920" cy="5074919"/>
        </a:xfrm>
        <a:prstGeom prst="ellipse">
          <a:avLst/>
        </a:prstGeom>
        <a:solidFill>
          <a:schemeClr val="accent5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OECMs</a:t>
          </a:r>
        </a:p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6">
                  <a:lumMod val="75000"/>
                </a:schemeClr>
              </a:solidFill>
            </a:rPr>
            <a:t>Outcome is conservation even if objective is something else</a:t>
          </a:r>
          <a:endParaRPr lang="en-US" sz="28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914399" y="647863"/>
        <a:ext cx="2926080" cy="3878035"/>
      </dsp:txXfrm>
    </dsp:sp>
    <dsp:sp modelId="{66157E5D-714B-7748-89CC-CAA5EC0E44CD}">
      <dsp:nvSpPr>
        <dsp:cNvPr id="0" name=""/>
        <dsp:cNvSpPr/>
      </dsp:nvSpPr>
      <dsp:spPr>
        <a:xfrm>
          <a:off x="3863340" y="49421"/>
          <a:ext cx="5074920" cy="5074919"/>
        </a:xfrm>
        <a:prstGeom prst="ellipse">
          <a:avLst/>
        </a:prstGeom>
        <a:solidFill>
          <a:srgbClr val="008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PAs</a:t>
          </a:r>
        </a:p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/>
        </a:p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Primary objective is conservation</a:t>
          </a:r>
        </a:p>
      </dsp:txBody>
      <dsp:txXfrm>
        <a:off x="5303520" y="647863"/>
        <a:ext cx="2926080" cy="3878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9BE83-EA72-1E49-B66D-3C7BE351A14A}">
      <dsp:nvSpPr>
        <dsp:cNvPr id="0" name=""/>
        <dsp:cNvSpPr/>
      </dsp:nvSpPr>
      <dsp:spPr>
        <a:xfrm>
          <a:off x="7233" y="0"/>
          <a:ext cx="4323754" cy="839996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Less intention to conserve biodiversity</a:t>
          </a:r>
          <a:endParaRPr lang="en-US" sz="2400" kern="1200" dirty="0"/>
        </a:p>
      </dsp:txBody>
      <dsp:txXfrm>
        <a:off x="427231" y="0"/>
        <a:ext cx="3483758" cy="839996"/>
      </dsp:txXfrm>
    </dsp:sp>
    <dsp:sp modelId="{2A80C5F2-5C0C-CC4F-BC56-9981C95ACD25}">
      <dsp:nvSpPr>
        <dsp:cNvPr id="0" name=""/>
        <dsp:cNvSpPr/>
      </dsp:nvSpPr>
      <dsp:spPr>
        <a:xfrm>
          <a:off x="3898612" y="0"/>
          <a:ext cx="4323754" cy="839996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More intention to conserve biodiversity </a:t>
          </a:r>
          <a:endParaRPr lang="en-US" sz="2200" kern="1200" dirty="0"/>
        </a:p>
      </dsp:txBody>
      <dsp:txXfrm>
        <a:off x="4318610" y="0"/>
        <a:ext cx="3483758" cy="8399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9BE83-EA72-1E49-B66D-3C7BE351A14A}">
      <dsp:nvSpPr>
        <dsp:cNvPr id="0" name=""/>
        <dsp:cNvSpPr/>
      </dsp:nvSpPr>
      <dsp:spPr>
        <a:xfrm>
          <a:off x="4018" y="0"/>
          <a:ext cx="8221563" cy="839996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Achieves the in situ conservation of biodiversity</a:t>
          </a:r>
          <a:endParaRPr lang="en-US" sz="2400" kern="1200" dirty="0"/>
        </a:p>
      </dsp:txBody>
      <dsp:txXfrm>
        <a:off x="424016" y="0"/>
        <a:ext cx="7381567" cy="8399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0423B-433F-C84C-B338-3C87A6B00672}">
      <dsp:nvSpPr>
        <dsp:cNvPr id="0" name=""/>
        <dsp:cNvSpPr/>
      </dsp:nvSpPr>
      <dsp:spPr>
        <a:xfrm>
          <a:off x="669" y="352138"/>
          <a:ext cx="2880241" cy="3456290"/>
        </a:xfrm>
        <a:prstGeom prst="roundRect">
          <a:avLst>
            <a:gd name="adj" fmla="val 5000"/>
          </a:avLst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Ancillary</a:t>
          </a:r>
          <a:endParaRPr lang="en-US" sz="2800" kern="1200" dirty="0">
            <a:solidFill>
              <a:schemeClr val="bg1"/>
            </a:solidFill>
          </a:endParaRPr>
        </a:p>
      </dsp:txBody>
      <dsp:txXfrm rot="16200000">
        <a:off x="-1128385" y="1481193"/>
        <a:ext cx="2834157" cy="576048"/>
      </dsp:txXfrm>
    </dsp:sp>
    <dsp:sp modelId="{3023BFD0-AD13-8944-9DBB-3F1CCBEAED5F}">
      <dsp:nvSpPr>
        <dsp:cNvPr id="0" name=""/>
        <dsp:cNvSpPr/>
      </dsp:nvSpPr>
      <dsp:spPr>
        <a:xfrm>
          <a:off x="576717" y="352138"/>
          <a:ext cx="2145780" cy="345629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- ‘No-disturbance’ areas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- Sacred natural sites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- Military areas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- War graves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chemeClr val="tx1"/>
            </a:solidFill>
          </a:endParaRPr>
        </a:p>
      </dsp:txBody>
      <dsp:txXfrm>
        <a:off x="576717" y="352138"/>
        <a:ext cx="2145780" cy="3456290"/>
      </dsp:txXfrm>
    </dsp:sp>
    <dsp:sp modelId="{C345E5E1-4C19-A641-9DD1-E0A940217B63}">
      <dsp:nvSpPr>
        <dsp:cNvPr id="0" name=""/>
        <dsp:cNvSpPr/>
      </dsp:nvSpPr>
      <dsp:spPr>
        <a:xfrm>
          <a:off x="2981719" y="352138"/>
          <a:ext cx="2880241" cy="3456290"/>
        </a:xfrm>
        <a:prstGeom prst="roundRect">
          <a:avLst>
            <a:gd name="adj" fmla="val 5000"/>
          </a:avLst>
        </a:prstGeom>
        <a:solidFill>
          <a:srgbClr val="4BACC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Secondary</a:t>
          </a:r>
          <a:endParaRPr lang="en-US" sz="2800" kern="1200" dirty="0">
            <a:solidFill>
              <a:schemeClr val="bg1"/>
            </a:solidFill>
          </a:endParaRPr>
        </a:p>
      </dsp:txBody>
      <dsp:txXfrm rot="16200000">
        <a:off x="1852664" y="1481193"/>
        <a:ext cx="2834157" cy="576048"/>
      </dsp:txXfrm>
    </dsp:sp>
    <dsp:sp modelId="{A6B1D534-E061-524F-8569-5DD5E69CC1ED}">
      <dsp:nvSpPr>
        <dsp:cNvPr id="0" name=""/>
        <dsp:cNvSpPr/>
      </dsp:nvSpPr>
      <dsp:spPr>
        <a:xfrm rot="5400000">
          <a:off x="2742043" y="3100356"/>
          <a:ext cx="508154" cy="432036"/>
        </a:xfrm>
        <a:prstGeom prst="flowChartExtract">
          <a:avLst/>
        </a:prstGeom>
        <a:solidFill>
          <a:srgbClr val="FF66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AC366-3E98-6845-BEF9-22901A60C16F}">
      <dsp:nvSpPr>
        <dsp:cNvPr id="0" name=""/>
        <dsp:cNvSpPr/>
      </dsp:nvSpPr>
      <dsp:spPr>
        <a:xfrm>
          <a:off x="3557767" y="352138"/>
          <a:ext cx="2145780" cy="345629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- Areas that are protected through very low-impact use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- Watershed protection areas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- Medicinal plants sustainable use areas</a:t>
          </a:r>
        </a:p>
      </dsp:txBody>
      <dsp:txXfrm>
        <a:off x="3557767" y="352138"/>
        <a:ext cx="2145780" cy="3456290"/>
      </dsp:txXfrm>
    </dsp:sp>
    <dsp:sp modelId="{5F518808-5016-3448-BEB2-B962AC301BA5}">
      <dsp:nvSpPr>
        <dsp:cNvPr id="0" name=""/>
        <dsp:cNvSpPr/>
      </dsp:nvSpPr>
      <dsp:spPr>
        <a:xfrm>
          <a:off x="5962769" y="352138"/>
          <a:ext cx="2880241" cy="3456290"/>
        </a:xfrm>
        <a:prstGeom prst="roundRect">
          <a:avLst>
            <a:gd name="adj" fmla="val 5000"/>
          </a:avLst>
        </a:prstGeom>
        <a:solidFill>
          <a:srgbClr val="4BACC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Primary</a:t>
          </a:r>
          <a:endParaRPr lang="en-US" sz="2800" kern="1200" dirty="0">
            <a:solidFill>
              <a:schemeClr val="bg1"/>
            </a:solidFill>
          </a:endParaRPr>
        </a:p>
      </dsp:txBody>
      <dsp:txXfrm rot="16200000">
        <a:off x="4833715" y="1481193"/>
        <a:ext cx="2834157" cy="576048"/>
      </dsp:txXfrm>
    </dsp:sp>
    <dsp:sp modelId="{C4D4CB44-700C-0944-8F53-CFB9C97F8398}">
      <dsp:nvSpPr>
        <dsp:cNvPr id="0" name=""/>
        <dsp:cNvSpPr/>
      </dsp:nvSpPr>
      <dsp:spPr>
        <a:xfrm rot="5400000">
          <a:off x="5723093" y="3100356"/>
          <a:ext cx="508154" cy="432036"/>
        </a:xfrm>
        <a:prstGeom prst="flowChartExtract">
          <a:avLst/>
        </a:prstGeom>
        <a:solidFill>
          <a:srgbClr val="FF66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46445-2F50-9D47-AA5B-CF25784F2E19}">
      <dsp:nvSpPr>
        <dsp:cNvPr id="0" name=""/>
        <dsp:cNvSpPr/>
      </dsp:nvSpPr>
      <dsp:spPr>
        <a:xfrm>
          <a:off x="6538818" y="352138"/>
          <a:ext cx="2145780" cy="345629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- ICCAs or privately governed areas with a primary conservation objective</a:t>
          </a:r>
          <a:r>
            <a:rPr lang="is-IS" sz="1800" kern="1200" dirty="0" smtClean="0">
              <a:solidFill>
                <a:schemeClr val="tx1"/>
              </a:solidFill>
            </a:rPr>
            <a:t>…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s-IS" sz="18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800" kern="1200" dirty="0" smtClean="0">
              <a:solidFill>
                <a:schemeClr val="tx1"/>
              </a:solidFill>
            </a:rPr>
            <a:t>...</a:t>
          </a:r>
          <a:r>
            <a:rPr lang="en-GB" sz="1800" kern="1200" dirty="0" smtClean="0">
              <a:solidFill>
                <a:schemeClr val="tx1"/>
              </a:solidFill>
            </a:rPr>
            <a:t> but the governance authority is unable to secure PA designation or prefers not to be recognised as a PA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538818" y="352138"/>
        <a:ext cx="2145780" cy="3456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A6E5299-53F7-45EE-8E8B-F7EE8C5855F9}" type="datetimeFigureOut">
              <a:rPr lang="en-GB" smtClean="0"/>
              <a:t>29/04/2019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A57018A-C250-4F88-A1D2-D1063AE77B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86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4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GB" smtClean="0">
                <a:solidFill>
                  <a:prstClr val="black"/>
                </a:solidFill>
              </a:rPr>
              <a:pPr/>
              <a:t>30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4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The good news: conservation works! When we try, targeted action is successful; At species, ecosystem and genetic level</a:t>
            </a:r>
          </a:p>
          <a:p>
            <a:endParaRPr lang="en-GB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6B7261-F173-48AE-9498-3E912C41C24E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4727" indent="-30951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38042" indent="-247609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33259" indent="-247609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28476" indent="-247609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23693" indent="-2476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18910" indent="-2476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714126" indent="-2476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209343" indent="-2476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BF505EA-1199-4F13-8D77-ED6D1A9CBE27}" type="slidenum">
              <a:rPr lang="en-US" altLang="en-US">
                <a:solidFill>
                  <a:prstClr val="black"/>
                </a:solidFill>
              </a:rPr>
              <a:pPr/>
              <a:t>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274" indent="-178274">
              <a:buFontTx/>
              <a:buChar char="-"/>
            </a:pPr>
            <a:r>
              <a:rPr lang="en-GB" dirty="0"/>
              <a:t>Application</a:t>
            </a:r>
            <a:r>
              <a:rPr lang="en-GB" baseline="0" dirty="0"/>
              <a:t> of IUCN Best Practices</a:t>
            </a:r>
          </a:p>
          <a:p>
            <a:pPr marL="178274" indent="-178274">
              <a:buFontTx/>
              <a:buChar char="-"/>
            </a:pPr>
            <a:r>
              <a:rPr lang="en-GB" baseline="0" dirty="0"/>
              <a:t>Application of IUCN Knowledge Products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81F4B-B91B-487F-A3F6-8E83BD779252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58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consultations led to the publishing</a:t>
            </a:r>
            <a:r>
              <a:rPr lang="en-GB" baseline="0" dirty="0" smtClean="0"/>
              <a:t> of “</a:t>
            </a:r>
            <a:r>
              <a:rPr lang="en-GB" i="1" baseline="0" dirty="0" smtClean="0"/>
              <a:t>A Global Standard for the Identification of Key Biodiversity Areas</a:t>
            </a:r>
            <a:r>
              <a:rPr lang="en-GB" baseline="0" dirty="0" smtClean="0"/>
              <a:t>” in 2016 which describes the standards and criteria to identify KBAs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C073B-4120-40BB-852F-0B19B2C6AACC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366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IUCN and the CBD recognises four legitimate types of governance that are fully compatible with the definition</a:t>
            </a:r>
            <a:r>
              <a:rPr lang="en-GB" baseline="0" dirty="0" smtClean="0"/>
              <a:t> of protected area by CBD or IUCN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C804A-85CA-C14C-A757-D8CE986E68DD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3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 things happening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8F350-120E-584B-85C0-3CBF73CFF909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582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1300" b="1" dirty="0"/>
              <a:t>The new 2030 Mission: </a:t>
            </a:r>
            <a:endParaRPr lang="en-GB" altLang="en-US" sz="1300" dirty="0"/>
          </a:p>
          <a:p>
            <a:pPr defTabSz="99047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CA" altLang="en-US" baseline="0" dirty="0" smtClean="0">
              <a:solidFill>
                <a:srgbClr val="FF0000"/>
              </a:solidFill>
            </a:endParaRPr>
          </a:p>
          <a:p>
            <a:pPr defTabSz="99047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altLang="en-US" dirty="0" smtClean="0">
                <a:solidFill>
                  <a:srgbClr val="FF0000"/>
                </a:solidFill>
              </a:rPr>
              <a:t>•   Such a Mission needs to be able to be disaggregated nationally and sectorally (into targets and commitments).</a:t>
            </a:r>
          </a:p>
          <a:p>
            <a:pPr defTabSz="99047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altLang="en-US" dirty="0" smtClean="0">
                <a:solidFill>
                  <a:srgbClr val="FF0000"/>
                </a:solidFill>
              </a:rPr>
              <a:t>•   Success will depend on contribution of state and non-state actors. Specific science-based targets for individual sectors are needed in ways that “add up” to the overall Mission. </a:t>
            </a:r>
          </a:p>
          <a:p>
            <a:pPr defTabSz="99047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altLang="en-US" dirty="0" smtClean="0">
                <a:solidFill>
                  <a:srgbClr val="FF0000"/>
                </a:solidFill>
              </a:rPr>
              <a:t>•</a:t>
            </a:r>
            <a:r>
              <a:rPr lang="en-GB" altLang="en-US" baseline="0" dirty="0" smtClean="0">
                <a:solidFill>
                  <a:srgbClr val="FF0000"/>
                </a:solidFill>
              </a:rPr>
              <a:t>   </a:t>
            </a:r>
            <a:r>
              <a:rPr lang="en-GB" altLang="en-US" dirty="0" smtClean="0">
                <a:solidFill>
                  <a:srgbClr val="FF0000"/>
                </a:solidFill>
              </a:rPr>
              <a:t>Above all, the Mission must express necessity as well as feasibility.</a:t>
            </a:r>
          </a:p>
          <a:p>
            <a:pPr marL="185715" indent="-185715" defTabSz="990478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solidFill>
                  <a:srgbClr val="FF0000"/>
                </a:solidFill>
              </a:rPr>
              <a:t>Current Mission is too long and unmemorable</a:t>
            </a:r>
          </a:p>
          <a:p>
            <a:pPr lvl="0"/>
            <a:r>
              <a:rPr lang="en-GB" sz="1300" b="1" dirty="0"/>
              <a:t>A new and simple Mission for 2030 (to link to the 2030 Agenda) is essential</a:t>
            </a:r>
            <a:r>
              <a:rPr lang="en-GB" sz="1300" dirty="0"/>
              <a:t> to galvanise the action necessary to deliver the 2050 Vision of Living in Harmony with Nature (equivalent of the 2°C/1.5°C temperature rise cap agreed under Paris). </a:t>
            </a:r>
          </a:p>
          <a:p>
            <a:r>
              <a:rPr lang="en-GB" sz="1300" dirty="0"/>
              <a:t> </a:t>
            </a:r>
          </a:p>
          <a:p>
            <a:pPr lvl="0"/>
            <a:r>
              <a:rPr lang="en-GB" sz="1300" dirty="0"/>
              <a:t>IUCN is working on some options for a new Mission</a:t>
            </a:r>
          </a:p>
          <a:p>
            <a:r>
              <a:rPr lang="en-GB" sz="1300" dirty="0"/>
              <a:t> </a:t>
            </a:r>
          </a:p>
          <a:p>
            <a:pPr lvl="0"/>
            <a:r>
              <a:rPr lang="en-GB" sz="1300" dirty="0"/>
              <a:t>Such a Mission needs to be able to be disaggregated nationally and sectorally (into targets and commitments).</a:t>
            </a:r>
          </a:p>
          <a:p>
            <a:r>
              <a:rPr lang="en-GB" sz="1300" dirty="0"/>
              <a:t> </a:t>
            </a:r>
          </a:p>
          <a:p>
            <a:pPr lvl="0"/>
            <a:r>
              <a:rPr lang="en-GB" sz="1300" dirty="0"/>
              <a:t>It must be measurable (e.g. by focusing on biodiversity: species, ecosystems, genetic diversity) and could include the phrase “contributing to achievement of all Sustainable Development Goals”. </a:t>
            </a:r>
          </a:p>
          <a:p>
            <a:r>
              <a:rPr lang="en-GB" sz="1300" dirty="0"/>
              <a:t> </a:t>
            </a:r>
          </a:p>
          <a:p>
            <a:pPr lvl="0"/>
            <a:r>
              <a:rPr lang="en-GB" sz="1300" dirty="0"/>
              <a:t>Unlike the current Mission (long and unmemorable), a new Mission should be </a:t>
            </a:r>
            <a:r>
              <a:rPr lang="en-GB" sz="1300" b="1" dirty="0"/>
              <a:t>a ‘call to action: ambitious, succinct, specific, forward looking, action-oriented, bold, communicate why this matters to people and quotable! </a:t>
            </a:r>
            <a:endParaRPr lang="en-GB" sz="1300" dirty="0"/>
          </a:p>
          <a:p>
            <a:r>
              <a:rPr lang="en-GB" sz="1300" b="1" dirty="0"/>
              <a:t> </a:t>
            </a:r>
            <a:endParaRPr lang="en-GB" sz="1300" dirty="0"/>
          </a:p>
          <a:p>
            <a:pPr lvl="0"/>
            <a:r>
              <a:rPr lang="en-GB" sz="1300" b="1" dirty="0"/>
              <a:t>Success will depend on contribution of state and non-state actors. Specific science-based targets for individual sectors are needed in ways that “add up” to the overall Mission. </a:t>
            </a:r>
            <a:endParaRPr lang="en-GB" sz="1300" dirty="0"/>
          </a:p>
          <a:p>
            <a:r>
              <a:rPr lang="en-GB" sz="1300" dirty="0"/>
              <a:t> </a:t>
            </a:r>
          </a:p>
          <a:p>
            <a:pPr lvl="0"/>
            <a:endParaRPr lang="en-GB" sz="1300" dirty="0"/>
          </a:p>
          <a:p>
            <a:endParaRPr lang="en-GB" altLang="en-US" dirty="0" smtClean="0"/>
          </a:p>
          <a:p>
            <a:r>
              <a:rPr lang="en-GB" altLang="en-US" b="1" dirty="0" smtClean="0">
                <a:solidFill>
                  <a:srgbClr val="FF0000"/>
                </a:solidFill>
              </a:rPr>
              <a:t>Current Mission 2020</a:t>
            </a:r>
            <a:r>
              <a:rPr lang="en-GB" altLang="en-US" dirty="0" smtClean="0">
                <a:solidFill>
                  <a:srgbClr val="FF0000"/>
                </a:solidFill>
              </a:rPr>
              <a:t>: Take effective and urgent action to halt the loss of biodiversity </a:t>
            </a:r>
            <a:r>
              <a:rPr lang="en-GB" altLang="en-US" dirty="0" smtClean="0"/>
              <a:t>in order to ensure that by 2020 ecosystems are resilient and continue to provide essential services, thereby securing the planet’s variety of life, and contributing to human well-being, and poverty eradication;</a:t>
            </a:r>
            <a:endParaRPr lang="en-US" altLang="en-US" dirty="0" smtClean="0"/>
          </a:p>
          <a:p>
            <a:r>
              <a:rPr lang="en-GB" altLang="en-US" dirty="0" smtClean="0"/>
              <a:t>     To ensure this, pressures on biodiversity are reduced, ecosystems are restored, biological resources are sustainably used and benefits arising out of utilization of genetic resources are shared in a fair and equitable manner; adequate financial resources are provided, capacities are enhanced, biodiversity issues and values mainstreamed, appropriate policies are effectively implemented, and decision-making is based on sound science and the precautionary approach.</a:t>
            </a:r>
            <a:endParaRPr lang="en-US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CA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38EF23-DFDF-4373-BCC7-9AA1F104BDE6}" type="slidenum">
              <a:rPr lang="en-US" altLang="en-US" smtClean="0">
                <a:solidFill>
                  <a:prstClr val="black"/>
                </a:solidFill>
              </a:rPr>
              <a:pPr/>
              <a:t>25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14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en-CA" altLang="en-US" baseline="0" dirty="0" smtClean="0">
                <a:solidFill>
                  <a:srgbClr val="FF0000"/>
                </a:solidFill>
              </a:rPr>
              <a:t>JS: i.e. targets need to speak to the Mission; </a:t>
            </a:r>
            <a:endParaRPr lang="en-GB" sz="1300" dirty="0"/>
          </a:p>
          <a:p>
            <a:r>
              <a:rPr lang="en-GB" sz="1300" dirty="0"/>
              <a:t>CPP: Achievable and implementable not too ambitious </a:t>
            </a:r>
          </a:p>
          <a:p>
            <a:endParaRPr lang="en-GB" sz="1300" dirty="0"/>
          </a:p>
          <a:p>
            <a:r>
              <a:rPr lang="en-GB" sz="1300" dirty="0"/>
              <a:t>The term “science-based targets” is being used in widely different ways, which is generating substantial confusion. </a:t>
            </a:r>
          </a:p>
          <a:p>
            <a:endParaRPr lang="en-GB" sz="1300" dirty="0"/>
          </a:p>
          <a:p>
            <a:pPr defTabSz="99047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sz="1300" dirty="0"/>
              <a:t>Setting targets for addressing major planetary concerns is an essential pre-requisite for concerted global action (both inside and outside multilateral environmental agreements) and is necessarily a societal and political process, requiring negotiation and convergence among often-conflicting interests (Maxwell et al. 2015). </a:t>
            </a:r>
          </a:p>
          <a:p>
            <a:pPr defTabSz="99047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GB" sz="1300" b="1" u="sng" dirty="0"/>
          </a:p>
          <a:p>
            <a:pPr defTabSz="99047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sz="1300" b="1" u="sng" dirty="0"/>
              <a:t>There is no such thing as a “scientific target” – targets are socio-political choices</a:t>
            </a:r>
            <a:r>
              <a:rPr lang="en-GB" sz="1300" dirty="0"/>
              <a:t>.</a:t>
            </a:r>
          </a:p>
          <a:p>
            <a:endParaRPr lang="en-GB" sz="1300" dirty="0"/>
          </a:p>
          <a:p>
            <a:r>
              <a:rPr lang="en-GB" sz="1300" dirty="0"/>
              <a:t>Key highlights: </a:t>
            </a:r>
          </a:p>
          <a:p>
            <a:pPr marL="185715" indent="-185715">
              <a:buFontTx/>
              <a:buChar char="-"/>
            </a:pPr>
            <a:r>
              <a:rPr lang="en-GB" sz="1300" dirty="0"/>
              <a:t>Understand what “science-based” means in relation to “science-based targets”, and to differentiate between “overall science-based targets” and “specific science-based targets”</a:t>
            </a:r>
          </a:p>
          <a:p>
            <a:endParaRPr lang="en-GB" sz="1300" dirty="0"/>
          </a:p>
          <a:p>
            <a:pPr marL="185715" indent="-185715" defTabSz="990478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-"/>
              <a:defRPr/>
            </a:pPr>
            <a:r>
              <a:rPr lang="en-GB" sz="1300" dirty="0"/>
              <a:t>Characteristics: </a:t>
            </a:r>
          </a:p>
          <a:p>
            <a:pPr marL="680954" lvl="1" indent="-185715" defTabSz="990478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-"/>
              <a:defRPr/>
            </a:pPr>
            <a:r>
              <a:rPr lang="en-GB" sz="1300" dirty="0"/>
              <a:t>For a target to be science-based, it must be </a:t>
            </a:r>
            <a:r>
              <a:rPr lang="en-GB" sz="1300" u="sng" dirty="0"/>
              <a:t>theoretically achievable</a:t>
            </a:r>
            <a:r>
              <a:rPr lang="en-GB" sz="1300" dirty="0"/>
              <a:t>.</a:t>
            </a:r>
          </a:p>
          <a:p>
            <a:pPr marL="680954" lvl="1" indent="-185715" defTabSz="990478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-"/>
              <a:defRPr/>
            </a:pPr>
            <a:r>
              <a:rPr lang="en-GB" sz="1300" dirty="0"/>
              <a:t>The target should be </a:t>
            </a:r>
            <a:r>
              <a:rPr lang="en-GB" sz="1300" u="sng" dirty="0"/>
              <a:t>quantified</a:t>
            </a:r>
            <a:r>
              <a:rPr lang="en-GB" sz="1300" dirty="0"/>
              <a:t>, such that progress towards it is measurable. </a:t>
            </a:r>
          </a:p>
          <a:p>
            <a:pPr marL="680954" lvl="1" indent="-185715" defTabSz="990478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-"/>
              <a:defRPr/>
            </a:pPr>
            <a:r>
              <a:rPr lang="en-GB" sz="1300" dirty="0"/>
              <a:t>The target should be </a:t>
            </a:r>
            <a:r>
              <a:rPr lang="en-GB" sz="1300" u="sng" dirty="0"/>
              <a:t>supported by a clear, analytical rationale</a:t>
            </a:r>
            <a:r>
              <a:rPr lang="en-GB" sz="1300" dirty="0"/>
              <a:t> for why the target is set at this particular level. </a:t>
            </a:r>
          </a:p>
          <a:p>
            <a:pPr marL="680954" lvl="1" indent="-185715" defTabSz="990478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-"/>
              <a:defRPr/>
            </a:pPr>
            <a:endParaRPr lang="en-GB" sz="1300" dirty="0"/>
          </a:p>
          <a:p>
            <a:pPr marL="185715" indent="-185715">
              <a:buFontTx/>
              <a:buChar char="-"/>
            </a:pPr>
            <a:endParaRPr lang="en-GB" sz="1300" dirty="0"/>
          </a:p>
          <a:p>
            <a:pPr marL="185715" indent="-185715">
              <a:buFontTx/>
              <a:buChar char="-"/>
            </a:pPr>
            <a:endParaRPr lang="en-GB" sz="1300" dirty="0"/>
          </a:p>
          <a:p>
            <a:endParaRPr lang="en-GB" altLang="en-US" sz="1300" dirty="0"/>
          </a:p>
          <a:p>
            <a:endParaRPr lang="en-GB" altLang="en-US" sz="1300" dirty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8F350-120E-584B-85C0-3CBF73CFF909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32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19D7-53F4-4BAB-A796-7DA2A37DA31E}" type="datetimeFigureOut">
              <a:rPr lang="en-GB" smtClean="0"/>
              <a:t>29/04/2019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FB6F-4F11-444A-933C-51EAED1826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498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19D7-53F4-4BAB-A796-7DA2A37DA31E}" type="datetimeFigureOut">
              <a:rPr lang="en-GB" smtClean="0"/>
              <a:t>29/04/2019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FB6F-4F11-444A-933C-51EAED1826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5109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" y="0"/>
            <a:ext cx="9144002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2" y="0"/>
            <a:ext cx="9144002" cy="6858000"/>
          </a:xfrm>
          <a:prstGeom prst="rect">
            <a:avLst/>
          </a:prstGeom>
          <a:solidFill>
            <a:schemeClr val="tx1">
              <a:alpha val="18000"/>
            </a:schemeClr>
          </a:solidFill>
          <a:ln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2654" y="403546"/>
            <a:ext cx="8032696" cy="679903"/>
          </a:xfrm>
        </p:spPr>
        <p:txBody>
          <a:bodyPr anchor="b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Page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2654" y="1413863"/>
            <a:ext cx="7132223" cy="3173506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Lorem ipsum dolor sit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amet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consectetur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adipiscing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elit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. Maecenas in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est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et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justo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euismod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tincidunt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a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eget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massa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.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Donec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dignissim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ex vitae libero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congue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eu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convallis lacus maximus.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Etiam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sed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odio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nec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mauris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sollicitudin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dictum at sit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amet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lacus. </a:t>
            </a:r>
            <a:endParaRPr lang="en-US" sz="320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2048" y="6247927"/>
            <a:ext cx="53094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7818" y="6247926"/>
            <a:ext cx="18859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DE6AE0-F1EF-4F4B-A1D9-9F4F8F2B11C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71" y="6109517"/>
            <a:ext cx="659167" cy="5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1969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5346700" y="3630613"/>
            <a:ext cx="3192463" cy="23526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46700" y="1042988"/>
            <a:ext cx="3192463" cy="23526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2600" y="1014292"/>
            <a:ext cx="4519706" cy="49689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Lorem ipsum dolor sit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amet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consectetur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adipiscing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elit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. Maecenas in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est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et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justo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euismod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tincidunt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a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eget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massa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.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Donec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dignissim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ex vitae libero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congue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eu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convallis lacus maximus.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Etiam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sed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odio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nec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mauris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sollicitudin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dictum at sit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amet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lacus.</a:t>
            </a:r>
          </a:p>
          <a:p>
            <a:endParaRPr lang="en-US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Nullam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laoreet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quam at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tincidunt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rhoncus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.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Phasellus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at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velit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luctus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imperdiet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odio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sed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posuere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nulla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.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Nulla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egestas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massa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diam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eget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laoreet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sapien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imperdiet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eu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.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Phasellus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convallis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tincidunt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enim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sed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gravida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urna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semper vel. In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elementum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laoreet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condimentum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.  </a:t>
            </a:r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2654" y="441182"/>
            <a:ext cx="8032696" cy="334121"/>
          </a:xfrm>
        </p:spPr>
        <p:txBody>
          <a:bodyPr anchor="b">
            <a:normAutofit/>
          </a:bodyPr>
          <a:lstStyle>
            <a:lvl1pPr>
              <a:defRPr sz="1800" b="0" i="0" baseline="0">
                <a:solidFill>
                  <a:srgbClr val="0098C3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71" y="6109517"/>
            <a:ext cx="659166" cy="582296"/>
          </a:xfrm>
          <a:prstGeom prst="rect">
            <a:avLst/>
          </a:prstGeom>
        </p:spPr>
      </p:pic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2048" y="6247927"/>
            <a:ext cx="5309487" cy="365125"/>
          </a:xfrm>
        </p:spPr>
        <p:txBody>
          <a:bodyPr/>
          <a:lstStyle>
            <a:lvl1pPr>
              <a:defRPr>
                <a:solidFill>
                  <a:srgbClr val="0098C3"/>
                </a:solidFill>
              </a:defRPr>
            </a:lvl1pPr>
          </a:lstStyle>
          <a:p>
            <a:endParaRPr lang="en-US" smtClean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7818" y="6247926"/>
            <a:ext cx="1885950" cy="365125"/>
          </a:xfrm>
        </p:spPr>
        <p:txBody>
          <a:bodyPr/>
          <a:lstStyle>
            <a:lvl1pPr>
              <a:defRPr>
                <a:solidFill>
                  <a:srgbClr val="0098C3"/>
                </a:solidFill>
              </a:defRPr>
            </a:lvl1pPr>
          </a:lstStyle>
          <a:p>
            <a:fld id="{86DE6AE0-F1EF-4F4B-A1D9-9F4F8F2B11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9405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2600" y="1014292"/>
            <a:ext cx="5887464" cy="4968996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4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Lorem ipsum dolor sit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amet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consectetur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adipiscing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elit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. Maecenas in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est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et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justo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euismod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tincidunt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a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eget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massa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.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Donec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dignissim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ex vitae libero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congue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eu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convallis lacus maximus.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Etiam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sed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odio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nec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mauris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sollicitudin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dictum at sit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amet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lacus.</a:t>
            </a:r>
          </a:p>
          <a:p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Nullam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laoreet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quam at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tincidunt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rhoncus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.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Phasellus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at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velit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luctus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imperdiet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odio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sed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posuere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nulla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.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Nulla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egestas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massa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diam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eget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laoreet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sapien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imperdiet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eu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.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Phasellus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convallis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tincidunt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enim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sed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gravida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urna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semper vel. In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elementum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laoreet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condimentum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.  </a:t>
            </a:r>
          </a:p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Lorem ipsum dolor sit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amet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consectetur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adipiscing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elit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. Maecenas in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est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et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justo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euismod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tincidunt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a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eget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massa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.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Donec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dignissim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ex vitae libero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congue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eu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convallis lacus maximus.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Etiam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sed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odio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nec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mauris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sollicitudin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dictum at sit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amet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lacus.</a:t>
            </a:r>
          </a:p>
          <a:p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Nullam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laoreet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quam at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tincidunt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rhoncus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.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Phasellus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at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velit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luctus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imperdiet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odio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sed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posuere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nulla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.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Nulla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egestas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massa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diam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eget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laoreet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sapien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imperdiet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eu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.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Phasellus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convallis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tincidunt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enim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sed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gravida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urna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semper vel. In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elementum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laoreet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condimentum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.  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2654" y="441182"/>
            <a:ext cx="8032696" cy="334121"/>
          </a:xfrm>
        </p:spPr>
        <p:txBody>
          <a:bodyPr anchor="b">
            <a:normAutofit/>
          </a:bodyPr>
          <a:lstStyle>
            <a:lvl1pPr>
              <a:defRPr sz="1800" b="0" i="0" baseline="0">
                <a:solidFill>
                  <a:srgbClr val="0098C3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71" y="6109517"/>
            <a:ext cx="659166" cy="582296"/>
          </a:xfrm>
          <a:prstGeom prst="rect">
            <a:avLst/>
          </a:prstGeom>
        </p:spPr>
      </p:pic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2048" y="6247927"/>
            <a:ext cx="5309487" cy="365125"/>
          </a:xfrm>
        </p:spPr>
        <p:txBody>
          <a:bodyPr/>
          <a:lstStyle>
            <a:lvl1pPr>
              <a:defRPr>
                <a:solidFill>
                  <a:srgbClr val="0098C3"/>
                </a:solidFill>
              </a:defRPr>
            </a:lvl1pPr>
          </a:lstStyle>
          <a:p>
            <a:endParaRPr lang="en-US" smtClean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7818" y="6247926"/>
            <a:ext cx="1885950" cy="365125"/>
          </a:xfrm>
        </p:spPr>
        <p:txBody>
          <a:bodyPr/>
          <a:lstStyle>
            <a:lvl1pPr>
              <a:defRPr>
                <a:solidFill>
                  <a:srgbClr val="0098C3"/>
                </a:solidFill>
              </a:defRPr>
            </a:lvl1pPr>
          </a:lstStyle>
          <a:p>
            <a:fld id="{86DE6AE0-F1EF-4F4B-A1D9-9F4F8F2B11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092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rgbClr val="0098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3712" y="2247148"/>
            <a:ext cx="8049880" cy="723469"/>
          </a:xfrm>
        </p:spPr>
        <p:txBody>
          <a:bodyPr anchor="b"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3712" y="3155131"/>
            <a:ext cx="8049879" cy="1603237"/>
          </a:xfrm>
        </p:spPr>
        <p:txBody>
          <a:bodyPr>
            <a:normAutofit/>
          </a:bodyPr>
          <a:lstStyle>
            <a:lvl1pPr marL="0" indent="0">
              <a:lnSpc>
                <a:spcPts val="116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Contact details here</a:t>
            </a:r>
          </a:p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Telephone</a:t>
            </a:r>
          </a:p>
          <a:p>
            <a:pPr lvl="0"/>
            <a:r>
              <a:rPr lang="en-US" dirty="0" smtClean="0"/>
              <a:t>Email address</a:t>
            </a:r>
          </a:p>
          <a:p>
            <a:pPr lvl="0"/>
            <a:r>
              <a:rPr lang="en-US" dirty="0" smtClean="0"/>
              <a:t>Website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71" y="6109517"/>
            <a:ext cx="659167" cy="582296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6368" y="6247928"/>
            <a:ext cx="2057400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86DE6AE0-F1EF-4F4B-A1D9-9F4F8F2B11C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3792" y="6247927"/>
            <a:ext cx="5307743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6" y="327064"/>
            <a:ext cx="2371540" cy="129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521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60600"/>
            <a:ext cx="4083050" cy="386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2650" y="2260600"/>
            <a:ext cx="4083050" cy="386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00927"/>
      </p:ext>
    </p:extLst>
  </p:cSld>
  <p:clrMapOvr>
    <a:masterClrMapping/>
  </p:clrMapOvr>
  <p:transition spd="med">
    <p:fade thruBlk="1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19D7-53F4-4BAB-A796-7DA2A37DA3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FB6F-4F11-444A-933C-51EAED1826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7639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19D7-53F4-4BAB-A796-7DA2A37DA3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FB6F-4F11-444A-933C-51EAED1826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722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19D7-53F4-4BAB-A796-7DA2A37DA3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FB6F-4F11-444A-933C-51EAED1826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7253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19D7-53F4-4BAB-A796-7DA2A37DA3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FB6F-4F11-444A-933C-51EAED1826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4331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19D7-53F4-4BAB-A796-7DA2A37DA3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FB6F-4F11-444A-933C-51EAED1826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960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19D7-53F4-4BAB-A796-7DA2A37DA31E}" type="datetimeFigureOut">
              <a:rPr lang="en-GB" smtClean="0"/>
              <a:t>29/04/2019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FB6F-4F11-444A-933C-51EAED1826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685200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19D7-53F4-4BAB-A796-7DA2A37DA3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FB6F-4F11-444A-933C-51EAED1826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63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19D7-53F4-4BAB-A796-7DA2A37DA3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FB6F-4F11-444A-933C-51EAED1826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30769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19D7-53F4-4BAB-A796-7DA2A37DA3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FB6F-4F11-444A-933C-51EAED1826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9556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19D7-53F4-4BAB-A796-7DA2A37DA3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FB6F-4F11-444A-933C-51EAED1826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074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19D7-53F4-4BAB-A796-7DA2A37DA3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FB6F-4F11-444A-933C-51EAED1826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4222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19D7-53F4-4BAB-A796-7DA2A37DA3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FB6F-4F11-444A-933C-51EAED1826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7728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958" y="0"/>
            <a:ext cx="6516042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2627958" y="1772816"/>
            <a:ext cx="6516042" cy="2952328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tx1">
                  <a:tint val="66000"/>
                  <a:satMod val="160000"/>
                  <a:alpha val="32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962397"/>
            <a:ext cx="1756619" cy="168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29889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380288" y="0"/>
            <a:ext cx="1763712" cy="6858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5184576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57B7E7"/>
                </a:solidFill>
                <a:latin typeface="HelveticaNeueLT St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6624736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HelveticaNeueLT Std" pitchFamily="34" charset="0"/>
              </a:defRPr>
            </a:lvl1pPr>
            <a:lvl2pPr>
              <a:defRPr sz="2400">
                <a:latin typeface="HelveticaNeueLT Std" pitchFamily="34" charset="0"/>
              </a:defRPr>
            </a:lvl2pPr>
            <a:lvl3pPr>
              <a:defRPr sz="2000">
                <a:latin typeface="HelveticaNeueLT Std" pitchFamily="34" charset="0"/>
              </a:defRPr>
            </a:lvl3pPr>
            <a:lvl4pPr>
              <a:defRPr sz="1600">
                <a:latin typeface="HelveticaNeueLT Std" pitchFamily="34" charset="0"/>
              </a:defRPr>
            </a:lvl4pPr>
            <a:lvl5pPr>
              <a:defRPr sz="1600">
                <a:latin typeface="HelveticaNeueLT Std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7F90E4-52C0-4618-9381-C1907886D519}" type="datetimeFigureOut">
              <a:rPr lang="en-US" smtClean="0">
                <a:solidFill>
                  <a:prstClr val="black"/>
                </a:solidFill>
              </a:rPr>
              <a:pPr/>
              <a:t>4/29/2019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9D3B5D-1B4E-49DE-94DD-67A2FFD4611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5" y="288801"/>
            <a:ext cx="722354" cy="6919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544" y="608400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  <a:latin typeface="HelveticaNeueLT Std Lt" pitchFamily="34" charset="0"/>
              </a:rPr>
              <a:t>INTERNATIONAL UNION FOR CONSERVATION OF NATURE</a:t>
            </a:r>
            <a:endParaRPr lang="en-GB" dirty="0">
              <a:solidFill>
                <a:prstClr val="white"/>
              </a:solidFill>
              <a:latin typeface="HelveticaNeueLT Std L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075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7F90E4-52C0-4618-9381-C1907886D519}" type="datetimeFigureOut">
              <a:rPr lang="en-US" smtClean="0">
                <a:solidFill>
                  <a:prstClr val="black"/>
                </a:solidFill>
              </a:rPr>
              <a:pPr/>
              <a:t>4/29/2019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9D3B5D-1B4E-49DE-94DD-67A2FFD4611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14149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7F90E4-52C0-4618-9381-C1907886D519}" type="datetimeFigureOut">
              <a:rPr lang="en-US" smtClean="0">
                <a:solidFill>
                  <a:prstClr val="black"/>
                </a:solidFill>
              </a:rPr>
              <a:pPr/>
              <a:t>4/29/2019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9D3B5D-1B4E-49DE-94DD-67A2FFD4611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55613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0A1B-ABBF-4260-A22B-EBFD9CB052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28EE-3294-44B3-A954-F4AEB2021F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3838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7F90E4-52C0-4618-9381-C1907886D519}" type="datetimeFigureOut">
              <a:rPr lang="en-US" smtClean="0">
                <a:solidFill>
                  <a:prstClr val="black"/>
                </a:solidFill>
              </a:rPr>
              <a:pPr/>
              <a:t>4/29/2019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9D3B5D-1B4E-49DE-94DD-67A2FFD4611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65703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7F90E4-52C0-4618-9381-C1907886D519}" type="datetimeFigureOut">
              <a:rPr lang="en-US" smtClean="0">
                <a:solidFill>
                  <a:prstClr val="black"/>
                </a:solidFill>
              </a:rPr>
              <a:pPr/>
              <a:t>4/29/2019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9D3B5D-1B4E-49DE-94DD-67A2FFD4611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87851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7F90E4-52C0-4618-9381-C1907886D519}" type="datetimeFigureOut">
              <a:rPr lang="en-US" smtClean="0">
                <a:solidFill>
                  <a:prstClr val="black"/>
                </a:solidFill>
              </a:rPr>
              <a:pPr/>
              <a:t>4/29/2019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9D3B5D-1B4E-49DE-94DD-67A2FFD4611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395240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7F90E4-52C0-4618-9381-C1907886D519}" type="datetimeFigureOut">
              <a:rPr lang="en-US" smtClean="0">
                <a:solidFill>
                  <a:prstClr val="black"/>
                </a:solidFill>
              </a:rPr>
              <a:pPr/>
              <a:t>4/29/2019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9D3B5D-1B4E-49DE-94DD-67A2FFD4611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29303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7F90E4-52C0-4618-9381-C1907886D519}" type="datetimeFigureOut">
              <a:rPr lang="en-US" smtClean="0">
                <a:solidFill>
                  <a:prstClr val="black"/>
                </a:solidFill>
              </a:rPr>
              <a:pPr/>
              <a:t>4/29/2019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9D3B5D-1B4E-49DE-94DD-67A2FFD4611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989575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7F90E4-52C0-4618-9381-C1907886D519}" type="datetimeFigureOut">
              <a:rPr lang="en-US" smtClean="0">
                <a:solidFill>
                  <a:prstClr val="black"/>
                </a:solidFill>
              </a:rPr>
              <a:pPr/>
              <a:t>4/29/2019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9D3B5D-1B4E-49DE-94DD-67A2FFD4611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94128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7F90E4-52C0-4618-9381-C1907886D519}" type="datetimeFigureOut">
              <a:rPr lang="en-US" smtClean="0">
                <a:solidFill>
                  <a:prstClr val="black"/>
                </a:solidFill>
              </a:rPr>
              <a:pPr/>
              <a:t>4/29/2019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9D3B5D-1B4E-49DE-94DD-67A2FFD4611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8065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2654" y="403546"/>
            <a:ext cx="8032696" cy="679903"/>
          </a:xfrm>
        </p:spPr>
        <p:txBody>
          <a:bodyPr anchor="b"/>
          <a:lstStyle>
            <a:lvl1pPr>
              <a:defRPr baseline="0">
                <a:solidFill>
                  <a:srgbClr val="0098C3"/>
                </a:solidFill>
              </a:defRPr>
            </a:lvl1pPr>
          </a:lstStyle>
          <a:p>
            <a:r>
              <a:rPr lang="en-US" smtClean="0"/>
              <a:t>Page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2654" y="1413863"/>
            <a:ext cx="7132223" cy="317350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Lorem ipsum dolor sit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amet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consectetur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adipiscing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elit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. Maecenas in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est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et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justo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euismod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tincidunt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a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eget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massa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.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Donec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dignissim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ex vitae libero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congue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eu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convallis lacus maximus.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Etiam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sed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odio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nec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mauris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sollicitudin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dictum at sit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amet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lacus. </a:t>
            </a:r>
            <a:endParaRPr lang="en-US" sz="320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2048" y="6247927"/>
            <a:ext cx="5309487" cy="365125"/>
          </a:xfrm>
        </p:spPr>
        <p:txBody>
          <a:bodyPr/>
          <a:lstStyle>
            <a:lvl1pPr>
              <a:defRPr>
                <a:solidFill>
                  <a:srgbClr val="0098C3"/>
                </a:solidFill>
              </a:defRPr>
            </a:lvl1pPr>
          </a:lstStyle>
          <a:p>
            <a:endParaRPr lang="en-US" smtClean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7818" y="6247926"/>
            <a:ext cx="1885950" cy="365125"/>
          </a:xfrm>
        </p:spPr>
        <p:txBody>
          <a:bodyPr/>
          <a:lstStyle>
            <a:lvl1pPr>
              <a:defRPr>
                <a:solidFill>
                  <a:srgbClr val="0098C3"/>
                </a:solidFill>
              </a:defRPr>
            </a:lvl1pPr>
          </a:lstStyle>
          <a:p>
            <a:fld id="{86DE6AE0-F1EF-4F4B-A1D9-9F4F8F2B11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1369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12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0A1B-ABBF-4260-A22B-EBFD9CB052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28EE-3294-44B3-A954-F4AEB2021F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778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0A1B-ABBF-4260-A22B-EBFD9CB052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28EE-3294-44B3-A954-F4AEB2021F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583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0A1B-ABBF-4260-A22B-EBFD9CB052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28EE-3294-44B3-A954-F4AEB2021F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199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0A1B-ABBF-4260-A22B-EBFD9CB052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28EE-3294-44B3-A954-F4AEB2021F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0A1B-ABBF-4260-A22B-EBFD9CB052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28EE-3294-44B3-A954-F4AEB2021F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86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0A1B-ABBF-4260-A22B-EBFD9CB052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28EE-3294-44B3-A954-F4AEB2021F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653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0A1B-ABBF-4260-A22B-EBFD9CB052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28EE-3294-44B3-A954-F4AEB2021F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19D7-53F4-4BAB-A796-7DA2A37DA31E}" type="datetimeFigureOut">
              <a:rPr lang="en-GB" smtClean="0"/>
              <a:t>29/04/2019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FB6F-4F11-444A-933C-51EAED1826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882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0A1B-ABBF-4260-A22B-EBFD9CB052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28EE-3294-44B3-A954-F4AEB2021F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349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0A1B-ABBF-4260-A22B-EBFD9CB052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28EE-3294-44B3-A954-F4AEB2021F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938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0A1B-ABBF-4260-A22B-EBFD9CB052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28EE-3294-44B3-A954-F4AEB2021F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83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8246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4186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519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5021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1944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201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59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19D7-53F4-4BAB-A796-7DA2A37DA31E}" type="datetimeFigureOut">
              <a:rPr lang="en-GB" smtClean="0"/>
              <a:t>29/04/2019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FB6F-4F11-444A-933C-51EAED1826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2160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5727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881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39441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5888"/>
            <a:ext cx="2058988" cy="5761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29325" cy="5761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66620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2267744" y="1772816"/>
            <a:ext cx="6419056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err="1" smtClean="0"/>
              <a:t>vvvvvbbbnnnn</a:t>
            </a:r>
            <a:endParaRPr lang="en-US" dirty="0"/>
          </a:p>
        </p:txBody>
      </p:sp>
      <p:sp>
        <p:nvSpPr>
          <p:cNvPr id="10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468313" y="1773238"/>
            <a:ext cx="1655762" cy="4319587"/>
          </a:xfrm>
        </p:spPr>
        <p:txBody>
          <a:bodyPr/>
          <a:lstStyle>
            <a:lvl1pPr marL="0" indent="0">
              <a:buNone/>
              <a:defRPr sz="2000"/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Textmasterformat Ebene</a:t>
            </a:r>
          </a:p>
        </p:txBody>
      </p:sp>
    </p:spTree>
    <p:extLst>
      <p:ext uri="{BB962C8B-B14F-4D97-AF65-F5344CB8AC3E}">
        <p14:creationId xmlns:p14="http://schemas.microsoft.com/office/powerpoint/2010/main" val="23932420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2267744" y="1772816"/>
            <a:ext cx="6419056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err="1" smtClean="0"/>
              <a:t>vvvvvbbbnnnn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468313" y="1773238"/>
            <a:ext cx="1655762" cy="4319587"/>
          </a:xfrm>
        </p:spPr>
        <p:txBody>
          <a:bodyPr/>
          <a:lstStyle>
            <a:lvl1pPr marL="0" indent="0">
              <a:buNone/>
              <a:defRPr sz="2000"/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Textmasterformat Ebene</a:t>
            </a:r>
          </a:p>
        </p:txBody>
      </p:sp>
    </p:spTree>
    <p:extLst>
      <p:ext uri="{BB962C8B-B14F-4D97-AF65-F5344CB8AC3E}">
        <p14:creationId xmlns:p14="http://schemas.microsoft.com/office/powerpoint/2010/main" val="30199957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 dirty="0" smtClean="0"/>
              <a:t>Text durch klicken hinzufügen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040080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251520" y="6309320"/>
            <a:ext cx="1800200" cy="36004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18783" y="6309320"/>
            <a:ext cx="5773016" cy="36003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54725" y="6248400"/>
            <a:ext cx="1828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E7B74-37E7-4435-83BB-8410625C14B2}" type="slidenum">
              <a:rPr lang="de-DE">
                <a:solidFill>
                  <a:prstClr val="black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de-DE" sz="14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789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prstClr val="black"/>
                </a:solidFill>
                <a:cs typeface="Arial" pitchFamily="34" charset="0"/>
              </a:rPr>
              <a:t>company presentation 2012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AB12F191-653A-4885-BC0E-0B1AAE7AC675}" type="datetime1">
              <a:rPr lang="en-GB">
                <a:solidFill>
                  <a:prstClr val="black"/>
                </a:solidFill>
                <a:cs typeface="Arial" pitchFamily="34" charset="0"/>
              </a:rPr>
              <a:pPr/>
              <a:t>29/04/2019</a:t>
            </a:fld>
            <a:endParaRPr lang="de-DE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marL="0" marR="0" lvl="0" indent="0" defTabSz="914400" latinLnBrk="0">
              <a:lnSpc>
                <a:spcPct val="100000"/>
              </a:lnSpc>
              <a:buSzTx/>
              <a:buFontTx/>
              <a:buNone/>
            </a:pPr>
            <a:r>
              <a:rPr lang="de-DE" noProof="0" dirty="0" smtClean="0"/>
              <a:t>Click here to add content</a:t>
            </a:r>
          </a:p>
          <a:p>
            <a:pPr marL="360000" lvl="1">
              <a:buClr>
                <a:srgbClr val="C80F0F"/>
              </a:buClr>
            </a:pPr>
            <a:r>
              <a:rPr lang="de-DE" noProof="0" dirty="0" smtClean="0"/>
              <a:t>Second layer</a:t>
            </a:r>
          </a:p>
          <a:p>
            <a:pPr marL="720000" lvl="2"/>
            <a:r>
              <a:rPr lang="de-DE" noProof="0" dirty="0" smtClean="0"/>
              <a:t>Third layer</a:t>
            </a:r>
          </a:p>
          <a:p>
            <a:pPr marL="1080000" lvl="3"/>
            <a:r>
              <a:rPr lang="de-DE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2015350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DA61C1-02C1-4BE6-A48F-4F515BC96462}" type="datetimeFigureOut">
              <a:rPr lang="en-GB">
                <a:solidFill>
                  <a:prstClr val="black"/>
                </a:solidFill>
                <a:cs typeface="Arial" pitchFamily="34" charset="0"/>
              </a:rPr>
              <a:pPr/>
              <a:t>29/04/2019</a:t>
            </a:fld>
            <a:endParaRPr lang="en-GB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D3C889D-05EF-4A2C-B798-F1692329F11F}" type="slidenum">
              <a:rPr lang="en-GB">
                <a:solidFill>
                  <a:prstClr val="black"/>
                </a:solidFill>
                <a:cs typeface="Arial" pitchFamily="34" charset="0"/>
              </a:rPr>
              <a:pPr/>
              <a:t>‹#›</a:t>
            </a:fld>
            <a:endParaRPr lang="en-GB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72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19D7-53F4-4BAB-A796-7DA2A37DA31E}" type="datetimeFigureOut">
              <a:rPr lang="en-GB" smtClean="0"/>
              <a:t>29/04/2019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FB6F-4F11-444A-933C-51EAED1826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3156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CD5295-EB90-48F9-AAE0-2BD5D83FB09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03C640-41D2-4A8E-8FC1-EFB2A39BA0C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535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2936435"/>
            <a:ext cx="6858000" cy="1958295"/>
          </a:xfrm>
        </p:spPr>
        <p:txBody>
          <a:bodyPr anchor="b">
            <a:normAutofit/>
          </a:bodyPr>
          <a:lstStyle>
            <a:lvl1pPr algn="l">
              <a:defRPr sz="4200" b="0" i="0">
                <a:solidFill>
                  <a:srgbClr val="0098C3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4863994"/>
            <a:ext cx="6858000" cy="674274"/>
          </a:xfrm>
        </p:spPr>
        <p:txBody>
          <a:bodyPr anchor="b">
            <a:normAutofit/>
          </a:bodyPr>
          <a:lstStyle>
            <a:lvl1pPr marL="0" indent="0" algn="l">
              <a:buNone/>
              <a:defRPr sz="42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977029"/>
            <a:ext cx="2057400" cy="365125"/>
          </a:xfrm>
        </p:spPr>
        <p:txBody>
          <a:bodyPr anchor="b"/>
          <a:lstStyle>
            <a:lvl1pPr>
              <a:defRPr sz="1600" b="0" i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791" y="193780"/>
            <a:ext cx="3811410" cy="2077081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5735886"/>
            <a:ext cx="2921000" cy="3091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en-US" dirty="0" smtClean="0"/>
              <a:t>Version No.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441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791" y="193780"/>
            <a:ext cx="3811409" cy="20770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2936435"/>
            <a:ext cx="6858000" cy="1958295"/>
          </a:xfrm>
        </p:spPr>
        <p:txBody>
          <a:bodyPr anchor="b">
            <a:normAutofit/>
          </a:bodyPr>
          <a:lstStyle>
            <a:lvl1pPr algn="l">
              <a:defRPr sz="42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4863994"/>
            <a:ext cx="6858000" cy="674274"/>
          </a:xfrm>
        </p:spPr>
        <p:txBody>
          <a:bodyPr anchor="b">
            <a:normAutofit/>
          </a:bodyPr>
          <a:lstStyle>
            <a:lvl1pPr marL="0" indent="0" algn="l">
              <a:buNone/>
              <a:defRPr sz="42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977029"/>
            <a:ext cx="2057400" cy="365125"/>
          </a:xfrm>
        </p:spPr>
        <p:txBody>
          <a:bodyPr anchor="b"/>
          <a:lstStyle>
            <a:lvl1pPr>
              <a:defRPr sz="1600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5735886"/>
            <a:ext cx="2921000" cy="3091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en-US" dirty="0" smtClean="0"/>
              <a:t>Version No.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0835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0098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88766"/>
            <a:ext cx="8049880" cy="1605964"/>
          </a:xfrm>
        </p:spPr>
        <p:txBody>
          <a:bodyPr anchor="b"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Slide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863994"/>
            <a:ext cx="8049880" cy="1225657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 heading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71" y="6109517"/>
            <a:ext cx="659167" cy="582296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6368" y="6247928"/>
            <a:ext cx="2057400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86DE6AE0-F1EF-4F4B-A1D9-9F4F8F2B11C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3792" y="6247927"/>
            <a:ext cx="5307743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405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88766"/>
            <a:ext cx="8049880" cy="1605964"/>
          </a:xfrm>
        </p:spPr>
        <p:txBody>
          <a:bodyPr anchor="b">
            <a:normAutofit/>
          </a:bodyPr>
          <a:lstStyle>
            <a:lvl1pPr>
              <a:defRPr sz="4200">
                <a:solidFill>
                  <a:srgbClr val="0098C3"/>
                </a:solidFill>
              </a:defRPr>
            </a:lvl1pPr>
          </a:lstStyle>
          <a:p>
            <a:r>
              <a:rPr lang="en-US" dirty="0" smtClean="0"/>
              <a:t>Divider Slide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863994"/>
            <a:ext cx="8049880" cy="1225657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 heading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71" y="6109517"/>
            <a:ext cx="659167" cy="582296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6368" y="6247928"/>
            <a:ext cx="2057400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86DE6AE0-F1EF-4F4B-A1D9-9F4F8F2B11C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3792" y="6247927"/>
            <a:ext cx="5307743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93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rgbClr val="5757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88766"/>
            <a:ext cx="8049880" cy="1605964"/>
          </a:xfrm>
        </p:spPr>
        <p:txBody>
          <a:bodyPr anchor="b"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Slide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863994"/>
            <a:ext cx="8049880" cy="1225657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 heading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71" y="6109517"/>
            <a:ext cx="659167" cy="582296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6368" y="6247928"/>
            <a:ext cx="2057400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86DE6AE0-F1EF-4F4B-A1D9-9F4F8F2B11C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3792" y="6247927"/>
            <a:ext cx="5307743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31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2654" y="403546"/>
            <a:ext cx="8032696" cy="679903"/>
          </a:xfrm>
        </p:spPr>
        <p:txBody>
          <a:bodyPr anchor="b"/>
          <a:lstStyle>
            <a:lvl1pPr>
              <a:defRPr baseline="0">
                <a:solidFill>
                  <a:srgbClr val="0098C3"/>
                </a:solidFill>
              </a:defRPr>
            </a:lvl1pPr>
          </a:lstStyle>
          <a:p>
            <a:r>
              <a:rPr lang="en-US" smtClean="0"/>
              <a:t>Page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2654" y="1413863"/>
            <a:ext cx="7132223" cy="317350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Lorem ipsum dolor sit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amet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consectetur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adipiscing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elit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. Maecenas in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est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et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justo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euismod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tincidunt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a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eget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massa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.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Donec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dignissim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ex vitae libero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congue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eu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convallis lacus maximus.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Etiam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sed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odio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nec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mauris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sollicitudin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dictum at sit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amet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lacus. </a:t>
            </a:r>
            <a:endParaRPr lang="en-US" sz="320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71" y="6109517"/>
            <a:ext cx="659166" cy="582296"/>
          </a:xfrm>
          <a:prstGeom prst="rect">
            <a:avLst/>
          </a:prstGeom>
        </p:spPr>
      </p:pic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2048" y="6247927"/>
            <a:ext cx="5309487" cy="365125"/>
          </a:xfrm>
        </p:spPr>
        <p:txBody>
          <a:bodyPr/>
          <a:lstStyle>
            <a:lvl1pPr>
              <a:defRPr>
                <a:solidFill>
                  <a:srgbClr val="0098C3"/>
                </a:solidFill>
              </a:defRPr>
            </a:lvl1pPr>
          </a:lstStyle>
          <a:p>
            <a:endParaRPr lang="en-US" dirty="0" smtClean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7818" y="6247926"/>
            <a:ext cx="1885950" cy="365125"/>
          </a:xfrm>
        </p:spPr>
        <p:txBody>
          <a:bodyPr/>
          <a:lstStyle>
            <a:lvl1pPr>
              <a:defRPr>
                <a:solidFill>
                  <a:srgbClr val="0098C3"/>
                </a:solidFill>
              </a:defRPr>
            </a:lvl1pPr>
          </a:lstStyle>
          <a:p>
            <a:fld id="{86DE6AE0-F1EF-4F4B-A1D9-9F4F8F2B11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8914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" y="0"/>
            <a:ext cx="9144002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2" y="0"/>
            <a:ext cx="9144002" cy="6858000"/>
          </a:xfrm>
          <a:prstGeom prst="rect">
            <a:avLst/>
          </a:prstGeom>
          <a:solidFill>
            <a:schemeClr val="tx1">
              <a:alpha val="18000"/>
            </a:schemeClr>
          </a:solidFill>
          <a:ln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2654" y="403546"/>
            <a:ext cx="8032696" cy="679903"/>
          </a:xfrm>
        </p:spPr>
        <p:txBody>
          <a:bodyPr anchor="b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Page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2654" y="1413863"/>
            <a:ext cx="7132223" cy="3173506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Lorem ipsum dolor sit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amet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consectetur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adipiscing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elit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. Maecenas in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est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et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justo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euismod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tincidunt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a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eget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massa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.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Donec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dignissim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ex vitae libero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congue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eu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convallis lacus maximus.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Etiam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sed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odio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nec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mauris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sollicitudin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dictum at sit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amet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lacus. </a:t>
            </a:r>
            <a:endParaRPr lang="en-US" sz="320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2048" y="6247927"/>
            <a:ext cx="53094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7818" y="6247926"/>
            <a:ext cx="18859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DE6AE0-F1EF-4F4B-A1D9-9F4F8F2B11C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71" y="6109517"/>
            <a:ext cx="659167" cy="5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231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5346700" y="3630613"/>
            <a:ext cx="3192463" cy="23526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46700" y="1042988"/>
            <a:ext cx="3192463" cy="23526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2600" y="1014292"/>
            <a:ext cx="4519706" cy="49689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Lorem ipsum dolor sit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amet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consectetur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adipiscing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elit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. Maecenas in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est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et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justo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euismod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tincidunt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a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eget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massa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.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Donec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dignissim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ex vitae libero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congue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eu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convallis lacus maximus.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Etiam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sed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odio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nec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mauris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sollicitudin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dictum at sit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amet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lacus.</a:t>
            </a:r>
          </a:p>
          <a:p>
            <a:endParaRPr lang="en-US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Nullam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laoreet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quam at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tincidunt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rhoncus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.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Phasellus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at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velit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luctus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imperdiet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odio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sed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posuere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nulla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.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Nulla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egestas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massa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diam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eget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laoreet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sapien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imperdiet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eu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.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Phasellus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convallis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tincidunt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enim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sed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gravida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urna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semper vel. In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elementum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laoreet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condimentum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.  </a:t>
            </a:r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2654" y="441182"/>
            <a:ext cx="8032696" cy="334121"/>
          </a:xfrm>
        </p:spPr>
        <p:txBody>
          <a:bodyPr anchor="b">
            <a:normAutofit/>
          </a:bodyPr>
          <a:lstStyle>
            <a:lvl1pPr>
              <a:defRPr sz="1800" b="0" i="0" baseline="0">
                <a:solidFill>
                  <a:srgbClr val="0098C3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71" y="6109517"/>
            <a:ext cx="659166" cy="582296"/>
          </a:xfrm>
          <a:prstGeom prst="rect">
            <a:avLst/>
          </a:prstGeom>
        </p:spPr>
      </p:pic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2048" y="6247927"/>
            <a:ext cx="5309487" cy="365125"/>
          </a:xfrm>
        </p:spPr>
        <p:txBody>
          <a:bodyPr/>
          <a:lstStyle>
            <a:lvl1pPr>
              <a:defRPr>
                <a:solidFill>
                  <a:srgbClr val="0098C3"/>
                </a:solidFill>
              </a:defRPr>
            </a:lvl1pPr>
          </a:lstStyle>
          <a:p>
            <a:endParaRPr lang="en-US" dirty="0" smtClean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7818" y="6247926"/>
            <a:ext cx="1885950" cy="365125"/>
          </a:xfrm>
        </p:spPr>
        <p:txBody>
          <a:bodyPr/>
          <a:lstStyle>
            <a:lvl1pPr>
              <a:defRPr>
                <a:solidFill>
                  <a:srgbClr val="0098C3"/>
                </a:solidFill>
              </a:defRPr>
            </a:lvl1pPr>
          </a:lstStyle>
          <a:p>
            <a:fld id="{86DE6AE0-F1EF-4F4B-A1D9-9F4F8F2B11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896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2600" y="1014292"/>
            <a:ext cx="5887464" cy="4968996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4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Lorem ipsum dolor sit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amet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consectetur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adipiscing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elit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. Maecenas in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est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et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justo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euismod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tincidunt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a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eget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massa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.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Donec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dignissim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ex vitae libero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congue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eu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convallis lacus maximus.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Etiam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sed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odio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nec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mauris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sollicitudin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dictum at sit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amet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lacus.</a:t>
            </a:r>
          </a:p>
          <a:p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Nullam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laoreet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quam at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tincidunt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rhoncus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.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Phasellus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at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velit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luctus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imperdiet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odio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sed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posuere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nulla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.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Nulla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egestas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massa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diam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eget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laoreet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sapien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imperdiet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eu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.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Phasellus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convallis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tincidunt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enim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sed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gravida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urna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semper vel. In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elementum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laoreet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condimentum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.  </a:t>
            </a:r>
          </a:p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Lorem ipsum dolor sit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amet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consectetur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adipiscing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elit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. Maecenas in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est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et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justo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euismod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tincidunt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a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eget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massa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.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Donec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dignissim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ex vitae libero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congue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eu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convallis lacus maximus.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Etiam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sed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odio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nec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mauris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sollicitudin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dictum at sit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amet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lacus.</a:t>
            </a:r>
          </a:p>
          <a:p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Nullam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laoreet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quam at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tincidunt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rhoncus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.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Phasellus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at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velit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luctus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imperdiet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odio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sed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posuere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nulla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.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Nulla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egestas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massa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diam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eget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laoreet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sapien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imperdiet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eu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.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Phasellus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convallis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tincidunt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enim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sed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gravida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urna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semper vel. In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elementum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laoreet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condimentum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.  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2654" y="441182"/>
            <a:ext cx="8032696" cy="334121"/>
          </a:xfrm>
        </p:spPr>
        <p:txBody>
          <a:bodyPr anchor="b">
            <a:normAutofit/>
          </a:bodyPr>
          <a:lstStyle>
            <a:lvl1pPr>
              <a:defRPr sz="1800" b="0" i="0" baseline="0">
                <a:solidFill>
                  <a:srgbClr val="0098C3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71" y="6109517"/>
            <a:ext cx="659166" cy="582296"/>
          </a:xfrm>
          <a:prstGeom prst="rect">
            <a:avLst/>
          </a:prstGeom>
        </p:spPr>
      </p:pic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2048" y="6247927"/>
            <a:ext cx="5309487" cy="365125"/>
          </a:xfrm>
        </p:spPr>
        <p:txBody>
          <a:bodyPr/>
          <a:lstStyle>
            <a:lvl1pPr>
              <a:defRPr>
                <a:solidFill>
                  <a:srgbClr val="0098C3"/>
                </a:solidFill>
              </a:defRPr>
            </a:lvl1pPr>
          </a:lstStyle>
          <a:p>
            <a:endParaRPr lang="en-US" dirty="0" smtClean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7818" y="6247926"/>
            <a:ext cx="1885950" cy="365125"/>
          </a:xfrm>
        </p:spPr>
        <p:txBody>
          <a:bodyPr/>
          <a:lstStyle>
            <a:lvl1pPr>
              <a:defRPr>
                <a:solidFill>
                  <a:srgbClr val="0098C3"/>
                </a:solidFill>
              </a:defRPr>
            </a:lvl1pPr>
          </a:lstStyle>
          <a:p>
            <a:fld id="{86DE6AE0-F1EF-4F4B-A1D9-9F4F8F2B11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22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19D7-53F4-4BAB-A796-7DA2A37DA31E}" type="datetimeFigureOut">
              <a:rPr lang="en-GB" smtClean="0"/>
              <a:t>29/04/2019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FB6F-4F11-444A-933C-51EAED1826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8900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rgbClr val="0098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3712" y="2247148"/>
            <a:ext cx="8049880" cy="723469"/>
          </a:xfrm>
        </p:spPr>
        <p:txBody>
          <a:bodyPr anchor="b"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3712" y="3155131"/>
            <a:ext cx="8049879" cy="1603237"/>
          </a:xfrm>
        </p:spPr>
        <p:txBody>
          <a:bodyPr>
            <a:normAutofit/>
          </a:bodyPr>
          <a:lstStyle>
            <a:lvl1pPr marL="0" indent="0">
              <a:lnSpc>
                <a:spcPts val="116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Contact details here</a:t>
            </a:r>
          </a:p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Telephone</a:t>
            </a:r>
          </a:p>
          <a:p>
            <a:pPr lvl="0"/>
            <a:r>
              <a:rPr lang="en-US" dirty="0" smtClean="0"/>
              <a:t>Email address</a:t>
            </a:r>
          </a:p>
          <a:p>
            <a:pPr lvl="0"/>
            <a:r>
              <a:rPr lang="en-US" dirty="0" smtClean="0"/>
              <a:t>Website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71" y="6109517"/>
            <a:ext cx="659167" cy="582296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6368" y="6247928"/>
            <a:ext cx="2057400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86DE6AE0-F1EF-4F4B-A1D9-9F4F8F2B11C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3792" y="6247927"/>
            <a:ext cx="5307743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6" y="327064"/>
            <a:ext cx="2371540" cy="129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62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1422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7400" y="320677"/>
            <a:ext cx="6549390" cy="1325563"/>
          </a:xfrm>
          <a:solidFill>
            <a:srgbClr val="009999"/>
          </a:solidFill>
          <a:ln w="12700">
            <a:solidFill>
              <a:srgbClr val="666666"/>
            </a:solidFill>
          </a:ln>
        </p:spPr>
        <p:txBody>
          <a:bodyPr>
            <a:normAutofit/>
          </a:bodyPr>
          <a:lstStyle>
            <a:lvl1pPr algn="ctr">
              <a:defRPr sz="3000" b="1" baseline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071" y="1825625"/>
            <a:ext cx="3954780" cy="4773294"/>
          </a:xfrm>
          <a:ln w="25400">
            <a:solidFill>
              <a:srgbClr val="006600"/>
            </a:solidFill>
          </a:ln>
        </p:spPr>
        <p:txBody>
          <a:bodyPr/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25627"/>
            <a:ext cx="3943350" cy="4773295"/>
          </a:xfrm>
          <a:ln w="25400">
            <a:solidFill>
              <a:srgbClr val="006600"/>
            </a:solidFill>
          </a:ln>
        </p:spPr>
        <p:txBody>
          <a:bodyPr/>
          <a:lstStyle>
            <a:lvl1pPr>
              <a:defRPr lang="en-US" sz="3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071" y="320677"/>
            <a:ext cx="1233895" cy="74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84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17FB2-2EB8-4136-A0B1-A6C044D334D3}" type="datetimeFigureOut">
              <a:rPr lang="en-US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4/29/2019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35D2B-0329-4464-BEA3-C2C744875BBB}" type="slidenum">
              <a:rPr lang="en-US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35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32F7-5765-46F9-9367-CE6C210FA067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4/29/2019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F37F2-8120-443C-8204-A12A4E043C8C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560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B2784-E20B-4530-82EE-FF583CA9A0F0}" type="datetimeFigureOut">
              <a:rPr lang="en-US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4/29/2019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F600B-9B02-418E-87B7-4645389D1F2F}" type="slidenum">
              <a:rPr lang="en-US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82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8DBCB-9D49-4591-80C7-F0A2BA9484AF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4/29/2019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36CB6-6CAF-4BCF-8723-CB58581D9613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403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E086D-43C9-41F8-8EC1-DEC4E7BB7A5D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4/29/2019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8E999-8A01-4677-B221-F23F5AE44AB0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330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6F6CC-514B-4B7B-8CE1-64D292BE0856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4/29/2019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4B392-3AEB-4A5F-9FD3-9928D0CC8D73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305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11E12-D267-4ED7-883E-060C4F2CAB0C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4/29/2019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F8896-A47A-44A0-91F1-6FF7C8C83CCF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7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19D7-53F4-4BAB-A796-7DA2A37DA31E}" type="datetimeFigureOut">
              <a:rPr lang="en-GB" smtClean="0"/>
              <a:t>29/04/2019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FB6F-4F11-444A-933C-51EAED1826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6285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ABA77-64C7-4337-9109-DC952BF944AB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4/29/2019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CDE4F-219C-40A4-9EFE-602FBEC68319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245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E5078-039C-4E55-8E4F-CD69C57EBE49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4/29/2019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4C580-7D2A-413E-87D7-BAF6053F69B7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711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CEB53-1168-4A80-9024-E92A4EDB963D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4/29/2019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96EB-05BF-4445-BD46-2B28F0EDE9CE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16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102B8-AFD0-4514-AAB7-E1BAEF051BBF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4/29/2019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A869D-7F37-45C9-8263-93E5200A4C3F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914162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5102352"/>
            <a:ext cx="9141620" cy="1755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2286000"/>
            <a:ext cx="7200900" cy="1517904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3959352"/>
            <a:ext cx="72009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8262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63D3D">
                    <a:lumMod val="75000"/>
                  </a:srgbClr>
                </a:solidFill>
              </a:rPr>
              <a:t>Add a footer</a:t>
            </a:r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A335-28DE-461F-86D4-4A540BEA59B0}" type="datetime1">
              <a:rPr lang="en-US" smtClean="0">
                <a:solidFill>
                  <a:srgbClr val="363D3D">
                    <a:lumMod val="75000"/>
                  </a:srgbClr>
                </a:solidFill>
              </a:rPr>
              <a:pPr/>
              <a:t>4/29/2019</a:t>
            </a:fld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363D3D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9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74320"/>
            <a:ext cx="9144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130552"/>
            <a:ext cx="7200900" cy="2359152"/>
          </a:xfrm>
        </p:spPr>
        <p:txBody>
          <a:bodyPr anchor="b">
            <a:normAutofit/>
          </a:bodyPr>
          <a:lstStyle>
            <a:lvl1pPr algn="ctr">
              <a:defRPr sz="5400" b="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572000"/>
            <a:ext cx="72009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63D3D">
                    <a:lumMod val="75000"/>
                  </a:srgbClr>
                </a:solidFill>
              </a:rPr>
              <a:t>Add a footer</a:t>
            </a:r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F9C1-51F7-4E92-A279-1FFCE980DDD9}" type="datetime1">
              <a:rPr lang="en-US" smtClean="0">
                <a:solidFill>
                  <a:srgbClr val="363D3D">
                    <a:lumMod val="75000"/>
                  </a:srgbClr>
                </a:solidFill>
              </a:rPr>
              <a:pPr/>
              <a:t>4/29/2019</a:t>
            </a:fld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363D3D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1901952"/>
            <a:ext cx="3429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901952"/>
            <a:ext cx="3429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63D3D">
                    <a:lumMod val="75000"/>
                  </a:srgbClr>
                </a:solidFill>
              </a:rPr>
              <a:t>Add a footer</a:t>
            </a:r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038D-FDC8-4BB1-AD53-DEF36236CCF5}" type="datetime1">
              <a:rPr lang="en-US" smtClean="0">
                <a:solidFill>
                  <a:srgbClr val="363D3D">
                    <a:lumMod val="75000"/>
                  </a:srgbClr>
                </a:solidFill>
              </a:rPr>
              <a:pPr/>
              <a:t>4/29/2019</a:t>
            </a:fld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>
                <a:solidFill>
                  <a:srgbClr val="363D3D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9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837464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40" y="2740733"/>
            <a:ext cx="3429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837464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740733"/>
            <a:ext cx="3429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63D3D">
                    <a:lumMod val="75000"/>
                  </a:srgbClr>
                </a:solidFill>
              </a:rPr>
              <a:t>Add a footer</a:t>
            </a:r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29E3-7C8F-407D-B4C1-8AD873D40758}" type="datetime1">
              <a:rPr lang="en-US" smtClean="0">
                <a:solidFill>
                  <a:srgbClr val="363D3D">
                    <a:lumMod val="75000"/>
                  </a:srgbClr>
                </a:solidFill>
              </a:rPr>
              <a:pPr/>
              <a:t>4/29/2019</a:t>
            </a:fld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363D3D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6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63D3D">
                    <a:lumMod val="75000"/>
                  </a:srgbClr>
                </a:solidFill>
              </a:rPr>
              <a:t>Add a footer</a:t>
            </a:r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05C7-DA32-47E3-8E60-0B60D86BAF89}" type="datetime1">
              <a:rPr lang="en-US" smtClean="0">
                <a:solidFill>
                  <a:srgbClr val="363D3D">
                    <a:lumMod val="75000"/>
                  </a:srgbClr>
                </a:solidFill>
              </a:rPr>
              <a:pPr/>
              <a:t>4/29/2019</a:t>
            </a:fld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363D3D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8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19D7-53F4-4BAB-A796-7DA2A37DA31E}" type="datetimeFigureOut">
              <a:rPr lang="en-GB" smtClean="0"/>
              <a:t>29/04/2019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FB6F-4F11-444A-933C-51EAED1826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2176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1620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63D3D">
                    <a:lumMod val="75000"/>
                  </a:srgbClr>
                </a:solidFill>
              </a:rPr>
              <a:t>Add a footer</a:t>
            </a:r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60F-252E-49E9-8B36-9D774100BA25}" type="datetime1">
              <a:rPr lang="en-US" smtClean="0">
                <a:solidFill>
                  <a:srgbClr val="363D3D">
                    <a:lumMod val="75000"/>
                  </a:srgbClr>
                </a:solidFill>
              </a:rPr>
              <a:pPr/>
              <a:t>4/29/2019</a:t>
            </a:fld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363D3D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0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2986" y="2350008"/>
            <a:ext cx="315468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758952"/>
            <a:ext cx="497205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2986" y="4361688"/>
            <a:ext cx="315468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63D3D">
                    <a:lumMod val="75000"/>
                  </a:srgbClr>
                </a:solidFill>
              </a:rPr>
              <a:t>Add a footer</a:t>
            </a:r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DA44-6BB8-4FCD-946A-1E2EFA3D1A5F}" type="datetime1">
              <a:rPr lang="en-US" smtClean="0">
                <a:solidFill>
                  <a:srgbClr val="363D3D">
                    <a:lumMod val="75000"/>
                  </a:srgbClr>
                </a:solidFill>
              </a:rPr>
              <a:pPr/>
              <a:t>4/29/2019</a:t>
            </a:fld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363D3D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2986" y="2350008"/>
            <a:ext cx="315468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26314" y="502920"/>
            <a:ext cx="5026914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2986" y="4361688"/>
            <a:ext cx="315468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63D3D">
                    <a:lumMod val="75000"/>
                  </a:srgbClr>
                </a:solidFill>
              </a:rPr>
              <a:t>Add a footer</a:t>
            </a:r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C8DE-E6DB-42D9-BE6D-D9F39E19B42A}" type="datetime1">
              <a:rPr lang="en-US" smtClean="0">
                <a:solidFill>
                  <a:srgbClr val="363D3D">
                    <a:lumMod val="75000"/>
                  </a:srgbClr>
                </a:solidFill>
              </a:rPr>
              <a:pPr/>
              <a:t>4/29/2019</a:t>
            </a:fld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363D3D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8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63D3D">
                    <a:lumMod val="75000"/>
                  </a:srgbClr>
                </a:solidFill>
              </a:rPr>
              <a:t>Add a footer</a:t>
            </a:r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56B7-329B-4E98-A7DE-1095F29C9987}" type="datetime1">
              <a:rPr lang="en-US" smtClean="0">
                <a:solidFill>
                  <a:srgbClr val="363D3D">
                    <a:lumMod val="75000"/>
                  </a:srgbClr>
                </a:solidFill>
              </a:rPr>
              <a:pPr/>
              <a:t>4/29/2019</a:t>
            </a:fld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363D3D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1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63D3D">
                    <a:lumMod val="75000"/>
                  </a:srgbClr>
                </a:solidFill>
              </a:rPr>
              <a:t>Add a footer</a:t>
            </a:r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EAD2-84F0-424D-85FA-C85CE5D7B84D}" type="datetime1">
              <a:rPr lang="en-US" smtClean="0">
                <a:solidFill>
                  <a:srgbClr val="363D3D">
                    <a:lumMod val="75000"/>
                  </a:srgbClr>
                </a:solidFill>
              </a:rPr>
              <a:pPr/>
              <a:t>4/29/2019</a:t>
            </a:fld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363D3D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7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914162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5102352"/>
            <a:ext cx="9141620" cy="1755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2286000"/>
            <a:ext cx="7200900" cy="1517904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3959352"/>
            <a:ext cx="72009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64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63D3D">
                    <a:lumMod val="75000"/>
                  </a:srgbClr>
                </a:solidFill>
              </a:rPr>
              <a:t>Add a footer</a:t>
            </a:r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A335-28DE-461F-86D4-4A540BEA59B0}" type="datetime1">
              <a:rPr lang="en-US" smtClean="0">
                <a:solidFill>
                  <a:srgbClr val="363D3D">
                    <a:lumMod val="75000"/>
                  </a:srgbClr>
                </a:solidFill>
              </a:rPr>
              <a:pPr/>
              <a:t>4/29/2019</a:t>
            </a:fld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363D3D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6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74320"/>
            <a:ext cx="9144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130552"/>
            <a:ext cx="7200900" cy="2359152"/>
          </a:xfrm>
        </p:spPr>
        <p:txBody>
          <a:bodyPr anchor="b">
            <a:normAutofit/>
          </a:bodyPr>
          <a:lstStyle>
            <a:lvl1pPr algn="ctr">
              <a:defRPr sz="5400" b="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572000"/>
            <a:ext cx="72009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63D3D">
                    <a:lumMod val="75000"/>
                  </a:srgbClr>
                </a:solidFill>
              </a:rPr>
              <a:t>Add a footer</a:t>
            </a:r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F9C1-51F7-4E92-A279-1FFCE980DDD9}" type="datetime1">
              <a:rPr lang="en-US" smtClean="0">
                <a:solidFill>
                  <a:srgbClr val="363D3D">
                    <a:lumMod val="75000"/>
                  </a:srgbClr>
                </a:solidFill>
              </a:rPr>
              <a:pPr/>
              <a:t>4/29/2019</a:t>
            </a:fld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363D3D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4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1901952"/>
            <a:ext cx="3429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901952"/>
            <a:ext cx="3429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63D3D">
                    <a:lumMod val="75000"/>
                  </a:srgbClr>
                </a:solidFill>
              </a:rPr>
              <a:t>Add a footer</a:t>
            </a:r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038D-FDC8-4BB1-AD53-DEF36236CCF5}" type="datetime1">
              <a:rPr lang="en-US" smtClean="0">
                <a:solidFill>
                  <a:srgbClr val="363D3D">
                    <a:lumMod val="75000"/>
                  </a:srgbClr>
                </a:solidFill>
              </a:rPr>
              <a:pPr/>
              <a:t>4/29/2019</a:t>
            </a:fld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>
                <a:solidFill>
                  <a:srgbClr val="363D3D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1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837464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40" y="2740733"/>
            <a:ext cx="3429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837464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740733"/>
            <a:ext cx="3429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63D3D">
                    <a:lumMod val="75000"/>
                  </a:srgbClr>
                </a:solidFill>
              </a:rPr>
              <a:t>Add a footer</a:t>
            </a:r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29E3-7C8F-407D-B4C1-8AD873D40758}" type="datetime1">
              <a:rPr lang="en-US" smtClean="0">
                <a:solidFill>
                  <a:srgbClr val="363D3D">
                    <a:lumMod val="75000"/>
                  </a:srgbClr>
                </a:solidFill>
              </a:rPr>
              <a:pPr/>
              <a:t>4/29/2019</a:t>
            </a:fld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363D3D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0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19D7-53F4-4BAB-A796-7DA2A37DA31E}" type="datetimeFigureOut">
              <a:rPr lang="en-GB" smtClean="0"/>
              <a:t>29/04/2019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FB6F-4F11-444A-933C-51EAED1826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9218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63D3D">
                    <a:lumMod val="75000"/>
                  </a:srgbClr>
                </a:solidFill>
              </a:rPr>
              <a:t>Add a footer</a:t>
            </a:r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05C7-DA32-47E3-8E60-0B60D86BAF89}" type="datetime1">
              <a:rPr lang="en-US" smtClean="0">
                <a:solidFill>
                  <a:srgbClr val="363D3D">
                    <a:lumMod val="75000"/>
                  </a:srgbClr>
                </a:solidFill>
              </a:rPr>
              <a:pPr/>
              <a:t>4/29/2019</a:t>
            </a:fld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363D3D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1620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63D3D">
                    <a:lumMod val="75000"/>
                  </a:srgbClr>
                </a:solidFill>
              </a:rPr>
              <a:t>Add a footer</a:t>
            </a:r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60F-252E-49E9-8B36-9D774100BA25}" type="datetime1">
              <a:rPr lang="en-US" smtClean="0">
                <a:solidFill>
                  <a:srgbClr val="363D3D">
                    <a:lumMod val="75000"/>
                  </a:srgbClr>
                </a:solidFill>
              </a:rPr>
              <a:pPr/>
              <a:t>4/29/2019</a:t>
            </a:fld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363D3D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2986" y="2350008"/>
            <a:ext cx="315468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758952"/>
            <a:ext cx="497205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2986" y="4361688"/>
            <a:ext cx="315468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63D3D">
                    <a:lumMod val="75000"/>
                  </a:srgbClr>
                </a:solidFill>
              </a:rPr>
              <a:t>Add a footer</a:t>
            </a:r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DA44-6BB8-4FCD-946A-1E2EFA3D1A5F}" type="datetime1">
              <a:rPr lang="en-US" smtClean="0">
                <a:solidFill>
                  <a:srgbClr val="363D3D">
                    <a:lumMod val="75000"/>
                  </a:srgbClr>
                </a:solidFill>
              </a:rPr>
              <a:pPr/>
              <a:t>4/29/2019</a:t>
            </a:fld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363D3D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38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2986" y="2350008"/>
            <a:ext cx="315468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26314" y="502920"/>
            <a:ext cx="5026914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2986" y="4361688"/>
            <a:ext cx="315468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63D3D">
                    <a:lumMod val="75000"/>
                  </a:srgbClr>
                </a:solidFill>
              </a:rPr>
              <a:t>Add a footer</a:t>
            </a:r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C8DE-E6DB-42D9-BE6D-D9F39E19B42A}" type="datetime1">
              <a:rPr lang="en-US" smtClean="0">
                <a:solidFill>
                  <a:srgbClr val="363D3D">
                    <a:lumMod val="75000"/>
                  </a:srgbClr>
                </a:solidFill>
              </a:rPr>
              <a:pPr/>
              <a:t>4/29/2019</a:t>
            </a:fld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363D3D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3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63D3D">
                    <a:lumMod val="75000"/>
                  </a:srgbClr>
                </a:solidFill>
              </a:rPr>
              <a:t>Add a footer</a:t>
            </a:r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56B7-329B-4E98-A7DE-1095F29C9987}" type="datetime1">
              <a:rPr lang="en-US" smtClean="0">
                <a:solidFill>
                  <a:srgbClr val="363D3D">
                    <a:lumMod val="75000"/>
                  </a:srgbClr>
                </a:solidFill>
              </a:rPr>
              <a:pPr/>
              <a:t>4/29/2019</a:t>
            </a:fld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363D3D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63D3D">
                    <a:lumMod val="75000"/>
                  </a:srgbClr>
                </a:solidFill>
              </a:rPr>
              <a:t>Add a footer</a:t>
            </a:r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EAD2-84F0-424D-85FA-C85CE5D7B84D}" type="datetime1">
              <a:rPr lang="en-US" smtClean="0">
                <a:solidFill>
                  <a:srgbClr val="363D3D">
                    <a:lumMod val="75000"/>
                  </a:srgbClr>
                </a:solidFill>
              </a:rPr>
              <a:pPr/>
              <a:t>4/29/2019</a:t>
            </a:fld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363D3D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363D3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19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2267744" y="1772816"/>
            <a:ext cx="6419056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err="1" smtClean="0"/>
              <a:t>vvvvvbbbnnnn</a:t>
            </a:r>
            <a:endParaRPr lang="en-US" dirty="0"/>
          </a:p>
        </p:txBody>
      </p:sp>
      <p:sp>
        <p:nvSpPr>
          <p:cNvPr id="10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468313" y="1773238"/>
            <a:ext cx="1655762" cy="4319587"/>
          </a:xfrm>
        </p:spPr>
        <p:txBody>
          <a:bodyPr/>
          <a:lstStyle>
            <a:lvl1pPr marL="0" indent="0">
              <a:buNone/>
              <a:defRPr sz="2000"/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Textmasterformat Ebene</a:t>
            </a:r>
          </a:p>
        </p:txBody>
      </p:sp>
    </p:spTree>
    <p:extLst>
      <p:ext uri="{BB962C8B-B14F-4D97-AF65-F5344CB8AC3E}">
        <p14:creationId xmlns:p14="http://schemas.microsoft.com/office/powerpoint/2010/main" val="29985885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2267744" y="1772816"/>
            <a:ext cx="6419056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err="1" smtClean="0"/>
              <a:t>vvvvvbbbnnnn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468313" y="1773238"/>
            <a:ext cx="1655762" cy="4319587"/>
          </a:xfrm>
        </p:spPr>
        <p:txBody>
          <a:bodyPr/>
          <a:lstStyle>
            <a:lvl1pPr marL="0" indent="0">
              <a:buNone/>
              <a:defRPr sz="2000"/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Textmasterformat Ebene</a:t>
            </a:r>
          </a:p>
        </p:txBody>
      </p:sp>
    </p:spTree>
    <p:extLst>
      <p:ext uri="{BB962C8B-B14F-4D97-AF65-F5344CB8AC3E}">
        <p14:creationId xmlns:p14="http://schemas.microsoft.com/office/powerpoint/2010/main" val="3775594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 dirty="0" smtClean="0"/>
              <a:t>Text durch klicken hinzufügen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513072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251520" y="6309320"/>
            <a:ext cx="1800200" cy="36004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18783" y="6309320"/>
            <a:ext cx="5773016" cy="36003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54725" y="6248400"/>
            <a:ext cx="1828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E7B74-37E7-4435-83BB-8410625C14B2}" type="slidenum">
              <a:rPr lang="de-DE">
                <a:solidFill>
                  <a:prstClr val="black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de-DE" sz="14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6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19D7-53F4-4BAB-A796-7DA2A37DA31E}" type="datetimeFigureOut">
              <a:rPr lang="en-GB" smtClean="0"/>
              <a:t>29/04/2019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FB6F-4F11-444A-933C-51EAED1826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32857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/>
          <a:p>
            <a:r>
              <a:rPr lang="de-DE" smtClean="0">
                <a:solidFill>
                  <a:prstClr val="black"/>
                </a:solidFill>
                <a:cs typeface="Arial" pitchFamily="34" charset="0"/>
              </a:rPr>
              <a:t>company presentation 2012</a:t>
            </a:r>
            <a:endParaRPr lang="de-DE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AB12F191-653A-4885-BC0E-0B1AAE7AC675}" type="datetime1">
              <a:rPr lang="en-GB" smtClean="0">
                <a:solidFill>
                  <a:prstClr val="black"/>
                </a:solidFill>
                <a:cs typeface="Arial" pitchFamily="34" charset="0"/>
              </a:rPr>
              <a:pPr/>
              <a:t>29/04/2019</a:t>
            </a:fld>
            <a:endParaRPr lang="de-DE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marL="0" marR="0" lvl="0" indent="0" defTabSz="914400" latinLnBrk="0">
              <a:lnSpc>
                <a:spcPct val="100000"/>
              </a:lnSpc>
              <a:buSzTx/>
              <a:buFontTx/>
              <a:buNone/>
            </a:pPr>
            <a:r>
              <a:rPr lang="de-DE" noProof="0" dirty="0" smtClean="0"/>
              <a:t>Click here to add content</a:t>
            </a:r>
          </a:p>
          <a:p>
            <a:pPr marL="360000" lvl="1">
              <a:buClr>
                <a:srgbClr val="C80F0F"/>
              </a:buClr>
            </a:pPr>
            <a:r>
              <a:rPr lang="de-DE" noProof="0" dirty="0" smtClean="0"/>
              <a:t>Second layer</a:t>
            </a:r>
          </a:p>
          <a:p>
            <a:pPr marL="720000" lvl="2"/>
            <a:r>
              <a:rPr lang="de-DE" noProof="0" dirty="0" smtClean="0"/>
              <a:t>Third layer</a:t>
            </a:r>
          </a:p>
          <a:p>
            <a:pPr marL="1080000" lvl="3"/>
            <a:r>
              <a:rPr lang="de-DE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2769277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DA61C1-02C1-4BE6-A48F-4F515BC96462}" type="datetimeFigureOut">
              <a:rPr lang="en-GB" smtClean="0">
                <a:solidFill>
                  <a:prstClr val="black"/>
                </a:solidFill>
                <a:cs typeface="Arial" pitchFamily="34" charset="0"/>
              </a:rPr>
              <a:pPr/>
              <a:t>29/04/2019</a:t>
            </a:fld>
            <a:endParaRPr lang="en-GB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D3C889D-05EF-4A2C-B798-F1692329F11F}" type="slidenum">
              <a:rPr lang="en-GB" smtClean="0">
                <a:solidFill>
                  <a:prstClr val="black"/>
                </a:solidFill>
                <a:cs typeface="Arial" pitchFamily="34" charset="0"/>
              </a:rPr>
              <a:pPr/>
              <a:t>‹#›</a:t>
            </a:fld>
            <a:endParaRPr lang="en-GB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7675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DA61C1-02C1-4BE6-A48F-4F515BC96462}" type="datetimeFigureOut">
              <a:rPr lang="en-GB" smtClean="0">
                <a:solidFill>
                  <a:prstClr val="black"/>
                </a:solidFill>
                <a:cs typeface="Arial" pitchFamily="34" charset="0"/>
              </a:rPr>
              <a:pPr/>
              <a:t>29/04/2019</a:t>
            </a:fld>
            <a:endParaRPr lang="en-GB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D3C889D-05EF-4A2C-B798-F1692329F11F}" type="slidenum">
              <a:rPr lang="en-GB" smtClean="0">
                <a:solidFill>
                  <a:prstClr val="black"/>
                </a:solidFill>
                <a:cs typeface="Arial" pitchFamily="34" charset="0"/>
              </a:rPr>
              <a:pPr/>
              <a:t>‹#›</a:t>
            </a:fld>
            <a:endParaRPr lang="en-GB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9545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WCMC-PP-slides-logo-colou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14" y="357718"/>
            <a:ext cx="1201737" cy="96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Placeholder 1"/>
          <p:cNvSpPr>
            <a:spLocks noGrp="1"/>
          </p:cNvSpPr>
          <p:nvPr>
            <p:ph type="title"/>
          </p:nvPr>
        </p:nvSpPr>
        <p:spPr>
          <a:xfrm>
            <a:off x="1696212" y="451104"/>
            <a:ext cx="7242048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96644" y="1809750"/>
            <a:ext cx="7241381" cy="42735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2">
            <a:extLst/>
          </p:cNvPr>
          <p:cNvSpPr>
            <a:spLocks noGrp="1"/>
          </p:cNvSpPr>
          <p:nvPr>
            <p:ph type="dt" sz="half" idx="14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D828AC8-820E-4828-846F-2F0A474BBACE}" type="datetime1">
              <a:rPr lang="en-GB"/>
              <a:pPr>
                <a:defRPr/>
              </a:pPr>
              <a:t>29/04/2019</a:t>
            </a:fld>
            <a:endParaRPr lang="en-US" dirty="0"/>
          </a:p>
        </p:txBody>
      </p:sp>
      <p:sp>
        <p:nvSpPr>
          <p:cNvPr id="6" name="Footer Placeholder 33">
            <a:extLst/>
          </p:cNvPr>
          <p:cNvSpPr>
            <a:spLocks noGrp="1"/>
          </p:cNvSpPr>
          <p:nvPr>
            <p:ph type="ftr" sz="quarter" idx="15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solidFill>
                  <a:srgbClr val="00A0D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5862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2936435"/>
            <a:ext cx="6858000" cy="1958295"/>
          </a:xfrm>
        </p:spPr>
        <p:txBody>
          <a:bodyPr anchor="b">
            <a:normAutofit/>
          </a:bodyPr>
          <a:lstStyle>
            <a:lvl1pPr algn="l">
              <a:defRPr sz="4200" b="0" i="0">
                <a:solidFill>
                  <a:srgbClr val="0098C3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4863994"/>
            <a:ext cx="6858000" cy="674274"/>
          </a:xfrm>
        </p:spPr>
        <p:txBody>
          <a:bodyPr anchor="b">
            <a:normAutofit/>
          </a:bodyPr>
          <a:lstStyle>
            <a:lvl1pPr marL="0" indent="0" algn="l">
              <a:buNone/>
              <a:defRPr sz="42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977029"/>
            <a:ext cx="2057400" cy="365125"/>
          </a:xfrm>
        </p:spPr>
        <p:txBody>
          <a:bodyPr anchor="b"/>
          <a:lstStyle>
            <a:lvl1pPr>
              <a:defRPr sz="1600" b="0" i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791" y="193780"/>
            <a:ext cx="3811410" cy="2077081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5735886"/>
            <a:ext cx="2921000" cy="3091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en-US" dirty="0" smtClean="0"/>
              <a:t>Version No.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365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791" y="193780"/>
            <a:ext cx="3811409" cy="20770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2936435"/>
            <a:ext cx="6858000" cy="1958295"/>
          </a:xfrm>
        </p:spPr>
        <p:txBody>
          <a:bodyPr anchor="b">
            <a:normAutofit/>
          </a:bodyPr>
          <a:lstStyle>
            <a:lvl1pPr algn="l">
              <a:defRPr sz="42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4863994"/>
            <a:ext cx="6858000" cy="674274"/>
          </a:xfrm>
        </p:spPr>
        <p:txBody>
          <a:bodyPr anchor="b">
            <a:normAutofit/>
          </a:bodyPr>
          <a:lstStyle>
            <a:lvl1pPr marL="0" indent="0" algn="l">
              <a:buNone/>
              <a:defRPr sz="42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977029"/>
            <a:ext cx="2057400" cy="365125"/>
          </a:xfrm>
        </p:spPr>
        <p:txBody>
          <a:bodyPr anchor="b"/>
          <a:lstStyle>
            <a:lvl1pPr>
              <a:defRPr sz="1600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5735886"/>
            <a:ext cx="2921000" cy="30914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en-US" dirty="0" smtClean="0"/>
              <a:t>Version No.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99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0098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88766"/>
            <a:ext cx="8049880" cy="1605964"/>
          </a:xfrm>
        </p:spPr>
        <p:txBody>
          <a:bodyPr anchor="b"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Slide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863994"/>
            <a:ext cx="8049880" cy="1225657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 heading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71" y="6109517"/>
            <a:ext cx="659167" cy="582296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6368" y="6247928"/>
            <a:ext cx="2057400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86DE6AE0-F1EF-4F4B-A1D9-9F4F8F2B11C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3792" y="6247927"/>
            <a:ext cx="5307743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698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88766"/>
            <a:ext cx="8049880" cy="1605964"/>
          </a:xfrm>
        </p:spPr>
        <p:txBody>
          <a:bodyPr anchor="b">
            <a:normAutofit/>
          </a:bodyPr>
          <a:lstStyle>
            <a:lvl1pPr>
              <a:defRPr sz="4200">
                <a:solidFill>
                  <a:srgbClr val="0098C3"/>
                </a:solidFill>
              </a:defRPr>
            </a:lvl1pPr>
          </a:lstStyle>
          <a:p>
            <a:r>
              <a:rPr lang="en-US" dirty="0" smtClean="0"/>
              <a:t>Divider Slide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863994"/>
            <a:ext cx="8049880" cy="1225657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 heading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71" y="6109517"/>
            <a:ext cx="659167" cy="582296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6368" y="6247928"/>
            <a:ext cx="2057400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86DE6AE0-F1EF-4F4B-A1D9-9F4F8F2B11C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3792" y="6247927"/>
            <a:ext cx="5307743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9362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rgbClr val="5757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88766"/>
            <a:ext cx="8049880" cy="1605964"/>
          </a:xfrm>
        </p:spPr>
        <p:txBody>
          <a:bodyPr anchor="b"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Slide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863994"/>
            <a:ext cx="8049880" cy="1225657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 heading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71" y="6109517"/>
            <a:ext cx="659167" cy="582296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6368" y="6247928"/>
            <a:ext cx="2057400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86DE6AE0-F1EF-4F4B-A1D9-9F4F8F2B11C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3792" y="6247927"/>
            <a:ext cx="5307743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229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2654" y="403546"/>
            <a:ext cx="8032696" cy="679903"/>
          </a:xfrm>
        </p:spPr>
        <p:txBody>
          <a:bodyPr anchor="b"/>
          <a:lstStyle>
            <a:lvl1pPr>
              <a:defRPr baseline="0">
                <a:solidFill>
                  <a:srgbClr val="0098C3"/>
                </a:solidFill>
              </a:defRPr>
            </a:lvl1pPr>
          </a:lstStyle>
          <a:p>
            <a:r>
              <a:rPr lang="en-US" smtClean="0"/>
              <a:t>Page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2654" y="1413863"/>
            <a:ext cx="7132223" cy="317350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Lorem ipsum dolor sit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amet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consectetur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adipiscing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elit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. Maecenas in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est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et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justo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euismod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tincidunt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a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eget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massa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.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Donec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dignissim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ex vitae libero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congue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eu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convallis lacus maximus.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Etiam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sed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odio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nec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mauris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sollicitudin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dictum at sit </a:t>
            </a:r>
            <a:r>
              <a:rPr lang="en-US" sz="32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amet</a:t>
            </a:r>
            <a:r>
              <a:rPr lang="en-US" sz="3200" dirty="0" smtClean="0">
                <a:latin typeface="Helvetica Neue Light" charset="0"/>
                <a:ea typeface="Helvetica Neue Light" charset="0"/>
                <a:cs typeface="Helvetica Neue Light" charset="0"/>
              </a:rPr>
              <a:t> lacus. </a:t>
            </a:r>
            <a:endParaRPr lang="en-US" sz="320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71" y="6109517"/>
            <a:ext cx="659166" cy="582296"/>
          </a:xfrm>
          <a:prstGeom prst="rect">
            <a:avLst/>
          </a:prstGeom>
        </p:spPr>
      </p:pic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2048" y="6247927"/>
            <a:ext cx="5309487" cy="365125"/>
          </a:xfrm>
        </p:spPr>
        <p:txBody>
          <a:bodyPr/>
          <a:lstStyle>
            <a:lvl1pPr>
              <a:defRPr>
                <a:solidFill>
                  <a:srgbClr val="0098C3"/>
                </a:solidFill>
              </a:defRPr>
            </a:lvl1pPr>
          </a:lstStyle>
          <a:p>
            <a:endParaRPr lang="en-US" smtClean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7818" y="6247926"/>
            <a:ext cx="1885950" cy="365125"/>
          </a:xfrm>
        </p:spPr>
        <p:txBody>
          <a:bodyPr/>
          <a:lstStyle>
            <a:lvl1pPr>
              <a:defRPr>
                <a:solidFill>
                  <a:srgbClr val="0098C3"/>
                </a:solidFill>
              </a:defRPr>
            </a:lvl1pPr>
          </a:lstStyle>
          <a:p>
            <a:fld id="{86DE6AE0-F1EF-4F4B-A1D9-9F4F8F2B11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86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9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319D7-53F4-4BAB-A796-7DA2A37DA31E}" type="datetimeFigureOut">
              <a:rPr lang="en-GB" smtClean="0"/>
              <a:t>29/04/2019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FFB6F-4F11-444A-933C-51EAED1826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49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1846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18464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184647"/>
            <a:ext cx="188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86DE6AE0-F1EF-4F4B-A1D9-9F4F8F2B11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319D7-53F4-4BAB-A796-7DA2A37DA3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FFB6F-4F11-444A-933C-51EAED1826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34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90A1B-ABBF-4260-A22B-EBFD9CB052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A28EE-3294-44B3-A954-F4AEB2021F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9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bd-logo-web-green-en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5862638"/>
            <a:ext cx="19081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5888"/>
            <a:ext cx="43910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9" name="Picture 10" descr="COP10-en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5113" y="5516563"/>
            <a:ext cx="1036637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273685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3" descr="un-logo-iyf-green-sm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319088"/>
            <a:ext cx="863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9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483A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483A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483A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483A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483A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483A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483A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483A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483A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483A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483A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483A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83A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83A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83A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83A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83A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83A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8784" y="1772816"/>
            <a:ext cx="6468016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817" r:id="rId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1846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18464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184647"/>
            <a:ext cx="188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86DE6AE0-F1EF-4F4B-A1D9-9F4F8F2B11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4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D456306-649F-4DE4-8B69-9E591C579C2C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4/29/2019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C57C13F-0C10-48AD-BFCA-1EC3599D79D1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15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83680"/>
            <a:ext cx="9141620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901953"/>
            <a:ext cx="713232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363D3D">
                    <a:lumMod val="75000"/>
                  </a:srgbClr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A66FFC4-1542-4DAA-837B-D6921D33E8CC}" type="datetime1">
              <a:rPr lang="en-US" smtClean="0">
                <a:solidFill>
                  <a:srgbClr val="363D3D">
                    <a:lumMod val="75000"/>
                  </a:srgbClr>
                </a:solidFill>
              </a:rPr>
              <a:pPr/>
              <a:t>4/29/2019</a:t>
            </a:fld>
            <a:endParaRPr lang="en-US" dirty="0">
              <a:solidFill>
                <a:srgbClr val="363D3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A8D9AD5-F248-4919-864A-CFD76CC027D6}" type="slidenum">
              <a:rPr lang="en-US" smtClean="0">
                <a:solidFill>
                  <a:srgbClr val="363D3D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63D3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906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83680"/>
            <a:ext cx="9141620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901953"/>
            <a:ext cx="713232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363D3D">
                    <a:lumMod val="75000"/>
                  </a:srgbClr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A66FFC4-1542-4DAA-837B-D6921D33E8CC}" type="datetime1">
              <a:rPr lang="en-US" smtClean="0">
                <a:solidFill>
                  <a:srgbClr val="363D3D">
                    <a:lumMod val="75000"/>
                  </a:srgbClr>
                </a:solidFill>
              </a:rPr>
              <a:pPr/>
              <a:t>4/29/2019</a:t>
            </a:fld>
            <a:endParaRPr lang="en-US" dirty="0">
              <a:solidFill>
                <a:srgbClr val="363D3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A8D9AD5-F248-4919-864A-CFD76CC027D6}" type="slidenum">
              <a:rPr lang="en-US" smtClean="0">
                <a:solidFill>
                  <a:srgbClr val="363D3D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63D3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256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8784" y="1772816"/>
            <a:ext cx="6468016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23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9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9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6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9.png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9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00100" y="1775197"/>
            <a:ext cx="7200900" cy="230187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Achieving targets </a:t>
            </a:r>
            <a:br>
              <a:rPr lang="en-US" sz="4800" b="1" dirty="0" smtClean="0"/>
            </a:br>
            <a:r>
              <a:rPr lang="en-US" sz="4800" b="1" dirty="0" smtClean="0"/>
              <a:t>by 2020 and beyond</a:t>
            </a:r>
            <a:endParaRPr lang="en-US" sz="2800" b="1" i="1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971550" y="5445224"/>
            <a:ext cx="7200900" cy="1014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sz="2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TREVOR SANDWITH</a:t>
            </a:r>
            <a:endParaRPr lang="en-US" dirty="0">
              <a:solidFill>
                <a:prstClr val="white"/>
              </a:solidFill>
            </a:endParaRPr>
          </a:p>
          <a:p>
            <a:r>
              <a:rPr lang="en-US" dirty="0" smtClean="0">
                <a:solidFill>
                  <a:prstClr val="white"/>
                </a:solidFill>
              </a:rPr>
              <a:t>IUCN GLOBAL PROTECTED AREAS PROGRAMME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28" y="74350"/>
            <a:ext cx="1816100" cy="177767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13615" y="1854008"/>
            <a:ext cx="3617686" cy="32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40159" y="63500"/>
            <a:ext cx="7203841" cy="179050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7882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1560" y="188640"/>
            <a:ext cx="2088232" cy="2520280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2"/>
          <p:cNvGrpSpPr/>
          <p:nvPr/>
        </p:nvGrpSpPr>
        <p:grpSpPr>
          <a:xfrm>
            <a:off x="467544" y="2996952"/>
            <a:ext cx="2411839" cy="3528392"/>
            <a:chOff x="1792650" y="2171041"/>
            <a:chExt cx="1447349" cy="2653494"/>
          </a:xfrm>
        </p:grpSpPr>
        <p:sp>
          <p:nvSpPr>
            <p:cNvPr id="4" name="Round Same Side Corner Rectangle 3"/>
            <p:cNvSpPr/>
            <p:nvPr/>
          </p:nvSpPr>
          <p:spPr>
            <a:xfrm rot="10800000">
              <a:off x="1792650" y="2171041"/>
              <a:ext cx="1447349" cy="2653494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 Same Side Corner Rectangle 4"/>
            <p:cNvSpPr/>
            <p:nvPr/>
          </p:nvSpPr>
          <p:spPr>
            <a:xfrm rot="21600000">
              <a:off x="1837161" y="2171041"/>
              <a:ext cx="1358327" cy="2608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t" anchorCtr="0">
              <a:noAutofit/>
            </a:bodyPr>
            <a:lstStyle/>
            <a:p>
              <a:pPr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2.1 Identify major site values</a:t>
              </a:r>
            </a:p>
            <a:p>
              <a:pPr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2.2 Design for long-term conservation</a:t>
              </a:r>
            </a:p>
            <a:p>
              <a:pPr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2.3 Understand threats and challenges</a:t>
              </a:r>
            </a:p>
            <a:p>
              <a:pPr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2.4 Understand social and economic context</a:t>
              </a:r>
              <a:endPara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9698" y="2878527"/>
            <a:ext cx="2671925" cy="37916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852937"/>
            <a:ext cx="2673653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09698" y="548680"/>
            <a:ext cx="5592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especially areas of particular importance for biodiversity and ecosystem services ….</a:t>
            </a:r>
            <a:endParaRPr lang="en-GB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87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0431" y="664117"/>
            <a:ext cx="4382512" cy="1756771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Helvetica Neue Light"/>
              </a:rPr>
              <a:t>The IUCN Red List of Threatened Species™</a:t>
            </a:r>
            <a:endParaRPr lang="en-US" sz="3600" b="1" dirty="0">
              <a:latin typeface="Helvetica Neue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E6AE0-F1EF-4F4B-A1D9-9F4F8F2B11C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51537" y="7816"/>
            <a:ext cx="3192463" cy="2352675"/>
          </a:xfrm>
          <a:prstGeom prst="rect">
            <a:avLst/>
          </a:prstGeom>
        </p:spPr>
      </p:pic>
      <p:pic>
        <p:nvPicPr>
          <p:cNvPr id="8" name="Picture 3" descr="Redlist_en_front_cov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037909" y="360394"/>
            <a:ext cx="1234306" cy="175677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0" name="Text Placeholder 3"/>
          <p:cNvSpPr txBox="1">
            <a:spLocks/>
          </p:cNvSpPr>
          <p:nvPr/>
        </p:nvSpPr>
        <p:spPr>
          <a:xfrm>
            <a:off x="468028" y="4094773"/>
            <a:ext cx="4658744" cy="1854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 i="1" dirty="0" smtClean="0">
                <a:solidFill>
                  <a:srgbClr val="000000"/>
                </a:solidFill>
              </a:rPr>
              <a:t>Coverage</a:t>
            </a: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Contains assessments for </a:t>
            </a:r>
            <a:r>
              <a:rPr lang="en-US" b="1" dirty="0" smtClean="0">
                <a:solidFill>
                  <a:srgbClr val="000000"/>
                </a:solidFill>
              </a:rPr>
              <a:t>91,523</a:t>
            </a:r>
            <a:r>
              <a:rPr lang="en-US" dirty="0" smtClean="0">
                <a:solidFill>
                  <a:srgbClr val="000000"/>
                </a:solidFill>
              </a:rPr>
              <a:t> species.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By 2020 it contains </a:t>
            </a:r>
            <a:r>
              <a:rPr lang="en-US" b="1" dirty="0" smtClean="0">
                <a:solidFill>
                  <a:srgbClr val="000000"/>
                </a:solidFill>
              </a:rPr>
              <a:t>160,000</a:t>
            </a:r>
            <a:r>
              <a:rPr lang="en-US" dirty="0" smtClean="0">
                <a:solidFill>
                  <a:srgbClr val="000000"/>
                </a:solidFill>
              </a:rPr>
              <a:t> species so that The IUCN Red List becomes a ‘</a:t>
            </a:r>
            <a:r>
              <a:rPr lang="en-US" b="1" dirty="0" smtClean="0">
                <a:solidFill>
                  <a:srgbClr val="000000"/>
                </a:solidFill>
              </a:rPr>
              <a:t>Barometer of Life</a:t>
            </a:r>
            <a:r>
              <a:rPr lang="en-US" dirty="0" smtClean="0">
                <a:solidFill>
                  <a:srgbClr val="000000"/>
                </a:solidFill>
              </a:rPr>
              <a:t>’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2396" y="4476350"/>
            <a:ext cx="2915723" cy="214873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057647" y="2372558"/>
            <a:ext cx="4048856" cy="1759510"/>
            <a:chOff x="5046957" y="2381415"/>
            <a:chExt cx="4059547" cy="179985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4367" y="2381415"/>
              <a:ext cx="1274978" cy="1799853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6957" y="2381415"/>
              <a:ext cx="1272558" cy="1799853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4963" y="2381415"/>
              <a:ext cx="1401541" cy="1799853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19019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35426"/>
            <a:ext cx="6549390" cy="891155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KBA Partnership and Standards</a:t>
            </a:r>
            <a:endParaRPr lang="en-GB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524" y="1669002"/>
            <a:ext cx="3580780" cy="481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5429" y="1669002"/>
            <a:ext cx="4361361" cy="449457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2600" dirty="0">
                <a:latin typeface="Helvetica Neue Light"/>
              </a:rPr>
              <a:t>First time conservation community has agreed on a common approach to </a:t>
            </a:r>
            <a:r>
              <a:rPr lang="en-GB" sz="2600" dirty="0" smtClean="0">
                <a:latin typeface="Helvetica Neue Light"/>
              </a:rPr>
              <a:t>identifying </a:t>
            </a:r>
            <a:r>
              <a:rPr lang="en-GB" sz="2600" dirty="0">
                <a:latin typeface="Helvetica Neue Light"/>
              </a:rPr>
              <a:t>sites</a:t>
            </a:r>
          </a:p>
          <a:p>
            <a:r>
              <a:rPr lang="en-GB" sz="2600" dirty="0">
                <a:latin typeface="Helvetica Neue Light"/>
              </a:rPr>
              <a:t>Identification of the most important sites globally for conservation</a:t>
            </a:r>
          </a:p>
          <a:p>
            <a:r>
              <a:rPr lang="en-GB" sz="2600" dirty="0">
                <a:latin typeface="Helvetica Neue Light"/>
              </a:rPr>
              <a:t>Sites that make significant contributions to the global persistence of </a:t>
            </a:r>
            <a:r>
              <a:rPr lang="en-GB" sz="2600" dirty="0" smtClean="0">
                <a:latin typeface="Helvetica Neue Light"/>
              </a:rPr>
              <a:t>biodiversity</a:t>
            </a:r>
          </a:p>
        </p:txBody>
      </p:sp>
    </p:spTree>
    <p:extLst>
      <p:ext uri="{BB962C8B-B14F-4D97-AF65-F5344CB8AC3E}">
        <p14:creationId xmlns:p14="http://schemas.microsoft.com/office/powerpoint/2010/main" val="414667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5576" y="404664"/>
            <a:ext cx="2088232" cy="2448272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2"/>
          <p:cNvGrpSpPr/>
          <p:nvPr/>
        </p:nvGrpSpPr>
        <p:grpSpPr>
          <a:xfrm>
            <a:off x="539552" y="3068960"/>
            <a:ext cx="2520280" cy="3528392"/>
            <a:chOff x="3384735" y="2171041"/>
            <a:chExt cx="1447349" cy="2653494"/>
          </a:xfrm>
        </p:grpSpPr>
        <p:sp>
          <p:nvSpPr>
            <p:cNvPr id="4" name="Round Same Side Corner Rectangle 3"/>
            <p:cNvSpPr/>
            <p:nvPr/>
          </p:nvSpPr>
          <p:spPr>
            <a:xfrm rot="10800000">
              <a:off x="3384735" y="2171041"/>
              <a:ext cx="1447349" cy="2653494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 Same Side Corner Rectangle 4"/>
            <p:cNvSpPr/>
            <p:nvPr/>
          </p:nvSpPr>
          <p:spPr>
            <a:xfrm rot="21600000">
              <a:off x="3429246" y="2171041"/>
              <a:ext cx="1358327" cy="2608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t" anchorCtr="0">
              <a:noAutofit/>
            </a:bodyPr>
            <a:lstStyle/>
            <a:p>
              <a:pPr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6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3.1 Long-term management plan</a:t>
              </a:r>
            </a:p>
            <a:p>
              <a:pPr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6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3.2 Manage ecological conditions</a:t>
              </a:r>
            </a:p>
            <a:p>
              <a:pPr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6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3.3 Manage within social and economic context</a:t>
              </a:r>
            </a:p>
            <a:p>
              <a:pPr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6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3.4 Manage threats</a:t>
              </a:r>
            </a:p>
            <a:p>
              <a:pPr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6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3.5 Effectively enforce laws</a:t>
              </a:r>
            </a:p>
            <a:p>
              <a:pPr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6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3.6 Manage access and use</a:t>
              </a:r>
            </a:p>
            <a:p>
              <a:pPr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6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3.7 Measure success</a:t>
              </a:r>
              <a:endParaRPr lang="en-GB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7516" y="377305"/>
            <a:ext cx="2304256" cy="3325377"/>
          </a:xfrm>
          <a:prstGeom prst="rect">
            <a:avLst/>
          </a:prstGeom>
          <a:noFill/>
          <a:ln w="15875">
            <a:solidFill>
              <a:sysClr val="windowText" lastClr="000000"/>
            </a:solidFill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7691" y="3717032"/>
            <a:ext cx="5212781" cy="266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01397" y="706459"/>
            <a:ext cx="3212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 effectively managed ….</a:t>
            </a:r>
          </a:p>
        </p:txBody>
      </p:sp>
    </p:spTree>
    <p:extLst>
      <p:ext uri="{BB962C8B-B14F-4D97-AF65-F5344CB8AC3E}">
        <p14:creationId xmlns:p14="http://schemas.microsoft.com/office/powerpoint/2010/main" val="4129570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071813" y="285750"/>
            <a:ext cx="2571750" cy="1143000"/>
          </a:xfrm>
          <a:prstGeom prst="rect">
            <a:avLst/>
          </a:prstGeom>
        </p:spPr>
        <p:txBody>
          <a:bodyPr lIns="73152" rIns="45720" bIns="0" anchor="b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>
              <a:spcBef>
                <a:spcPct val="0"/>
              </a:spcBef>
              <a:defRPr/>
            </a:pPr>
            <a:endParaRPr lang="en-US" sz="3200" dirty="0">
              <a:solidFill>
                <a:srgbClr val="F0AD00">
                  <a:satMod val="150000"/>
                </a:srgb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71802" y="214314"/>
            <a:ext cx="5857916" cy="1142984"/>
          </a:xfrm>
          <a:prstGeom prst="rect">
            <a:avLst/>
          </a:prstGeom>
        </p:spPr>
        <p:txBody>
          <a:bodyPr lIns="73152" rIns="45720" bIns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dirty="0">
                <a:solidFill>
                  <a:srgbClr val="F0AD00">
                    <a:satMod val="150000"/>
                  </a:srgbClr>
                </a:solidFill>
              </a:rPr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224202" y="142876"/>
            <a:ext cx="5857916" cy="1142984"/>
          </a:xfrm>
          <a:prstGeom prst="rect">
            <a:avLst/>
          </a:prstGeom>
        </p:spPr>
        <p:txBody>
          <a:bodyPr lIns="73152" rIns="45720" bIns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F0AD00">
                    <a:satMod val="150000"/>
                  </a:srgbClr>
                </a:solidFill>
              </a:rPr>
              <a:t>The IUCN - WCPA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F0AD00">
                    <a:satMod val="150000"/>
                  </a:srgbClr>
                </a:solidFill>
              </a:rPr>
              <a:t>PAME Framework 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166938"/>
            <a:ext cx="2914650" cy="4191000"/>
          </a:xfrm>
          <a:prstGeom prst="rect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857375"/>
            <a:ext cx="2987675" cy="43116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458913"/>
            <a:ext cx="2755900" cy="5373687"/>
          </a:xfrm>
        </p:spPr>
      </p:pic>
    </p:spTree>
    <p:extLst>
      <p:ext uri="{BB962C8B-B14F-4D97-AF65-F5344CB8AC3E}">
        <p14:creationId xmlns:p14="http://schemas.microsoft.com/office/powerpoint/2010/main" val="123664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9552" y="404664"/>
            <a:ext cx="2233712" cy="2448272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2"/>
          <p:cNvGrpSpPr/>
          <p:nvPr/>
        </p:nvGrpSpPr>
        <p:grpSpPr>
          <a:xfrm>
            <a:off x="323528" y="3140968"/>
            <a:ext cx="2581884" cy="3240360"/>
            <a:chOff x="200566" y="2171041"/>
            <a:chExt cx="1447349" cy="2653494"/>
          </a:xfrm>
        </p:grpSpPr>
        <p:sp>
          <p:nvSpPr>
            <p:cNvPr id="4" name="Round Same Side Corner Rectangle 3"/>
            <p:cNvSpPr/>
            <p:nvPr/>
          </p:nvSpPr>
          <p:spPr>
            <a:xfrm rot="10800000">
              <a:off x="200566" y="2171041"/>
              <a:ext cx="1447349" cy="2653494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 Same Side Corner Rectangle 4"/>
            <p:cNvSpPr/>
            <p:nvPr/>
          </p:nvSpPr>
          <p:spPr>
            <a:xfrm rot="21600000">
              <a:off x="245077" y="2171041"/>
              <a:ext cx="1358327" cy="2608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t" anchorCtr="0">
              <a:noAutofit/>
            </a:bodyPr>
            <a:lstStyle/>
            <a:p>
              <a:pPr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1.1 Guarantee legitimacy and voice</a:t>
              </a:r>
            </a:p>
            <a:p>
              <a:pPr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1.2 Achieve transparency and accountability</a:t>
              </a:r>
            </a:p>
            <a:p>
              <a:pPr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1.3 Enable governance vitality and capacity to respond adaptively</a:t>
              </a:r>
              <a:endPara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0127" y="2934556"/>
            <a:ext cx="2464861" cy="34714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847316"/>
            <a:ext cx="2520280" cy="35587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001396" y="706459"/>
            <a:ext cx="56750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…. equitably managed ....</a:t>
            </a:r>
          </a:p>
        </p:txBody>
      </p:sp>
    </p:spTree>
    <p:extLst>
      <p:ext uri="{BB962C8B-B14F-4D97-AF65-F5344CB8AC3E}">
        <p14:creationId xmlns:p14="http://schemas.microsoft.com/office/powerpoint/2010/main" val="1879073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53640" y="343342"/>
            <a:ext cx="7886700" cy="56296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Governance diversity: 4 governance types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26750152"/>
              </p:ext>
            </p:extLst>
          </p:nvPr>
        </p:nvGraphicFramePr>
        <p:xfrm>
          <a:off x="604892" y="1289888"/>
          <a:ext cx="5682216" cy="4383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384243" y="1186641"/>
            <a:ext cx="1205025" cy="1014299"/>
          </a:xfrm>
          <a:prstGeom prst="round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ounded Rectangle 8"/>
          <p:cNvSpPr/>
          <p:nvPr/>
        </p:nvSpPr>
        <p:spPr>
          <a:xfrm>
            <a:off x="6373346" y="2291084"/>
            <a:ext cx="1215922" cy="1182141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ounded Rectangle 9"/>
          <p:cNvSpPr/>
          <p:nvPr/>
        </p:nvSpPr>
        <p:spPr>
          <a:xfrm>
            <a:off x="6329583" y="3473224"/>
            <a:ext cx="1259686" cy="1049234"/>
          </a:xfrm>
          <a:prstGeom prst="round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Rounded Rectangle 10"/>
          <p:cNvSpPr/>
          <p:nvPr/>
        </p:nvSpPr>
        <p:spPr>
          <a:xfrm>
            <a:off x="6329582" y="4554818"/>
            <a:ext cx="1259685" cy="1119031"/>
          </a:xfrm>
          <a:prstGeom prst="round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068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54434">
            <a:off x="562682" y="2739245"/>
            <a:ext cx="7553325" cy="401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41772">
            <a:off x="1837617" y="-133239"/>
            <a:ext cx="6082163" cy="3995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89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8725"/>
            <a:ext cx="2633018" cy="37269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764704"/>
            <a:ext cx="391477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2157" y="1871464"/>
            <a:ext cx="3358294" cy="4725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020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004" y="953344"/>
            <a:ext cx="8229600" cy="59046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Autre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mesure de conservation efficace par zone » signifie « une zone géographiquement délimitée, autre qu’une aire protégée, qui est réglementée et gérée de façon à obtenir des résultats positifs et durables à long terme pour la conservation </a:t>
            </a:r>
            <a:r>
              <a:rPr lang="fr-FR" sz="2400" b="1" i="1" dirty="0">
                <a:solidFill>
                  <a:schemeClr val="accent6">
                    <a:lumMod val="75000"/>
                  </a:schemeClr>
                </a:solidFill>
              </a:rPr>
              <a:t>in situ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de la diversité biologique, y compris des fonctions et services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écosystémiques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connexes et, le cas échéant, des valeurs culturelles, spirituelles, socioéconomiques et d’autres valeurs pertinentes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localement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rgbClr val="FF6600"/>
              </a:solidFill>
            </a:endParaRPr>
          </a:p>
          <a:p>
            <a:pPr marL="0" indent="0" algn="just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A geographically </a:t>
            </a:r>
            <a:r>
              <a:rPr lang="en-US" sz="2400" b="1" dirty="0">
                <a:solidFill>
                  <a:srgbClr val="0070C0"/>
                </a:solidFill>
              </a:rPr>
              <a:t>defined area other than a Protected Area, which is governed and managed in ways that achieve positive and sustained long</a:t>
            </a:r>
            <a:r>
              <a:rPr lang="en-US" sz="2400" b="1" dirty="0" smtClean="0">
                <a:solidFill>
                  <a:srgbClr val="0070C0"/>
                </a:solidFill>
              </a:rPr>
              <a:t>-term </a:t>
            </a:r>
            <a:r>
              <a:rPr lang="en-US" sz="2400" b="1" dirty="0">
                <a:solidFill>
                  <a:srgbClr val="0070C0"/>
                </a:solidFill>
              </a:rPr>
              <a:t>outcomes for the in situ conservation of biodiversity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>
                <a:solidFill>
                  <a:srgbClr val="0070C0"/>
                </a:solidFill>
              </a:rPr>
              <a:t>with associated ecosystem functions and services and where applicable, cultural, spiritual, socio–economic, and other locally relevant </a:t>
            </a:r>
            <a:r>
              <a:rPr lang="en-US" sz="2400" b="1" dirty="0" smtClean="0">
                <a:solidFill>
                  <a:srgbClr val="0070C0"/>
                </a:solidFill>
              </a:rPr>
              <a:t>values</a:t>
            </a:r>
            <a:endParaRPr lang="en-US" sz="2400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n-CA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58515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Other effective area-based conservation measures</a:t>
            </a:r>
          </a:p>
        </p:txBody>
      </p:sp>
    </p:spTree>
    <p:extLst>
      <p:ext uri="{BB962C8B-B14F-4D97-AF65-F5344CB8AC3E}">
        <p14:creationId xmlns:p14="http://schemas.microsoft.com/office/powerpoint/2010/main" val="423844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8"/>
          <p:cNvSpPr>
            <a:spLocks noGrp="1"/>
          </p:cNvSpPr>
          <p:nvPr>
            <p:ph idx="1"/>
          </p:nvPr>
        </p:nvSpPr>
        <p:spPr>
          <a:xfrm>
            <a:off x="500034" y="1357298"/>
            <a:ext cx="8318500" cy="50960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Aichi Target 11:</a:t>
            </a:r>
          </a:p>
          <a:p>
            <a:pPr marL="0" indent="0">
              <a:buNone/>
            </a:pPr>
            <a:endParaRPr lang="en-GB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 least 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17 % of terrestrial and inland water</a:t>
            </a:r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and 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10 % of coastal and marine areas</a:t>
            </a:r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marL="0" indent="0">
              <a:buNone/>
            </a:pPr>
            <a:endParaRPr lang="en-GB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especially areas </a:t>
            </a:r>
            <a:r>
              <a:rPr lang="en-GB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particular importance </a:t>
            </a:r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 biodiversity and ecosystem services, are conserved</a:t>
            </a:r>
          </a:p>
          <a:p>
            <a:pPr marL="0" indent="0">
              <a:buNone/>
            </a:pPr>
            <a:endParaRPr lang="en-GB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through </a:t>
            </a:r>
            <a:r>
              <a:rPr lang="en-GB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effectively and equitably managed</a:t>
            </a:r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 marL="0" indent="0">
              <a:buNone/>
            </a:pPr>
            <a:r>
              <a:rPr lang="en-GB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ecologically representative </a:t>
            </a:r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 </a:t>
            </a:r>
            <a:r>
              <a:rPr lang="en-GB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well-connected systems </a:t>
            </a:r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of protected areas, and</a:t>
            </a:r>
          </a:p>
          <a:p>
            <a:pPr marL="0" indent="0">
              <a:buNone/>
            </a:pPr>
            <a:endParaRPr lang="en-GB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other </a:t>
            </a:r>
            <a:r>
              <a:rPr lang="en-GB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effective</a:t>
            </a:r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area-based conservation measures</a:t>
            </a:r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 marL="0" indent="0">
              <a:buNone/>
            </a:pPr>
            <a:endParaRPr lang="en-GB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 integrated into the wider landscape and seascape.</a:t>
            </a:r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457200" y="58452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 smtClean="0">
                <a:solidFill>
                  <a:srgbClr val="002060"/>
                </a:solidFill>
              </a:rPr>
              <a:t>Quantitative and qualitative outcomes:</a:t>
            </a:r>
            <a:endParaRPr lang="en-GB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Image result for Convention on Biodiversity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80727"/>
            <a:ext cx="888033" cy="88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225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752167"/>
              </p:ext>
            </p:extLst>
          </p:nvPr>
        </p:nvGraphicFramePr>
        <p:xfrm>
          <a:off x="1" y="952400"/>
          <a:ext cx="9144000" cy="517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297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65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SPECTRUM </a:t>
            </a:r>
            <a:r>
              <a:rPr lang="en-US" dirty="0">
                <a:solidFill>
                  <a:srgbClr val="FFFFFF"/>
                </a:solidFill>
              </a:rPr>
              <a:t>OF OECMs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79914"/>
              </p:ext>
            </p:extLst>
          </p:nvPr>
        </p:nvGraphicFramePr>
        <p:xfrm>
          <a:off x="335406" y="1922244"/>
          <a:ext cx="8229600" cy="839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0223718"/>
              </p:ext>
            </p:extLst>
          </p:nvPr>
        </p:nvGraphicFramePr>
        <p:xfrm>
          <a:off x="335406" y="1082248"/>
          <a:ext cx="8229600" cy="839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17440"/>
              </p:ext>
            </p:extLst>
          </p:nvPr>
        </p:nvGraphicFramePr>
        <p:xfrm>
          <a:off x="171610" y="2697433"/>
          <a:ext cx="8843681" cy="4160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7584" y="58515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Other effective area-based conservation measures</a:t>
            </a:r>
          </a:p>
        </p:txBody>
      </p:sp>
    </p:spTree>
    <p:extLst>
      <p:ext uri="{BB962C8B-B14F-4D97-AF65-F5344CB8AC3E}">
        <p14:creationId xmlns:p14="http://schemas.microsoft.com/office/powerpoint/2010/main" val="177502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" y="914400"/>
            <a:ext cx="84010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544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197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2020 is a Policy Super Year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899" y="1593593"/>
            <a:ext cx="4601158" cy="4444431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IUCN WCC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Renewal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’ of the Strategic Plan for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Biodiversity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COP15, China, 2020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Agenda 2030 integration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nparalleled opportunity to secure life support system of the planet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E6AE0-F1EF-4F4B-A1D9-9F4F8F2B11C1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0" name="Picture 6" descr="Image result for IUCN WC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8057" y="1981627"/>
            <a:ext cx="3540247" cy="266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4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47597" y="197758"/>
            <a:ext cx="6224066" cy="1016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Five Strategic Goals </a:t>
            </a:r>
            <a:r>
              <a:rPr lang="en-GB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4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Content Placeholder 3"/>
          <p:cNvSpPr>
            <a:spLocks noGrp="1"/>
          </p:cNvSpPr>
          <p:nvPr>
            <p:ph sz="half" idx="1"/>
          </p:nvPr>
        </p:nvSpPr>
        <p:spPr>
          <a:xfrm>
            <a:off x="516671" y="1187814"/>
            <a:ext cx="4954115" cy="4986337"/>
          </a:xfrm>
        </p:spPr>
        <p:txBody>
          <a:bodyPr>
            <a:normAutofit fontScale="92500" lnSpcReduction="20000"/>
          </a:bodyPr>
          <a:lstStyle/>
          <a:p>
            <a:r>
              <a:rPr lang="en-GB" sz="2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Tackling </a:t>
            </a:r>
            <a:r>
              <a:rPr lang="en-GB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underlying causes of biodiversity </a:t>
            </a:r>
            <a:r>
              <a:rPr lang="en-GB" sz="2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</a:p>
          <a:p>
            <a:r>
              <a:rPr lang="en-GB" sz="2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Alleviating </a:t>
            </a:r>
            <a:r>
              <a:rPr lang="en-GB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direct </a:t>
            </a:r>
            <a:r>
              <a:rPr lang="en-GB" sz="2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pressures</a:t>
            </a:r>
          </a:p>
          <a:p>
            <a:r>
              <a:rPr lang="en-GB" sz="2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 </a:t>
            </a:r>
            <a:r>
              <a:rPr lang="en-GB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biodiversity </a:t>
            </a:r>
            <a:r>
              <a:rPr lang="en-GB" sz="2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</a:t>
            </a:r>
          </a:p>
          <a:p>
            <a:r>
              <a:rPr lang="en-GB" sz="2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Enhancing benefits </a:t>
            </a:r>
            <a:r>
              <a:rPr lang="en-GB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</a:p>
          <a:p>
            <a:r>
              <a:rPr lang="en-GB" sz="2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</a:t>
            </a:r>
            <a:r>
              <a:rPr lang="en-GB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of </a:t>
            </a:r>
            <a:r>
              <a:rPr lang="en-GB" sz="2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responses</a:t>
            </a:r>
          </a:p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Align with Drivers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, Pressures, State, Impacts, Responses framework </a:t>
            </a:r>
            <a:endParaRPr lang="en-G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Robust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coherent; buy in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Transformational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change is required to achieve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them 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GB" altLang="en-US" sz="1600" dirty="0" smtClean="0"/>
          </a:p>
          <a:p>
            <a:endParaRPr lang="en-GB" altLang="en-US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71" y="6109517"/>
            <a:ext cx="659166" cy="582296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17449FA-CB5E-F04D-8D4A-49CF31D8AC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5875" y="804863"/>
            <a:ext cx="2751428" cy="505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9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203" y="288286"/>
            <a:ext cx="8483172" cy="1325563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Post-2020 global ‘Aichi’ targets for 2030</a:t>
            </a:r>
            <a:r>
              <a:rPr lang="en-GB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671" y="1354130"/>
            <a:ext cx="5171012" cy="477377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Measurability of all targets to be improved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Science-based</a:t>
            </a:r>
          </a:p>
          <a:p>
            <a:pPr>
              <a:lnSpc>
                <a:spcPct val="110000"/>
              </a:lnSpc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Address commitment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gaps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(necessary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action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not encapsulated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in a target) </a:t>
            </a:r>
            <a:endParaRPr lang="en-G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gaps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(target not 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implemented) </a:t>
            </a:r>
          </a:p>
          <a:p>
            <a:pPr>
              <a:lnSpc>
                <a:spcPct val="110000"/>
              </a:lnSpc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Targets should have clear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outcomes that demonstrably contribute to 2030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Mission (and SDGs), and 2050 Vision </a:t>
            </a:r>
          </a:p>
          <a:p>
            <a:pPr>
              <a:lnSpc>
                <a:spcPct val="110000"/>
              </a:lnSpc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targets have buy in; gaps</a:t>
            </a:r>
          </a:p>
          <a:p>
            <a:pPr>
              <a:lnSpc>
                <a:spcPct val="110000"/>
              </a:lnSpc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Better articulate benefits to people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3348" y="1945555"/>
            <a:ext cx="4083050" cy="38655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Content Placeholder 3" descr="Résultat de recherche d'images pour &quot;target&quot;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7683" y="2069025"/>
            <a:ext cx="3103695" cy="3271378"/>
          </a:xfrm>
          <a:prstGeom prst="rect">
            <a:avLst/>
          </a:prstGeom>
        </p:spPr>
      </p:pic>
      <p:pic>
        <p:nvPicPr>
          <p:cNvPr id="6" name="Picture 4" descr="Résultat de recherche d'images pour &quot;evidence based&quot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7" b="-2042"/>
          <a:stretch>
            <a:fillRect/>
          </a:stretch>
        </p:blipFill>
        <p:spPr bwMode="auto">
          <a:xfrm>
            <a:off x="7011358" y="3873260"/>
            <a:ext cx="2004355" cy="146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71" y="6109517"/>
            <a:ext cx="659166" cy="5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5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82" y="188641"/>
            <a:ext cx="8280866" cy="720079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/>
            </a:r>
            <a:br>
              <a:rPr lang="en-GB" sz="36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en-GB" sz="36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Voluntary </a:t>
            </a:r>
            <a:r>
              <a:rPr lang="en-GB" sz="3600" b="1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commitments: beyond </a:t>
            </a:r>
            <a:r>
              <a:rPr lang="en-GB" sz="36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States</a:t>
            </a:r>
            <a:endParaRPr lang="en-GB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54593"/>
            <a:ext cx="4557687" cy="2820607"/>
          </a:xfrm>
        </p:spPr>
        <p:txBody>
          <a:bodyPr>
            <a:noAutofit/>
          </a:bodyPr>
          <a:lstStyle/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Analogous to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UNFCCC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COP21,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Paris (Action Agenda)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Voluntary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biodiversity commitments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 COP15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Huge opportunity for business, cities…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‘Global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stocktakes’ to monitor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progress: to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enable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countries (and non state actors)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ratchet up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1967" y="2191480"/>
            <a:ext cx="3875581" cy="258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0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45630">
            <a:off x="-146339" y="494769"/>
            <a:ext cx="4985438" cy="224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0324">
            <a:off x="1225488" y="3134218"/>
            <a:ext cx="6229330" cy="33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55790">
            <a:off x="4651418" y="1045455"/>
            <a:ext cx="5783483" cy="344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20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848" y="1086619"/>
            <a:ext cx="7558544" cy="28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073004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C00000"/>
                </a:solidFill>
              </a:rPr>
              <a:t>“To maintain a liveable planet, governments need to protect 305 of Earth’s land and sea and sustainably manage another 20%”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6682" y="188641"/>
            <a:ext cx="8280866" cy="720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 baseline="0">
                <a:solidFill>
                  <a:srgbClr val="0098C3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en-GB" sz="36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/>
            </a:r>
            <a:br>
              <a:rPr lang="en-GB" sz="36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en-GB" sz="36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This week in Nature:</a:t>
            </a:r>
            <a:endParaRPr lang="en-GB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156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3422" y="186593"/>
            <a:ext cx="306705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6593"/>
            <a:ext cx="4962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776112"/>
            <a:ext cx="4752528" cy="257104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326371"/>
            <a:ext cx="5196209" cy="229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402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00100" y="1991221"/>
            <a:ext cx="7200900" cy="230187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BIOPAMA can make</a:t>
            </a:r>
            <a:br>
              <a:rPr lang="en-US" sz="4800" b="1" dirty="0" smtClean="0"/>
            </a:br>
            <a:r>
              <a:rPr lang="en-US" sz="4800" b="1" dirty="0" smtClean="0"/>
              <a:t> a significant</a:t>
            </a:r>
            <a:br>
              <a:rPr lang="en-US" sz="4800" b="1" dirty="0" smtClean="0"/>
            </a:br>
            <a:r>
              <a:rPr lang="en-US" sz="4800" b="1" dirty="0" smtClean="0"/>
              <a:t>contribution</a:t>
            </a:r>
            <a:endParaRPr lang="en-US" sz="2800" b="1" i="1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971550" y="5445224"/>
            <a:ext cx="7200900" cy="1014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sz="2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solidFill>
                  <a:prstClr val="white"/>
                </a:solidFill>
              </a:rPr>
              <a:t>MercI</a:t>
            </a:r>
            <a:r>
              <a:rPr lang="en-US" sz="3200" dirty="0" smtClean="0">
                <a:solidFill>
                  <a:prstClr val="white"/>
                </a:solidFill>
              </a:rPr>
              <a:t> pour </a:t>
            </a:r>
            <a:r>
              <a:rPr lang="en-US" sz="3200" dirty="0" err="1" smtClean="0">
                <a:solidFill>
                  <a:prstClr val="white"/>
                </a:solidFill>
              </a:rPr>
              <a:t>Votre</a:t>
            </a:r>
            <a:r>
              <a:rPr lang="en-US" sz="3200" dirty="0" smtClean="0">
                <a:solidFill>
                  <a:prstClr val="white"/>
                </a:solidFill>
              </a:rPr>
              <a:t> Attention</a:t>
            </a:r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28" y="74350"/>
            <a:ext cx="1816100" cy="177767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13615" y="1854008"/>
            <a:ext cx="3617686" cy="32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40159" y="63500"/>
            <a:ext cx="7203841" cy="179050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0491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9"/>
          <p:cNvGrpSpPr>
            <a:grpSpLocks/>
          </p:cNvGrpSpPr>
          <p:nvPr/>
        </p:nvGrpSpPr>
        <p:grpSpPr bwMode="auto">
          <a:xfrm>
            <a:off x="-2514600" y="-2362200"/>
            <a:ext cx="14173200" cy="11582400"/>
            <a:chOff x="-2514602" y="-2362201"/>
            <a:chExt cx="14173203" cy="11582401"/>
          </a:xfrm>
        </p:grpSpPr>
        <p:grpSp>
          <p:nvGrpSpPr>
            <p:cNvPr id="3085" name="Group 16"/>
            <p:cNvGrpSpPr>
              <a:grpSpLocks/>
            </p:cNvGrpSpPr>
            <p:nvPr/>
          </p:nvGrpSpPr>
          <p:grpSpPr bwMode="auto">
            <a:xfrm rot="10800000">
              <a:off x="6629399" y="4495799"/>
              <a:ext cx="5029202" cy="4724401"/>
              <a:chOff x="-2514602" y="-2362201"/>
              <a:chExt cx="5029202" cy="4724401"/>
            </a:xfrm>
          </p:grpSpPr>
          <p:sp>
            <p:nvSpPr>
              <p:cNvPr id="14" name="Arc 13"/>
              <p:cNvSpPr>
                <a:spLocks/>
              </p:cNvSpPr>
              <p:nvPr/>
            </p:nvSpPr>
            <p:spPr bwMode="auto">
              <a:xfrm rot="5400000">
                <a:off x="-2362202" y="-2514601"/>
                <a:ext cx="4724400" cy="5029201"/>
              </a:xfrm>
              <a:custGeom>
                <a:avLst/>
                <a:gdLst>
                  <a:gd name="T0" fmla="*/ 2362200 w 4724401"/>
                  <a:gd name="T1" fmla="*/ 0 h 5029202"/>
                  <a:gd name="T2" fmla="*/ 4724401 w 4724401"/>
                  <a:gd name="T3" fmla="*/ 2514601 h 502920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724401" h="5029202" stroke="0">
                    <a:moveTo>
                      <a:pt x="2362200" y="0"/>
                    </a:moveTo>
                    <a:cubicBezTo>
                      <a:pt x="3666808" y="0"/>
                      <a:pt x="4724401" y="1125825"/>
                      <a:pt x="4724401" y="2514601"/>
                    </a:cubicBezTo>
                    <a:lnTo>
                      <a:pt x="2362201" y="2514601"/>
                    </a:lnTo>
                    <a:cubicBezTo>
                      <a:pt x="2362201" y="1676401"/>
                      <a:pt x="2362200" y="838200"/>
                      <a:pt x="2362200" y="0"/>
                    </a:cubicBezTo>
                    <a:close/>
                  </a:path>
                  <a:path w="4724401" h="5029202" fill="none">
                    <a:moveTo>
                      <a:pt x="2362200" y="0"/>
                    </a:moveTo>
                    <a:cubicBezTo>
                      <a:pt x="3666808" y="0"/>
                      <a:pt x="4724401" y="1125825"/>
                      <a:pt x="4724401" y="2514601"/>
                    </a:cubicBezTo>
                  </a:path>
                </a:pathLst>
              </a:custGeom>
              <a:solidFill>
                <a:srgbClr val="856BA5"/>
              </a:solidFill>
              <a:ln w="25400" cap="flat" cmpd="sng">
                <a:solidFill>
                  <a:srgbClr val="DAEDEF"/>
                </a:solidFill>
                <a:prstDash val="solid"/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Arc 14"/>
              <p:cNvSpPr>
                <a:spLocks/>
              </p:cNvSpPr>
              <p:nvPr/>
            </p:nvSpPr>
            <p:spPr bwMode="auto">
              <a:xfrm rot="5400000">
                <a:off x="-2209802" y="-2133601"/>
                <a:ext cx="4419600" cy="4267201"/>
              </a:xfrm>
              <a:custGeom>
                <a:avLst/>
                <a:gdLst>
                  <a:gd name="T0" fmla="*/ 2209802 w 4419604"/>
                  <a:gd name="T1" fmla="*/ 0 h 4267200"/>
                  <a:gd name="T2" fmla="*/ 4419604 w 4419604"/>
                  <a:gd name="T3" fmla="*/ 2133600 h 426720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419604" h="4267200" stroke="0">
                    <a:moveTo>
                      <a:pt x="2209802" y="0"/>
                    </a:moveTo>
                    <a:cubicBezTo>
                      <a:pt x="3430242" y="0"/>
                      <a:pt x="4419604" y="955245"/>
                      <a:pt x="4419604" y="2133600"/>
                    </a:cubicBezTo>
                    <a:lnTo>
                      <a:pt x="2209802" y="2133600"/>
                    </a:lnTo>
                    <a:lnTo>
                      <a:pt x="2209802" y="0"/>
                    </a:lnTo>
                    <a:close/>
                  </a:path>
                  <a:path w="4419604" h="4267200" fill="none">
                    <a:moveTo>
                      <a:pt x="2209802" y="0"/>
                    </a:moveTo>
                    <a:cubicBezTo>
                      <a:pt x="3430242" y="0"/>
                      <a:pt x="4419604" y="955245"/>
                      <a:pt x="4419604" y="2133600"/>
                    </a:cubicBezTo>
                  </a:path>
                </a:pathLst>
              </a:custGeom>
              <a:solidFill>
                <a:srgbClr val="82A6EE"/>
              </a:solidFill>
              <a:ln w="25400" cap="flat" cmpd="sng">
                <a:solidFill>
                  <a:srgbClr val="DAEDEF"/>
                </a:solidFill>
                <a:prstDash val="solid"/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86" name="Group 15"/>
            <p:cNvGrpSpPr>
              <a:grpSpLocks/>
            </p:cNvGrpSpPr>
            <p:nvPr/>
          </p:nvGrpSpPr>
          <p:grpSpPr bwMode="auto">
            <a:xfrm>
              <a:off x="-2514602" y="-2362201"/>
              <a:ext cx="5029202" cy="4724401"/>
              <a:chOff x="-2514602" y="-2362201"/>
              <a:chExt cx="5029202" cy="4724401"/>
            </a:xfrm>
          </p:grpSpPr>
          <p:sp>
            <p:nvSpPr>
              <p:cNvPr id="12" name="Arc 11"/>
              <p:cNvSpPr>
                <a:spLocks/>
              </p:cNvSpPr>
              <p:nvPr/>
            </p:nvSpPr>
            <p:spPr bwMode="auto">
              <a:xfrm rot="5400000">
                <a:off x="-2362202" y="-2514601"/>
                <a:ext cx="4724400" cy="5029201"/>
              </a:xfrm>
              <a:custGeom>
                <a:avLst/>
                <a:gdLst>
                  <a:gd name="T0" fmla="*/ 2362200 w 4724401"/>
                  <a:gd name="T1" fmla="*/ 0 h 5029202"/>
                  <a:gd name="T2" fmla="*/ 4724401 w 4724401"/>
                  <a:gd name="T3" fmla="*/ 2514601 h 502920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724401" h="5029202" stroke="0">
                    <a:moveTo>
                      <a:pt x="2362200" y="0"/>
                    </a:moveTo>
                    <a:cubicBezTo>
                      <a:pt x="3666808" y="0"/>
                      <a:pt x="4724401" y="1125825"/>
                      <a:pt x="4724401" y="2514601"/>
                    </a:cubicBezTo>
                    <a:lnTo>
                      <a:pt x="2362201" y="2514601"/>
                    </a:lnTo>
                    <a:cubicBezTo>
                      <a:pt x="2362201" y="1676401"/>
                      <a:pt x="2362200" y="838200"/>
                      <a:pt x="2362200" y="0"/>
                    </a:cubicBezTo>
                    <a:close/>
                  </a:path>
                  <a:path w="4724401" h="5029202" fill="none">
                    <a:moveTo>
                      <a:pt x="2362200" y="0"/>
                    </a:moveTo>
                    <a:cubicBezTo>
                      <a:pt x="3666808" y="0"/>
                      <a:pt x="4724401" y="1125825"/>
                      <a:pt x="4724401" y="2514601"/>
                    </a:cubicBezTo>
                  </a:path>
                </a:pathLst>
              </a:custGeom>
              <a:solidFill>
                <a:srgbClr val="856BA5"/>
              </a:solidFill>
              <a:ln w="25400" cap="flat" cmpd="sng">
                <a:solidFill>
                  <a:srgbClr val="DAEDEF"/>
                </a:solidFill>
                <a:prstDash val="solid"/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Arc 12"/>
              <p:cNvSpPr>
                <a:spLocks/>
              </p:cNvSpPr>
              <p:nvPr/>
            </p:nvSpPr>
            <p:spPr bwMode="auto">
              <a:xfrm rot="5400000">
                <a:off x="-2209802" y="-2133601"/>
                <a:ext cx="4419600" cy="4267201"/>
              </a:xfrm>
              <a:custGeom>
                <a:avLst/>
                <a:gdLst>
                  <a:gd name="T0" fmla="*/ 2209802 w 4419604"/>
                  <a:gd name="T1" fmla="*/ 0 h 4267200"/>
                  <a:gd name="T2" fmla="*/ 4419604 w 4419604"/>
                  <a:gd name="T3" fmla="*/ 2133600 h 426720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419604" h="4267200" stroke="0">
                    <a:moveTo>
                      <a:pt x="2209802" y="0"/>
                    </a:moveTo>
                    <a:cubicBezTo>
                      <a:pt x="3430242" y="0"/>
                      <a:pt x="4419604" y="955245"/>
                      <a:pt x="4419604" y="2133600"/>
                    </a:cubicBezTo>
                    <a:lnTo>
                      <a:pt x="2209802" y="2133600"/>
                    </a:lnTo>
                    <a:lnTo>
                      <a:pt x="2209802" y="0"/>
                    </a:lnTo>
                    <a:close/>
                  </a:path>
                  <a:path w="4419604" h="4267200" fill="none">
                    <a:moveTo>
                      <a:pt x="2209802" y="0"/>
                    </a:moveTo>
                    <a:cubicBezTo>
                      <a:pt x="3430242" y="0"/>
                      <a:pt x="4419604" y="955245"/>
                      <a:pt x="4419604" y="2133600"/>
                    </a:cubicBezTo>
                  </a:path>
                </a:pathLst>
              </a:custGeom>
              <a:solidFill>
                <a:srgbClr val="82A6EE"/>
              </a:solidFill>
              <a:ln w="25400" cap="flat" cmpd="sng">
                <a:solidFill>
                  <a:srgbClr val="DAEDEF"/>
                </a:solidFill>
                <a:prstDash val="solid"/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" name="Arc 9"/>
            <p:cNvSpPr>
              <a:spLocks/>
            </p:cNvSpPr>
            <p:nvPr/>
          </p:nvSpPr>
          <p:spPr bwMode="auto">
            <a:xfrm rot="5400000">
              <a:off x="-1219202" y="-1219201"/>
              <a:ext cx="2438400" cy="2438401"/>
            </a:xfrm>
            <a:custGeom>
              <a:avLst/>
              <a:gdLst>
                <a:gd name="T0" fmla="*/ 1219200 w 2438400"/>
                <a:gd name="T1" fmla="*/ 0 h 2438402"/>
                <a:gd name="T2" fmla="*/ 2438400 w 2438400"/>
                <a:gd name="T3" fmla="*/ 1219201 h 24384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38400" h="2438402" stroke="0">
                  <a:moveTo>
                    <a:pt x="1219200" y="0"/>
                  </a:moveTo>
                  <a:cubicBezTo>
                    <a:pt x="1892546" y="0"/>
                    <a:pt x="2438400" y="545855"/>
                    <a:pt x="2438400" y="1219201"/>
                  </a:cubicBezTo>
                  <a:lnTo>
                    <a:pt x="1219200" y="1219201"/>
                  </a:lnTo>
                  <a:lnTo>
                    <a:pt x="1219200" y="0"/>
                  </a:lnTo>
                  <a:close/>
                </a:path>
                <a:path w="2438400" h="2438402" fill="none">
                  <a:moveTo>
                    <a:pt x="1219200" y="0"/>
                  </a:moveTo>
                  <a:cubicBezTo>
                    <a:pt x="1892546" y="0"/>
                    <a:pt x="2438400" y="545855"/>
                    <a:pt x="2438400" y="1219201"/>
                  </a:cubicBezTo>
                </a:path>
              </a:pathLst>
            </a:custGeom>
            <a:solidFill>
              <a:schemeClr val="bg1"/>
            </a:solidFill>
            <a:ln w="25400" cap="flat" cmpd="sng">
              <a:solidFill>
                <a:srgbClr val="DAEDEF"/>
              </a:solidFill>
              <a:prstDash val="solid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" name="Arc 10"/>
            <p:cNvSpPr>
              <a:spLocks/>
            </p:cNvSpPr>
            <p:nvPr/>
          </p:nvSpPr>
          <p:spPr bwMode="auto">
            <a:xfrm rot="-5400000">
              <a:off x="7734300" y="5457824"/>
              <a:ext cx="2819400" cy="2800351"/>
            </a:xfrm>
            <a:custGeom>
              <a:avLst/>
              <a:gdLst>
                <a:gd name="T0" fmla="*/ 1409700 w 2819400"/>
                <a:gd name="T1" fmla="*/ 0 h 2800350"/>
                <a:gd name="T2" fmla="*/ 2819400 w 2819400"/>
                <a:gd name="T3" fmla="*/ 1400175 h 28003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19400" h="2800350" stroke="0">
                  <a:moveTo>
                    <a:pt x="1409700" y="0"/>
                  </a:moveTo>
                  <a:cubicBezTo>
                    <a:pt x="2188256" y="0"/>
                    <a:pt x="2819400" y="626880"/>
                    <a:pt x="2819400" y="1400175"/>
                  </a:cubicBezTo>
                  <a:lnTo>
                    <a:pt x="1409700" y="1400175"/>
                  </a:lnTo>
                  <a:lnTo>
                    <a:pt x="1409700" y="0"/>
                  </a:lnTo>
                  <a:close/>
                </a:path>
                <a:path w="2819400" h="2800350" fill="none">
                  <a:moveTo>
                    <a:pt x="1409700" y="0"/>
                  </a:moveTo>
                  <a:cubicBezTo>
                    <a:pt x="2188256" y="0"/>
                    <a:pt x="2819400" y="626880"/>
                    <a:pt x="2819400" y="1400175"/>
                  </a:cubicBezTo>
                </a:path>
              </a:pathLst>
            </a:custGeom>
            <a:solidFill>
              <a:schemeClr val="bg1"/>
            </a:solidFill>
            <a:ln w="25400" cap="flat" cmpd="sng">
              <a:solidFill>
                <a:srgbClr val="DAEDEF"/>
              </a:solidFill>
              <a:prstDash val="solid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683568" y="1096963"/>
            <a:ext cx="8308032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483A"/>
                </a:solidFill>
                <a:latin typeface="Arial" pitchFamily="34" charset="0"/>
                <a:cs typeface="Arial" pitchFamily="34" charset="0"/>
              </a:defRPr>
            </a:lvl1pPr>
            <a:lvl2pPr marL="682625" indent="-342900">
              <a:spcBef>
                <a:spcPct val="20000"/>
              </a:spcBef>
              <a:buChar char="–"/>
              <a:defRPr sz="2400">
                <a:solidFill>
                  <a:srgbClr val="00483A"/>
                </a:solidFill>
                <a:latin typeface="Arial" pitchFamily="34" charset="0"/>
                <a:cs typeface="Arial" pitchFamily="34" charset="0"/>
              </a:defRPr>
            </a:lvl2pPr>
            <a:lvl3pPr marL="1082675" indent="-342900">
              <a:spcBef>
                <a:spcPct val="20000"/>
              </a:spcBef>
              <a:buChar char="•"/>
              <a:defRPr sz="2200">
                <a:solidFill>
                  <a:srgbClr val="00483A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483A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483A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3A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3A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3A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3A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0" fontAlgn="base" hangingPunct="0">
              <a:spcAft>
                <a:spcPct val="0"/>
              </a:spcAft>
              <a:buFont typeface="Wingdings" pitchFamily="2" charset="2"/>
              <a:buChar char="v"/>
            </a:pPr>
            <a:endParaRPr lang="en-US" alt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Aft>
                <a:spcPct val="0"/>
              </a:spcAft>
              <a:buFont typeface="Wingdings" pitchFamily="2" charset="2"/>
              <a:buChar char="v"/>
            </a:pPr>
            <a:endParaRPr lang="en-US" alt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3200" b="1" dirty="0" smtClean="0">
              <a:solidFill>
                <a:srgbClr val="00206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lvl="2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3200" b="1" dirty="0">
              <a:solidFill>
                <a:srgbClr val="00206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lvl="2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3200" b="1" dirty="0" smtClean="0">
              <a:solidFill>
                <a:srgbClr val="00206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lvl="2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Status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, gaps and </a:t>
            </a:r>
            <a:r>
              <a:rPr lang="en-US" alt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opportunities</a:t>
            </a:r>
            <a:endParaRPr lang="en-US" altLang="en-US" sz="3200" b="1" dirty="0">
              <a:solidFill>
                <a:srgbClr val="00206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lvl="2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1400 National Priority Actions  </a:t>
            </a:r>
            <a:endParaRPr lang="en-US" altLang="en-US" sz="3200" b="1" dirty="0" smtClean="0">
              <a:solidFill>
                <a:srgbClr val="00206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739775" lvl="2" indent="0" eaLnBrk="0" fontAlgn="base" hangingPunct="0">
              <a:spcAft>
                <a:spcPct val="0"/>
              </a:spcAft>
              <a:buNone/>
            </a:pP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	</a:t>
            </a:r>
            <a:r>
              <a:rPr lang="en-US" alt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(road maps)</a:t>
            </a:r>
            <a:endParaRPr lang="en-US" altLang="en-US" sz="3200" b="1" dirty="0">
              <a:solidFill>
                <a:srgbClr val="00206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lvl="1" algn="just" eaLnBrk="0" fontAlgn="base" hangingPunct="0">
              <a:spcAft>
                <a:spcPct val="0"/>
              </a:spcAft>
              <a:buFontTx/>
              <a:buNone/>
            </a:pPr>
            <a:endParaRPr lang="en-CA" altLang="en-US" sz="32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 eaLnBrk="0" fontAlgn="base" hangingPunct="0">
              <a:spcAft>
                <a:spcPct val="0"/>
              </a:spcAft>
              <a:buFontTx/>
              <a:buNone/>
            </a:pPr>
            <a:endParaRPr lang="en-US" altLang="en-US" sz="3200" dirty="0">
              <a:solidFill>
                <a:srgbClr val="002060"/>
              </a:solidFill>
              <a:cs typeface="Times New Roman" pitchFamily="18" charset="0"/>
            </a:endParaRPr>
          </a:p>
          <a:p>
            <a:pPr eaLnBrk="0" fontAlgn="base" hangingPunct="0"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Aft>
                <a:spcPct val="0"/>
              </a:spcAft>
              <a:buFont typeface="Wingdings" pitchFamily="2" charset="2"/>
              <a:buChar char="q"/>
            </a:pPr>
            <a:endParaRPr lang="en-US" alt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483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483A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00483A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483A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483A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3A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3A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3A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83A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 dirty="0">
              <a:solidFill>
                <a:srgbClr val="000000"/>
              </a:solidFill>
            </a:endParaRPr>
          </a:p>
        </p:txBody>
      </p:sp>
      <p:pic>
        <p:nvPicPr>
          <p:cNvPr id="3079" name="Picture 1" descr="C:\Users\edjigayehu.seyoum\Desktop\NEW FLYERS RELATED\reduced pictures\dv03022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" y="5699125"/>
            <a:ext cx="187483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3" descr="C:\Users\edjigayehu.seyoum\Desktop\NEW FLYERS RELATED\reduced pictures\783975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6750" y="5699125"/>
            <a:ext cx="1676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" descr="C:\Users\Edji-CAD\Desktop\NEW FLYERS RELATED\Copy of Photos compressed format\7825599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5699125"/>
            <a:ext cx="1752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5699125"/>
            <a:ext cx="17684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3" descr="CBD_logo_en-RGB-6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26158"/>
            <a:ext cx="2682255" cy="102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75656" y="1988840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cs typeface="Arial" pitchFamily="34" charset="0"/>
              </a:rPr>
              <a:t>The CBD’s Phase 1 Strategy to facilitate implementation of Target 11 by 2020</a:t>
            </a:r>
            <a:endParaRPr lang="en-GB" sz="3200" b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0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4" name="Picture 1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1628800"/>
            <a:ext cx="9384097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TextBox 4106"/>
          <p:cNvSpPr txBox="1"/>
          <p:nvPr/>
        </p:nvSpPr>
        <p:spPr>
          <a:xfrm>
            <a:off x="1043608" y="332656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Summary of the estimated change in Target 11 component achievement by 2020 as a result of commitments and priority actions versus GBO4 outlook (2014)</a:t>
            </a:r>
          </a:p>
        </p:txBody>
      </p:sp>
    </p:spTree>
    <p:extLst>
      <p:ext uri="{BB962C8B-B14F-4D97-AF65-F5344CB8AC3E}">
        <p14:creationId xmlns:p14="http://schemas.microsoft.com/office/powerpoint/2010/main" val="2855632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1615382"/>
            <a:ext cx="9361267" cy="39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332656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Summary of the estimated change in Target 11 component achievement by 2020 as a result of commitments and priority actions versus GBO4 outlook (2014)</a:t>
            </a:r>
          </a:p>
        </p:txBody>
      </p:sp>
    </p:spTree>
    <p:extLst>
      <p:ext uri="{BB962C8B-B14F-4D97-AF65-F5344CB8AC3E}">
        <p14:creationId xmlns:p14="http://schemas.microsoft.com/office/powerpoint/2010/main" val="2039958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260648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cs typeface="Arial" pitchFamily="34" charset="0"/>
              </a:rPr>
              <a:t>The CBD’s Phase 2 Strategy to facilitate implementation of Target 11 by 2020</a:t>
            </a:r>
            <a:endParaRPr lang="en-GB" sz="3200" b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7" name="Picture 2" descr="Image result for Convention on Biodiversity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888033" cy="88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67544" y="632787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CBD Workshop 24-25 April 2019  Omer </a:t>
            </a:r>
            <a:r>
              <a:rPr lang="en-GB" b="1" dirty="0" err="1">
                <a:solidFill>
                  <a:prstClr val="black"/>
                </a:solidFill>
              </a:rPr>
              <a:t>Ntougou</a:t>
            </a:r>
            <a:r>
              <a:rPr lang="en-GB" b="1" dirty="0">
                <a:solidFill>
                  <a:prstClr val="black"/>
                </a:solidFill>
              </a:rPr>
              <a:t> </a:t>
            </a:r>
            <a:r>
              <a:rPr lang="en-GB" b="1" dirty="0" err="1" smtClean="0">
                <a:solidFill>
                  <a:prstClr val="black"/>
                </a:solidFill>
              </a:rPr>
              <a:t>Ndoutoume</a:t>
            </a:r>
            <a:r>
              <a:rPr lang="en-GB" b="1" dirty="0" smtClean="0">
                <a:solidFill>
                  <a:prstClr val="black"/>
                </a:solidFill>
              </a:rPr>
              <a:t> representing the region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207" y="1337866"/>
            <a:ext cx="7962092" cy="481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468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260648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cs typeface="Arial" pitchFamily="34" charset="0"/>
              </a:rPr>
              <a:t>The CBD’s Strategy to facilitate implementation of Target 11 by 2020</a:t>
            </a:r>
            <a:endParaRPr lang="en-GB" sz="3600" b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7" name="Picture 2" descr="Image result for Convention on Biodiversity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2439" y="260648"/>
            <a:ext cx="888033" cy="88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44008" y="1988840"/>
            <a:ext cx="44644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70C0"/>
                </a:solidFill>
              </a:rPr>
              <a:t>Terrestrial PA coverage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70C0"/>
                </a:solidFill>
              </a:rPr>
              <a:t>Marine PA coverage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err="1" smtClean="0">
                <a:solidFill>
                  <a:srgbClr val="0070C0"/>
                </a:solidFill>
              </a:rPr>
              <a:t>Ecoregion</a:t>
            </a:r>
            <a:r>
              <a:rPr lang="en-GB" sz="2800" b="1" dirty="0" smtClean="0">
                <a:solidFill>
                  <a:srgbClr val="0070C0"/>
                </a:solidFill>
              </a:rPr>
              <a:t> representation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70C0"/>
                </a:solidFill>
              </a:rPr>
              <a:t>KBA coverage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70C0"/>
                </a:solidFill>
              </a:rPr>
              <a:t>Connectivity index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70C0"/>
                </a:solidFill>
              </a:rPr>
              <a:t>PAME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70C0"/>
                </a:solidFill>
              </a:rPr>
              <a:t>National priority actions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70C0"/>
                </a:solidFill>
              </a:rPr>
              <a:t>GEF projects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70C0"/>
                </a:solidFill>
              </a:rPr>
              <a:t>OECMs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772816"/>
            <a:ext cx="43204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C00000"/>
                </a:solidFill>
              </a:rPr>
              <a:t>Clear knowledge and identification of what needs to be done between now and 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C00000"/>
                </a:solidFill>
              </a:rPr>
              <a:t>What actions need to  be taken to get there?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C00000"/>
                </a:solidFill>
              </a:rPr>
              <a:t>Putting these actions into place</a:t>
            </a:r>
            <a:endParaRPr lang="en-GB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43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4-components-flow-s-repor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678" y="1188720"/>
            <a:ext cx="7269403" cy="13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D:\Home\My Documents\Briefcase\00 GREEN LIST\BRAND\IUCN Green List Standard 17 criteria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290" y="2815257"/>
            <a:ext cx="8006567" cy="380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7566" y="222133"/>
            <a:ext cx="902643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900" b="1" dirty="0" smtClean="0">
                <a:solidFill>
                  <a:srgbClr val="1F497D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The IUCN Green List Global Standard </a:t>
            </a:r>
          </a:p>
        </p:txBody>
      </p:sp>
    </p:spTree>
    <p:extLst>
      <p:ext uri="{BB962C8B-B14F-4D97-AF65-F5344CB8AC3E}">
        <p14:creationId xmlns:p14="http://schemas.microsoft.com/office/powerpoint/2010/main" val="148089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Office Theme">
  <a:themeElements>
    <a:clrScheme name="ICUN">
      <a:dk1>
        <a:srgbClr val="000000"/>
      </a:dk1>
      <a:lt1>
        <a:srgbClr val="FFFFFF"/>
      </a:lt1>
      <a:dk2>
        <a:srgbClr val="0098C3"/>
      </a:dk2>
      <a:lt2>
        <a:srgbClr val="E0E0E0"/>
      </a:lt2>
      <a:accent1>
        <a:srgbClr val="0098C3"/>
      </a:accent1>
      <a:accent2>
        <a:srgbClr val="6C8586"/>
      </a:accent2>
      <a:accent3>
        <a:srgbClr val="A5A5A5"/>
      </a:accent3>
      <a:accent4>
        <a:srgbClr val="454444"/>
      </a:accent4>
      <a:accent5>
        <a:srgbClr val="0098C3"/>
      </a:accent5>
      <a:accent6>
        <a:srgbClr val="0D0D0D"/>
      </a:accent6>
      <a:hlink>
        <a:srgbClr val="0098C3"/>
      </a:hlink>
      <a:folHlink>
        <a:srgbClr val="0098C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98C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Helvetica Neue Light" charset="0"/>
            <a:ea typeface="Helvetica Neue Light" charset="0"/>
            <a:cs typeface="Helvetica Neue Light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yf-template1-e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hne Logo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ICUN">
      <a:dk1>
        <a:srgbClr val="000000"/>
      </a:dk1>
      <a:lt1>
        <a:srgbClr val="FFFFFF"/>
      </a:lt1>
      <a:dk2>
        <a:srgbClr val="0098C3"/>
      </a:dk2>
      <a:lt2>
        <a:srgbClr val="E0E0E0"/>
      </a:lt2>
      <a:accent1>
        <a:srgbClr val="0098C3"/>
      </a:accent1>
      <a:accent2>
        <a:srgbClr val="6C8586"/>
      </a:accent2>
      <a:accent3>
        <a:srgbClr val="A5A5A5"/>
      </a:accent3>
      <a:accent4>
        <a:srgbClr val="454444"/>
      </a:accent4>
      <a:accent5>
        <a:srgbClr val="0098C3"/>
      </a:accent5>
      <a:accent6>
        <a:srgbClr val="0D0D0D"/>
      </a:accent6>
      <a:hlink>
        <a:srgbClr val="0098C3"/>
      </a:hlink>
      <a:folHlink>
        <a:srgbClr val="0098C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98C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Helvetica Neue Light" charset="0"/>
            <a:ea typeface="Helvetica Neue Light" charset="0"/>
            <a:cs typeface="Helvetica Neue Light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tf02895254">
  <a:themeElements>
    <a:clrScheme name="Custom 6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2B8385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l banded presentation (widescreen).potx" id="{B406ACAC-00B1-42BF-BB2F-E3D15ABECF6C}" vid="{0B02E048-6427-466F-87B7-97BF0689D5BD}"/>
    </a:ext>
  </a:extLst>
</a:theme>
</file>

<file path=ppt/theme/theme8.xml><?xml version="1.0" encoding="utf-8"?>
<a:theme xmlns:a="http://schemas.openxmlformats.org/drawingml/2006/main" name="4_tf02895254">
  <a:themeElements>
    <a:clrScheme name="Custom 6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2B8385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l banded presentation (widescreen).potx" id="{B406ACAC-00B1-42BF-BB2F-E3D15ABECF6C}" vid="{0B02E048-6427-466F-87B7-97BF0689D5BD}"/>
    </a:ext>
  </a:extLst>
</a:theme>
</file>

<file path=ppt/theme/theme9.xml><?xml version="1.0" encoding="utf-8"?>
<a:theme xmlns:a="http://schemas.openxmlformats.org/drawingml/2006/main" name="2_ohne Logo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1223</Words>
  <Application>Microsoft Office PowerPoint</Application>
  <PresentationFormat>On-screen Show (4:3)</PresentationFormat>
  <Paragraphs>226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30</vt:i4>
      </vt:variant>
    </vt:vector>
  </HeadingPairs>
  <TitlesOfParts>
    <vt:vector size="56" baseType="lpstr">
      <vt:lpstr>Arial</vt:lpstr>
      <vt:lpstr>Calibri</vt:lpstr>
      <vt:lpstr>Corbel</vt:lpstr>
      <vt:lpstr>Courier New</vt:lpstr>
      <vt:lpstr>Helvetica Neue</vt:lpstr>
      <vt:lpstr>Helvetica Neue Light</vt:lpstr>
      <vt:lpstr>HelveticaNeueLT Std</vt:lpstr>
      <vt:lpstr>HelveticaNeueLT Std Lt</vt:lpstr>
      <vt:lpstr>Meiryo</vt:lpstr>
      <vt:lpstr>Times New Roman</vt:lpstr>
      <vt:lpstr>Verdana</vt:lpstr>
      <vt:lpstr>Wingdings</vt:lpstr>
      <vt:lpstr>Wingdings 2</vt:lpstr>
      <vt:lpstr>Wingdings 3</vt:lpstr>
      <vt:lpstr>Office Theme</vt:lpstr>
      <vt:lpstr>1_Office Theme</vt:lpstr>
      <vt:lpstr>iyf-template1-en</vt:lpstr>
      <vt:lpstr>1_ohne Logos</vt:lpstr>
      <vt:lpstr>2_Office Theme</vt:lpstr>
      <vt:lpstr>Module</vt:lpstr>
      <vt:lpstr>3_tf02895254</vt:lpstr>
      <vt:lpstr>4_tf02895254</vt:lpstr>
      <vt:lpstr>2_ohne Logos</vt:lpstr>
      <vt:lpstr>3_Office Theme</vt:lpstr>
      <vt:lpstr>4_Office Theme</vt:lpstr>
      <vt:lpstr>5_Office Theme</vt:lpstr>
      <vt:lpstr>Achieving targets  by 2020 and beyond</vt:lpstr>
      <vt:lpstr>Quantitative and qualitative outcomes: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IUCN Red List of Threatened Species™</vt:lpstr>
      <vt:lpstr>KBA Partnership and Standards</vt:lpstr>
      <vt:lpstr>PowerPoint Presentation</vt:lpstr>
      <vt:lpstr>PowerPoint Presentation</vt:lpstr>
      <vt:lpstr>PowerPoint Presentation</vt:lpstr>
      <vt:lpstr>Governance diversity: 4 governance types</vt:lpstr>
      <vt:lpstr>PowerPoint Presentation</vt:lpstr>
      <vt:lpstr>PowerPoint Presentation</vt:lpstr>
      <vt:lpstr>PowerPoint Presentation</vt:lpstr>
      <vt:lpstr>PowerPoint Presentation</vt:lpstr>
      <vt:lpstr>SPECTRUM OF OECMs</vt:lpstr>
      <vt:lpstr>PowerPoint Presentation</vt:lpstr>
      <vt:lpstr>PowerPoint Presentation</vt:lpstr>
      <vt:lpstr>2020 is a Policy Super Year</vt:lpstr>
      <vt:lpstr> Five Strategic Goals  </vt:lpstr>
      <vt:lpstr>Post-2020 global ‘Aichi’ targets for 2030  </vt:lpstr>
      <vt:lpstr> Voluntary commitments: beyond States</vt:lpstr>
      <vt:lpstr>PowerPoint Presentation</vt:lpstr>
      <vt:lpstr>PowerPoint Presentation</vt:lpstr>
      <vt:lpstr>BIOPAMA can make  a significant contribution</vt:lpstr>
    </vt:vector>
  </TitlesOfParts>
  <Company>IUCN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IUCN\SandwithT</dc:creator>
  <cp:lastModifiedBy>BUCIOACA Roxana</cp:lastModifiedBy>
  <cp:revision>29</cp:revision>
  <cp:lastPrinted>2018-07-20T10:09:15Z</cp:lastPrinted>
  <dcterms:created xsi:type="dcterms:W3CDTF">2018-07-17T00:18:06Z</dcterms:created>
  <dcterms:modified xsi:type="dcterms:W3CDTF">2019-04-29T08:30:50Z</dcterms:modified>
</cp:coreProperties>
</file>