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56" r:id="rId3"/>
    <p:sldId id="315" r:id="rId4"/>
    <p:sldId id="293" r:id="rId5"/>
    <p:sldId id="308" r:id="rId6"/>
    <p:sldId id="309" r:id="rId7"/>
    <p:sldId id="292" r:id="rId8"/>
    <p:sldId id="302" r:id="rId9"/>
    <p:sldId id="294" r:id="rId10"/>
    <p:sldId id="295" r:id="rId11"/>
    <p:sldId id="296" r:id="rId12"/>
    <p:sldId id="298" r:id="rId13"/>
    <p:sldId id="297" r:id="rId14"/>
    <p:sldId id="314" r:id="rId15"/>
    <p:sldId id="310" r:id="rId16"/>
    <p:sldId id="311" r:id="rId17"/>
    <p:sldId id="312" r:id="rId18"/>
    <p:sldId id="31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25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92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18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387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48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82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66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77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84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0C14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959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6920" cy="5781675"/>
          </a:xfrm>
          <a:custGeom>
            <a:avLst/>
            <a:gdLst/>
            <a:ahLst/>
            <a:cxnLst/>
            <a:rect l="l" t="t" r="r" b="b"/>
            <a:pathLst>
              <a:path w="12186920" h="5781675">
                <a:moveTo>
                  <a:pt x="0" y="5781611"/>
                </a:moveTo>
                <a:lnTo>
                  <a:pt x="12186742" y="5781611"/>
                </a:lnTo>
                <a:lnTo>
                  <a:pt x="12186742" y="0"/>
                </a:lnTo>
                <a:lnTo>
                  <a:pt x="0" y="0"/>
                </a:lnTo>
                <a:lnTo>
                  <a:pt x="0" y="578161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12010" y="3639670"/>
            <a:ext cx="3979989" cy="21629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29" y="5781611"/>
            <a:ext cx="12180570" cy="1076960"/>
          </a:xfrm>
          <a:custGeom>
            <a:avLst/>
            <a:gdLst/>
            <a:ahLst/>
            <a:cxnLst/>
            <a:rect l="l" t="t" r="r" b="b"/>
            <a:pathLst>
              <a:path w="12180570" h="1076959">
                <a:moveTo>
                  <a:pt x="0" y="1076388"/>
                </a:moveTo>
                <a:lnTo>
                  <a:pt x="12180570" y="1076388"/>
                </a:lnTo>
                <a:lnTo>
                  <a:pt x="12180570" y="0"/>
                </a:lnTo>
                <a:lnTo>
                  <a:pt x="0" y="0"/>
                </a:lnTo>
                <a:lnTo>
                  <a:pt x="0" y="1076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355879" y="6085488"/>
            <a:ext cx="2100071" cy="47243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0978" y="1591185"/>
            <a:ext cx="258445" cy="299085"/>
          </a:xfrm>
          <a:custGeom>
            <a:avLst/>
            <a:gdLst/>
            <a:ahLst/>
            <a:cxnLst/>
            <a:rect l="l" t="t" r="r" b="b"/>
            <a:pathLst>
              <a:path w="258445" h="299085">
                <a:moveTo>
                  <a:pt x="0" y="0"/>
                </a:moveTo>
                <a:lnTo>
                  <a:pt x="0" y="299085"/>
                </a:lnTo>
                <a:lnTo>
                  <a:pt x="257835" y="149542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048259"/>
            <a:ext cx="1834210" cy="3454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344943" y="480399"/>
            <a:ext cx="2094864" cy="1831339"/>
          </a:xfrm>
          <a:custGeom>
            <a:avLst/>
            <a:gdLst/>
            <a:ahLst/>
            <a:cxnLst/>
            <a:rect l="l" t="t" r="r" b="b"/>
            <a:pathLst>
              <a:path w="2094864" h="1831339">
                <a:moveTo>
                  <a:pt x="2094496" y="0"/>
                </a:moveTo>
                <a:lnTo>
                  <a:pt x="1047254" y="915479"/>
                </a:lnTo>
                <a:lnTo>
                  <a:pt x="0" y="915479"/>
                </a:lnTo>
                <a:lnTo>
                  <a:pt x="1047254" y="1830958"/>
                </a:lnTo>
                <a:lnTo>
                  <a:pt x="2094496" y="915479"/>
                </a:lnTo>
                <a:lnTo>
                  <a:pt x="1047254" y="915479"/>
                </a:lnTo>
                <a:lnTo>
                  <a:pt x="0" y="0"/>
                </a:lnTo>
                <a:lnTo>
                  <a:pt x="20944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44943" y="480399"/>
            <a:ext cx="2094864" cy="1831339"/>
          </a:xfrm>
          <a:custGeom>
            <a:avLst/>
            <a:gdLst/>
            <a:ahLst/>
            <a:cxnLst/>
            <a:rect l="l" t="t" r="r" b="b"/>
            <a:pathLst>
              <a:path w="2094864" h="1831339">
                <a:moveTo>
                  <a:pt x="2094496" y="0"/>
                </a:moveTo>
                <a:lnTo>
                  <a:pt x="2094496" y="915479"/>
                </a:lnTo>
                <a:lnTo>
                  <a:pt x="1047254" y="1830958"/>
                </a:lnTo>
                <a:lnTo>
                  <a:pt x="0" y="915479"/>
                </a:lnTo>
                <a:lnTo>
                  <a:pt x="0" y="0"/>
                </a:lnTo>
                <a:lnTo>
                  <a:pt x="1047254" y="915479"/>
                </a:lnTo>
                <a:lnTo>
                  <a:pt x="2094496" y="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0C14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6920" cy="5781675"/>
          </a:xfrm>
          <a:custGeom>
            <a:avLst/>
            <a:gdLst/>
            <a:ahLst/>
            <a:cxnLst/>
            <a:rect l="l" t="t" r="r" b="b"/>
            <a:pathLst>
              <a:path w="12186920" h="5781675">
                <a:moveTo>
                  <a:pt x="0" y="5781611"/>
                </a:moveTo>
                <a:lnTo>
                  <a:pt x="12186742" y="5781611"/>
                </a:lnTo>
                <a:lnTo>
                  <a:pt x="12186742" y="0"/>
                </a:lnTo>
                <a:lnTo>
                  <a:pt x="0" y="0"/>
                </a:lnTo>
                <a:lnTo>
                  <a:pt x="0" y="578161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12010" y="3639670"/>
            <a:ext cx="3979989" cy="21629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29" y="5781611"/>
            <a:ext cx="12180570" cy="1076960"/>
          </a:xfrm>
          <a:custGeom>
            <a:avLst/>
            <a:gdLst/>
            <a:ahLst/>
            <a:cxnLst/>
            <a:rect l="l" t="t" r="r" b="b"/>
            <a:pathLst>
              <a:path w="12180570" h="1076959">
                <a:moveTo>
                  <a:pt x="0" y="1076388"/>
                </a:moveTo>
                <a:lnTo>
                  <a:pt x="12180570" y="1076388"/>
                </a:lnTo>
                <a:lnTo>
                  <a:pt x="12180570" y="0"/>
                </a:lnTo>
                <a:lnTo>
                  <a:pt x="0" y="0"/>
                </a:lnTo>
                <a:lnTo>
                  <a:pt x="0" y="1076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355879" y="6085488"/>
            <a:ext cx="2100071" cy="47243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0978" y="1591185"/>
            <a:ext cx="258445" cy="299085"/>
          </a:xfrm>
          <a:custGeom>
            <a:avLst/>
            <a:gdLst/>
            <a:ahLst/>
            <a:cxnLst/>
            <a:rect l="l" t="t" r="r" b="b"/>
            <a:pathLst>
              <a:path w="258445" h="299085">
                <a:moveTo>
                  <a:pt x="0" y="0"/>
                </a:moveTo>
                <a:lnTo>
                  <a:pt x="0" y="299085"/>
                </a:lnTo>
                <a:lnTo>
                  <a:pt x="257835" y="149542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048259"/>
            <a:ext cx="1834210" cy="3454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0"/>
            <a:ext cx="6503059" cy="454470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096019" y="1828800"/>
            <a:ext cx="6094075" cy="401292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140" y="2565"/>
            <a:ext cx="12187859" cy="583992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0C14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25.04.2019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0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6920" cy="5781675"/>
          </a:xfrm>
          <a:custGeom>
            <a:avLst/>
            <a:gdLst/>
            <a:ahLst/>
            <a:cxnLst/>
            <a:rect l="l" t="t" r="r" b="b"/>
            <a:pathLst>
              <a:path w="12186920" h="5781675">
                <a:moveTo>
                  <a:pt x="0" y="5781611"/>
                </a:moveTo>
                <a:lnTo>
                  <a:pt x="12186742" y="5781611"/>
                </a:lnTo>
                <a:lnTo>
                  <a:pt x="12186742" y="0"/>
                </a:lnTo>
                <a:lnTo>
                  <a:pt x="0" y="0"/>
                </a:lnTo>
                <a:lnTo>
                  <a:pt x="0" y="578161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12010" y="3639670"/>
            <a:ext cx="3979989" cy="216297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29" y="5781611"/>
            <a:ext cx="12180570" cy="1076960"/>
          </a:xfrm>
          <a:custGeom>
            <a:avLst/>
            <a:gdLst/>
            <a:ahLst/>
            <a:cxnLst/>
            <a:rect l="l" t="t" r="r" b="b"/>
            <a:pathLst>
              <a:path w="12180570" h="1076959">
                <a:moveTo>
                  <a:pt x="0" y="1076388"/>
                </a:moveTo>
                <a:lnTo>
                  <a:pt x="12180570" y="1076388"/>
                </a:lnTo>
                <a:lnTo>
                  <a:pt x="12180570" y="0"/>
                </a:lnTo>
                <a:lnTo>
                  <a:pt x="0" y="0"/>
                </a:lnTo>
                <a:lnTo>
                  <a:pt x="0" y="1076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355879" y="6085488"/>
            <a:ext cx="2100071" cy="47243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0978" y="1591185"/>
            <a:ext cx="258445" cy="299085"/>
          </a:xfrm>
          <a:custGeom>
            <a:avLst/>
            <a:gdLst/>
            <a:ahLst/>
            <a:cxnLst/>
            <a:rect l="l" t="t" r="r" b="b"/>
            <a:pathLst>
              <a:path w="258445" h="299085">
                <a:moveTo>
                  <a:pt x="0" y="0"/>
                </a:moveTo>
                <a:lnTo>
                  <a:pt x="0" y="299085"/>
                </a:lnTo>
                <a:lnTo>
                  <a:pt x="257835" y="149542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048259"/>
            <a:ext cx="1834210" cy="3454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6441" y="474599"/>
            <a:ext cx="11179116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0C14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0058" y="2222672"/>
            <a:ext cx="11051882" cy="3457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959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ZnV-40-CViU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s.iucn.org/library/node/45827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hyperlink" Target="http://www.iucn.org/fr/node/2696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ortals.iucn.org/library/node/46173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2010" y="3639670"/>
            <a:ext cx="3979989" cy="21629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5879" y="6085488"/>
            <a:ext cx="2100071" cy="4724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8" y="1591185"/>
            <a:ext cx="258445" cy="299085"/>
          </a:xfrm>
          <a:custGeom>
            <a:avLst/>
            <a:gdLst/>
            <a:ahLst/>
            <a:cxnLst/>
            <a:rect l="l" t="t" r="r" b="b"/>
            <a:pathLst>
              <a:path w="258445" h="299085">
                <a:moveTo>
                  <a:pt x="0" y="0"/>
                </a:moveTo>
                <a:lnTo>
                  <a:pt x="0" y="299085"/>
                </a:lnTo>
                <a:lnTo>
                  <a:pt x="257835" y="149542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48259"/>
            <a:ext cx="1834210" cy="3454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5126" y="2670303"/>
            <a:ext cx="5556986" cy="125012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4100" y="4858123"/>
            <a:ext cx="4999566" cy="149436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533400" y="381000"/>
            <a:ext cx="4114800" cy="400110"/>
          </a:xfrm>
        </p:spPr>
        <p:txBody>
          <a:bodyPr/>
          <a:lstStyle/>
          <a:p>
            <a:r>
              <a:rPr lang="en-US" sz="2000" b="1" dirty="0">
                <a:latin typeface="Franklin Gothic Demi"/>
                <a:ea typeface="+mj-ea"/>
                <a:cs typeface="Franklin Gothic Demi"/>
              </a:rPr>
              <a:t>L’IMET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27" y="233958"/>
            <a:ext cx="6560028" cy="4157067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440091" y="2578776"/>
            <a:ext cx="4731983" cy="271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2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pays, </a:t>
            </a:r>
            <a:r>
              <a:rPr lang="fr-FR" sz="2000" dirty="0"/>
              <a:t>2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réseaux régionaux des AP et </a:t>
            </a:r>
            <a:r>
              <a:rPr lang="fr-FR" sz="2000" dirty="0"/>
              <a:t>2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Observatoires régionaux ont 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adopt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é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l’IMET comme outil de suivi pour les 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Aires Protégées</a:t>
            </a:r>
          </a:p>
          <a:p>
            <a:endParaRPr lang="fr-FR" sz="2000" dirty="0">
              <a:solidFill>
                <a:srgbClr val="679D97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Le travail sur l’efficacité de Gestion réalise par l’OFAC et la méthode innovante d’accompagnement des professionnels 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des 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AP COMIT 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sont 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devenu maintenant le cœur de la phase </a:t>
            </a:r>
            <a:r>
              <a:rPr lang="fr-FR" sz="2000" dirty="0"/>
              <a:t>2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et sont 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diffus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é</a:t>
            </a:r>
            <a:r>
              <a:rPr lang="fr-FR" sz="2000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 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dans </a:t>
            </a:r>
            <a:r>
              <a:rPr lang="fr-FR" sz="2000" dirty="0"/>
              <a:t>79</a:t>
            </a:r>
            <a:r>
              <a:rPr lang="fr-FR" sz="20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pays ACP jusqu'en 2023.   </a:t>
            </a:r>
          </a:p>
          <a:p>
            <a:endParaRPr lang="fr-FR" sz="2000" dirty="0" smtClean="0"/>
          </a:p>
        </p:txBody>
      </p:sp>
      <p:pic>
        <p:nvPicPr>
          <p:cNvPr id="12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815778"/>
            <a:ext cx="1066800" cy="8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34448" y="366906"/>
            <a:ext cx="2114551" cy="562965"/>
          </a:xfrm>
        </p:spPr>
        <p:txBody>
          <a:bodyPr>
            <a:normAutofit/>
          </a:bodyPr>
          <a:lstStyle/>
          <a:p>
            <a:r>
              <a:rPr lang="en-US" dirty="0" smtClean="0"/>
              <a:t>Le COMIT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" y="0"/>
            <a:ext cx="6743699" cy="6864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416" y="1129744"/>
            <a:ext cx="3026617" cy="43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371600"/>
            <a:ext cx="10904441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Accompagnement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utilisateurs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IMET (Coaches)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Formation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utilisateurs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IMET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Animation du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processus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du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remplissage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Control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qualite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et verification du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processus</a:t>
            </a: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Facilitation des restitutions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Appuis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a la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prise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 decision,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planification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gestion</a:t>
            </a: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12700">
              <a:buClr>
                <a:srgbClr val="679D97"/>
              </a:buClr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90" y="381000"/>
            <a:ext cx="276595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0C14E"/>
                </a:solidFill>
                <a:latin typeface="Franklin Gothic Demi"/>
                <a:ea typeface="+mj-ea"/>
                <a:cs typeface="Franklin Gothic Demi"/>
              </a:rPr>
              <a:t>COMIT -  LES COACHES</a:t>
            </a:r>
            <a:endParaRPr lang="en-US" sz="2000" b="1" dirty="0">
              <a:solidFill>
                <a:srgbClr val="90C14E"/>
              </a:solidFill>
              <a:latin typeface="Franklin Gothic Demi"/>
              <a:ea typeface="+mj-ea"/>
              <a:cs typeface="Franklin Gothic Demi"/>
            </a:endParaRPr>
          </a:p>
        </p:txBody>
      </p:sp>
      <p:pic>
        <p:nvPicPr>
          <p:cNvPr id="1026" name="Picture 2" descr="D:\BIOPAMA 2015\2- Mallette pédagogique\Fichiers USB\Photos de la formation\DSC_03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44363"/>
            <a:ext cx="5283200" cy="27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0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7890" y="381000"/>
            <a:ext cx="174919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0C14E"/>
                </a:solidFill>
                <a:latin typeface="Franklin Gothic Demi"/>
                <a:ea typeface="+mj-ea"/>
                <a:cs typeface="Franklin Gothic Demi"/>
              </a:rPr>
              <a:t>COMIT  VIDEO</a:t>
            </a:r>
            <a:endParaRPr lang="en-US" sz="2000" b="1" dirty="0">
              <a:solidFill>
                <a:srgbClr val="90C14E"/>
              </a:solidFill>
              <a:latin typeface="Franklin Gothic Demi"/>
              <a:ea typeface="+mj-ea"/>
              <a:cs typeface="Franklin Gothic Demi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31706" y="415636"/>
            <a:ext cx="11233110" cy="227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https://www.youtube.com/watch?v=ZnV-40-CViU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1828800"/>
            <a:ext cx="73914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524000"/>
            <a:ext cx="5041041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buClr>
                <a:srgbClr val="679D97"/>
              </a:buClr>
              <a:tabLst>
                <a:tab pos="241300" algn="l"/>
              </a:tabLst>
            </a:pP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Environ 5 a 10 Coaches “seniors” pour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accompagner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et former les coaches</a:t>
            </a:r>
          </a:p>
          <a:p>
            <a:pPr marL="12700" algn="r">
              <a:buClr>
                <a:srgbClr val="679D97"/>
              </a:buClr>
              <a:tabLst>
                <a:tab pos="241300" algn="l"/>
              </a:tabLst>
            </a:pPr>
            <a:endParaRPr lang="en-US" dirty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12700" algn="r">
              <a:buClr>
                <a:srgbClr val="679D97"/>
              </a:buClr>
              <a:tabLst>
                <a:tab pos="241300" algn="l"/>
              </a:tabLst>
            </a:pP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Au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moins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2 Coaches par pays pour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accompagner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la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planification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sites et des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reseaux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nationaux</a:t>
            </a:r>
            <a:endParaRPr lang="en-US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90" y="381000"/>
            <a:ext cx="276595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0C14E"/>
                </a:solidFill>
                <a:latin typeface="Franklin Gothic Demi"/>
                <a:ea typeface="+mj-ea"/>
                <a:cs typeface="Franklin Gothic Demi"/>
              </a:rPr>
              <a:t>COMIT -  LES COACHES</a:t>
            </a:r>
            <a:endParaRPr lang="en-US" sz="2000" b="1" dirty="0">
              <a:solidFill>
                <a:srgbClr val="90C14E"/>
              </a:solidFill>
              <a:latin typeface="Franklin Gothic Demi"/>
              <a:ea typeface="+mj-ea"/>
              <a:cs typeface="Franklin Gothic Demi"/>
            </a:endParaRPr>
          </a:p>
        </p:txBody>
      </p:sp>
      <p:pic>
        <p:nvPicPr>
          <p:cNvPr id="1026" name="Picture 2" descr="D:\BIOPAMA 2015\2- Mallette pédagogique\Fichiers USB\Photos de la formation\DSC_03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3454400" cy="18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4"/>
          <p:cNvSpPr/>
          <p:nvPr/>
        </p:nvSpPr>
        <p:spPr>
          <a:xfrm rot="19041129" flipH="1">
            <a:off x="6465785" y="781261"/>
            <a:ext cx="1379980" cy="844095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hape 6"/>
          <p:cNvSpPr/>
          <p:nvPr/>
        </p:nvSpPr>
        <p:spPr>
          <a:xfrm rot="12222589" flipH="1">
            <a:off x="2072333" y="3442224"/>
            <a:ext cx="1379980" cy="844095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bject 2"/>
          <p:cNvSpPr txBox="1"/>
          <p:nvPr/>
        </p:nvSpPr>
        <p:spPr>
          <a:xfrm>
            <a:off x="3531454" y="4002406"/>
            <a:ext cx="621983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>
                <a:srgbClr val="679D97"/>
              </a:buClr>
              <a:tabLst>
                <a:tab pos="241300" algn="l"/>
              </a:tabLst>
            </a:pP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200 cadres de la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gestion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AP (BIOPAMA + PAPBio)</a:t>
            </a:r>
          </a:p>
          <a:p>
            <a:pPr marL="12700">
              <a:buClr>
                <a:srgbClr val="679D97"/>
              </a:buClr>
              <a:tabLst>
                <a:tab pos="241300" algn="l"/>
              </a:tabLst>
            </a:pPr>
            <a:endParaRPr lang="en-US" dirty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12700">
              <a:buClr>
                <a:srgbClr val="679D97"/>
              </a:buClr>
              <a:tabLst>
                <a:tab pos="241300" algn="l"/>
              </a:tabLst>
            </a:pP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1,000 parties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prenantes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impliquees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dans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les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processus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inclusifs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planification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dans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aux </a:t>
            </a:r>
            <a:r>
              <a:rPr lang="en-US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moins</a:t>
            </a:r>
            <a:r>
              <a:rPr lang="en-US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100 AP (IMET)</a:t>
            </a:r>
          </a:p>
        </p:txBody>
      </p:sp>
    </p:spTree>
    <p:extLst>
      <p:ext uri="{BB962C8B-B14F-4D97-AF65-F5344CB8AC3E}">
        <p14:creationId xmlns:p14="http://schemas.microsoft.com/office/powerpoint/2010/main" val="391187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503059" cy="45447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19" y="1828800"/>
            <a:ext cx="6094075" cy="401292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87859" cy="58399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7467600" y="313325"/>
            <a:ext cx="3962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Promotion de la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professionalisation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gestionnaires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AP</a:t>
            </a:r>
            <a:endParaRPr sz="2000" dirty="0">
              <a:latin typeface="Franklin Gothic Demi"/>
              <a:cs typeface="Franklin Gothic Demi"/>
            </a:endParaRPr>
          </a:p>
        </p:txBody>
      </p:sp>
      <p:pic>
        <p:nvPicPr>
          <p:cNvPr id="11" name="Picture 2" descr="Image result for professionalisati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08316"/>
            <a:ext cx="8202827" cy="46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503059" cy="45447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19" y="1828800"/>
            <a:ext cx="6094075" cy="401292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87859" cy="58399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/>
          <p:cNvSpPr txBox="1"/>
          <p:nvPr/>
        </p:nvSpPr>
        <p:spPr>
          <a:xfrm>
            <a:off x="7467600" y="313325"/>
            <a:ext cx="3962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Promotion de la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professionalisation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gestionnaires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AP</a:t>
            </a:r>
            <a:endParaRPr sz="2000" dirty="0">
              <a:latin typeface="Franklin Gothic Demi"/>
              <a:cs typeface="Franklin Gothic Demi"/>
            </a:endParaRPr>
          </a:p>
        </p:txBody>
      </p:sp>
      <p:sp>
        <p:nvSpPr>
          <p:cNvPr id="16" name="Shape 15"/>
          <p:cNvSpPr/>
          <p:nvPr/>
        </p:nvSpPr>
        <p:spPr>
          <a:xfrm rot="10117272">
            <a:off x="6193501" y="3597453"/>
            <a:ext cx="2034044" cy="1210158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bject 3"/>
          <p:cNvSpPr/>
          <p:nvPr/>
        </p:nvSpPr>
        <p:spPr>
          <a:xfrm>
            <a:off x="6733582" y="1618015"/>
            <a:ext cx="4818947" cy="189984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62000" y="6114007"/>
            <a:ext cx="3403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8"/>
              </a:rPr>
              <a:t>https://portals.iucn.org/library/node/45827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3773801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Besoins de professionnaliser le métier de gestionnaire des aires protégées</a:t>
            </a:r>
            <a:endParaRPr lang="en-US" sz="1600" spc="-20" dirty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Reconnaître et maintenir les compétences déjà existantes</a:t>
            </a:r>
            <a:endParaRPr lang="en-US" sz="1600" spc="-20" dirty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Offrir des formations ou des appuis pertinents au métier</a:t>
            </a:r>
            <a:endParaRPr lang="en-US" sz="1600" spc="-20" dirty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Renforcer les liens entre développement des capacités de l’individu et de l’institution et du système des AP</a:t>
            </a:r>
            <a:endParaRPr lang="en-US" sz="1600" spc="-20" dirty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A </a:t>
            </a:r>
            <a:r>
              <a:rPr lang="en-US" sz="1600" spc="-20" dirty="0" err="1">
                <a:solidFill>
                  <a:srgbClr val="679D97"/>
                </a:solidFill>
                <a:latin typeface="Franklin Gothic Book"/>
                <a:cs typeface="Franklin Gothic Book"/>
              </a:rPr>
              <a:t>développer</a:t>
            </a:r>
            <a:r>
              <a:rPr lang="en-US"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 les </a:t>
            </a:r>
            <a:r>
              <a:rPr lang="en-US" sz="1600" spc="-20" dirty="0" err="1">
                <a:solidFill>
                  <a:srgbClr val="679D97"/>
                </a:solidFill>
                <a:latin typeface="Franklin Gothic Book"/>
                <a:cs typeface="Franklin Gothic Book"/>
              </a:rPr>
              <a:t>outils</a:t>
            </a:r>
            <a:endParaRPr lang="en-US" sz="1600" spc="-20" dirty="0">
              <a:solidFill>
                <a:srgbClr val="679D97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4409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503059" cy="45447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19" y="1828800"/>
            <a:ext cx="6094075" cy="401292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87859" cy="58399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7467600" y="313325"/>
            <a:ext cx="3962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Promotion de la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professionalisation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gestionnaires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AP</a:t>
            </a:r>
            <a:endParaRPr sz="2000" dirty="0">
              <a:latin typeface="Franklin Gothic Demi"/>
              <a:cs typeface="Franklin Gothic Demi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5178161" y="1967923"/>
            <a:ext cx="2930750" cy="1133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htt</a:t>
            </a:r>
            <a:r>
              <a:rPr sz="14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sz="1400"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sz="1400" dirty="0">
                <a:solidFill>
                  <a:srgbClr val="679D97"/>
                </a:solidFill>
                <a:latin typeface="Franklin Gothic Book"/>
                <a:cs typeface="Franklin Gothic Book"/>
              </a:rPr>
              <a:t>:</a:t>
            </a:r>
            <a:r>
              <a:rPr sz="14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//</a:t>
            </a:r>
            <a:r>
              <a:rPr sz="1400" spc="5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w</a:t>
            </a:r>
            <a:r>
              <a:rPr sz="140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w</a:t>
            </a:r>
            <a:r>
              <a:rPr sz="1400" spc="-8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w</a:t>
            </a:r>
            <a:r>
              <a:rPr sz="140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.</a:t>
            </a:r>
            <a:r>
              <a:rPr sz="1400" spc="-1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i</a:t>
            </a:r>
            <a:r>
              <a:rPr sz="1400" spc="-2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u</a:t>
            </a:r>
            <a:r>
              <a:rPr sz="1400" spc="-15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cn</a:t>
            </a:r>
            <a:r>
              <a:rPr sz="140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.</a:t>
            </a:r>
            <a:r>
              <a:rPr sz="1400" spc="-15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or</a:t>
            </a:r>
            <a:r>
              <a:rPr sz="1400" spc="-5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g/</a:t>
            </a:r>
            <a:r>
              <a:rPr sz="1400" spc="-1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fr</a:t>
            </a:r>
            <a:r>
              <a:rPr sz="1400" spc="-5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/</a:t>
            </a:r>
            <a:r>
              <a:rPr sz="1400" spc="-15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no</a:t>
            </a:r>
            <a:r>
              <a:rPr sz="140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de/2</a:t>
            </a:r>
            <a:r>
              <a:rPr sz="1400" spc="5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6</a:t>
            </a:r>
            <a:r>
              <a:rPr sz="1400" dirty="0">
                <a:solidFill>
                  <a:srgbClr val="679D97"/>
                </a:solidFill>
                <a:latin typeface="Franklin Gothic Book"/>
                <a:cs typeface="Franklin Gothic Book"/>
                <a:hlinkClick r:id="rId7"/>
              </a:rPr>
              <a:t>967</a:t>
            </a:r>
            <a:endParaRPr sz="1400" dirty="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4</a:t>
            </a:r>
            <a:r>
              <a:rPr sz="1600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Ni</a:t>
            </a:r>
            <a:r>
              <a:rPr sz="1600" spc="-45" dirty="0">
                <a:solidFill>
                  <a:srgbClr val="679D97"/>
                </a:solidFill>
                <a:latin typeface="Franklin Gothic Book"/>
                <a:cs typeface="Franklin Gothic Book"/>
              </a:rPr>
              <a:t>v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aux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sz="1600" spc="-60" dirty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sz="1600"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sz="1600" spc="-85" dirty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ss</a:t>
            </a:r>
            <a:r>
              <a:rPr sz="16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ion</a:t>
            </a:r>
            <a:r>
              <a:rPr sz="1600"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l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endParaRPr sz="1600" dirty="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sz="1600" spc="-45" dirty="0">
                <a:solidFill>
                  <a:srgbClr val="679D97"/>
                </a:solidFill>
                <a:latin typeface="Franklin Gothic Book"/>
                <a:cs typeface="Franklin Gothic Book"/>
              </a:rPr>
              <a:t>1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5</a:t>
            </a:r>
            <a:r>
              <a:rPr sz="1600"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Doma</a:t>
            </a:r>
            <a:r>
              <a:rPr sz="1600"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in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sz="1600"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 de</a:t>
            </a:r>
            <a:r>
              <a:rPr sz="1600" spc="5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co</a:t>
            </a:r>
            <a:r>
              <a:rPr sz="1600" spc="-35" dirty="0">
                <a:solidFill>
                  <a:srgbClr val="679D97"/>
                </a:solidFill>
                <a:latin typeface="Franklin Gothic Book"/>
                <a:cs typeface="Franklin Gothic Book"/>
              </a:rPr>
              <a:t>m</a:t>
            </a:r>
            <a:r>
              <a:rPr sz="16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sz="1600" spc="-60" dirty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nc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endParaRPr sz="1600" dirty="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300</a:t>
            </a:r>
            <a:r>
              <a:rPr sz="1600" spc="-25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sz="1600" spc="-25" dirty="0">
                <a:solidFill>
                  <a:srgbClr val="679D97"/>
                </a:solidFill>
                <a:latin typeface="Franklin Gothic Book"/>
                <a:cs typeface="Franklin Gothic Book"/>
              </a:rPr>
              <a:t>m</a:t>
            </a:r>
            <a:r>
              <a:rPr sz="1600"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sz="1600" spc="-60" dirty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nc</a:t>
            </a:r>
            <a:r>
              <a:rPr sz="1600"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endParaRPr sz="1600" dirty="0">
              <a:latin typeface="Franklin Gothic Book"/>
              <a:cs typeface="Franklin Gothic Book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4374866" y="1334411"/>
            <a:ext cx="403606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85" dirty="0">
                <a:solidFill>
                  <a:srgbClr val="90C14E"/>
                </a:solidFill>
                <a:latin typeface="Franklin Gothic Demi"/>
                <a:cs typeface="Franklin Gothic Demi"/>
              </a:rPr>
              <a:t>R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eg</a:t>
            </a:r>
            <a:r>
              <a:rPr b="1" spc="-15" dirty="0">
                <a:solidFill>
                  <a:srgbClr val="90C14E"/>
                </a:solidFill>
                <a:latin typeface="Franklin Gothic Demi"/>
                <a:cs typeface="Franklin Gothic Demi"/>
              </a:rPr>
              <a:t>i</a:t>
            </a:r>
            <a:r>
              <a:rPr b="1" dirty="0">
                <a:solidFill>
                  <a:srgbClr val="90C14E"/>
                </a:solidFill>
                <a:latin typeface="Franklin Gothic Demi"/>
                <a:cs typeface="Franklin Gothic Demi"/>
              </a:rPr>
              <a:t>s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tre</a:t>
            </a:r>
            <a:r>
              <a:rPr b="1" spc="20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des</a:t>
            </a:r>
            <a:r>
              <a:rPr b="1" spc="-10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compé</a:t>
            </a:r>
            <a:r>
              <a:rPr b="1" spc="-40" dirty="0">
                <a:solidFill>
                  <a:srgbClr val="90C14E"/>
                </a:solidFill>
                <a:latin typeface="Franklin Gothic Demi"/>
                <a:cs typeface="Franklin Gothic Demi"/>
              </a:rPr>
              <a:t>t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ences</a:t>
            </a:r>
            <a:r>
              <a:rPr b="1" spc="15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0" dirty="0" err="1">
                <a:solidFill>
                  <a:srgbClr val="90C14E"/>
                </a:solidFill>
                <a:latin typeface="Franklin Gothic Demi"/>
                <a:cs typeface="Franklin Gothic Demi"/>
              </a:rPr>
              <a:t>en</a:t>
            </a:r>
            <a:r>
              <a:rPr b="1" spc="5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ge</a:t>
            </a:r>
            <a:r>
              <a:rPr b="1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s</a:t>
            </a:r>
            <a:r>
              <a:rPr b="1" spc="-20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tion</a:t>
            </a:r>
            <a:r>
              <a:rPr lang="en-US" b="1" spc="-15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0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des</a:t>
            </a:r>
            <a:r>
              <a:rPr b="1" spc="-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aires</a:t>
            </a:r>
            <a:r>
              <a:rPr b="1" spc="15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pro</a:t>
            </a:r>
            <a:r>
              <a:rPr b="1" spc="-25" dirty="0">
                <a:solidFill>
                  <a:srgbClr val="90C14E"/>
                </a:solidFill>
                <a:latin typeface="Franklin Gothic Demi"/>
                <a:cs typeface="Franklin Gothic Demi"/>
              </a:rPr>
              <a:t>t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égées</a:t>
            </a:r>
            <a:r>
              <a:rPr b="1" spc="5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5" dirty="0">
                <a:solidFill>
                  <a:srgbClr val="90C14E"/>
                </a:solidFill>
                <a:latin typeface="Franklin Gothic Demi"/>
                <a:cs typeface="Franklin Gothic Demi"/>
              </a:rPr>
              <a:t>(App</a:t>
            </a:r>
            <a:r>
              <a:rPr b="1" spc="-5" dirty="0">
                <a:solidFill>
                  <a:srgbClr val="90C14E"/>
                </a:solidFill>
                <a:latin typeface="Franklin Gothic Demi"/>
                <a:cs typeface="Franklin Gothic Demi"/>
              </a:rPr>
              <a:t>l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e</a:t>
            </a:r>
            <a:r>
              <a:rPr b="1" spc="-30" dirty="0">
                <a:solidFill>
                  <a:srgbClr val="90C14E"/>
                </a:solidFill>
                <a:latin typeface="Franklin Gothic Demi"/>
                <a:cs typeface="Franklin Gothic Demi"/>
              </a:rPr>
              <a:t>t</a:t>
            </a:r>
            <a:r>
              <a:rPr b="1" spc="-25" dirty="0">
                <a:solidFill>
                  <a:srgbClr val="90C14E"/>
                </a:solidFill>
                <a:latin typeface="Franklin Gothic Demi"/>
                <a:cs typeface="Franklin Gothic Demi"/>
              </a:rPr>
              <a:t>o</a:t>
            </a:r>
            <a:r>
              <a:rPr b="1" spc="-15" dirty="0">
                <a:solidFill>
                  <a:srgbClr val="90C14E"/>
                </a:solidFill>
                <a:latin typeface="Franklin Gothic Demi"/>
                <a:cs typeface="Franklin Gothic Demi"/>
              </a:rPr>
              <a:t>n,</a:t>
            </a:r>
            <a:r>
              <a:rPr b="1" spc="20" dirty="0">
                <a:solidFill>
                  <a:srgbClr val="90C14E"/>
                </a:solidFill>
                <a:latin typeface="Franklin Gothic Demi"/>
                <a:cs typeface="Franklin Gothic Demi"/>
              </a:rPr>
              <a:t> </a:t>
            </a:r>
            <a:r>
              <a:rPr b="1" spc="-20" dirty="0">
                <a:solidFill>
                  <a:srgbClr val="90C14E"/>
                </a:solidFill>
                <a:latin typeface="Franklin Gothic Demi"/>
                <a:cs typeface="Franklin Gothic Demi"/>
              </a:rPr>
              <a:t>2</a:t>
            </a:r>
            <a:r>
              <a:rPr b="1" spc="-60" dirty="0">
                <a:solidFill>
                  <a:srgbClr val="90C14E"/>
                </a:solidFill>
                <a:latin typeface="Franklin Gothic Demi"/>
                <a:cs typeface="Franklin Gothic Demi"/>
              </a:rPr>
              <a:t>0</a:t>
            </a:r>
            <a:r>
              <a:rPr b="1" dirty="0">
                <a:solidFill>
                  <a:srgbClr val="90C14E"/>
                </a:solidFill>
                <a:latin typeface="Franklin Gothic Demi"/>
                <a:cs typeface="Franklin Gothic Demi"/>
              </a:rPr>
              <a:t>1</a:t>
            </a:r>
            <a:r>
              <a:rPr b="1" spc="-15" dirty="0">
                <a:solidFill>
                  <a:srgbClr val="90C14E"/>
                </a:solidFill>
                <a:latin typeface="Franklin Gothic Demi"/>
                <a:cs typeface="Franklin Gothic Demi"/>
              </a:rPr>
              <a:t>5)</a:t>
            </a:r>
            <a:endParaRPr dirty="0">
              <a:latin typeface="Franklin Gothic Demi"/>
              <a:cs typeface="Franklin Gothic Demi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8382000" y="869269"/>
            <a:ext cx="3532770" cy="495580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 txBox="1"/>
          <p:nvPr/>
        </p:nvSpPr>
        <p:spPr>
          <a:xfrm>
            <a:off x="1324642" y="3371748"/>
            <a:ext cx="4799965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9017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Pr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par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 une</a:t>
            </a:r>
            <a:r>
              <a:rPr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de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dirty="0">
                <a:solidFill>
                  <a:srgbClr val="679D97"/>
                </a:solidFill>
                <a:latin typeface="Franklin Gothic Book"/>
                <a:cs typeface="Franklin Gothic Book"/>
              </a:rPr>
              <a:t>iptio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n 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d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pos</a:t>
            </a:r>
            <a:r>
              <a:rPr spc="-55" dirty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679D97"/>
                </a:solidFill>
                <a:latin typeface="Franklin Gothic Book"/>
                <a:cs typeface="Franklin Gothic Book"/>
              </a:rPr>
              <a:t>in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d</a:t>
            </a:r>
            <a:r>
              <a:rPr dirty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v</a:t>
            </a:r>
            <a:r>
              <a:rPr dirty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d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u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l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l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e </a:t>
            </a:r>
            <a:r>
              <a:rPr spc="-70" dirty="0">
                <a:solidFill>
                  <a:srgbClr val="679D97"/>
                </a:solidFill>
                <a:latin typeface="Franklin Gothic Book"/>
                <a:cs typeface="Franklin Gothic Book"/>
              </a:rPr>
              <a:t>a</a:t>
            </a:r>
            <a:r>
              <a:rPr spc="-40" dirty="0">
                <a:solidFill>
                  <a:srgbClr val="679D97"/>
                </a:solidFill>
                <a:latin typeface="Franklin Gothic Book"/>
                <a:cs typeface="Franklin Gothic Book"/>
              </a:rPr>
              <a:t>v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de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spc="-45" dirty="0">
                <a:solidFill>
                  <a:srgbClr val="679D97"/>
                </a:solidFill>
                <a:latin typeface="Franklin Gothic Book"/>
                <a:cs typeface="Franklin Gothic Book"/>
              </a:rPr>
              <a:t>m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spc="-55" dirty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ce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 p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65" dirty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dirty="0">
                <a:solidFill>
                  <a:srgbClr val="679D97"/>
                </a:solidFill>
                <a:latin typeface="Franklin Gothic Book"/>
                <a:cs typeface="Franklin Gothic Book"/>
              </a:rPr>
              <a:t>in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spc="-55" dirty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spc="-20" dirty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15" dirty="0">
                <a:solidFill>
                  <a:srgbClr val="679D97"/>
                </a:solidFill>
                <a:latin typeface="Franklin Gothic Book"/>
                <a:cs typeface="Franklin Gothic Book"/>
              </a:rPr>
              <a:t>pour</a:t>
            </a:r>
            <a:r>
              <a:rPr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10" dirty="0">
                <a:solidFill>
                  <a:srgbClr val="679D97"/>
                </a:solidFill>
                <a:latin typeface="Franklin Gothic Book"/>
                <a:cs typeface="Franklin Gothic Book"/>
              </a:rPr>
              <a:t>le</a:t>
            </a:r>
            <a:r>
              <a:rPr spc="-5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15" dirty="0" err="1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spc="-55" dirty="0" err="1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spc="-15" dirty="0" err="1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dirty="0" err="1">
                <a:solidFill>
                  <a:srgbClr val="679D97"/>
                </a:solidFill>
                <a:latin typeface="Franklin Gothic Book"/>
                <a:cs typeface="Franklin Gothic Book"/>
              </a:rPr>
              <a:t>fil</a:t>
            </a:r>
            <a:r>
              <a:rPr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spc="-1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spc="-5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spc="-1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spc="-7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spc="-2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ssi</a:t>
            </a:r>
            <a:r>
              <a:rPr spc="-2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spc="-1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nn</a:t>
            </a:r>
            <a:r>
              <a:rPr spc="-2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spc="-1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</a:t>
            </a:r>
            <a:endParaRPr lang="en-US" spc="-1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12700" marR="90170">
              <a:buClr>
                <a:srgbClr val="679D97"/>
              </a:buClr>
              <a:tabLst>
                <a:tab pos="241300" algn="l"/>
              </a:tabLst>
            </a:pPr>
            <a:endParaRPr dirty="0">
              <a:latin typeface="Franklin Gothic Book"/>
              <a:cs typeface="Franklin Gothic Book"/>
            </a:endParaRPr>
          </a:p>
          <a:p>
            <a:pPr marL="241300" marR="508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5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lang="fr-FR" spc="-7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ec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tu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lang="fr-FR" spc="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une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lang="fr-FR" spc="-2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v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aluat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on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dé</a:t>
            </a:r>
            <a:r>
              <a:rPr lang="fr-FR" spc="-1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ta</a:t>
            </a:r>
            <a:r>
              <a:rPr lang="fr-FR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-1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llee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lang="fr-FR" spc="-4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m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p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lang="fr-FR" spc="-5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in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v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u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ll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6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on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io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la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iptio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u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pos</a:t>
            </a:r>
            <a:r>
              <a:rPr lang="fr-FR" spc="-5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(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au</a:t>
            </a:r>
            <a:r>
              <a:rPr lang="fr-FR" spc="-5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-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lang="fr-FR" spc="-2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v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aluat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io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)</a:t>
            </a:r>
          </a:p>
          <a:p>
            <a:pPr marL="12700" marR="5080">
              <a:buClr>
                <a:srgbClr val="679D97"/>
              </a:buClr>
              <a:tabLst>
                <a:tab pos="241300" algn="l"/>
              </a:tabLst>
            </a:pPr>
            <a:endParaRPr lang="fr-FR" dirty="0" smtClean="0">
              <a:latin typeface="Franklin Gothic Book"/>
              <a:cs typeface="Franklin Gothic Book"/>
            </a:endParaRPr>
          </a:p>
          <a:p>
            <a:pPr marL="241300" marR="203200" indent="-228600">
              <a:spcBef>
                <a:spcPts val="500"/>
              </a:spcBef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nt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b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so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in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6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ormat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io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3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t r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</a:t>
            </a:r>
            <a:r>
              <a:rPr lang="fr-FR" spc="-6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o</a:t>
            </a:r>
            <a:r>
              <a:rPr lang="fr-FR" spc="-4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r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ceme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nt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de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lang="fr-FR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apa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</a:t>
            </a:r>
            <a:r>
              <a:rPr lang="fr-FR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i</a:t>
            </a:r>
            <a:r>
              <a:rPr lang="fr-FR" spc="-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t</a:t>
            </a:r>
            <a:r>
              <a:rPr lang="fr-FR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é</a:t>
            </a:r>
            <a:r>
              <a:rPr lang="fr-FR" spc="-1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s</a:t>
            </a:r>
            <a:endParaRPr dirty="0">
              <a:latin typeface="Franklin Gothic Book"/>
              <a:cs typeface="Franklin Gothic Book"/>
            </a:endParaRPr>
          </a:p>
        </p:txBody>
      </p:sp>
      <p:sp>
        <p:nvSpPr>
          <p:cNvPr id="16" name="Shape 15"/>
          <p:cNvSpPr/>
          <p:nvPr/>
        </p:nvSpPr>
        <p:spPr>
          <a:xfrm rot="10117272">
            <a:off x="6193501" y="3597453"/>
            <a:ext cx="2034044" cy="1210158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048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503059" cy="45447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19" y="1828800"/>
            <a:ext cx="6094075" cy="401292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87859" cy="58399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7467600" y="313325"/>
            <a:ext cx="3962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Promotion de la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professionalisation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</a:t>
            </a:r>
            <a:r>
              <a:rPr lang="en-US" sz="2000" b="1" spc="-55" dirty="0" err="1" smtClean="0">
                <a:solidFill>
                  <a:srgbClr val="90C14E"/>
                </a:solidFill>
                <a:latin typeface="Franklin Gothic Demi"/>
                <a:cs typeface="Franklin Gothic Demi"/>
              </a:rPr>
              <a:t>gestionnaires</a:t>
            </a:r>
            <a:r>
              <a:rPr lang="en-US" sz="2000" b="1" spc="-55" dirty="0" smtClean="0">
                <a:solidFill>
                  <a:srgbClr val="90C14E"/>
                </a:solidFill>
                <a:latin typeface="Franklin Gothic Demi"/>
                <a:cs typeface="Franklin Gothic Demi"/>
              </a:rPr>
              <a:t> des AP</a:t>
            </a:r>
            <a:endParaRPr sz="2000" dirty="0">
              <a:latin typeface="Franklin Gothic Demi"/>
              <a:cs typeface="Franklin Gothic Demi"/>
            </a:endParaRPr>
          </a:p>
        </p:txBody>
      </p:sp>
      <p:sp>
        <p:nvSpPr>
          <p:cNvPr id="14" name="object 5"/>
          <p:cNvSpPr>
            <a:spLocks noChangeAspect="1"/>
          </p:cNvSpPr>
          <p:nvPr/>
        </p:nvSpPr>
        <p:spPr>
          <a:xfrm>
            <a:off x="9753600" y="2272351"/>
            <a:ext cx="1766385" cy="247790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 txBox="1"/>
          <p:nvPr/>
        </p:nvSpPr>
        <p:spPr>
          <a:xfrm>
            <a:off x="2037031" y="2776709"/>
            <a:ext cx="4799965" cy="2649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9017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Cadres </a:t>
            </a:r>
            <a:r>
              <a:rPr lang="en-US" sz="2400" spc="-1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normatifs</a:t>
            </a:r>
            <a:r>
              <a:rPr lang="en-US" sz="2400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standardizes (</a:t>
            </a:r>
            <a:r>
              <a:rPr lang="en-US" sz="2400" spc="-1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postes</a:t>
            </a:r>
            <a:r>
              <a:rPr lang="en-US" sz="2400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, </a:t>
            </a:r>
            <a:r>
              <a:rPr lang="en-US" sz="2400" spc="-15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profils</a:t>
            </a:r>
            <a:r>
              <a:rPr lang="en-US" sz="2400" spc="-15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)</a:t>
            </a:r>
            <a:endParaRPr lang="en-US" sz="2400" spc="-1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12700" marR="90170">
              <a:buClr>
                <a:srgbClr val="679D97"/>
              </a:buClr>
              <a:tabLst>
                <a:tab pos="241300" algn="l"/>
              </a:tabLst>
            </a:pPr>
            <a:endParaRPr sz="2400" dirty="0">
              <a:latin typeface="Franklin Gothic Book"/>
              <a:cs typeface="Franklin Gothic Book"/>
            </a:endParaRPr>
          </a:p>
          <a:p>
            <a:pPr marL="241300" marR="508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fr-FR" sz="2400" spc="-2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Cadre de certification et d’</a:t>
            </a:r>
            <a:r>
              <a:rPr lang="fr-FR" sz="2400" spc="-2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accreditation</a:t>
            </a:r>
            <a:endParaRPr lang="fr-FR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12700" marR="5080">
              <a:buClr>
                <a:srgbClr val="679D97"/>
              </a:buClr>
              <a:tabLst>
                <a:tab pos="241300" algn="l"/>
              </a:tabLst>
            </a:pPr>
            <a:endParaRPr lang="fr-FR" sz="2400" dirty="0" smtClean="0">
              <a:latin typeface="Franklin Gothic Book"/>
              <a:cs typeface="Franklin Gothic Book"/>
            </a:endParaRPr>
          </a:p>
          <a:p>
            <a:pPr marL="241300" marR="203200" indent="-228600">
              <a:spcBef>
                <a:spcPts val="500"/>
              </a:spcBef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fr-FR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Une association professionnelle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16" name="Shape 15"/>
          <p:cNvSpPr/>
          <p:nvPr/>
        </p:nvSpPr>
        <p:spPr>
          <a:xfrm rot="10117272">
            <a:off x="7315368" y="2946437"/>
            <a:ext cx="2034044" cy="1210158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bject 3"/>
          <p:cNvSpPr>
            <a:spLocks noChangeAspect="1"/>
          </p:cNvSpPr>
          <p:nvPr/>
        </p:nvSpPr>
        <p:spPr>
          <a:xfrm>
            <a:off x="7467600" y="1338904"/>
            <a:ext cx="2514079" cy="99116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19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6920" cy="5361305"/>
          </a:xfrm>
          <a:custGeom>
            <a:avLst/>
            <a:gdLst/>
            <a:ahLst/>
            <a:cxnLst/>
            <a:rect l="l" t="t" r="r" b="b"/>
            <a:pathLst>
              <a:path w="12186920" h="5361305">
                <a:moveTo>
                  <a:pt x="0" y="5361190"/>
                </a:moveTo>
                <a:lnTo>
                  <a:pt x="12186742" y="5361190"/>
                </a:lnTo>
                <a:lnTo>
                  <a:pt x="12186742" y="0"/>
                </a:lnTo>
                <a:lnTo>
                  <a:pt x="0" y="0"/>
                </a:lnTo>
                <a:lnTo>
                  <a:pt x="0" y="53611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12010" y="3639670"/>
            <a:ext cx="3979989" cy="21629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5879" y="6085488"/>
            <a:ext cx="2100071" cy="4724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978" y="1591185"/>
            <a:ext cx="258445" cy="299085"/>
          </a:xfrm>
          <a:custGeom>
            <a:avLst/>
            <a:gdLst/>
            <a:ahLst/>
            <a:cxnLst/>
            <a:rect l="l" t="t" r="r" b="b"/>
            <a:pathLst>
              <a:path w="258445" h="299085">
                <a:moveTo>
                  <a:pt x="0" y="0"/>
                </a:moveTo>
                <a:lnTo>
                  <a:pt x="0" y="299085"/>
                </a:lnTo>
                <a:lnTo>
                  <a:pt x="257835" y="149542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48259"/>
            <a:ext cx="1834210" cy="3454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361190"/>
            <a:ext cx="12192000" cy="1497330"/>
          </a:xfrm>
          <a:custGeom>
            <a:avLst/>
            <a:gdLst/>
            <a:ahLst/>
            <a:cxnLst/>
            <a:rect l="l" t="t" r="r" b="b"/>
            <a:pathLst>
              <a:path w="12192000" h="1497329">
                <a:moveTo>
                  <a:pt x="0" y="1496809"/>
                </a:moveTo>
                <a:lnTo>
                  <a:pt x="12192000" y="1496809"/>
                </a:lnTo>
                <a:lnTo>
                  <a:pt x="12192000" y="0"/>
                </a:lnTo>
                <a:lnTo>
                  <a:pt x="0" y="0"/>
                </a:lnTo>
                <a:lnTo>
                  <a:pt x="0" y="1496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640" y="5779808"/>
            <a:ext cx="3276594" cy="6646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0600" y="5787745"/>
            <a:ext cx="3084868" cy="69397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1999" cy="534986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6441" y="474599"/>
            <a:ext cx="11179116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spc="-90" dirty="0" smtClean="0">
                <a:solidFill>
                  <a:srgbClr val="FFFFFF"/>
                </a:solidFill>
              </a:rPr>
              <a:t>L</a:t>
            </a:r>
            <a:r>
              <a:rPr sz="3600" spc="-20" dirty="0" smtClean="0">
                <a:solidFill>
                  <a:srgbClr val="FFFFFF"/>
                </a:solidFill>
              </a:rPr>
              <a:t>es</a:t>
            </a:r>
            <a:r>
              <a:rPr sz="3600" spc="-15" dirty="0" smtClean="0">
                <a:solidFill>
                  <a:srgbClr val="FFFFFF"/>
                </a:solidFill>
              </a:rPr>
              <a:t> </a:t>
            </a:r>
            <a:r>
              <a:rPr sz="3600" spc="-30" dirty="0">
                <a:solidFill>
                  <a:srgbClr val="FFFFFF"/>
                </a:solidFill>
              </a:rPr>
              <a:t>Co</a:t>
            </a:r>
            <a:r>
              <a:rPr sz="3600" spc="-25" dirty="0">
                <a:solidFill>
                  <a:srgbClr val="FFFFFF"/>
                </a:solidFill>
              </a:rPr>
              <a:t>mpé</a:t>
            </a:r>
            <a:r>
              <a:rPr sz="3600" spc="-35" dirty="0">
                <a:solidFill>
                  <a:srgbClr val="FFFFFF"/>
                </a:solidFill>
              </a:rPr>
              <a:t>t</a:t>
            </a:r>
            <a:r>
              <a:rPr sz="3600" spc="-20" dirty="0">
                <a:solidFill>
                  <a:srgbClr val="FFFFFF"/>
                </a:solidFill>
              </a:rPr>
              <a:t>e</a:t>
            </a:r>
            <a:r>
              <a:rPr sz="3600" spc="-25" dirty="0">
                <a:solidFill>
                  <a:srgbClr val="FFFFFF"/>
                </a:solidFill>
              </a:rPr>
              <a:t>n</a:t>
            </a:r>
            <a:r>
              <a:rPr sz="3600" spc="-20" dirty="0">
                <a:solidFill>
                  <a:srgbClr val="FFFFFF"/>
                </a:solidFill>
              </a:rPr>
              <a:t>ce</a:t>
            </a:r>
            <a:r>
              <a:rPr sz="3600" spc="-30" dirty="0">
                <a:solidFill>
                  <a:srgbClr val="FFFFFF"/>
                </a:solidFill>
              </a:rPr>
              <a:t>s</a:t>
            </a:r>
            <a:r>
              <a:rPr sz="3600" spc="-10" dirty="0">
                <a:solidFill>
                  <a:srgbClr val="FFFFFF"/>
                </a:solidFill>
              </a:rPr>
              <a:t>:</a:t>
            </a:r>
            <a:endParaRPr sz="3600" dirty="0"/>
          </a:p>
          <a:p>
            <a:pPr marL="3679825">
              <a:lnSpc>
                <a:spcPct val="100000"/>
              </a:lnSpc>
              <a:spcBef>
                <a:spcPts val="465"/>
              </a:spcBef>
            </a:pPr>
            <a:r>
              <a:rPr sz="2400" b="0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2400" b="0" spc="-10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2400" b="0" spc="-20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é</a:t>
            </a:r>
            <a:r>
              <a:rPr sz="2400" b="0" spc="-15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2400" b="0" spc="-20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2400" b="0" spc="-15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ntat</a:t>
            </a:r>
            <a:r>
              <a:rPr sz="2400" b="0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2400" b="0" spc="-15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on</a:t>
            </a:r>
            <a:r>
              <a:rPr sz="2400" b="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400" b="0" spc="-2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2400" b="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lang="en-US" sz="2400" b="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 </a:t>
            </a:r>
            <a:r>
              <a:rPr lang="en-US" sz="2400" b="0" spc="-15" dirty="0" err="1" smtClean="0">
                <a:solidFill>
                  <a:srgbClr val="FFFFFF"/>
                </a:solidFill>
                <a:latin typeface="Franklin Gothic Book"/>
                <a:cs typeface="Franklin Gothic Book"/>
              </a:rPr>
              <a:t>Objectifs</a:t>
            </a:r>
            <a:r>
              <a:rPr lang="en-US" sz="2400" b="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et</a:t>
            </a:r>
            <a:r>
              <a:rPr sz="2400" b="0" spc="-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400" b="0" spc="-25" dirty="0" err="1" smtClean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2400" b="0" spc="-15" dirty="0" err="1" smtClean="0">
                <a:solidFill>
                  <a:srgbClr val="FFFFFF"/>
                </a:solidFill>
                <a:latin typeface="Franklin Gothic Book"/>
                <a:cs typeface="Franklin Gothic Book"/>
              </a:rPr>
              <a:t>ut</a:t>
            </a:r>
            <a:r>
              <a:rPr sz="2400" b="0" dirty="0" err="1" smtClean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2400" b="0" spc="-10" dirty="0" err="1" smtClean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lang="en-US" sz="2400" b="0" spc="-10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endParaRPr sz="24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41" y="474599"/>
            <a:ext cx="11179116" cy="307777"/>
          </a:xfrm>
        </p:spPr>
        <p:txBody>
          <a:bodyPr/>
          <a:lstStyle/>
          <a:p>
            <a:r>
              <a:rPr lang="en-US" dirty="0" smtClean="0"/>
              <a:t>RENFORCER LES COMPETENCES DES UTILISATEURS DE L’OBSERVATOIRE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41" y="1981200"/>
            <a:ext cx="11051882" cy="3693319"/>
          </a:xfrm>
        </p:spPr>
        <p:txBody>
          <a:bodyPr/>
          <a:lstStyle/>
          <a:p>
            <a:pPr lvl="1"/>
            <a:r>
              <a:rPr lang="fr-FR" sz="2400" b="1" dirty="0" err="1" smtClean="0"/>
              <a:t>Resultat</a:t>
            </a:r>
            <a:r>
              <a:rPr lang="fr-FR" sz="2400" b="1" dirty="0" smtClean="0"/>
              <a:t> Attendu: </a:t>
            </a:r>
          </a:p>
          <a:p>
            <a:pPr lvl="1"/>
            <a:endParaRPr lang="en-US" sz="2400" dirty="0"/>
          </a:p>
          <a:p>
            <a:r>
              <a:rPr lang="en-US" sz="2400" dirty="0"/>
              <a:t>R2.1 The capacities of key stakeholders to use the tools and services of the Regional Observatories are developed through targeted capacity building initiatives</a:t>
            </a:r>
          </a:p>
          <a:p>
            <a:endParaRPr lang="en-US" sz="2400" dirty="0"/>
          </a:p>
          <a:p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R2.1 Les capacités des principales parties prenantes à utiliser les outils et les services des observatoires régionaux sont développées au moyen d’initiatives de renforcement des capacités ciblées.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243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00200"/>
            <a:ext cx="10904441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Former a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l’utilisation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outils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du RRIS  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Module de formation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en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planification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 la conservation</a:t>
            </a:r>
          </a:p>
          <a:p>
            <a:pPr marL="469900" lvl="1">
              <a:buClr>
                <a:srgbClr val="679D97"/>
              </a:buClr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Ameliorer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l’efficacite</a:t>
            </a:r>
            <a:r>
              <a:rPr lang="en-US" sz="2400" dirty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de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Gestion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: Dakar 2013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COMIT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Module de formation PAME : evaluation – diagnostic –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mesures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et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planification</a:t>
            </a: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469900" lvl="1">
              <a:buClr>
                <a:srgbClr val="679D97"/>
              </a:buClr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4130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Promouvoir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l’utilisation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deux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modules</a:t>
            </a:r>
          </a:p>
          <a:p>
            <a:pPr marL="24130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4130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Promouvoir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la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professionalisation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gestionnaires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AP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endParaRPr sz="2400" dirty="0">
              <a:latin typeface="Franklin Gothic Book"/>
              <a:cs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1133344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00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503059" cy="45447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19" y="1828800"/>
            <a:ext cx="6094075" cy="401292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0" y="2565"/>
            <a:ext cx="12187859" cy="58399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705600" y="292215"/>
            <a:ext cx="44595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0C14E"/>
                </a:solidFill>
                <a:latin typeface="Franklin Gothic Demi"/>
                <a:ea typeface="+mj-ea"/>
                <a:cs typeface="Franklin Gothic Demi"/>
              </a:rPr>
              <a:t>PLANIFICATION DE LA CONSERVATION</a:t>
            </a:r>
            <a:endParaRPr lang="en-US" sz="2000" b="1" dirty="0">
              <a:solidFill>
                <a:srgbClr val="90C14E"/>
              </a:solidFill>
              <a:latin typeface="Franklin Gothic Demi"/>
              <a:ea typeface="+mj-ea"/>
              <a:cs typeface="Franklin Gothic Dem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990600"/>
            <a:ext cx="1016118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3712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3712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503059" cy="45447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19" y="1828800"/>
            <a:ext cx="6094075" cy="401292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1" y="0"/>
            <a:ext cx="12187859" cy="58399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858000" y="448464"/>
            <a:ext cx="445955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0C14E"/>
                </a:solidFill>
                <a:latin typeface="Franklin Gothic Demi"/>
                <a:ea typeface="+mj-ea"/>
                <a:cs typeface="Franklin Gothic Demi"/>
              </a:rPr>
              <a:t>PLANIFICATION DE LA CONSERVATION</a:t>
            </a:r>
            <a:endParaRPr lang="en-US" sz="2000" b="1" dirty="0">
              <a:solidFill>
                <a:srgbClr val="90C14E"/>
              </a:solidFill>
              <a:latin typeface="Franklin Gothic Demi"/>
              <a:ea typeface="+mj-ea"/>
              <a:cs typeface="Franklin Gothic Demi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4419600" y="1109394"/>
            <a:ext cx="7049951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Formation a destination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professionels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, experts et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formateurs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dans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: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le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suivi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, 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la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planification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, 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la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prise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 decision</a:t>
            </a: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la communication de la conservation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600200" y="3586205"/>
            <a:ext cx="622332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Production d’un module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complet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qui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adresse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b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</a:b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l’utilisation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les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outils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en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ligne</a:t>
            </a: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4130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Les formations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dispensees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par </a:t>
            </a:r>
            <a:b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</a:b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BIOPAMA, les universities, </a:t>
            </a:r>
            <a:b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</a:b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les experts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independants</a:t>
            </a: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12700">
              <a:buClr>
                <a:srgbClr val="679D97"/>
              </a:buClr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1699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4000"/>
            <a:ext cx="8467589" cy="4815799"/>
          </a:xfrm>
          <a:prstGeom prst="rect">
            <a:avLst/>
          </a:prstGeom>
        </p:spPr>
      </p:pic>
      <p:pic>
        <p:nvPicPr>
          <p:cNvPr id="8194" name="Picture 2" descr="Image result for National Geographic / Buffett Award 2018 &quot;Leadership for the protection of the environment&quot;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453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9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119" y="2206704"/>
            <a:ext cx="7720881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Methode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a destination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gestionnaires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AP</a:t>
            </a:r>
          </a:p>
          <a:p>
            <a:pPr marL="469900" lvl="1">
              <a:buClr>
                <a:srgbClr val="679D97"/>
              </a:buClr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Manuel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d’utilisation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l’IMET</a:t>
            </a: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698500" lvl="1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  <a:p>
            <a:pPr marL="241300" indent="-228600">
              <a:buClr>
                <a:srgbClr val="679D97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Accompagnement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des </a:t>
            </a:r>
            <a:r>
              <a:rPr lang="en-US" sz="2400" dirty="0" err="1" smtClean="0">
                <a:solidFill>
                  <a:srgbClr val="679D97"/>
                </a:solidFill>
                <a:latin typeface="Franklin Gothic Book"/>
                <a:cs typeface="Franklin Gothic Book"/>
              </a:rPr>
              <a:t>utilisateurs</a:t>
            </a:r>
            <a:r>
              <a:rPr lang="en-US" sz="2400" dirty="0" smtClean="0">
                <a:solidFill>
                  <a:srgbClr val="679D97"/>
                </a:solidFill>
                <a:latin typeface="Franklin Gothic Book"/>
                <a:cs typeface="Franklin Gothic Book"/>
              </a:rPr>
              <a:t> IMET (Coaches)</a:t>
            </a:r>
          </a:p>
          <a:p>
            <a:pPr marL="12700">
              <a:buClr>
                <a:srgbClr val="679D97"/>
              </a:buClr>
              <a:tabLst>
                <a:tab pos="241300" algn="l"/>
              </a:tabLst>
            </a:pPr>
            <a:endParaRPr lang="en-US" sz="2400" dirty="0" smtClean="0">
              <a:solidFill>
                <a:srgbClr val="679D97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90" y="381000"/>
            <a:ext cx="92845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0C14E"/>
                </a:solidFill>
                <a:latin typeface="Franklin Gothic Demi"/>
                <a:ea typeface="+mj-ea"/>
                <a:cs typeface="Franklin Gothic Demi"/>
              </a:rPr>
              <a:t>COMIT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119" y="6172200"/>
            <a:ext cx="293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2"/>
              </a:rPr>
              <a:t>https://portals.iucn.org/library/node/46173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371600"/>
            <a:ext cx="271905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7890" y="381000"/>
            <a:ext cx="440409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0C14E"/>
                </a:solidFill>
                <a:latin typeface="Franklin Gothic Demi"/>
                <a:ea typeface="+mj-ea"/>
                <a:cs typeface="Franklin Gothic Demi"/>
              </a:rPr>
              <a:t>EFFICACITE DE GESTION :  LE  COMIT</a:t>
            </a:r>
            <a:endParaRPr lang="en-US" sz="2000" b="1" dirty="0">
              <a:solidFill>
                <a:srgbClr val="90C14E"/>
              </a:solidFill>
              <a:latin typeface="Franklin Gothic Demi"/>
              <a:ea typeface="+mj-ea"/>
              <a:cs typeface="Franklin Gothic Dem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6324">
            <a:off x="8016960" y="1137037"/>
            <a:ext cx="3026617" cy="430730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537979" y="1208110"/>
            <a:ext cx="5644972" cy="4150568"/>
            <a:chOff x="222428" y="116632"/>
            <a:chExt cx="9066592" cy="6120680"/>
          </a:xfrm>
        </p:grpSpPr>
        <p:sp>
          <p:nvSpPr>
            <p:cNvPr id="8" name="Rectangle 7"/>
            <p:cNvSpPr/>
            <p:nvPr/>
          </p:nvSpPr>
          <p:spPr>
            <a:xfrm>
              <a:off x="3361386" y="116632"/>
              <a:ext cx="3216499" cy="94208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BIOPAMA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Campagne 2016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9832" y="1245393"/>
              <a:ext cx="1537927" cy="605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Approche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COMIT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44921" y="1245393"/>
              <a:ext cx="1847360" cy="65644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Outil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IMET</a:t>
              </a:r>
            </a:p>
          </p:txBody>
        </p:sp>
        <p:cxnSp>
          <p:nvCxnSpPr>
            <p:cNvPr id="11" name="Connecteur droit avec flèche 10"/>
            <p:cNvCxnSpPr>
              <a:stCxn id="9" idx="3"/>
              <a:endCxn id="10" idx="1"/>
            </p:cNvCxnSpPr>
            <p:nvPr/>
          </p:nvCxnSpPr>
          <p:spPr>
            <a:xfrm>
              <a:off x="4597759" y="1638269"/>
              <a:ext cx="647162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2"/>
            <p:cNvCxnSpPr/>
            <p:nvPr/>
          </p:nvCxnSpPr>
          <p:spPr>
            <a:xfrm flipH="1">
              <a:off x="4092759" y="1070875"/>
              <a:ext cx="685800" cy="2801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3"/>
            <p:cNvCxnSpPr/>
            <p:nvPr/>
          </p:nvCxnSpPr>
          <p:spPr>
            <a:xfrm>
              <a:off x="5024179" y="1058545"/>
              <a:ext cx="835517" cy="2620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lèche vers le bas 19"/>
            <p:cNvSpPr/>
            <p:nvPr/>
          </p:nvSpPr>
          <p:spPr>
            <a:xfrm>
              <a:off x="4778559" y="1067739"/>
              <a:ext cx="265627" cy="304787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43809" y="5335437"/>
              <a:ext cx="4104455" cy="9018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Amélioration de la gestion des AP et de la biodiversité à travers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15929" y="4193423"/>
              <a:ext cx="3216499" cy="73849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Qualité des données + Capacités à analyser et  à utiliser les données</a:t>
              </a:r>
            </a:p>
          </p:txBody>
        </p:sp>
        <p:sp>
          <p:nvSpPr>
            <p:cNvPr id="17" name="Flèche vers le bas 25"/>
            <p:cNvSpPr/>
            <p:nvPr/>
          </p:nvSpPr>
          <p:spPr>
            <a:xfrm>
              <a:off x="4778559" y="4958661"/>
              <a:ext cx="286802" cy="350028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Connecteur droit avec flèche 26"/>
            <p:cNvCxnSpPr/>
            <p:nvPr/>
          </p:nvCxnSpPr>
          <p:spPr>
            <a:xfrm flipH="1">
              <a:off x="5037248" y="3861239"/>
              <a:ext cx="179119" cy="2740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8"/>
            <p:cNvCxnSpPr/>
            <p:nvPr/>
          </p:nvCxnSpPr>
          <p:spPr>
            <a:xfrm>
              <a:off x="4577824" y="3855033"/>
              <a:ext cx="200735" cy="2749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à coins arrondis 1"/>
            <p:cNvSpPr/>
            <p:nvPr/>
          </p:nvSpPr>
          <p:spPr>
            <a:xfrm>
              <a:off x="2155439" y="1993776"/>
              <a:ext cx="2304256" cy="94632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Développement des capacités</a:t>
              </a:r>
              <a:endParaRPr lang="fr-FR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à coins arrondis 16"/>
            <p:cNvSpPr/>
            <p:nvPr/>
          </p:nvSpPr>
          <p:spPr>
            <a:xfrm>
              <a:off x="5480300" y="2005455"/>
              <a:ext cx="2304256" cy="94632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Améliorations de l’outil</a:t>
              </a:r>
              <a:endParaRPr lang="fr-FR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ectangle à coins arrondis 17"/>
            <p:cNvSpPr/>
            <p:nvPr/>
          </p:nvSpPr>
          <p:spPr>
            <a:xfrm>
              <a:off x="3769212" y="3009913"/>
              <a:ext cx="2304256" cy="94632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Résultats de la campagne</a:t>
              </a:r>
              <a:endParaRPr lang="fr-FR" sz="11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3" name="Groupe 3"/>
            <p:cNvGrpSpPr/>
            <p:nvPr/>
          </p:nvGrpSpPr>
          <p:grpSpPr>
            <a:xfrm>
              <a:off x="222428" y="404664"/>
              <a:ext cx="2405356" cy="5688632"/>
              <a:chOff x="222428" y="404664"/>
              <a:chExt cx="2405356" cy="5688632"/>
            </a:xfrm>
          </p:grpSpPr>
          <p:sp>
            <p:nvSpPr>
              <p:cNvPr id="24" name="Rectangle à coins arrondis 21"/>
              <p:cNvSpPr/>
              <p:nvPr/>
            </p:nvSpPr>
            <p:spPr>
              <a:xfrm>
                <a:off x="222428" y="3187726"/>
                <a:ext cx="1933011" cy="94632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ysClr val="windowText" lastClr="000000"/>
                    </a:solidFill>
                  </a:rPr>
                  <a:t>Organisation de la campagne</a:t>
                </a:r>
                <a:endParaRPr lang="fr-FR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Accolade ouvrante 2"/>
              <p:cNvSpPr/>
              <p:nvPr/>
            </p:nvSpPr>
            <p:spPr>
              <a:xfrm>
                <a:off x="2267744" y="404664"/>
                <a:ext cx="360040" cy="5688632"/>
              </a:xfrm>
              <a:prstGeom prst="leftBrace">
                <a:avLst>
                  <a:gd name="adj1" fmla="val 8333"/>
                  <a:gd name="adj2" fmla="val 5513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</p:grpSp>
        <p:sp>
          <p:nvSpPr>
            <p:cNvPr id="26" name="Rectangle à coins arrondis 23"/>
            <p:cNvSpPr/>
            <p:nvPr/>
          </p:nvSpPr>
          <p:spPr>
            <a:xfrm>
              <a:off x="1295636" y="4578736"/>
              <a:ext cx="2304256" cy="94632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Durabilité</a:t>
              </a:r>
            </a:p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Appropriation par les cibles</a:t>
              </a:r>
              <a:endParaRPr lang="fr-FR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à coins arrondis 27"/>
            <p:cNvSpPr/>
            <p:nvPr/>
          </p:nvSpPr>
          <p:spPr>
            <a:xfrm>
              <a:off x="7111033" y="4791763"/>
              <a:ext cx="2051719" cy="6573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Observatoires</a:t>
              </a:r>
              <a:endParaRPr lang="fr-FR" sz="1100" dirty="0"/>
            </a:p>
          </p:txBody>
        </p:sp>
        <p:cxnSp>
          <p:nvCxnSpPr>
            <p:cNvPr id="28" name="Connecteur droit avec flèche 29"/>
            <p:cNvCxnSpPr/>
            <p:nvPr/>
          </p:nvCxnSpPr>
          <p:spPr>
            <a:xfrm>
              <a:off x="6693274" y="4409090"/>
              <a:ext cx="835517" cy="262004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30"/>
            <p:cNvCxnSpPr/>
            <p:nvPr/>
          </p:nvCxnSpPr>
          <p:spPr>
            <a:xfrm flipV="1">
              <a:off x="7076877" y="5569759"/>
              <a:ext cx="604167" cy="278275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à coins arrondis 31"/>
            <p:cNvSpPr/>
            <p:nvPr/>
          </p:nvSpPr>
          <p:spPr>
            <a:xfrm>
              <a:off x="6984764" y="4396582"/>
              <a:ext cx="2304256" cy="5983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Gouvernance et partage des données</a:t>
              </a:r>
              <a:endParaRPr lang="fr-FR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Rectangle à coins arrondis 32"/>
            <p:cNvSpPr/>
            <p:nvPr/>
          </p:nvSpPr>
          <p:spPr>
            <a:xfrm>
              <a:off x="225734" y="121413"/>
              <a:ext cx="2304256" cy="94632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ANALYSE</a:t>
              </a:r>
              <a:endParaRPr lang="fr-FR" sz="11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92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9D9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679D97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679D97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679D97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552</Words>
  <Application>Microsoft Office PowerPoint</Application>
  <PresentationFormat>Widescreen</PresentationFormat>
  <Paragraphs>99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Segoe UI</vt:lpstr>
      <vt:lpstr>Office Theme</vt:lpstr>
      <vt:lpstr>PowerPoint Presentation</vt:lpstr>
      <vt:lpstr>Les Compétences: Présentation des Objectifs et Outils</vt:lpstr>
      <vt:lpstr>RENFORCER LES COMPETENCES DES UTILISATEURS DE L’OBSERVATOIRE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COMIT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27</cp:revision>
  <dcterms:created xsi:type="dcterms:W3CDTF">2019-04-24T10:10:08Z</dcterms:created>
  <dcterms:modified xsi:type="dcterms:W3CDTF">2019-04-25T09:53:03Z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2018-09-27T00:00:00Z</vt:filetime>
  </property>
  <property fmtid="{D5CDD505-2E9C-101B-9397-08002B2CF9AE}" pid="3" name="LastSaved">
    <vt:filetime>2019-04-24T00:00:00Z</vt:filetime>
  </property>
</Properties>
</file>