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1" r:id="rId1"/>
  </p:sldMasterIdLst>
  <p:notesMasterIdLst>
    <p:notesMasterId r:id="rId27"/>
  </p:notesMasterIdLst>
  <p:handoutMasterIdLst>
    <p:handoutMasterId r:id="rId28"/>
  </p:handoutMasterIdLst>
  <p:sldIdLst>
    <p:sldId id="257" r:id="rId2"/>
    <p:sldId id="477" r:id="rId3"/>
    <p:sldId id="439" r:id="rId4"/>
    <p:sldId id="451" r:id="rId5"/>
    <p:sldId id="452" r:id="rId6"/>
    <p:sldId id="453" r:id="rId7"/>
    <p:sldId id="422" r:id="rId8"/>
    <p:sldId id="455" r:id="rId9"/>
    <p:sldId id="485" r:id="rId10"/>
    <p:sldId id="534" r:id="rId11"/>
    <p:sldId id="549" r:id="rId12"/>
    <p:sldId id="428" r:id="rId13"/>
    <p:sldId id="550" r:id="rId14"/>
    <p:sldId id="488" r:id="rId15"/>
    <p:sldId id="548" r:id="rId16"/>
    <p:sldId id="486" r:id="rId17"/>
    <p:sldId id="367" r:id="rId18"/>
    <p:sldId id="556" r:id="rId19"/>
    <p:sldId id="449" r:id="rId20"/>
    <p:sldId id="482" r:id="rId21"/>
    <p:sldId id="557" r:id="rId22"/>
    <p:sldId id="457" r:id="rId23"/>
    <p:sldId id="558" r:id="rId24"/>
    <p:sldId id="559" r:id="rId25"/>
    <p:sldId id="348" r:id="rId26"/>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502604"/>
    <a:srgbClr val="9724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33" autoAdjust="0"/>
    <p:restoredTop sz="79468" autoAdjust="0"/>
  </p:normalViewPr>
  <p:slideViewPr>
    <p:cSldViewPr>
      <p:cViewPr varScale="1">
        <p:scale>
          <a:sx n="58" d="100"/>
          <a:sy n="58" d="100"/>
        </p:scale>
        <p:origin x="1692"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10" d="100"/>
        <a:sy n="110" d="100"/>
      </p:scale>
      <p:origin x="0" y="0"/>
    </p:cViewPr>
  </p:sorterViewPr>
  <p:notesViewPr>
    <p:cSldViewPr>
      <p:cViewPr varScale="1">
        <p:scale>
          <a:sx n="68" d="100"/>
          <a:sy n="68" d="100"/>
        </p:scale>
        <p:origin x="-3204"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D6E7047-86BC-4D65-B72A-557BEBBE5104}" type="doc">
      <dgm:prSet loTypeId="urn:microsoft.com/office/officeart/2005/8/layout/hProcess9" loCatId="process" qsTypeId="urn:microsoft.com/office/officeart/2005/8/quickstyle/simple3" qsCatId="simple" csTypeId="urn:microsoft.com/office/officeart/2005/8/colors/accent1_2" csCatId="accent1" phldr="1"/>
      <dgm:spPr/>
      <dgm:t>
        <a:bodyPr/>
        <a:lstStyle/>
        <a:p>
          <a:endParaRPr lang="fr-BE"/>
        </a:p>
      </dgm:t>
    </dgm:pt>
    <dgm:pt modelId="{EAAA8D1E-1626-4953-BE18-748240BA1026}">
      <dgm:prSet phldrT="[Texte]" custT="1"/>
      <dgm:spPr/>
      <dgm:t>
        <a:bodyPr/>
        <a:lstStyle/>
        <a:p>
          <a:r>
            <a:rPr lang="fr-BE" sz="1200" dirty="0"/>
            <a:t>Identification des données à collecter</a:t>
          </a:r>
        </a:p>
      </dgm:t>
    </dgm:pt>
    <dgm:pt modelId="{B86C731D-115F-4DB3-B908-2E7648EA913D}" type="parTrans" cxnId="{7150BFBF-CDD7-4BAF-B2F2-3EF79337F7E3}">
      <dgm:prSet/>
      <dgm:spPr/>
      <dgm:t>
        <a:bodyPr/>
        <a:lstStyle/>
        <a:p>
          <a:endParaRPr lang="fr-BE"/>
        </a:p>
      </dgm:t>
    </dgm:pt>
    <dgm:pt modelId="{13F89796-F595-42BD-B12E-54E9F9CE96F5}" type="sibTrans" cxnId="{7150BFBF-CDD7-4BAF-B2F2-3EF79337F7E3}">
      <dgm:prSet/>
      <dgm:spPr/>
      <dgm:t>
        <a:bodyPr/>
        <a:lstStyle/>
        <a:p>
          <a:endParaRPr lang="fr-BE"/>
        </a:p>
      </dgm:t>
    </dgm:pt>
    <dgm:pt modelId="{BE67618A-9609-4E80-89E6-56AF17B56EFD}">
      <dgm:prSet phldrT="[Texte]" custT="1"/>
      <dgm:spPr/>
      <dgm:t>
        <a:bodyPr/>
        <a:lstStyle/>
        <a:p>
          <a:r>
            <a:rPr lang="en-US" sz="1200" noProof="0" dirty="0" err="1"/>
            <a:t>Collecte</a:t>
          </a:r>
          <a:r>
            <a:rPr lang="en-US" sz="1200" noProof="0" dirty="0"/>
            <a:t> et </a:t>
          </a:r>
          <a:r>
            <a:rPr lang="en-US" sz="1200" noProof="0" dirty="0" err="1"/>
            <a:t>encodage</a:t>
          </a:r>
          <a:r>
            <a:rPr lang="en-US" sz="1200" noProof="0" dirty="0"/>
            <a:t> </a:t>
          </a:r>
          <a:r>
            <a:rPr lang="en-US" sz="1200" noProof="0" dirty="0" err="1"/>
            <a:t>en-ligne</a:t>
          </a:r>
          <a:r>
            <a:rPr lang="en-US" sz="1200" noProof="0" dirty="0"/>
            <a:t> des </a:t>
          </a:r>
          <a:r>
            <a:rPr lang="en-US" sz="1200" noProof="0" dirty="0" err="1"/>
            <a:t>données</a:t>
          </a:r>
          <a:r>
            <a:rPr lang="en-US" sz="1200" noProof="0" dirty="0"/>
            <a:t> </a:t>
          </a:r>
        </a:p>
      </dgm:t>
    </dgm:pt>
    <dgm:pt modelId="{D415A983-E016-4844-9781-B62190956183}" type="parTrans" cxnId="{D71A0E48-5709-4956-8144-A474D48D518E}">
      <dgm:prSet/>
      <dgm:spPr/>
      <dgm:t>
        <a:bodyPr/>
        <a:lstStyle/>
        <a:p>
          <a:endParaRPr lang="fr-BE"/>
        </a:p>
      </dgm:t>
    </dgm:pt>
    <dgm:pt modelId="{2251B284-DD5F-4B1B-88F2-233C05E0B4A8}" type="sibTrans" cxnId="{D71A0E48-5709-4956-8144-A474D48D518E}">
      <dgm:prSet/>
      <dgm:spPr/>
      <dgm:t>
        <a:bodyPr/>
        <a:lstStyle/>
        <a:p>
          <a:endParaRPr lang="fr-BE"/>
        </a:p>
      </dgm:t>
    </dgm:pt>
    <dgm:pt modelId="{C4DCF30D-938C-4854-868A-E51A7FE06399}">
      <dgm:prSet custT="1"/>
      <dgm:spPr/>
      <dgm:t>
        <a:bodyPr/>
        <a:lstStyle/>
        <a:p>
          <a:r>
            <a:rPr lang="fr-FR" sz="1200" dirty="0"/>
            <a:t>Mises à jour , corrections et Validation par le CP</a:t>
          </a:r>
          <a:endParaRPr lang="fr-BE" sz="1200" dirty="0"/>
        </a:p>
      </dgm:t>
    </dgm:pt>
    <dgm:pt modelId="{D79820BE-7E6B-4891-B004-87566EB9C12B}" type="parTrans" cxnId="{2C2EF742-2691-40F0-9E95-DD0DF7FF8EF8}">
      <dgm:prSet/>
      <dgm:spPr/>
      <dgm:t>
        <a:bodyPr/>
        <a:lstStyle/>
        <a:p>
          <a:endParaRPr lang="fr-BE"/>
        </a:p>
      </dgm:t>
    </dgm:pt>
    <dgm:pt modelId="{69134F19-29B7-4646-A674-4D05884837AC}" type="sibTrans" cxnId="{2C2EF742-2691-40F0-9E95-DD0DF7FF8EF8}">
      <dgm:prSet/>
      <dgm:spPr/>
      <dgm:t>
        <a:bodyPr/>
        <a:lstStyle/>
        <a:p>
          <a:endParaRPr lang="fr-BE"/>
        </a:p>
      </dgm:t>
    </dgm:pt>
    <dgm:pt modelId="{95872626-388B-4D76-B4E0-A0D948AB8266}">
      <dgm:prSet custT="1"/>
      <dgm:spPr/>
      <dgm:t>
        <a:bodyPr/>
        <a:lstStyle/>
        <a:p>
          <a:r>
            <a:rPr lang="fr-BE" sz="1200" noProof="0" dirty="0"/>
            <a:t>Publication en ligne, rédaction des Etats de Forêts et autres notes synthétiques</a:t>
          </a:r>
          <a:endParaRPr lang="fr-BE" sz="1200" dirty="0"/>
        </a:p>
      </dgm:t>
    </dgm:pt>
    <dgm:pt modelId="{47378817-E2D4-473F-B34D-EC54F4DEFFAC}" type="parTrans" cxnId="{54DC1AB4-8515-4ACB-B940-022AD7631C01}">
      <dgm:prSet/>
      <dgm:spPr/>
      <dgm:t>
        <a:bodyPr/>
        <a:lstStyle/>
        <a:p>
          <a:endParaRPr lang="fr-BE"/>
        </a:p>
      </dgm:t>
    </dgm:pt>
    <dgm:pt modelId="{EFA6C3D1-D559-4BAD-81CE-489274765755}" type="sibTrans" cxnId="{54DC1AB4-8515-4ACB-B940-022AD7631C01}">
      <dgm:prSet/>
      <dgm:spPr/>
      <dgm:t>
        <a:bodyPr/>
        <a:lstStyle/>
        <a:p>
          <a:endParaRPr lang="fr-BE"/>
        </a:p>
      </dgm:t>
    </dgm:pt>
    <dgm:pt modelId="{14BD62EF-A8F7-4F32-AE41-69B9665BF106}">
      <dgm:prSet phldrT="[Texte]" custT="1"/>
      <dgm:spPr/>
      <dgm:t>
        <a:bodyPr/>
        <a:lstStyle/>
        <a:p>
          <a:r>
            <a:rPr lang="en-US" sz="1200" noProof="0" dirty="0" err="1"/>
            <a:t>Contrôle</a:t>
          </a:r>
          <a:r>
            <a:rPr lang="en-US" sz="1200" noProof="0" dirty="0"/>
            <a:t> </a:t>
          </a:r>
          <a:r>
            <a:rPr lang="en-US" sz="1200" noProof="0" dirty="0" err="1"/>
            <a:t>qualité</a:t>
          </a:r>
          <a:r>
            <a:rPr lang="en-US" sz="1200" noProof="0" dirty="0"/>
            <a:t> </a:t>
          </a:r>
        </a:p>
      </dgm:t>
    </dgm:pt>
    <dgm:pt modelId="{F24C1DB4-D8CE-4B40-92C0-C2D90C25B6AC}" type="sibTrans" cxnId="{B2440B36-6B18-4C02-9427-42771BEA30C6}">
      <dgm:prSet/>
      <dgm:spPr/>
      <dgm:t>
        <a:bodyPr/>
        <a:lstStyle/>
        <a:p>
          <a:endParaRPr lang="fr-BE"/>
        </a:p>
      </dgm:t>
    </dgm:pt>
    <dgm:pt modelId="{3A873A7D-711B-492B-A846-7E4398BA5963}" type="parTrans" cxnId="{B2440B36-6B18-4C02-9427-42771BEA30C6}">
      <dgm:prSet/>
      <dgm:spPr/>
      <dgm:t>
        <a:bodyPr/>
        <a:lstStyle/>
        <a:p>
          <a:endParaRPr lang="fr-BE"/>
        </a:p>
      </dgm:t>
    </dgm:pt>
    <dgm:pt modelId="{9443F7A9-BB87-4A09-8B3A-286942718B2F}">
      <dgm:prSet phldrT="[Texte]" custT="1"/>
      <dgm:spPr/>
      <dgm:t>
        <a:bodyPr/>
        <a:lstStyle/>
        <a:p>
          <a:r>
            <a:rPr lang="en-US" sz="1200" noProof="0" dirty="0"/>
            <a:t>Ateliers de validation</a:t>
          </a:r>
        </a:p>
      </dgm:t>
    </dgm:pt>
    <dgm:pt modelId="{0F127591-04DA-4B66-8BD5-92D2CF5CE510}" type="parTrans" cxnId="{1DAA257D-C2EA-4431-B318-D8DB79014E54}">
      <dgm:prSet/>
      <dgm:spPr/>
      <dgm:t>
        <a:bodyPr/>
        <a:lstStyle/>
        <a:p>
          <a:endParaRPr lang="fr-FR"/>
        </a:p>
      </dgm:t>
    </dgm:pt>
    <dgm:pt modelId="{F7C48CB1-6636-4E77-8D52-97904784B602}" type="sibTrans" cxnId="{1DAA257D-C2EA-4431-B318-D8DB79014E54}">
      <dgm:prSet/>
      <dgm:spPr/>
      <dgm:t>
        <a:bodyPr/>
        <a:lstStyle/>
        <a:p>
          <a:endParaRPr lang="fr-FR"/>
        </a:p>
      </dgm:t>
    </dgm:pt>
    <dgm:pt modelId="{0B1300F8-96DB-4A89-B4B0-27367C32093F}" type="pres">
      <dgm:prSet presAssocID="{9D6E7047-86BC-4D65-B72A-557BEBBE5104}" presName="CompostProcess" presStyleCnt="0">
        <dgm:presLayoutVars>
          <dgm:dir/>
          <dgm:resizeHandles val="exact"/>
        </dgm:presLayoutVars>
      </dgm:prSet>
      <dgm:spPr/>
      <dgm:t>
        <a:bodyPr/>
        <a:lstStyle/>
        <a:p>
          <a:endParaRPr lang="en-US"/>
        </a:p>
      </dgm:t>
    </dgm:pt>
    <dgm:pt modelId="{9FBB7A45-373F-4269-8B73-E0D7D40E372B}" type="pres">
      <dgm:prSet presAssocID="{9D6E7047-86BC-4D65-B72A-557BEBBE5104}" presName="arrow" presStyleLbl="bgShp" presStyleIdx="0" presStyleCnt="1" custScaleX="117647"/>
      <dgm:spPr/>
    </dgm:pt>
    <dgm:pt modelId="{D947A017-42FE-4354-91D1-C4DB7FECF43A}" type="pres">
      <dgm:prSet presAssocID="{9D6E7047-86BC-4D65-B72A-557BEBBE5104}" presName="linearProcess" presStyleCnt="0"/>
      <dgm:spPr/>
    </dgm:pt>
    <dgm:pt modelId="{6A316ED0-F6F4-43C5-92D0-8BA868CFEA9B}" type="pres">
      <dgm:prSet presAssocID="{EAAA8D1E-1626-4953-BE18-748240BA1026}" presName="textNode" presStyleLbl="node1" presStyleIdx="0" presStyleCnt="6" custScaleX="61178" custScaleY="108638">
        <dgm:presLayoutVars>
          <dgm:bulletEnabled val="1"/>
        </dgm:presLayoutVars>
      </dgm:prSet>
      <dgm:spPr/>
      <dgm:t>
        <a:bodyPr/>
        <a:lstStyle/>
        <a:p>
          <a:endParaRPr lang="en-US"/>
        </a:p>
      </dgm:t>
    </dgm:pt>
    <dgm:pt modelId="{8604B5EA-B5D4-4FC6-BC2B-E67122E994DB}" type="pres">
      <dgm:prSet presAssocID="{13F89796-F595-42BD-B12E-54E9F9CE96F5}" presName="sibTrans" presStyleCnt="0"/>
      <dgm:spPr/>
    </dgm:pt>
    <dgm:pt modelId="{5C0BE112-0442-4B94-8059-9B11BC272872}" type="pres">
      <dgm:prSet presAssocID="{BE67618A-9609-4E80-89E6-56AF17B56EFD}" presName="textNode" presStyleLbl="node1" presStyleIdx="1" presStyleCnt="6" custScaleX="69155" custScaleY="108638">
        <dgm:presLayoutVars>
          <dgm:bulletEnabled val="1"/>
        </dgm:presLayoutVars>
      </dgm:prSet>
      <dgm:spPr/>
      <dgm:t>
        <a:bodyPr/>
        <a:lstStyle/>
        <a:p>
          <a:endParaRPr lang="en-US"/>
        </a:p>
      </dgm:t>
    </dgm:pt>
    <dgm:pt modelId="{9293A9CA-FE34-4343-8199-D8F83F40AC0B}" type="pres">
      <dgm:prSet presAssocID="{2251B284-DD5F-4B1B-88F2-233C05E0B4A8}" presName="sibTrans" presStyleCnt="0"/>
      <dgm:spPr/>
    </dgm:pt>
    <dgm:pt modelId="{672EA00B-D792-42B6-B9CE-D732F286FBBA}" type="pres">
      <dgm:prSet presAssocID="{14BD62EF-A8F7-4F32-AE41-69B9665BF106}" presName="textNode" presStyleLbl="node1" presStyleIdx="2" presStyleCnt="6" custScaleX="63867" custScaleY="108638">
        <dgm:presLayoutVars>
          <dgm:bulletEnabled val="1"/>
        </dgm:presLayoutVars>
      </dgm:prSet>
      <dgm:spPr/>
      <dgm:t>
        <a:bodyPr/>
        <a:lstStyle/>
        <a:p>
          <a:endParaRPr lang="en-US"/>
        </a:p>
      </dgm:t>
    </dgm:pt>
    <dgm:pt modelId="{A4DEC2EF-0754-4426-B713-C035154E166E}" type="pres">
      <dgm:prSet presAssocID="{F24C1DB4-D8CE-4B40-92C0-C2D90C25B6AC}" presName="sibTrans" presStyleCnt="0"/>
      <dgm:spPr/>
    </dgm:pt>
    <dgm:pt modelId="{2BB48EF1-2E17-47AD-BF3C-98BC425F9186}" type="pres">
      <dgm:prSet presAssocID="{9443F7A9-BB87-4A09-8B3A-286942718B2F}" presName="textNode" presStyleLbl="node1" presStyleIdx="3" presStyleCnt="6" custScaleX="73066" custScaleY="108638">
        <dgm:presLayoutVars>
          <dgm:bulletEnabled val="1"/>
        </dgm:presLayoutVars>
      </dgm:prSet>
      <dgm:spPr/>
      <dgm:t>
        <a:bodyPr/>
        <a:lstStyle/>
        <a:p>
          <a:endParaRPr lang="en-US"/>
        </a:p>
      </dgm:t>
    </dgm:pt>
    <dgm:pt modelId="{838A458E-B70A-4702-85C4-0EB6E92473FB}" type="pres">
      <dgm:prSet presAssocID="{F7C48CB1-6636-4E77-8D52-97904784B602}" presName="sibTrans" presStyleCnt="0"/>
      <dgm:spPr/>
    </dgm:pt>
    <dgm:pt modelId="{5B244BDD-E2D9-4DEF-B12A-BCDCA4F2F80A}" type="pres">
      <dgm:prSet presAssocID="{C4DCF30D-938C-4854-868A-E51A7FE06399}" presName="textNode" presStyleLbl="node1" presStyleIdx="4" presStyleCnt="6" custScaleX="83490" custScaleY="108638">
        <dgm:presLayoutVars>
          <dgm:bulletEnabled val="1"/>
        </dgm:presLayoutVars>
      </dgm:prSet>
      <dgm:spPr/>
      <dgm:t>
        <a:bodyPr/>
        <a:lstStyle/>
        <a:p>
          <a:endParaRPr lang="en-US"/>
        </a:p>
      </dgm:t>
    </dgm:pt>
    <dgm:pt modelId="{C38136FF-7310-4685-9C47-8CE0B2BBFC1F}" type="pres">
      <dgm:prSet presAssocID="{69134F19-29B7-4646-A674-4D05884837AC}" presName="sibTrans" presStyleCnt="0"/>
      <dgm:spPr/>
    </dgm:pt>
    <dgm:pt modelId="{8B7EE8E4-E3EC-4CB6-8481-CD501C14B3F2}" type="pres">
      <dgm:prSet presAssocID="{95872626-388B-4D76-B4E0-A0D948AB8266}" presName="textNode" presStyleLbl="node1" presStyleIdx="5" presStyleCnt="6" custScaleX="81366" custScaleY="108638">
        <dgm:presLayoutVars>
          <dgm:bulletEnabled val="1"/>
        </dgm:presLayoutVars>
      </dgm:prSet>
      <dgm:spPr/>
      <dgm:t>
        <a:bodyPr/>
        <a:lstStyle/>
        <a:p>
          <a:endParaRPr lang="en-US"/>
        </a:p>
      </dgm:t>
    </dgm:pt>
  </dgm:ptLst>
  <dgm:cxnLst>
    <dgm:cxn modelId="{25B6E399-B470-456A-9BE5-A9977B6AE1B2}" type="presOf" srcId="{95872626-388B-4D76-B4E0-A0D948AB8266}" destId="{8B7EE8E4-E3EC-4CB6-8481-CD501C14B3F2}" srcOrd="0" destOrd="0" presId="urn:microsoft.com/office/officeart/2005/8/layout/hProcess9"/>
    <dgm:cxn modelId="{792B1E80-8F1E-43D0-9418-CCC044C3CA06}" type="presOf" srcId="{9D6E7047-86BC-4D65-B72A-557BEBBE5104}" destId="{0B1300F8-96DB-4A89-B4B0-27367C32093F}" srcOrd="0" destOrd="0" presId="urn:microsoft.com/office/officeart/2005/8/layout/hProcess9"/>
    <dgm:cxn modelId="{D79AAFD4-1D87-4CC6-A3CD-7D81D7D05B56}" type="presOf" srcId="{14BD62EF-A8F7-4F32-AE41-69B9665BF106}" destId="{672EA00B-D792-42B6-B9CE-D732F286FBBA}" srcOrd="0" destOrd="0" presId="urn:microsoft.com/office/officeart/2005/8/layout/hProcess9"/>
    <dgm:cxn modelId="{2C2EF742-2691-40F0-9E95-DD0DF7FF8EF8}" srcId="{9D6E7047-86BC-4D65-B72A-557BEBBE5104}" destId="{C4DCF30D-938C-4854-868A-E51A7FE06399}" srcOrd="4" destOrd="0" parTransId="{D79820BE-7E6B-4891-B004-87566EB9C12B}" sibTransId="{69134F19-29B7-4646-A674-4D05884837AC}"/>
    <dgm:cxn modelId="{55C2A573-9CCD-4E9D-8E94-2A2E5579323E}" type="presOf" srcId="{C4DCF30D-938C-4854-868A-E51A7FE06399}" destId="{5B244BDD-E2D9-4DEF-B12A-BCDCA4F2F80A}" srcOrd="0" destOrd="0" presId="urn:microsoft.com/office/officeart/2005/8/layout/hProcess9"/>
    <dgm:cxn modelId="{89DBC36A-F250-484A-9628-72634665F84F}" type="presOf" srcId="{EAAA8D1E-1626-4953-BE18-748240BA1026}" destId="{6A316ED0-F6F4-43C5-92D0-8BA868CFEA9B}" srcOrd="0" destOrd="0" presId="urn:microsoft.com/office/officeart/2005/8/layout/hProcess9"/>
    <dgm:cxn modelId="{0E1A3C63-6B02-4898-A2B8-3F31D3E99CAE}" type="presOf" srcId="{BE67618A-9609-4E80-89E6-56AF17B56EFD}" destId="{5C0BE112-0442-4B94-8059-9B11BC272872}" srcOrd="0" destOrd="0" presId="urn:microsoft.com/office/officeart/2005/8/layout/hProcess9"/>
    <dgm:cxn modelId="{D71A0E48-5709-4956-8144-A474D48D518E}" srcId="{9D6E7047-86BC-4D65-B72A-557BEBBE5104}" destId="{BE67618A-9609-4E80-89E6-56AF17B56EFD}" srcOrd="1" destOrd="0" parTransId="{D415A983-E016-4844-9781-B62190956183}" sibTransId="{2251B284-DD5F-4B1B-88F2-233C05E0B4A8}"/>
    <dgm:cxn modelId="{1DAA257D-C2EA-4431-B318-D8DB79014E54}" srcId="{9D6E7047-86BC-4D65-B72A-557BEBBE5104}" destId="{9443F7A9-BB87-4A09-8B3A-286942718B2F}" srcOrd="3" destOrd="0" parTransId="{0F127591-04DA-4B66-8BD5-92D2CF5CE510}" sibTransId="{F7C48CB1-6636-4E77-8D52-97904784B602}"/>
    <dgm:cxn modelId="{54DC1AB4-8515-4ACB-B940-022AD7631C01}" srcId="{9D6E7047-86BC-4D65-B72A-557BEBBE5104}" destId="{95872626-388B-4D76-B4E0-A0D948AB8266}" srcOrd="5" destOrd="0" parTransId="{47378817-E2D4-473F-B34D-EC54F4DEFFAC}" sibTransId="{EFA6C3D1-D559-4BAD-81CE-489274765755}"/>
    <dgm:cxn modelId="{44F4C529-27C8-4BD6-8969-E9074D83C9A0}" type="presOf" srcId="{9443F7A9-BB87-4A09-8B3A-286942718B2F}" destId="{2BB48EF1-2E17-47AD-BF3C-98BC425F9186}" srcOrd="0" destOrd="0" presId="urn:microsoft.com/office/officeart/2005/8/layout/hProcess9"/>
    <dgm:cxn modelId="{B2440B36-6B18-4C02-9427-42771BEA30C6}" srcId="{9D6E7047-86BC-4D65-B72A-557BEBBE5104}" destId="{14BD62EF-A8F7-4F32-AE41-69B9665BF106}" srcOrd="2" destOrd="0" parTransId="{3A873A7D-711B-492B-A846-7E4398BA5963}" sibTransId="{F24C1DB4-D8CE-4B40-92C0-C2D90C25B6AC}"/>
    <dgm:cxn modelId="{7150BFBF-CDD7-4BAF-B2F2-3EF79337F7E3}" srcId="{9D6E7047-86BC-4D65-B72A-557BEBBE5104}" destId="{EAAA8D1E-1626-4953-BE18-748240BA1026}" srcOrd="0" destOrd="0" parTransId="{B86C731D-115F-4DB3-B908-2E7648EA913D}" sibTransId="{13F89796-F595-42BD-B12E-54E9F9CE96F5}"/>
    <dgm:cxn modelId="{CE15A964-A4F8-419F-B68C-6F95803EF06E}" type="presParOf" srcId="{0B1300F8-96DB-4A89-B4B0-27367C32093F}" destId="{9FBB7A45-373F-4269-8B73-E0D7D40E372B}" srcOrd="0" destOrd="0" presId="urn:microsoft.com/office/officeart/2005/8/layout/hProcess9"/>
    <dgm:cxn modelId="{D47B6A20-0817-4E98-9AD2-455E06B6FB83}" type="presParOf" srcId="{0B1300F8-96DB-4A89-B4B0-27367C32093F}" destId="{D947A017-42FE-4354-91D1-C4DB7FECF43A}" srcOrd="1" destOrd="0" presId="urn:microsoft.com/office/officeart/2005/8/layout/hProcess9"/>
    <dgm:cxn modelId="{25BC1A19-9F68-475F-A1A3-567ECE79D10B}" type="presParOf" srcId="{D947A017-42FE-4354-91D1-C4DB7FECF43A}" destId="{6A316ED0-F6F4-43C5-92D0-8BA868CFEA9B}" srcOrd="0" destOrd="0" presId="urn:microsoft.com/office/officeart/2005/8/layout/hProcess9"/>
    <dgm:cxn modelId="{B6FDFFBA-BEBB-4DE2-A3C1-1CEFF570DBC6}" type="presParOf" srcId="{D947A017-42FE-4354-91D1-C4DB7FECF43A}" destId="{8604B5EA-B5D4-4FC6-BC2B-E67122E994DB}" srcOrd="1" destOrd="0" presId="urn:microsoft.com/office/officeart/2005/8/layout/hProcess9"/>
    <dgm:cxn modelId="{E889413D-DD12-4504-9335-0D8C30F3F3C4}" type="presParOf" srcId="{D947A017-42FE-4354-91D1-C4DB7FECF43A}" destId="{5C0BE112-0442-4B94-8059-9B11BC272872}" srcOrd="2" destOrd="0" presId="urn:microsoft.com/office/officeart/2005/8/layout/hProcess9"/>
    <dgm:cxn modelId="{45AA75E8-AB89-462C-8163-1B3354FF5758}" type="presParOf" srcId="{D947A017-42FE-4354-91D1-C4DB7FECF43A}" destId="{9293A9CA-FE34-4343-8199-D8F83F40AC0B}" srcOrd="3" destOrd="0" presId="urn:microsoft.com/office/officeart/2005/8/layout/hProcess9"/>
    <dgm:cxn modelId="{AE2766B2-713D-46D3-B40B-76BC29B23953}" type="presParOf" srcId="{D947A017-42FE-4354-91D1-C4DB7FECF43A}" destId="{672EA00B-D792-42B6-B9CE-D732F286FBBA}" srcOrd="4" destOrd="0" presId="urn:microsoft.com/office/officeart/2005/8/layout/hProcess9"/>
    <dgm:cxn modelId="{F1F274AB-B6B5-4C10-9014-8E80D90CD32F}" type="presParOf" srcId="{D947A017-42FE-4354-91D1-C4DB7FECF43A}" destId="{A4DEC2EF-0754-4426-B713-C035154E166E}" srcOrd="5" destOrd="0" presId="urn:microsoft.com/office/officeart/2005/8/layout/hProcess9"/>
    <dgm:cxn modelId="{A7FD0465-396E-4F48-AC09-5FC0CB812A92}" type="presParOf" srcId="{D947A017-42FE-4354-91D1-C4DB7FECF43A}" destId="{2BB48EF1-2E17-47AD-BF3C-98BC425F9186}" srcOrd="6" destOrd="0" presId="urn:microsoft.com/office/officeart/2005/8/layout/hProcess9"/>
    <dgm:cxn modelId="{D84A09C5-527E-4F53-B81D-53FAAB4AA5D5}" type="presParOf" srcId="{D947A017-42FE-4354-91D1-C4DB7FECF43A}" destId="{838A458E-B70A-4702-85C4-0EB6E92473FB}" srcOrd="7" destOrd="0" presId="urn:microsoft.com/office/officeart/2005/8/layout/hProcess9"/>
    <dgm:cxn modelId="{1777BD29-DEFF-483D-9485-B220B04477ED}" type="presParOf" srcId="{D947A017-42FE-4354-91D1-C4DB7FECF43A}" destId="{5B244BDD-E2D9-4DEF-B12A-BCDCA4F2F80A}" srcOrd="8" destOrd="0" presId="urn:microsoft.com/office/officeart/2005/8/layout/hProcess9"/>
    <dgm:cxn modelId="{77783F2E-E581-4F9F-A925-CAA76A461461}" type="presParOf" srcId="{D947A017-42FE-4354-91D1-C4DB7FECF43A}" destId="{C38136FF-7310-4685-9C47-8CE0B2BBFC1F}" srcOrd="9" destOrd="0" presId="urn:microsoft.com/office/officeart/2005/8/layout/hProcess9"/>
    <dgm:cxn modelId="{33479E21-3B5B-4EF9-9721-849ECB8A2245}" type="presParOf" srcId="{D947A017-42FE-4354-91D1-C4DB7FECF43A}" destId="{8B7EE8E4-E3EC-4CB6-8481-CD501C14B3F2}" srcOrd="1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BB7A45-373F-4269-8B73-E0D7D40E372B}">
      <dsp:nvSpPr>
        <dsp:cNvPr id="0" name=""/>
        <dsp:cNvSpPr/>
      </dsp:nvSpPr>
      <dsp:spPr>
        <a:xfrm>
          <a:off x="2" y="0"/>
          <a:ext cx="8352922" cy="3096344"/>
        </a:xfrm>
        <a:prstGeom prst="rightArrow">
          <a:avLst/>
        </a:prstGeom>
        <a:solidFill>
          <a:schemeClr val="accent1">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 modelId="{6A316ED0-F6F4-43C5-92D0-8BA868CFEA9B}">
      <dsp:nvSpPr>
        <dsp:cNvPr id="0" name=""/>
        <dsp:cNvSpPr/>
      </dsp:nvSpPr>
      <dsp:spPr>
        <a:xfrm>
          <a:off x="665" y="875410"/>
          <a:ext cx="1016079" cy="1345522"/>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BE" sz="1200" kern="1200" dirty="0"/>
            <a:t>Identification des données à collecter</a:t>
          </a:r>
        </a:p>
      </dsp:txBody>
      <dsp:txXfrm>
        <a:off x="50266" y="925011"/>
        <a:ext cx="916877" cy="1246320"/>
      </dsp:txXfrm>
    </dsp:sp>
    <dsp:sp modelId="{5C0BE112-0442-4B94-8059-9B11BC272872}">
      <dsp:nvSpPr>
        <dsp:cNvPr id="0" name=""/>
        <dsp:cNvSpPr/>
      </dsp:nvSpPr>
      <dsp:spPr>
        <a:xfrm>
          <a:off x="1251677" y="875410"/>
          <a:ext cx="1148565" cy="1345522"/>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noProof="0" dirty="0" err="1"/>
            <a:t>Collecte</a:t>
          </a:r>
          <a:r>
            <a:rPr lang="en-US" sz="1200" kern="1200" noProof="0" dirty="0"/>
            <a:t> et </a:t>
          </a:r>
          <a:r>
            <a:rPr lang="en-US" sz="1200" kern="1200" noProof="0" dirty="0" err="1"/>
            <a:t>encodage</a:t>
          </a:r>
          <a:r>
            <a:rPr lang="en-US" sz="1200" kern="1200" noProof="0" dirty="0"/>
            <a:t> </a:t>
          </a:r>
          <a:r>
            <a:rPr lang="en-US" sz="1200" kern="1200" noProof="0" dirty="0" err="1"/>
            <a:t>en-ligne</a:t>
          </a:r>
          <a:r>
            <a:rPr lang="en-US" sz="1200" kern="1200" noProof="0" dirty="0"/>
            <a:t> des </a:t>
          </a:r>
          <a:r>
            <a:rPr lang="en-US" sz="1200" kern="1200" noProof="0" dirty="0" err="1"/>
            <a:t>données</a:t>
          </a:r>
          <a:r>
            <a:rPr lang="en-US" sz="1200" kern="1200" noProof="0" dirty="0"/>
            <a:t> </a:t>
          </a:r>
        </a:p>
      </dsp:txBody>
      <dsp:txXfrm>
        <a:off x="1307745" y="931478"/>
        <a:ext cx="1036429" cy="1233386"/>
      </dsp:txXfrm>
    </dsp:sp>
    <dsp:sp modelId="{672EA00B-D792-42B6-B9CE-D732F286FBBA}">
      <dsp:nvSpPr>
        <dsp:cNvPr id="0" name=""/>
        <dsp:cNvSpPr/>
      </dsp:nvSpPr>
      <dsp:spPr>
        <a:xfrm>
          <a:off x="2635177" y="875410"/>
          <a:ext cx="1060739" cy="1345522"/>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noProof="0" dirty="0" err="1"/>
            <a:t>Contrôle</a:t>
          </a:r>
          <a:r>
            <a:rPr lang="en-US" sz="1200" kern="1200" noProof="0" dirty="0"/>
            <a:t> </a:t>
          </a:r>
          <a:r>
            <a:rPr lang="en-US" sz="1200" kern="1200" noProof="0" dirty="0" err="1"/>
            <a:t>qualité</a:t>
          </a:r>
          <a:r>
            <a:rPr lang="en-US" sz="1200" kern="1200" noProof="0" dirty="0"/>
            <a:t> </a:t>
          </a:r>
        </a:p>
      </dsp:txBody>
      <dsp:txXfrm>
        <a:off x="2686958" y="927191"/>
        <a:ext cx="957177" cy="1241960"/>
      </dsp:txXfrm>
    </dsp:sp>
    <dsp:sp modelId="{2BB48EF1-2E17-47AD-BF3C-98BC425F9186}">
      <dsp:nvSpPr>
        <dsp:cNvPr id="0" name=""/>
        <dsp:cNvSpPr/>
      </dsp:nvSpPr>
      <dsp:spPr>
        <a:xfrm>
          <a:off x="3930850" y="875410"/>
          <a:ext cx="1213522" cy="1345522"/>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noProof="0" dirty="0"/>
            <a:t>Ateliers de validation</a:t>
          </a:r>
        </a:p>
      </dsp:txBody>
      <dsp:txXfrm>
        <a:off x="3990089" y="934649"/>
        <a:ext cx="1095044" cy="1227044"/>
      </dsp:txXfrm>
    </dsp:sp>
    <dsp:sp modelId="{5B244BDD-E2D9-4DEF-B12A-BCDCA4F2F80A}">
      <dsp:nvSpPr>
        <dsp:cNvPr id="0" name=""/>
        <dsp:cNvSpPr/>
      </dsp:nvSpPr>
      <dsp:spPr>
        <a:xfrm>
          <a:off x="5379305" y="875410"/>
          <a:ext cx="1386649" cy="1345522"/>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FR" sz="1200" kern="1200" dirty="0"/>
            <a:t>Mises à jour , corrections et Validation par le CP</a:t>
          </a:r>
          <a:endParaRPr lang="fr-BE" sz="1200" kern="1200" dirty="0"/>
        </a:p>
      </dsp:txBody>
      <dsp:txXfrm>
        <a:off x="5444988" y="941093"/>
        <a:ext cx="1255283" cy="1214156"/>
      </dsp:txXfrm>
    </dsp:sp>
    <dsp:sp modelId="{8B7EE8E4-E3EC-4CB6-8481-CD501C14B3F2}">
      <dsp:nvSpPr>
        <dsp:cNvPr id="0" name=""/>
        <dsp:cNvSpPr/>
      </dsp:nvSpPr>
      <dsp:spPr>
        <a:xfrm>
          <a:off x="7000888" y="875410"/>
          <a:ext cx="1351373" cy="1345522"/>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BE" sz="1200" kern="1200" noProof="0" dirty="0"/>
            <a:t>Publication en ligne, rédaction des Etats de Forêts et autres notes synthétiques</a:t>
          </a:r>
          <a:endParaRPr lang="fr-BE" sz="1200" kern="1200" dirty="0"/>
        </a:p>
      </dsp:txBody>
      <dsp:txXfrm>
        <a:off x="7066571" y="941093"/>
        <a:ext cx="1220007" cy="1214156"/>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8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mn-cs"/>
              </a:defRPr>
            </a:lvl1pPr>
          </a:lstStyle>
          <a:p>
            <a:pPr>
              <a:defRPr/>
            </a:pPr>
            <a:endParaRPr lang="fr-BE"/>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cs typeface="+mn-cs"/>
              </a:defRPr>
            </a:lvl1pPr>
          </a:lstStyle>
          <a:p>
            <a:pPr>
              <a:defRPr/>
            </a:pPr>
            <a:fld id="{7D46CEE5-D63E-4B4E-A819-13531E49019E}" type="datetimeFigureOut">
              <a:rPr lang="fr-FR"/>
              <a:pPr>
                <a:defRPr/>
              </a:pPr>
              <a:t>24/04/2019</a:t>
            </a:fld>
            <a:endParaRPr lang="fr-BE"/>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cs typeface="+mn-cs"/>
              </a:defRPr>
            </a:lvl1pPr>
          </a:lstStyle>
          <a:p>
            <a:pPr>
              <a:defRPr/>
            </a:pPr>
            <a:endParaRPr lang="fr-BE"/>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cs typeface="+mn-cs"/>
              </a:defRPr>
            </a:lvl1pPr>
          </a:lstStyle>
          <a:p>
            <a:pPr>
              <a:defRPr/>
            </a:pPr>
            <a:fld id="{0028C821-0D60-428D-9568-52D7F8DB1BB1}" type="slidenum">
              <a:rPr lang="fr-BE"/>
              <a:pPr>
                <a:defRPr/>
              </a:pPr>
              <a:t>‹#›</a:t>
            </a:fld>
            <a:endParaRPr lang="fr-BE"/>
          </a:p>
        </p:txBody>
      </p:sp>
    </p:spTree>
    <p:extLst>
      <p:ext uri="{BB962C8B-B14F-4D97-AF65-F5344CB8AC3E}">
        <p14:creationId xmlns:p14="http://schemas.microsoft.com/office/powerpoint/2010/main" val="15094896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mn-cs"/>
              </a:defRPr>
            </a:lvl1pPr>
          </a:lstStyle>
          <a:p>
            <a:pPr>
              <a:defRPr/>
            </a:pPr>
            <a:endParaRPr lang="fr-BE"/>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cs typeface="+mn-cs"/>
              </a:defRPr>
            </a:lvl1pPr>
          </a:lstStyle>
          <a:p>
            <a:pPr>
              <a:defRPr/>
            </a:pPr>
            <a:fld id="{6B5D884C-9B69-4C95-96EA-8FAE269EF8E1}" type="datetimeFigureOut">
              <a:rPr lang="fr-FR"/>
              <a:pPr>
                <a:defRPr/>
              </a:pPr>
              <a:t>24/04/2019</a:t>
            </a:fld>
            <a:endParaRPr lang="fr-BE"/>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fr-BE" noProof="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fr-BE" noProof="0"/>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cs typeface="+mn-cs"/>
              </a:defRPr>
            </a:lvl1pPr>
          </a:lstStyle>
          <a:p>
            <a:pPr>
              <a:defRPr/>
            </a:pPr>
            <a:endParaRPr lang="fr-BE"/>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cs typeface="+mn-cs"/>
              </a:defRPr>
            </a:lvl1pPr>
          </a:lstStyle>
          <a:p>
            <a:pPr>
              <a:defRPr/>
            </a:pPr>
            <a:fld id="{D448B428-D267-43C3-8035-5BE63046AB42}" type="slidenum">
              <a:rPr lang="fr-BE"/>
              <a:pPr>
                <a:defRPr/>
              </a:pPr>
              <a:t>‹#›</a:t>
            </a:fld>
            <a:endParaRPr lang="fr-BE"/>
          </a:p>
        </p:txBody>
      </p:sp>
    </p:spTree>
    <p:extLst>
      <p:ext uri="{BB962C8B-B14F-4D97-AF65-F5344CB8AC3E}">
        <p14:creationId xmlns:p14="http://schemas.microsoft.com/office/powerpoint/2010/main" val="12472936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pPr>
              <a:defRPr/>
            </a:pPr>
            <a:fld id="{D448B428-D267-43C3-8035-5BE63046AB42}" type="slidenum">
              <a:rPr lang="fr-BE" smtClean="0"/>
              <a:pPr>
                <a:defRPr/>
              </a:pPr>
              <a:t>3</a:t>
            </a:fld>
            <a:endParaRPr lang="fr-BE"/>
          </a:p>
        </p:txBody>
      </p:sp>
    </p:spTree>
    <p:extLst>
      <p:ext uri="{BB962C8B-B14F-4D97-AF65-F5344CB8AC3E}">
        <p14:creationId xmlns:p14="http://schemas.microsoft.com/office/powerpoint/2010/main" val="29767050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D" dirty="0"/>
          </a:p>
        </p:txBody>
      </p:sp>
      <p:sp>
        <p:nvSpPr>
          <p:cNvPr id="4" name="Espace réservé du numéro de diapositive 3"/>
          <p:cNvSpPr>
            <a:spLocks noGrp="1"/>
          </p:cNvSpPr>
          <p:nvPr>
            <p:ph type="sldNum" sz="quarter" idx="5"/>
          </p:nvPr>
        </p:nvSpPr>
        <p:spPr/>
        <p:txBody>
          <a:bodyPr/>
          <a:lstStyle/>
          <a:p>
            <a:pPr>
              <a:defRPr/>
            </a:pPr>
            <a:fld id="{D448B428-D267-43C3-8035-5BE63046AB42}" type="slidenum">
              <a:rPr lang="fr-BE" smtClean="0"/>
              <a:pPr>
                <a:defRPr/>
              </a:pPr>
              <a:t>18</a:t>
            </a:fld>
            <a:endParaRPr lang="fr-BE"/>
          </a:p>
        </p:txBody>
      </p:sp>
    </p:spTree>
    <p:extLst>
      <p:ext uri="{BB962C8B-B14F-4D97-AF65-F5344CB8AC3E}">
        <p14:creationId xmlns:p14="http://schemas.microsoft.com/office/powerpoint/2010/main" val="9249624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74755"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dirty="0"/>
          </a:p>
        </p:txBody>
      </p:sp>
      <p:sp>
        <p:nvSpPr>
          <p:cNvPr id="4" name="Espace réservé du numéro de diapositive 3"/>
          <p:cNvSpPr>
            <a:spLocks noGrp="1"/>
          </p:cNvSpPr>
          <p:nvPr>
            <p:ph type="sldNum" sz="quarter" idx="5"/>
          </p:nvPr>
        </p:nvSpPr>
        <p:spPr/>
        <p:txBody>
          <a:bodyPr/>
          <a:lstStyle/>
          <a:p>
            <a:pPr>
              <a:defRPr/>
            </a:pPr>
            <a:fld id="{FA10A253-52CD-44C7-AA09-B88C06006D5F}" type="slidenum">
              <a:rPr lang="fr-BE" smtClean="0"/>
              <a:pPr>
                <a:defRPr/>
              </a:pPr>
              <a:t>19</a:t>
            </a:fld>
            <a:endParaRPr lang="fr-B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a:t>Slide 2:  </a:t>
            </a:r>
            <a:r>
              <a:rPr lang="fr-FR" dirty="0" err="1"/>
              <a:t>emphasis</a:t>
            </a:r>
            <a:r>
              <a:rPr lang="fr-FR" dirty="0"/>
              <a:t> on the 2 main final </a:t>
            </a:r>
            <a:r>
              <a:rPr lang="fr-FR" dirty="0" err="1"/>
              <a:t>product</a:t>
            </a:r>
            <a:r>
              <a:rPr lang="fr-FR" dirty="0"/>
              <a:t> and the </a:t>
            </a:r>
            <a:r>
              <a:rPr lang="fr-FR" dirty="0" err="1"/>
              <a:t>reason</a:t>
            </a:r>
            <a:r>
              <a:rPr lang="fr-FR" dirty="0"/>
              <a:t> </a:t>
            </a:r>
            <a:r>
              <a:rPr lang="fr-FR" dirty="0" err="1"/>
              <a:t>why</a:t>
            </a:r>
            <a:r>
              <a:rPr lang="fr-FR" dirty="0"/>
              <a:t> </a:t>
            </a:r>
            <a:r>
              <a:rPr lang="fr-FR" dirty="0" err="1"/>
              <a:t>we</a:t>
            </a:r>
            <a:r>
              <a:rPr lang="fr-FR" dirty="0"/>
              <a:t> are </a:t>
            </a:r>
            <a:r>
              <a:rPr lang="fr-FR" dirty="0" err="1"/>
              <a:t>focussing</a:t>
            </a:r>
            <a:r>
              <a:rPr lang="fr-FR" dirty="0"/>
              <a:t> on web-applications. </a:t>
            </a:r>
          </a:p>
          <a:p>
            <a:endParaRPr lang="fr-FR" dirty="0"/>
          </a:p>
        </p:txBody>
      </p:sp>
      <p:sp>
        <p:nvSpPr>
          <p:cNvPr id="4" name="Espace réservé du numéro de diapositive 3"/>
          <p:cNvSpPr>
            <a:spLocks noGrp="1"/>
          </p:cNvSpPr>
          <p:nvPr>
            <p:ph type="sldNum" sz="quarter" idx="10"/>
          </p:nvPr>
        </p:nvSpPr>
        <p:spPr/>
        <p:txBody>
          <a:bodyPr/>
          <a:lstStyle/>
          <a:p>
            <a:pPr>
              <a:defRPr/>
            </a:pPr>
            <a:fld id="{D448B428-D267-43C3-8035-5BE63046AB42}" type="slidenum">
              <a:rPr lang="fr-BE" smtClean="0"/>
              <a:pPr>
                <a:defRPr/>
              </a:pPr>
              <a:t>20</a:t>
            </a:fld>
            <a:endParaRPr lang="fr-BE"/>
          </a:p>
        </p:txBody>
      </p:sp>
    </p:spTree>
    <p:extLst>
      <p:ext uri="{BB962C8B-B14F-4D97-AF65-F5344CB8AC3E}">
        <p14:creationId xmlns:p14="http://schemas.microsoft.com/office/powerpoint/2010/main" val="5628621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a:t>Slide 2:  </a:t>
            </a:r>
            <a:r>
              <a:rPr lang="fr-FR" dirty="0" err="1"/>
              <a:t>emphasis</a:t>
            </a:r>
            <a:r>
              <a:rPr lang="fr-FR" dirty="0"/>
              <a:t> on the 2 main final </a:t>
            </a:r>
            <a:r>
              <a:rPr lang="fr-FR" dirty="0" err="1"/>
              <a:t>product</a:t>
            </a:r>
            <a:r>
              <a:rPr lang="fr-FR" dirty="0"/>
              <a:t> and the </a:t>
            </a:r>
            <a:r>
              <a:rPr lang="fr-FR" dirty="0" err="1"/>
              <a:t>reason</a:t>
            </a:r>
            <a:r>
              <a:rPr lang="fr-FR" dirty="0"/>
              <a:t> </a:t>
            </a:r>
            <a:r>
              <a:rPr lang="fr-FR" dirty="0" err="1"/>
              <a:t>why</a:t>
            </a:r>
            <a:r>
              <a:rPr lang="fr-FR" dirty="0"/>
              <a:t> </a:t>
            </a:r>
            <a:r>
              <a:rPr lang="fr-FR" dirty="0" err="1"/>
              <a:t>we</a:t>
            </a:r>
            <a:r>
              <a:rPr lang="fr-FR" dirty="0"/>
              <a:t> are </a:t>
            </a:r>
            <a:r>
              <a:rPr lang="fr-FR" dirty="0" err="1"/>
              <a:t>focussing</a:t>
            </a:r>
            <a:r>
              <a:rPr lang="fr-FR" dirty="0"/>
              <a:t> on web-applications. </a:t>
            </a:r>
          </a:p>
          <a:p>
            <a:endParaRPr lang="fr-FR" dirty="0"/>
          </a:p>
        </p:txBody>
      </p:sp>
      <p:sp>
        <p:nvSpPr>
          <p:cNvPr id="4" name="Espace réservé du numéro de diapositive 3"/>
          <p:cNvSpPr>
            <a:spLocks noGrp="1"/>
          </p:cNvSpPr>
          <p:nvPr>
            <p:ph type="sldNum" sz="quarter" idx="10"/>
          </p:nvPr>
        </p:nvSpPr>
        <p:spPr/>
        <p:txBody>
          <a:bodyPr/>
          <a:lstStyle/>
          <a:p>
            <a:pPr>
              <a:defRPr/>
            </a:pPr>
            <a:fld id="{D448B428-D267-43C3-8035-5BE63046AB42}" type="slidenum">
              <a:rPr lang="fr-BE" smtClean="0"/>
              <a:pPr>
                <a:defRPr/>
              </a:pPr>
              <a:t>22</a:t>
            </a:fld>
            <a:endParaRPr lang="fr-BE"/>
          </a:p>
        </p:txBody>
      </p:sp>
    </p:spTree>
    <p:extLst>
      <p:ext uri="{BB962C8B-B14F-4D97-AF65-F5344CB8AC3E}">
        <p14:creationId xmlns:p14="http://schemas.microsoft.com/office/powerpoint/2010/main" val="34082226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7411"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BE"/>
          </a:p>
        </p:txBody>
      </p:sp>
      <p:sp>
        <p:nvSpPr>
          <p:cNvPr id="4" name="Espace réservé du numéro de diapositive 3"/>
          <p:cNvSpPr>
            <a:spLocks noGrp="1"/>
          </p:cNvSpPr>
          <p:nvPr>
            <p:ph type="sldNum" sz="quarter" idx="5"/>
          </p:nvPr>
        </p:nvSpPr>
        <p:spPr/>
        <p:txBody>
          <a:bodyPr/>
          <a:lstStyle/>
          <a:p>
            <a:pPr>
              <a:defRPr/>
            </a:pPr>
            <a:fld id="{C55E298B-BA92-49EA-A103-4F4387342247}" type="slidenum">
              <a:rPr lang="fr-BE" smtClean="0"/>
              <a:pPr>
                <a:defRPr/>
              </a:pPr>
              <a:t>25</a:t>
            </a:fld>
            <a:endParaRPr lang="fr-B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D448B428-D267-43C3-8035-5BE63046AB42}" type="slidenum">
              <a:rPr lang="fr-BE" smtClean="0"/>
              <a:pPr>
                <a:defRPr/>
              </a:pPr>
              <a:t>4</a:t>
            </a:fld>
            <a:endParaRPr lang="fr-BE"/>
          </a:p>
        </p:txBody>
      </p:sp>
    </p:spTree>
    <p:extLst>
      <p:ext uri="{BB962C8B-B14F-4D97-AF65-F5344CB8AC3E}">
        <p14:creationId xmlns:p14="http://schemas.microsoft.com/office/powerpoint/2010/main" val="7322483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sz="1200" b="0" i="0" kern="1200" dirty="0">
                <a:solidFill>
                  <a:schemeClr val="tx1"/>
                </a:solidFill>
                <a:effectLst/>
                <a:latin typeface="+mn-lt"/>
                <a:ea typeface="+mn-ea"/>
                <a:cs typeface="+mn-cs"/>
              </a:rPr>
              <a:t>La COMIFAC assure le suivi de la Déclaration de Yaoundé</a:t>
            </a:r>
          </a:p>
          <a:p>
            <a:r>
              <a:rPr lang="fr-BE" sz="1200" b="0" i="0" kern="1200" dirty="0">
                <a:solidFill>
                  <a:schemeClr val="tx1"/>
                </a:solidFill>
                <a:effectLst/>
                <a:latin typeface="+mn-lt"/>
                <a:ea typeface="+mn-ea"/>
                <a:cs typeface="+mn-cs"/>
              </a:rPr>
              <a:t> Le Sommet arrête les orientations de l’organisation pour la mise en œuvre des engagements tels que définis par le Traité constitutif.</a:t>
            </a:r>
            <a:endParaRPr lang="fr-BE" dirty="0"/>
          </a:p>
        </p:txBody>
      </p:sp>
      <p:sp>
        <p:nvSpPr>
          <p:cNvPr id="4" name="Espace réservé du numéro de diapositive 3"/>
          <p:cNvSpPr>
            <a:spLocks noGrp="1"/>
          </p:cNvSpPr>
          <p:nvPr>
            <p:ph type="sldNum" sz="quarter" idx="10"/>
          </p:nvPr>
        </p:nvSpPr>
        <p:spPr/>
        <p:txBody>
          <a:bodyPr/>
          <a:lstStyle/>
          <a:p>
            <a:pPr>
              <a:defRPr/>
            </a:pPr>
            <a:fld id="{D448B428-D267-43C3-8035-5BE63046AB42}" type="slidenum">
              <a:rPr lang="fr-BE" smtClean="0"/>
              <a:pPr>
                <a:defRPr/>
              </a:pPr>
              <a:t>5</a:t>
            </a:fld>
            <a:endParaRPr lang="fr-BE"/>
          </a:p>
        </p:txBody>
      </p:sp>
    </p:spTree>
    <p:extLst>
      <p:ext uri="{BB962C8B-B14F-4D97-AF65-F5344CB8AC3E}">
        <p14:creationId xmlns:p14="http://schemas.microsoft.com/office/powerpoint/2010/main" val="7815120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Lancé en 2002 par Colin Powell</a:t>
            </a:r>
            <a:r>
              <a:rPr lang="fr-FR" baseline="0" dirty="0"/>
              <a:t> au Congrès Mondial sur le développement durable à </a:t>
            </a:r>
            <a:r>
              <a:rPr lang="fr-FR" baseline="0" dirty="0" err="1"/>
              <a:t>Johannesbourg</a:t>
            </a:r>
            <a:r>
              <a:rPr lang="fr-FR" baseline="0" dirty="0"/>
              <a:t> comme initiative volontaire multi- »</a:t>
            </a:r>
            <a:r>
              <a:rPr lang="fr-FR" baseline="0" dirty="0" err="1"/>
              <a:t>stakeholder</a:t>
            </a:r>
            <a:r>
              <a:rPr lang="fr-FR" baseline="0" dirty="0"/>
              <a:t> » (sectoriel). Les membre du partenariat se rencontrent deux fois par an pour coordonner les activités prioritaires, proposer des actions sur les problématiques émergentes et partager l’information avec les partenaires et les réseaux actifs dans la région.</a:t>
            </a:r>
          </a:p>
          <a:p>
            <a:endParaRPr lang="fr-FR" baseline="0" dirty="0"/>
          </a:p>
          <a:p>
            <a:r>
              <a:rPr lang="fr-BE" dirty="0"/>
              <a:t>Le PFBC fut </a:t>
            </a:r>
            <a:r>
              <a:rPr lang="fr-BE" dirty="0" err="1"/>
              <a:t>iniatiallement</a:t>
            </a:r>
            <a:r>
              <a:rPr lang="fr-BE" dirty="0"/>
              <a:t> facilité par les Etats-Unis en 2003-2004, par la France en 2005-2007, par l’Allemagne en 2008-2010, par le Canada en 2010-2012, à nouveau les Etats-Unis en 2013-2015 et est </a:t>
            </a:r>
            <a:r>
              <a:rPr lang="fr-BE" dirty="0" err="1"/>
              <a:t>actuallemment</a:t>
            </a:r>
            <a:r>
              <a:rPr lang="fr-BE" dirty="0"/>
              <a:t> </a:t>
            </a:r>
            <a:r>
              <a:rPr lang="fr-BE" dirty="0" err="1"/>
              <a:t>co</a:t>
            </a:r>
            <a:r>
              <a:rPr lang="fr-BE" dirty="0"/>
              <a:t>-facilité par l’Union Européenne et la COMIFAC qui en est le principal bénéficiaire.</a:t>
            </a:r>
          </a:p>
          <a:p>
            <a:r>
              <a:rPr lang="fr-BE" dirty="0"/>
              <a:t> </a:t>
            </a:r>
          </a:p>
          <a:p>
            <a:r>
              <a:rPr lang="fr-BE" dirty="0"/>
              <a:t>Le focus de l’Union Européenne est mis sur la coordination des acteurs et initiatives sur la conservation et le développement durable des écosystèmes forestiers en Afrique Centrale.</a:t>
            </a:r>
          </a:p>
          <a:p>
            <a:endParaRPr lang="fr-FR" dirty="0"/>
          </a:p>
        </p:txBody>
      </p:sp>
      <p:sp>
        <p:nvSpPr>
          <p:cNvPr id="4" name="Espace réservé du numéro de diapositive 3"/>
          <p:cNvSpPr>
            <a:spLocks noGrp="1"/>
          </p:cNvSpPr>
          <p:nvPr>
            <p:ph type="sldNum" sz="quarter" idx="10"/>
          </p:nvPr>
        </p:nvSpPr>
        <p:spPr/>
        <p:txBody>
          <a:bodyPr/>
          <a:lstStyle/>
          <a:p>
            <a:pPr>
              <a:defRPr/>
            </a:pPr>
            <a:fld id="{D448B428-D267-43C3-8035-5BE63046AB42}" type="slidenum">
              <a:rPr lang="fr-BE" smtClean="0"/>
              <a:pPr>
                <a:defRPr/>
              </a:pPr>
              <a:t>6</a:t>
            </a:fld>
            <a:endParaRPr lang="fr-BE"/>
          </a:p>
        </p:txBody>
      </p:sp>
    </p:spTree>
    <p:extLst>
      <p:ext uri="{BB962C8B-B14F-4D97-AF65-F5344CB8AC3E}">
        <p14:creationId xmlns:p14="http://schemas.microsoft.com/office/powerpoint/2010/main" val="17285300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22531"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dirty="0"/>
              <a:t>COMIFAC</a:t>
            </a:r>
            <a:r>
              <a:rPr lang="en-US" sz="1200" dirty="0"/>
              <a:t> is the body for orientation, decision and coordination of sub-regional activities and initiatives in terms of conservation and sustainable management of forest ecosystems</a:t>
            </a:r>
          </a:p>
          <a:p>
            <a:endParaRPr lang="fr-FR" dirty="0"/>
          </a:p>
        </p:txBody>
      </p:sp>
      <p:sp>
        <p:nvSpPr>
          <p:cNvPr id="4" name="Espace réservé du numéro de diapositive 3"/>
          <p:cNvSpPr>
            <a:spLocks noGrp="1"/>
          </p:cNvSpPr>
          <p:nvPr>
            <p:ph type="sldNum" sz="quarter" idx="5"/>
          </p:nvPr>
        </p:nvSpPr>
        <p:spPr/>
        <p:txBody>
          <a:bodyPr/>
          <a:lstStyle/>
          <a:p>
            <a:pPr>
              <a:defRPr/>
            </a:pPr>
            <a:fld id="{A0A60E23-7468-4508-8AE2-6A60C9E92BEF}" type="slidenum">
              <a:rPr lang="fr-BE" smtClean="0"/>
              <a:pPr>
                <a:defRPr/>
              </a:pPr>
              <a:t>7</a:t>
            </a:fld>
            <a:endParaRPr lang="fr-B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D448B428-D267-43C3-8035-5BE63046AB42}" type="slidenum">
              <a:rPr lang="fr-BE" smtClean="0"/>
              <a:pPr>
                <a:defRPr/>
              </a:pPr>
              <a:t>8</a:t>
            </a:fld>
            <a:endParaRPr lang="fr-BE"/>
          </a:p>
        </p:txBody>
      </p:sp>
    </p:spTree>
    <p:extLst>
      <p:ext uri="{BB962C8B-B14F-4D97-AF65-F5344CB8AC3E}">
        <p14:creationId xmlns:p14="http://schemas.microsoft.com/office/powerpoint/2010/main" val="4322295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D448B428-D267-43C3-8035-5BE63046AB42}" type="slidenum">
              <a:rPr lang="fr-BE" smtClean="0"/>
              <a:pPr>
                <a:defRPr/>
              </a:pPr>
              <a:t>12</a:t>
            </a:fld>
            <a:endParaRPr lang="fr-B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D" dirty="0"/>
          </a:p>
        </p:txBody>
      </p:sp>
      <p:sp>
        <p:nvSpPr>
          <p:cNvPr id="4" name="Espace réservé du numéro de diapositive 3"/>
          <p:cNvSpPr>
            <a:spLocks noGrp="1"/>
          </p:cNvSpPr>
          <p:nvPr>
            <p:ph type="sldNum" sz="quarter" idx="5"/>
          </p:nvPr>
        </p:nvSpPr>
        <p:spPr/>
        <p:txBody>
          <a:bodyPr/>
          <a:lstStyle/>
          <a:p>
            <a:pPr>
              <a:defRPr/>
            </a:pPr>
            <a:fld id="{D448B428-D267-43C3-8035-5BE63046AB42}" type="slidenum">
              <a:rPr lang="fr-BE" smtClean="0"/>
              <a:pPr>
                <a:defRPr/>
              </a:pPr>
              <a:t>15</a:t>
            </a:fld>
            <a:endParaRPr lang="fr-BE"/>
          </a:p>
        </p:txBody>
      </p:sp>
    </p:spTree>
    <p:extLst>
      <p:ext uri="{BB962C8B-B14F-4D97-AF65-F5344CB8AC3E}">
        <p14:creationId xmlns:p14="http://schemas.microsoft.com/office/powerpoint/2010/main" val="27173487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a:t>Slide 2:  </a:t>
            </a:r>
            <a:r>
              <a:rPr lang="fr-FR" dirty="0" err="1"/>
              <a:t>emphasis</a:t>
            </a:r>
            <a:r>
              <a:rPr lang="fr-FR" dirty="0"/>
              <a:t> on the 2 main final </a:t>
            </a:r>
            <a:r>
              <a:rPr lang="fr-FR" dirty="0" err="1"/>
              <a:t>product</a:t>
            </a:r>
            <a:r>
              <a:rPr lang="fr-FR" dirty="0"/>
              <a:t> and the </a:t>
            </a:r>
            <a:r>
              <a:rPr lang="fr-FR" dirty="0" err="1"/>
              <a:t>reason</a:t>
            </a:r>
            <a:r>
              <a:rPr lang="fr-FR" dirty="0"/>
              <a:t> </a:t>
            </a:r>
            <a:r>
              <a:rPr lang="fr-FR" dirty="0" err="1"/>
              <a:t>why</a:t>
            </a:r>
            <a:r>
              <a:rPr lang="fr-FR" dirty="0"/>
              <a:t> </a:t>
            </a:r>
            <a:r>
              <a:rPr lang="fr-FR" dirty="0" err="1"/>
              <a:t>we</a:t>
            </a:r>
            <a:r>
              <a:rPr lang="fr-FR" dirty="0"/>
              <a:t> are </a:t>
            </a:r>
            <a:r>
              <a:rPr lang="fr-FR" dirty="0" err="1"/>
              <a:t>focussing</a:t>
            </a:r>
            <a:r>
              <a:rPr lang="fr-FR" dirty="0"/>
              <a:t> on web-applications. </a:t>
            </a:r>
          </a:p>
          <a:p>
            <a:endParaRPr lang="fr-FR" dirty="0"/>
          </a:p>
        </p:txBody>
      </p:sp>
      <p:sp>
        <p:nvSpPr>
          <p:cNvPr id="4" name="Espace réservé du numéro de diapositive 3"/>
          <p:cNvSpPr>
            <a:spLocks noGrp="1"/>
          </p:cNvSpPr>
          <p:nvPr>
            <p:ph type="sldNum" sz="quarter" idx="10"/>
          </p:nvPr>
        </p:nvSpPr>
        <p:spPr/>
        <p:txBody>
          <a:bodyPr/>
          <a:lstStyle/>
          <a:p>
            <a:pPr>
              <a:defRPr/>
            </a:pPr>
            <a:fld id="{D448B428-D267-43C3-8035-5BE63046AB42}" type="slidenum">
              <a:rPr lang="fr-BE" smtClean="0"/>
              <a:pPr>
                <a:defRPr/>
              </a:pPr>
              <a:t>17</a:t>
            </a:fld>
            <a:endParaRPr lang="fr-B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643042" y="1600200"/>
            <a:ext cx="7043758" cy="4525963"/>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8" name="Titre 7"/>
          <p:cNvSpPr>
            <a:spLocks noGrp="1"/>
          </p:cNvSpPr>
          <p:nvPr>
            <p:ph type="title"/>
          </p:nvPr>
        </p:nvSpPr>
        <p:spPr/>
        <p:txBody>
          <a:bodyPr/>
          <a:lstStyle/>
          <a:p>
            <a:r>
              <a:rPr lang="fr-FR"/>
              <a:t>Cliquez pour modifier le style du titre</a:t>
            </a:r>
            <a:endParaRPr lang="fr-BE"/>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nl-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8481495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Espace réservé du titre 1"/>
          <p:cNvSpPr>
            <a:spLocks noGrp="1"/>
          </p:cNvSpPr>
          <p:nvPr>
            <p:ph type="title"/>
          </p:nvPr>
        </p:nvSpPr>
        <p:spPr bwMode="auto">
          <a:xfrm>
            <a:off x="1643063" y="357188"/>
            <a:ext cx="7043737"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t>Cliquez pour modifier le style du titre</a:t>
            </a:r>
          </a:p>
        </p:txBody>
      </p:sp>
      <p:sp>
        <p:nvSpPr>
          <p:cNvPr id="2051" name="Espace réservé du texte 2"/>
          <p:cNvSpPr>
            <a:spLocks noGrp="1"/>
          </p:cNvSpPr>
          <p:nvPr>
            <p:ph type="body" idx="1"/>
          </p:nvPr>
        </p:nvSpPr>
        <p:spPr bwMode="auto">
          <a:xfrm>
            <a:off x="1643063" y="1600200"/>
            <a:ext cx="7043737"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pic>
        <p:nvPicPr>
          <p:cNvPr id="2052" name="Image 6" descr="f_from_FORAF_logo-trans.png"/>
          <p:cNvPicPr>
            <a:picLocks noChangeAspect="1"/>
          </p:cNvPicPr>
          <p:nvPr/>
        </p:nvPicPr>
        <p:blipFill>
          <a:blip r:embed="rId5" cstate="email">
            <a:extLst>
              <a:ext uri="{28A0092B-C50C-407E-A947-70E740481C1C}">
                <a14:useLocalDpi xmlns:a14="http://schemas.microsoft.com/office/drawing/2010/main"/>
              </a:ext>
            </a:extLst>
          </a:blip>
          <a:srcRect l="16130" t="542" r="6451" b="1025"/>
          <a:stretch>
            <a:fillRect/>
          </a:stretch>
        </p:blipFill>
        <p:spPr bwMode="auto">
          <a:xfrm>
            <a:off x="-357188" y="0"/>
            <a:ext cx="1731963" cy="6929438"/>
          </a:xfrm>
          <a:prstGeom prst="rect">
            <a:avLst/>
          </a:prstGeom>
          <a:noFill/>
          <a:ln w="9525">
            <a:noFill/>
            <a:miter lim="800000"/>
            <a:headEnd/>
            <a:tailEnd/>
          </a:ln>
        </p:spPr>
      </p:pic>
      <p:pic>
        <p:nvPicPr>
          <p:cNvPr id="8" name="Image 7" descr="OFAC logo [320x200].jp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67544" y="6381328"/>
            <a:ext cx="975360" cy="374904"/>
          </a:xfrm>
          <a:prstGeom prst="rect">
            <a:avLst/>
          </a:prstGeom>
        </p:spPr>
      </p:pic>
      <p:pic>
        <p:nvPicPr>
          <p:cNvPr id="7" name="Image 6"/>
          <p:cNvPicPr>
            <a:picLocks noChangeAspect="1"/>
          </p:cNvPicPr>
          <p:nvPr userDrawn="1"/>
        </p:nvPicPr>
        <p:blipFill>
          <a:blip r:embed="rId7" cstate="email">
            <a:clrChange>
              <a:clrFrom>
                <a:srgbClr val="FEFEFE"/>
              </a:clrFrom>
              <a:clrTo>
                <a:srgbClr val="FEFEFE">
                  <a:alpha val="0"/>
                </a:srgbClr>
              </a:clrTo>
            </a:clrChange>
            <a:extLst>
              <a:ext uri="{28A0092B-C50C-407E-A947-70E740481C1C}">
                <a14:useLocalDpi xmlns:a14="http://schemas.microsoft.com/office/drawing/2010/main"/>
              </a:ext>
            </a:extLst>
          </a:blip>
          <a:stretch>
            <a:fillRect/>
          </a:stretch>
        </p:blipFill>
        <p:spPr>
          <a:xfrm>
            <a:off x="447742" y="476672"/>
            <a:ext cx="811890" cy="792088"/>
          </a:xfrm>
          <a:prstGeom prst="rect">
            <a:avLst/>
          </a:prstGeom>
        </p:spPr>
      </p:pic>
    </p:spTree>
  </p:cSld>
  <p:clrMap bg1="lt1" tx1="dk1" bg2="lt2" tx2="dk2" accent1="accent1" accent2="accent2" accent3="accent3" accent4="accent4" accent5="accent5" accent6="accent6" hlink="hlink" folHlink="folHlink"/>
  <p:sldLayoutIdLst>
    <p:sldLayoutId id="2147483742" r:id="rId1"/>
    <p:sldLayoutId id="2147483743" r:id="rId2"/>
    <p:sldLayoutId id="2147483746" r:id="rId3"/>
  </p:sldLayoutIdLst>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48.png"/><Relationship Id="rId18" Type="http://schemas.openxmlformats.org/officeDocument/2006/relationships/image" Target="../media/image53.png"/><Relationship Id="rId3" Type="http://schemas.openxmlformats.org/officeDocument/2006/relationships/image" Target="../media/image38.png"/><Relationship Id="rId7" Type="http://schemas.openxmlformats.org/officeDocument/2006/relationships/image" Target="../media/image42.png"/><Relationship Id="rId12" Type="http://schemas.openxmlformats.org/officeDocument/2006/relationships/image" Target="../media/image47.png"/><Relationship Id="rId17" Type="http://schemas.openxmlformats.org/officeDocument/2006/relationships/image" Target="../media/image52.png"/><Relationship Id="rId2" Type="http://schemas.openxmlformats.org/officeDocument/2006/relationships/notesSlide" Target="../notesSlides/notesSlide8.xml"/><Relationship Id="rId16" Type="http://schemas.openxmlformats.org/officeDocument/2006/relationships/image" Target="../media/image51.png"/><Relationship Id="rId1" Type="http://schemas.openxmlformats.org/officeDocument/2006/relationships/slideLayout" Target="../slideLayouts/slideLayout1.xml"/><Relationship Id="rId6" Type="http://schemas.openxmlformats.org/officeDocument/2006/relationships/image" Target="../media/image41.png"/><Relationship Id="rId11" Type="http://schemas.openxmlformats.org/officeDocument/2006/relationships/image" Target="../media/image46.png"/><Relationship Id="rId5" Type="http://schemas.openxmlformats.org/officeDocument/2006/relationships/image" Target="../media/image40.png"/><Relationship Id="rId15" Type="http://schemas.openxmlformats.org/officeDocument/2006/relationships/image" Target="../media/image50.png"/><Relationship Id="rId10" Type="http://schemas.openxmlformats.org/officeDocument/2006/relationships/image" Target="../media/image45.png"/><Relationship Id="rId19" Type="http://schemas.openxmlformats.org/officeDocument/2006/relationships/image" Target="../media/image54.png"/><Relationship Id="rId4" Type="http://schemas.openxmlformats.org/officeDocument/2006/relationships/image" Target="../media/image39.png"/><Relationship Id="rId9" Type="http://schemas.openxmlformats.org/officeDocument/2006/relationships/image" Target="../media/image44.png"/><Relationship Id="rId14" Type="http://schemas.openxmlformats.org/officeDocument/2006/relationships/image" Target="../media/image4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55.jpeg"/><Relationship Id="rId7" Type="http://schemas.openxmlformats.org/officeDocument/2006/relationships/image" Target="../media/image59.jpeg"/><Relationship Id="rId12" Type="http://schemas.openxmlformats.org/officeDocument/2006/relationships/image" Target="../media/image6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58.png"/><Relationship Id="rId11" Type="http://schemas.openxmlformats.org/officeDocument/2006/relationships/image" Target="../media/image63.png"/><Relationship Id="rId5" Type="http://schemas.openxmlformats.org/officeDocument/2006/relationships/image" Target="../media/image57.jpeg"/><Relationship Id="rId10" Type="http://schemas.openxmlformats.org/officeDocument/2006/relationships/image" Target="../media/image62.png"/><Relationship Id="rId4" Type="http://schemas.openxmlformats.org/officeDocument/2006/relationships/image" Target="../media/image56.png"/><Relationship Id="rId9" Type="http://schemas.openxmlformats.org/officeDocument/2006/relationships/image" Target="../media/image61.jpeg"/></Relationships>
</file>

<file path=ppt/slides/_rels/slide18.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70.png"/><Relationship Id="rId18" Type="http://schemas.openxmlformats.org/officeDocument/2006/relationships/image" Target="../media/image75.png"/><Relationship Id="rId3" Type="http://schemas.openxmlformats.org/officeDocument/2006/relationships/image" Target="../media/image65.png"/><Relationship Id="rId21" Type="http://schemas.openxmlformats.org/officeDocument/2006/relationships/image" Target="../media/image78.png"/><Relationship Id="rId7" Type="http://schemas.openxmlformats.org/officeDocument/2006/relationships/image" Target="../media/image34.png"/><Relationship Id="rId12" Type="http://schemas.openxmlformats.org/officeDocument/2006/relationships/image" Target="../media/image33.png"/><Relationship Id="rId17" Type="http://schemas.openxmlformats.org/officeDocument/2006/relationships/image" Target="../media/image74.png"/><Relationship Id="rId25" Type="http://schemas.openxmlformats.org/officeDocument/2006/relationships/image" Target="../media/image82.jpeg"/><Relationship Id="rId2" Type="http://schemas.openxmlformats.org/officeDocument/2006/relationships/notesSlide" Target="../notesSlides/notesSlide10.xml"/><Relationship Id="rId16" Type="http://schemas.openxmlformats.org/officeDocument/2006/relationships/image" Target="../media/image73.png"/><Relationship Id="rId20" Type="http://schemas.openxmlformats.org/officeDocument/2006/relationships/image" Target="../media/image77.png"/><Relationship Id="rId1" Type="http://schemas.openxmlformats.org/officeDocument/2006/relationships/slideLayout" Target="../slideLayouts/slideLayout1.xml"/><Relationship Id="rId6" Type="http://schemas.openxmlformats.org/officeDocument/2006/relationships/image" Target="../media/image68.png"/><Relationship Id="rId11" Type="http://schemas.openxmlformats.org/officeDocument/2006/relationships/image" Target="../media/image37.png"/><Relationship Id="rId24" Type="http://schemas.openxmlformats.org/officeDocument/2006/relationships/image" Target="../media/image81.jpeg"/><Relationship Id="rId5" Type="http://schemas.openxmlformats.org/officeDocument/2006/relationships/image" Target="../media/image67.png"/><Relationship Id="rId15" Type="http://schemas.openxmlformats.org/officeDocument/2006/relationships/image" Target="../media/image72.png"/><Relationship Id="rId23" Type="http://schemas.openxmlformats.org/officeDocument/2006/relationships/image" Target="../media/image80.jpeg"/><Relationship Id="rId10" Type="http://schemas.openxmlformats.org/officeDocument/2006/relationships/image" Target="../media/image69.jpeg"/><Relationship Id="rId19" Type="http://schemas.openxmlformats.org/officeDocument/2006/relationships/image" Target="../media/image76.png"/><Relationship Id="rId4" Type="http://schemas.openxmlformats.org/officeDocument/2006/relationships/image" Target="../media/image66.png"/><Relationship Id="rId9" Type="http://schemas.openxmlformats.org/officeDocument/2006/relationships/image" Target="../media/image36.png"/><Relationship Id="rId14" Type="http://schemas.openxmlformats.org/officeDocument/2006/relationships/image" Target="../media/image71.png"/><Relationship Id="rId22" Type="http://schemas.openxmlformats.org/officeDocument/2006/relationships/image" Target="../media/image79.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3.png"/><Relationship Id="rId7" Type="http://schemas.openxmlformats.org/officeDocument/2006/relationships/image" Target="../media/image85.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79.png"/><Relationship Id="rId5" Type="http://schemas.openxmlformats.org/officeDocument/2006/relationships/image" Target="../media/image78.png"/><Relationship Id="rId4" Type="http://schemas.openxmlformats.org/officeDocument/2006/relationships/image" Target="../media/image84.png"/></Relationships>
</file>

<file path=ppt/slides/_rels/slide21.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87.emf"/><Relationship Id="rId3" Type="http://schemas.openxmlformats.org/officeDocument/2006/relationships/notesSlide" Target="../notesSlides/notesSlide13.xml"/><Relationship Id="rId7"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90.png"/><Relationship Id="rId11" Type="http://schemas.openxmlformats.org/officeDocument/2006/relationships/image" Target="../media/image93.png"/><Relationship Id="rId5" Type="http://schemas.openxmlformats.org/officeDocument/2006/relationships/image" Target="../media/image89.png"/><Relationship Id="rId10" Type="http://schemas.openxmlformats.org/officeDocument/2006/relationships/image" Target="../media/image92.png"/><Relationship Id="rId4" Type="http://schemas.openxmlformats.org/officeDocument/2006/relationships/image" Target="../media/image88.png"/><Relationship Id="rId9" Type="http://schemas.openxmlformats.org/officeDocument/2006/relationships/image" Target="../media/image9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95.jpeg"/></Relationships>
</file>

<file path=ppt/slides/_rels/slide3.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9.jpeg"/><Relationship Id="rId5" Type="http://schemas.openxmlformats.org/officeDocument/2006/relationships/image" Target="../media/image8.jpeg"/><Relationship Id="rId10" Type="http://schemas.openxmlformats.org/officeDocument/2006/relationships/image" Target="../media/image13.jpeg"/><Relationship Id="rId4" Type="http://schemas.openxmlformats.org/officeDocument/2006/relationships/image" Target="../media/image7.jpeg"/><Relationship Id="rId9"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10" Type="http://schemas.microsoft.com/office/2007/relationships/hdphoto" Target="../media/hdphoto1.wdp"/><Relationship Id="rId4" Type="http://schemas.openxmlformats.org/officeDocument/2006/relationships/image" Target="../media/image21.jpeg"/><Relationship Id="rId9"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086248"/>
            <a:ext cx="8229600" cy="4320480"/>
          </a:xfrm>
        </p:spPr>
        <p:txBody>
          <a:bodyPr/>
          <a:lstStyle/>
          <a:p>
            <a:pPr algn="ctr"/>
            <a:r>
              <a:rPr lang="fr-BE" sz="4000" dirty="0">
                <a:solidFill>
                  <a:sysClr val="windowText" lastClr="000000"/>
                </a:solidFill>
                <a:latin typeface="Gill Sans MT"/>
              </a:rPr>
              <a:t>L’Observatoire des Forêts d’Afrique Centrale</a:t>
            </a:r>
            <a:br>
              <a:rPr lang="fr-BE" sz="4000" dirty="0">
                <a:solidFill>
                  <a:sysClr val="windowText" lastClr="000000"/>
                </a:solidFill>
                <a:latin typeface="Gill Sans MT"/>
              </a:rPr>
            </a:br>
            <a:r>
              <a:rPr lang="fr-FR" sz="4000" dirty="0">
                <a:solidFill>
                  <a:sysClr val="windowText" lastClr="000000"/>
                </a:solidFill>
                <a:latin typeface="Gill Sans MT"/>
              </a:rPr>
              <a:t/>
            </a:r>
            <a:br>
              <a:rPr lang="fr-FR" sz="4000" dirty="0">
                <a:solidFill>
                  <a:sysClr val="windowText" lastClr="000000"/>
                </a:solidFill>
                <a:latin typeface="Gill Sans MT"/>
              </a:rPr>
            </a:br>
            <a:r>
              <a:rPr lang="fr-BE" sz="2200" i="1" dirty="0"/>
              <a:t/>
            </a:r>
            <a:br>
              <a:rPr lang="fr-BE" sz="2200" i="1" dirty="0"/>
            </a:br>
            <a:r>
              <a:rPr lang="fr-BE" sz="2200" i="1" dirty="0"/>
              <a:t/>
            </a:r>
            <a:br>
              <a:rPr lang="fr-BE" sz="2200" i="1" dirty="0"/>
            </a:br>
            <a:r>
              <a:rPr lang="fr-BE" sz="2200" i="1" dirty="0"/>
              <a:t/>
            </a:r>
            <a:br>
              <a:rPr lang="fr-BE" sz="2200" i="1" dirty="0"/>
            </a:br>
            <a:endParaRPr lang="fr-BE" sz="2200" dirty="0"/>
          </a:p>
        </p:txBody>
      </p:sp>
      <p:sp>
        <p:nvSpPr>
          <p:cNvPr id="5" name="ZoneTexte 4">
            <a:extLst>
              <a:ext uri="{FF2B5EF4-FFF2-40B4-BE49-F238E27FC236}">
                <a16:creationId xmlns:a16="http://schemas.microsoft.com/office/drawing/2014/main" id="{C0CB49C8-5AD0-4CAB-8EC4-8EC9F62B362F}"/>
              </a:ext>
            </a:extLst>
          </p:cNvPr>
          <p:cNvSpPr txBox="1"/>
          <p:nvPr/>
        </p:nvSpPr>
        <p:spPr>
          <a:xfrm>
            <a:off x="0" y="6211669"/>
            <a:ext cx="9144000" cy="646331"/>
          </a:xfrm>
          <a:prstGeom prst="rect">
            <a:avLst/>
          </a:prstGeom>
          <a:noFill/>
        </p:spPr>
        <p:txBody>
          <a:bodyPr wrap="square" rtlCol="0">
            <a:spAutoFit/>
          </a:bodyPr>
          <a:lstStyle/>
          <a:p>
            <a:pPr algn="ctr"/>
            <a:r>
              <a:rPr lang="fr-FR" b="1" dirty="0">
                <a:solidFill>
                  <a:prstClr val="black"/>
                </a:solidFill>
                <a:latin typeface="Gill Sans MT"/>
              </a:rPr>
              <a:t>BIOPAMA (2</a:t>
            </a:r>
            <a:r>
              <a:rPr lang="fr-FR" b="1" baseline="30000" dirty="0">
                <a:solidFill>
                  <a:prstClr val="black"/>
                </a:solidFill>
                <a:latin typeface="Gill Sans MT"/>
              </a:rPr>
              <a:t>ème</a:t>
            </a:r>
            <a:r>
              <a:rPr lang="fr-FR" b="1" dirty="0">
                <a:solidFill>
                  <a:prstClr val="black"/>
                </a:solidFill>
                <a:latin typeface="Gill Sans MT"/>
              </a:rPr>
              <a:t> phase), Afrique de l’Ouest</a:t>
            </a:r>
          </a:p>
          <a:p>
            <a:pPr algn="ctr"/>
            <a:r>
              <a:rPr lang="fr-FR" b="1" dirty="0">
                <a:solidFill>
                  <a:prstClr val="black"/>
                </a:solidFill>
                <a:latin typeface="Gill Sans MT"/>
              </a:rPr>
              <a:t>Abidjan (Côte d’Ivoire), 24 – 25 avril 2019</a:t>
            </a:r>
          </a:p>
        </p:txBody>
      </p:sp>
      <p:pic>
        <p:nvPicPr>
          <p:cNvPr id="6" name="Image 5">
            <a:extLst>
              <a:ext uri="{FF2B5EF4-FFF2-40B4-BE49-F238E27FC236}">
                <a16:creationId xmlns:a16="http://schemas.microsoft.com/office/drawing/2014/main" id="{EC95ECD7-FFE0-4496-8AE3-AA28B78D699A}"/>
              </a:ext>
            </a:extLst>
          </p:cNvPr>
          <p:cNvPicPr>
            <a:picLocks noChangeAspect="1"/>
          </p:cNvPicPr>
          <p:nvPr/>
        </p:nvPicPr>
        <p:blipFill>
          <a:blip r:embed="rId2" cstate="email">
            <a:extLst>
              <a:ext uri="{BEBA8EAE-BF5A-486C-A8C5-ECC9F3942E4B}">
                <a14:imgProps xmlns:a14="http://schemas.microsoft.com/office/drawing/2010/main">
                  <a14:imgLayer r:embed="rId3">
                    <a14:imgEffect>
                      <a14:brightnessContrast bright="15000"/>
                    </a14:imgEffect>
                  </a14:imgLayer>
                </a14:imgProps>
              </a:ext>
              <a:ext uri="{28A0092B-C50C-407E-A947-70E740481C1C}">
                <a14:useLocalDpi xmlns:a14="http://schemas.microsoft.com/office/drawing/2010/main"/>
              </a:ext>
            </a:extLst>
          </a:blip>
          <a:stretch>
            <a:fillRect/>
          </a:stretch>
        </p:blipFill>
        <p:spPr>
          <a:xfrm>
            <a:off x="0" y="0"/>
            <a:ext cx="9144000" cy="1489062"/>
          </a:xfrm>
          <a:prstGeom prst="rect">
            <a:avLst/>
          </a:prstGeom>
        </p:spPr>
      </p:pic>
      <p:sp>
        <p:nvSpPr>
          <p:cNvPr id="7" name="Sous-titre 2">
            <a:extLst>
              <a:ext uri="{FF2B5EF4-FFF2-40B4-BE49-F238E27FC236}">
                <a16:creationId xmlns:a16="http://schemas.microsoft.com/office/drawing/2014/main" id="{10F60391-1C1A-449A-8578-68634EBD823A}"/>
              </a:ext>
            </a:extLst>
          </p:cNvPr>
          <p:cNvSpPr txBox="1">
            <a:spLocks/>
          </p:cNvSpPr>
          <p:nvPr/>
        </p:nvSpPr>
        <p:spPr>
          <a:xfrm>
            <a:off x="1025860" y="5498502"/>
            <a:ext cx="7092280" cy="755908"/>
          </a:xfrm>
          <a:prstGeom prst="rect">
            <a:avLst/>
          </a:prstGeom>
        </p:spPr>
        <p:txBody>
          <a:bodyPr vert="horz" lIns="91440" tIns="45720" rIns="91440" bIns="45720" rtlCol="0">
            <a:normAutofit fontScale="70000" lnSpcReduction="20000"/>
          </a:bodyPr>
          <a:lstStyle/>
          <a:p>
            <a:pPr algn="ctr">
              <a:spcBef>
                <a:spcPct val="20000"/>
              </a:spcBef>
              <a:buFont typeface="Arial" pitchFamily="34" charset="0"/>
              <a:buNone/>
              <a:defRPr/>
            </a:pPr>
            <a:endParaRPr lang="fr-FR" sz="2000" dirty="0">
              <a:solidFill>
                <a:prstClr val="black"/>
              </a:solidFill>
              <a:latin typeface="Gill Sans MT"/>
            </a:endParaRPr>
          </a:p>
          <a:p>
            <a:pPr algn="ctr">
              <a:spcBef>
                <a:spcPct val="20000"/>
              </a:spcBef>
              <a:buFont typeface="Arial" pitchFamily="34" charset="0"/>
              <a:buNone/>
              <a:defRPr/>
            </a:pPr>
            <a:r>
              <a:rPr lang="fr-FR" sz="2300" dirty="0">
                <a:solidFill>
                  <a:prstClr val="black"/>
                </a:solidFill>
                <a:latin typeface="Gill Sans MT"/>
              </a:rPr>
              <a:t>Quentin </a:t>
            </a:r>
            <a:r>
              <a:rPr lang="fr-FR" sz="2300" dirty="0" err="1">
                <a:solidFill>
                  <a:prstClr val="black"/>
                </a:solidFill>
                <a:latin typeface="Gill Sans MT"/>
              </a:rPr>
              <a:t>Jungers</a:t>
            </a:r>
            <a:endParaRPr lang="fr-FR" sz="2300" dirty="0">
              <a:solidFill>
                <a:prstClr val="black"/>
              </a:solidFill>
              <a:latin typeface="Gill Sans MT"/>
            </a:endParaRPr>
          </a:p>
          <a:p>
            <a:pPr algn="ctr">
              <a:spcBef>
                <a:spcPct val="20000"/>
              </a:spcBef>
              <a:buFont typeface="Arial" pitchFamily="34" charset="0"/>
              <a:buNone/>
              <a:defRPr/>
            </a:pPr>
            <a:r>
              <a:rPr lang="fr-FR" sz="2000" dirty="0">
                <a:solidFill>
                  <a:prstClr val="black"/>
                </a:solidFill>
                <a:latin typeface="Gill Sans MT"/>
              </a:rPr>
              <a:t>Assistant technique pour le Système d’Information de l’OFAC</a:t>
            </a:r>
          </a:p>
        </p:txBody>
      </p:sp>
      <p:pic>
        <p:nvPicPr>
          <p:cNvPr id="8" name="Image 5" descr="OFAC logo.jpg">
            <a:extLst>
              <a:ext uri="{FF2B5EF4-FFF2-40B4-BE49-F238E27FC236}">
                <a16:creationId xmlns:a16="http://schemas.microsoft.com/office/drawing/2014/main" id="{677AB415-920A-4EFA-8C95-E8C324B2665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193430" y="4108783"/>
            <a:ext cx="2757140" cy="1061119"/>
          </a:xfrm>
          <a:prstGeom prst="rect">
            <a:avLst/>
          </a:prstGeom>
        </p:spPr>
      </p:pic>
    </p:spTree>
    <p:extLst>
      <p:ext uri="{BB962C8B-B14F-4D97-AF65-F5344CB8AC3E}">
        <p14:creationId xmlns:p14="http://schemas.microsoft.com/office/powerpoint/2010/main" val="36271098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5780CF23-1F67-4CA8-BEAD-3B84275F169D}"/>
              </a:ext>
            </a:extLst>
          </p:cNvPr>
          <p:cNvPicPr/>
          <p:nvPr/>
        </p:nvPicPr>
        <p:blipFill>
          <a:blip r:embed="rId2" cstate="email">
            <a:extLst>
              <a:ext uri="{28A0092B-C50C-407E-A947-70E740481C1C}">
                <a14:useLocalDpi xmlns:a14="http://schemas.microsoft.com/office/drawing/2010/main"/>
              </a:ext>
            </a:extLst>
          </a:blip>
          <a:srcRect/>
          <a:stretch>
            <a:fillRect/>
          </a:stretch>
        </p:blipFill>
        <p:spPr bwMode="auto">
          <a:xfrm>
            <a:off x="2195736" y="2636912"/>
            <a:ext cx="6192687" cy="4018915"/>
          </a:xfrm>
          <a:prstGeom prst="rect">
            <a:avLst/>
          </a:prstGeom>
          <a:noFill/>
          <a:ln>
            <a:solidFill>
              <a:schemeClr val="tx1"/>
            </a:solidFill>
          </a:ln>
        </p:spPr>
      </p:pic>
      <p:sp>
        <p:nvSpPr>
          <p:cNvPr id="5" name="Titre 1">
            <a:extLst>
              <a:ext uri="{FF2B5EF4-FFF2-40B4-BE49-F238E27FC236}">
                <a16:creationId xmlns:a16="http://schemas.microsoft.com/office/drawing/2014/main" id="{28CEBDA4-7E8A-4CA5-B9B1-470B295A8EA3}"/>
              </a:ext>
            </a:extLst>
          </p:cNvPr>
          <p:cNvSpPr txBox="1">
            <a:spLocks/>
          </p:cNvSpPr>
          <p:nvPr/>
        </p:nvSpPr>
        <p:spPr>
          <a:xfrm>
            <a:off x="1643042" y="227781"/>
            <a:ext cx="7321446" cy="1008112"/>
          </a:xfrm>
          <a:prstGeom prst="rect">
            <a:avLst/>
          </a:prstGeom>
        </p:spPr>
        <p:txBody>
          <a:bodyPr anchor="ctr">
            <a:normAutofit fontScale="85000" lnSpcReduction="20000"/>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ctr">
              <a:defRPr/>
            </a:pPr>
            <a:r>
              <a:rPr lang="fr-FR" b="1" dirty="0">
                <a:solidFill>
                  <a:srgbClr val="A55213"/>
                </a:solidFill>
                <a:latin typeface="Gill Sans MT"/>
              </a:rPr>
              <a:t>Collecte de données </a:t>
            </a:r>
          </a:p>
          <a:p>
            <a:pPr algn="ctr">
              <a:defRPr/>
            </a:pPr>
            <a:r>
              <a:rPr lang="fr-FR" sz="3500" dirty="0">
                <a:solidFill>
                  <a:srgbClr val="A55213"/>
                </a:solidFill>
                <a:latin typeface="Gill Sans MT"/>
              </a:rPr>
              <a:t>Types et sources</a:t>
            </a:r>
          </a:p>
        </p:txBody>
      </p:sp>
      <p:sp>
        <p:nvSpPr>
          <p:cNvPr id="6" name="Espace réservé du contenu 1">
            <a:extLst>
              <a:ext uri="{FF2B5EF4-FFF2-40B4-BE49-F238E27FC236}">
                <a16:creationId xmlns:a16="http://schemas.microsoft.com/office/drawing/2014/main" id="{2CCC37FA-4993-4198-937C-FCBAE78F418E}"/>
              </a:ext>
            </a:extLst>
          </p:cNvPr>
          <p:cNvSpPr>
            <a:spLocks noGrp="1"/>
          </p:cNvSpPr>
          <p:nvPr>
            <p:ph idx="1"/>
          </p:nvPr>
        </p:nvSpPr>
        <p:spPr>
          <a:xfrm>
            <a:off x="611560" y="1916832"/>
            <a:ext cx="8075240" cy="4209331"/>
          </a:xfrm>
        </p:spPr>
        <p:txBody>
          <a:bodyPr/>
          <a:lstStyle/>
          <a:p>
            <a:pPr>
              <a:spcAft>
                <a:spcPts val="1200"/>
              </a:spcAft>
            </a:pPr>
            <a:r>
              <a:rPr lang="fr-CD" sz="2800" dirty="0"/>
              <a:t>Quelles données? quels fournisseurs?</a:t>
            </a:r>
            <a:endParaRPr lang="fr-FR" sz="2000" b="1" dirty="0"/>
          </a:p>
          <a:p>
            <a:endParaRPr lang="fr-BE" sz="1800" dirty="0"/>
          </a:p>
          <a:p>
            <a:pPr lvl="1">
              <a:buFont typeface="Wingdings" panose="05000000000000000000" pitchFamily="2" charset="2"/>
              <a:buChar char="q"/>
            </a:pPr>
            <a:endParaRPr lang="fr-BE" sz="1600" dirty="0"/>
          </a:p>
        </p:txBody>
      </p:sp>
    </p:spTree>
    <p:extLst>
      <p:ext uri="{BB962C8B-B14F-4D97-AF65-F5344CB8AC3E}">
        <p14:creationId xmlns:p14="http://schemas.microsoft.com/office/powerpoint/2010/main" val="2722339131"/>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99651BB2-1DB6-40E1-9241-3BFA37B3CFD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67544" y="1916832"/>
            <a:ext cx="2799702" cy="1008112"/>
          </a:xfrm>
          <a:prstGeom prst="rect">
            <a:avLst/>
          </a:prstGeom>
        </p:spPr>
      </p:pic>
      <p:pic>
        <p:nvPicPr>
          <p:cNvPr id="3" name="Image 2">
            <a:extLst>
              <a:ext uri="{FF2B5EF4-FFF2-40B4-BE49-F238E27FC236}">
                <a16:creationId xmlns:a16="http://schemas.microsoft.com/office/drawing/2014/main" id="{98FA0CBF-CD9B-4B07-A944-46D3FD4EBE3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61945" y="1808820"/>
            <a:ext cx="1841820" cy="1224136"/>
          </a:xfrm>
          <a:prstGeom prst="rect">
            <a:avLst/>
          </a:prstGeom>
        </p:spPr>
      </p:pic>
      <p:pic>
        <p:nvPicPr>
          <p:cNvPr id="6" name="Image 5">
            <a:extLst>
              <a:ext uri="{FF2B5EF4-FFF2-40B4-BE49-F238E27FC236}">
                <a16:creationId xmlns:a16="http://schemas.microsoft.com/office/drawing/2014/main" id="{170FA173-2B33-49F8-89FE-FA75F306011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84168" y="1808820"/>
            <a:ext cx="2385896" cy="1224136"/>
          </a:xfrm>
          <a:prstGeom prst="rect">
            <a:avLst/>
          </a:prstGeom>
        </p:spPr>
      </p:pic>
      <p:pic>
        <p:nvPicPr>
          <p:cNvPr id="4" name="Image 3">
            <a:extLst>
              <a:ext uri="{FF2B5EF4-FFF2-40B4-BE49-F238E27FC236}">
                <a16:creationId xmlns:a16="http://schemas.microsoft.com/office/drawing/2014/main" id="{D9E31C99-53F4-4746-B7EA-C1933D02879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195736" y="3605883"/>
            <a:ext cx="1800200" cy="1060118"/>
          </a:xfrm>
          <a:prstGeom prst="rect">
            <a:avLst/>
          </a:prstGeom>
        </p:spPr>
      </p:pic>
      <p:pic>
        <p:nvPicPr>
          <p:cNvPr id="8" name="Image 7">
            <a:extLst>
              <a:ext uri="{FF2B5EF4-FFF2-40B4-BE49-F238E27FC236}">
                <a16:creationId xmlns:a16="http://schemas.microsoft.com/office/drawing/2014/main" id="{366C8A62-0258-4A3E-9B9C-D2E98EAAEEE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860032" y="3611962"/>
            <a:ext cx="2012256" cy="1054039"/>
          </a:xfrm>
          <a:prstGeom prst="rect">
            <a:avLst/>
          </a:prstGeom>
        </p:spPr>
      </p:pic>
      <p:pic>
        <p:nvPicPr>
          <p:cNvPr id="9" name="Image 8">
            <a:extLst>
              <a:ext uri="{FF2B5EF4-FFF2-40B4-BE49-F238E27FC236}">
                <a16:creationId xmlns:a16="http://schemas.microsoft.com/office/drawing/2014/main" id="{617D51D6-E7C0-4350-A131-E4B4BB1FB59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615451" y="5085184"/>
            <a:ext cx="1534807" cy="1282824"/>
          </a:xfrm>
          <a:prstGeom prst="rect">
            <a:avLst/>
          </a:prstGeom>
        </p:spPr>
      </p:pic>
      <p:sp>
        <p:nvSpPr>
          <p:cNvPr id="10" name="Titre 1">
            <a:extLst>
              <a:ext uri="{FF2B5EF4-FFF2-40B4-BE49-F238E27FC236}">
                <a16:creationId xmlns:a16="http://schemas.microsoft.com/office/drawing/2014/main" id="{F3838882-1421-4638-8191-20684A50A9BE}"/>
              </a:ext>
            </a:extLst>
          </p:cNvPr>
          <p:cNvSpPr txBox="1">
            <a:spLocks/>
          </p:cNvSpPr>
          <p:nvPr/>
        </p:nvSpPr>
        <p:spPr>
          <a:xfrm>
            <a:off x="1643042" y="227781"/>
            <a:ext cx="7321446" cy="1008112"/>
          </a:xfrm>
          <a:prstGeom prst="rect">
            <a:avLst/>
          </a:prstGeom>
        </p:spPr>
        <p:txBody>
          <a:bodyPr anchor="ctr">
            <a:normAutofit fontScale="85000" lnSpcReduction="20000"/>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ctr">
              <a:defRPr/>
            </a:pPr>
            <a:r>
              <a:rPr lang="fr-FR" b="1" dirty="0">
                <a:solidFill>
                  <a:srgbClr val="A55213"/>
                </a:solidFill>
                <a:latin typeface="Gill Sans MT"/>
              </a:rPr>
              <a:t>Collecte de données </a:t>
            </a:r>
          </a:p>
          <a:p>
            <a:pPr algn="ctr">
              <a:defRPr/>
            </a:pPr>
            <a:r>
              <a:rPr lang="fr-FR" sz="3500" dirty="0">
                <a:solidFill>
                  <a:srgbClr val="A55213"/>
                </a:solidFill>
                <a:latin typeface="Gill Sans MT"/>
              </a:rPr>
              <a:t>Types et sources</a:t>
            </a:r>
          </a:p>
        </p:txBody>
      </p:sp>
    </p:spTree>
    <p:extLst>
      <p:ext uri="{BB962C8B-B14F-4D97-AF65-F5344CB8AC3E}">
        <p14:creationId xmlns:p14="http://schemas.microsoft.com/office/powerpoint/2010/main" val="368881037"/>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p:cNvGraphicFramePr>
          <p:nvPr>
            <p:extLst>
              <p:ext uri="{D42A27DB-BD31-4B8C-83A1-F6EECF244321}">
                <p14:modId xmlns:p14="http://schemas.microsoft.com/office/powerpoint/2010/main" val="1747965209"/>
              </p:ext>
            </p:extLst>
          </p:nvPr>
        </p:nvGraphicFramePr>
        <p:xfrm>
          <a:off x="1547664" y="1470883"/>
          <a:ext cx="6562625" cy="5387117"/>
        </p:xfrm>
        <a:graphic>
          <a:graphicData uri="http://schemas.openxmlformats.org/drawingml/2006/table">
            <a:tbl>
              <a:tblPr/>
              <a:tblGrid>
                <a:gridCol w="1872208">
                  <a:extLst>
                    <a:ext uri="{9D8B030D-6E8A-4147-A177-3AD203B41FA5}">
                      <a16:colId xmlns:a16="http://schemas.microsoft.com/office/drawing/2014/main" val="20000"/>
                    </a:ext>
                  </a:extLst>
                </a:gridCol>
                <a:gridCol w="1224136">
                  <a:extLst>
                    <a:ext uri="{9D8B030D-6E8A-4147-A177-3AD203B41FA5}">
                      <a16:colId xmlns:a16="http://schemas.microsoft.com/office/drawing/2014/main" val="20001"/>
                    </a:ext>
                  </a:extLst>
                </a:gridCol>
                <a:gridCol w="1104945">
                  <a:extLst>
                    <a:ext uri="{9D8B030D-6E8A-4147-A177-3AD203B41FA5}">
                      <a16:colId xmlns:a16="http://schemas.microsoft.com/office/drawing/2014/main" val="20002"/>
                    </a:ext>
                  </a:extLst>
                </a:gridCol>
                <a:gridCol w="1212782">
                  <a:extLst>
                    <a:ext uri="{9D8B030D-6E8A-4147-A177-3AD203B41FA5}">
                      <a16:colId xmlns:a16="http://schemas.microsoft.com/office/drawing/2014/main" val="20003"/>
                    </a:ext>
                  </a:extLst>
                </a:gridCol>
                <a:gridCol w="1148554">
                  <a:extLst>
                    <a:ext uri="{9D8B030D-6E8A-4147-A177-3AD203B41FA5}">
                      <a16:colId xmlns:a16="http://schemas.microsoft.com/office/drawing/2014/main" val="20004"/>
                    </a:ext>
                  </a:extLst>
                </a:gridCol>
              </a:tblGrid>
              <a:tr h="393797">
                <a:tc>
                  <a:txBody>
                    <a:bodyPr/>
                    <a:lstStyle/>
                    <a:p>
                      <a:pPr algn="l" fontAlgn="ctr"/>
                      <a:r>
                        <a:rPr lang="en-US" sz="1400" b="0" i="0" u="none" strike="noStrike" noProof="0" dirty="0">
                          <a:solidFill>
                            <a:srgbClr val="000000"/>
                          </a:solidFill>
                          <a:latin typeface="Calibri"/>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b="1" i="0" u="none" strike="noStrike" noProof="0" dirty="0">
                          <a:solidFill>
                            <a:srgbClr val="000000"/>
                          </a:solidFill>
                          <a:latin typeface="Calibri"/>
                        </a:rPr>
                        <a:t>Regional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b="1" i="0" u="none" strike="noStrike" noProof="0" dirty="0">
                          <a:solidFill>
                            <a:srgbClr val="000000"/>
                          </a:solidFill>
                          <a:latin typeface="Calibri"/>
                        </a:rPr>
                        <a:t>National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fontAlgn="ctr"/>
                      <a:r>
                        <a:rPr lang="en-US" sz="1800" b="1" i="0" u="none" strike="noStrike" noProof="0" dirty="0">
                          <a:solidFill>
                            <a:srgbClr val="000000"/>
                          </a:solidFill>
                          <a:latin typeface="Calibri"/>
                        </a:rPr>
                        <a:t>Sites de </a:t>
                      </a:r>
                      <a:r>
                        <a:rPr lang="en-US" sz="1800" b="1" i="0" u="none" strike="noStrike" noProof="0" dirty="0" err="1">
                          <a:solidFill>
                            <a:srgbClr val="000000"/>
                          </a:solidFill>
                          <a:latin typeface="Calibri"/>
                        </a:rPr>
                        <a:t>gestion</a:t>
                      </a:r>
                      <a:endParaRPr lang="en-US" sz="1800" b="1" i="0" u="none" strike="noStrike" noProof="0" dirty="0">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FR"/>
                    </a:p>
                  </a:txBody>
                  <a:tcPr/>
                </a:tc>
                <a:extLst>
                  <a:ext uri="{0D108BD9-81ED-4DB2-BD59-A6C34878D82A}">
                    <a16:rowId xmlns:a16="http://schemas.microsoft.com/office/drawing/2014/main" val="10000"/>
                  </a:ext>
                </a:extLst>
              </a:tr>
              <a:tr h="481745">
                <a:tc>
                  <a:txBody>
                    <a:bodyPr/>
                    <a:lstStyle/>
                    <a:p>
                      <a:pPr algn="ctr" fontAlgn="ctr"/>
                      <a:endParaRPr lang="en-US" sz="1400" b="1" i="0" u="none" strike="noStrike" noProof="0" dirty="0">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US" sz="1400" b="0" i="0" u="none" strike="noStrike" noProof="0" dirty="0">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US" sz="1400" b="0" i="0" u="none" strike="noStrike" noProof="0" dirty="0">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400" b="1" i="0" u="none" strike="noStrike" noProof="0" dirty="0">
                          <a:solidFill>
                            <a:srgbClr val="000000"/>
                          </a:solidFill>
                          <a:latin typeface="Calibri"/>
                        </a:rPr>
                        <a:t>Concessions </a:t>
                      </a:r>
                      <a:r>
                        <a:rPr lang="en-US" sz="1400" b="1" i="0" u="none" strike="noStrike" noProof="0" dirty="0" err="1">
                          <a:solidFill>
                            <a:srgbClr val="000000"/>
                          </a:solidFill>
                          <a:latin typeface="Calibri"/>
                        </a:rPr>
                        <a:t>forestières</a:t>
                      </a:r>
                      <a:endParaRPr lang="en-US" sz="1400" b="1" i="0" u="none" strike="noStrike" noProof="0" dirty="0">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400" b="1" i="0" u="none" strike="noStrike" noProof="0" dirty="0">
                          <a:solidFill>
                            <a:srgbClr val="000000"/>
                          </a:solidFill>
                          <a:latin typeface="Calibri"/>
                        </a:rPr>
                        <a:t>Aires protégées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808193">
                <a:tc>
                  <a:txBody>
                    <a:bodyPr/>
                    <a:lstStyle/>
                    <a:p>
                      <a:pPr algn="ctr" fontAlgn="b"/>
                      <a:r>
                        <a:rPr lang="en-US" sz="1800" b="1" i="0" u="none" strike="noStrike" noProof="0" dirty="0">
                          <a:solidFill>
                            <a:srgbClr val="000000"/>
                          </a:solidFill>
                          <a:latin typeface="Calibri"/>
                        </a:rPr>
                        <a:t>Evolution du </a:t>
                      </a:r>
                      <a:r>
                        <a:rPr lang="en-US" sz="1800" b="1" i="0" u="none" strike="noStrike" noProof="0" dirty="0" err="1">
                          <a:solidFill>
                            <a:srgbClr val="000000"/>
                          </a:solidFill>
                          <a:latin typeface="Calibri"/>
                        </a:rPr>
                        <a:t>couvert</a:t>
                      </a:r>
                      <a:r>
                        <a:rPr lang="en-US" sz="1800" b="1" i="0" u="none" strike="noStrike" noProof="0" dirty="0">
                          <a:solidFill>
                            <a:srgbClr val="000000"/>
                          </a:solidFill>
                          <a:latin typeface="Calibri"/>
                        </a:rPr>
                        <a:t> </a:t>
                      </a:r>
                      <a:r>
                        <a:rPr lang="en-US" sz="1800" b="1" i="0" u="none" strike="noStrike" noProof="0" dirty="0" err="1">
                          <a:solidFill>
                            <a:srgbClr val="000000"/>
                          </a:solidFill>
                          <a:latin typeface="Calibri"/>
                        </a:rPr>
                        <a:t>forestier</a:t>
                      </a:r>
                      <a:endParaRPr lang="en-US" sz="1800" b="1" i="0" u="none" strike="noStrike" noProof="0" dirty="0">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US" sz="1400" b="0" i="0" u="none" strike="noStrike" noProof="0" dirty="0">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endParaRPr lang="en-US" sz="1400" b="0" i="0" u="none" strike="noStrike" noProof="0" dirty="0">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endParaRPr lang="en-US" sz="1400" b="0" i="0" u="none" strike="noStrike" noProof="0" dirty="0">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endParaRPr lang="en-US" sz="1400" b="0" i="0" u="none" strike="noStrike" noProof="0" dirty="0">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0002"/>
                  </a:ext>
                </a:extLst>
              </a:tr>
              <a:tr h="807283">
                <a:tc>
                  <a:txBody>
                    <a:bodyPr/>
                    <a:lstStyle/>
                    <a:p>
                      <a:pPr algn="ctr" fontAlgn="b"/>
                      <a:r>
                        <a:rPr lang="en-US" sz="1800" b="1" i="0" u="none" strike="noStrike" noProof="0" dirty="0">
                          <a:solidFill>
                            <a:srgbClr val="000000"/>
                          </a:solidFill>
                          <a:latin typeface="+mn-lt"/>
                        </a:rPr>
                        <a:t>Exploitation </a:t>
                      </a:r>
                      <a:r>
                        <a:rPr lang="en-US" sz="1800" b="1" i="0" u="none" strike="noStrike" noProof="0" dirty="0" err="1">
                          <a:solidFill>
                            <a:srgbClr val="000000"/>
                          </a:solidFill>
                          <a:latin typeface="+mn-lt"/>
                        </a:rPr>
                        <a:t>forestière</a:t>
                      </a:r>
                      <a:endParaRPr lang="en-US" sz="1800" b="1" i="0" u="none" strike="noStrike" noProof="0" dirty="0">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US" sz="1400" b="0" i="0" u="none" strike="noStrike" noProof="0" dirty="0">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92D050"/>
                    </a:solidFill>
                  </a:tcPr>
                </a:tc>
                <a:tc>
                  <a:txBody>
                    <a:bodyPr/>
                    <a:lstStyle/>
                    <a:p>
                      <a:pPr algn="ctr" fontAlgn="ctr"/>
                      <a:endParaRPr lang="en-US" sz="1400" b="0" i="0" u="none" strike="noStrike" noProof="0" dirty="0">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endParaRPr lang="en-US" sz="1400" b="0" i="0" u="none" strike="noStrike" noProof="0" dirty="0">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US" sz="1400" b="0" i="0" u="none" strike="noStrike" noProof="0" dirty="0">
                          <a:solidFill>
                            <a:srgbClr val="000000"/>
                          </a:solidFill>
                          <a:latin typeface="Calibri"/>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0003"/>
                  </a:ext>
                </a:extLst>
              </a:tr>
              <a:tr h="965367">
                <a:tc>
                  <a:txBody>
                    <a:bodyPr/>
                    <a:lstStyle/>
                    <a:p>
                      <a:pPr algn="ctr" fontAlgn="b"/>
                      <a:r>
                        <a:rPr lang="en-US" sz="1800" b="1" i="0" u="none" strike="noStrike" noProof="0" dirty="0">
                          <a:solidFill>
                            <a:srgbClr val="000000"/>
                          </a:solidFill>
                          <a:latin typeface="Calibri"/>
                        </a:rPr>
                        <a:t>Conservation et </a:t>
                      </a:r>
                      <a:r>
                        <a:rPr lang="en-US" sz="1800" b="1" i="0" u="none" strike="noStrike" noProof="0" dirty="0" err="1">
                          <a:solidFill>
                            <a:srgbClr val="000000"/>
                          </a:solidFill>
                          <a:latin typeface="Calibri"/>
                        </a:rPr>
                        <a:t>valorisation</a:t>
                      </a:r>
                      <a:r>
                        <a:rPr lang="en-US" sz="1800" b="1" i="0" u="none" strike="noStrike" baseline="0" noProof="0" dirty="0">
                          <a:solidFill>
                            <a:srgbClr val="000000"/>
                          </a:solidFill>
                          <a:latin typeface="Calibri"/>
                        </a:rPr>
                        <a:t> de la </a:t>
                      </a:r>
                      <a:r>
                        <a:rPr lang="en-US" sz="1800" b="1" i="0" u="none" strike="noStrike" baseline="0" noProof="0" dirty="0" err="1">
                          <a:solidFill>
                            <a:srgbClr val="000000"/>
                          </a:solidFill>
                          <a:latin typeface="Calibri"/>
                        </a:rPr>
                        <a:t>biodiversité</a:t>
                      </a:r>
                      <a:endParaRPr lang="en-US" sz="1800" b="1" i="0" u="none" strike="noStrike" noProof="0" dirty="0">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92D050"/>
                    </a:solidFill>
                  </a:tcPr>
                </a:tc>
                <a:tc>
                  <a:txBody>
                    <a:bodyPr/>
                    <a:lstStyle/>
                    <a:p>
                      <a:endParaRPr lang="fr-FR" dirty="0"/>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endParaRPr lang="en-US" sz="1400" b="0" i="0" u="none" strike="noStrike" noProof="0" dirty="0">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endParaRPr lang="en-US" sz="1400" b="0" i="0" u="none" strike="noStrike" noProof="0" dirty="0">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0004"/>
                  </a:ext>
                </a:extLst>
              </a:tr>
              <a:tr h="965366">
                <a:tc>
                  <a:txBody>
                    <a:bodyPr/>
                    <a:lstStyle/>
                    <a:p>
                      <a:pPr algn="ctr" fontAlgn="b"/>
                      <a:r>
                        <a:rPr lang="en-US" sz="1800" b="1" i="0" u="none" strike="noStrike" noProof="0" dirty="0">
                          <a:solidFill>
                            <a:srgbClr val="000000"/>
                          </a:solidFill>
                          <a:latin typeface="Calibri"/>
                        </a:rPr>
                        <a:t>Cadre </a:t>
                      </a:r>
                      <a:r>
                        <a:rPr lang="en-US" sz="1800" b="1" i="0" u="none" strike="noStrike" noProof="0" dirty="0" err="1">
                          <a:solidFill>
                            <a:srgbClr val="000000"/>
                          </a:solidFill>
                          <a:latin typeface="Calibri"/>
                        </a:rPr>
                        <a:t>légale</a:t>
                      </a:r>
                      <a:r>
                        <a:rPr lang="en-US" sz="1800" b="1" i="0" u="none" strike="noStrike" noProof="0" dirty="0">
                          <a:solidFill>
                            <a:srgbClr val="000000"/>
                          </a:solidFill>
                          <a:latin typeface="Calibri"/>
                        </a:rPr>
                        <a:t> et </a:t>
                      </a:r>
                      <a:r>
                        <a:rPr lang="en-US" sz="1800" b="1" i="0" u="none" strike="noStrike" noProof="0" dirty="0" err="1">
                          <a:solidFill>
                            <a:srgbClr val="000000"/>
                          </a:solidFill>
                          <a:latin typeface="Calibri"/>
                        </a:rPr>
                        <a:t>juridique</a:t>
                      </a:r>
                      <a:endParaRPr lang="en-US" sz="1800" b="1" i="0" u="none" strike="noStrike" noProof="0" dirty="0">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US" sz="1400" b="0" i="0" u="none" strike="noStrike" noProof="0" dirty="0">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92D050"/>
                    </a:solidFill>
                  </a:tcPr>
                </a:tc>
                <a:tc>
                  <a:txBody>
                    <a:bodyPr/>
                    <a:lstStyle/>
                    <a:p>
                      <a:pPr algn="ctr" fontAlgn="ctr"/>
                      <a:endParaRPr lang="en-US" sz="1400" b="0" i="0" u="none" strike="noStrike" noProof="0" dirty="0">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endParaRPr lang="en-US" sz="1400" b="0" i="0" u="none" strike="noStrike" noProof="0" dirty="0">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endParaRPr lang="en-US" sz="1400" b="0" i="0" u="none" strike="noStrike" noProof="0" dirty="0">
                        <a:solidFill>
                          <a:srgbClr val="000000"/>
                        </a:solidFill>
                        <a:latin typeface="Calibri"/>
                      </a:endParaRPr>
                    </a:p>
                    <a:p>
                      <a:pPr algn="ctr" fontAlgn="ctr"/>
                      <a:endParaRPr lang="en-US" sz="1400" b="0" i="0" u="none" strike="noStrike" noProof="0" dirty="0">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0005"/>
                  </a:ext>
                </a:extLst>
              </a:tr>
              <a:tr h="965366">
                <a:tc>
                  <a:txBody>
                    <a:bodyPr/>
                    <a:lstStyle/>
                    <a:p>
                      <a:pPr algn="ctr" fontAlgn="b"/>
                      <a:r>
                        <a:rPr lang="en-US" sz="1800" b="1" i="0" u="none" strike="noStrike" noProof="0" dirty="0" err="1">
                          <a:solidFill>
                            <a:srgbClr val="000000"/>
                          </a:solidFill>
                          <a:latin typeface="Calibri"/>
                        </a:rPr>
                        <a:t>Changement</a:t>
                      </a:r>
                      <a:r>
                        <a:rPr lang="en-US" sz="1800" b="1" i="0" u="none" strike="noStrike" noProof="0" dirty="0">
                          <a:solidFill>
                            <a:srgbClr val="000000"/>
                          </a:solidFill>
                          <a:latin typeface="Calibri"/>
                        </a:rPr>
                        <a:t> </a:t>
                      </a:r>
                      <a:r>
                        <a:rPr lang="en-US" sz="1800" b="1" i="0" u="none" strike="noStrike" noProof="0" dirty="0" err="1">
                          <a:solidFill>
                            <a:srgbClr val="000000"/>
                          </a:solidFill>
                          <a:latin typeface="Calibri"/>
                        </a:rPr>
                        <a:t>climatique</a:t>
                      </a:r>
                      <a:endParaRPr lang="en-US" sz="1800" b="1" i="0" u="none" strike="noStrike" noProof="0" dirty="0">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US" sz="1400" b="0" i="0" u="none" strike="noStrike" noProof="0" dirty="0">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92D050"/>
                    </a:solidFill>
                  </a:tcPr>
                </a:tc>
                <a:tc>
                  <a:txBody>
                    <a:bodyPr/>
                    <a:lstStyle/>
                    <a:p>
                      <a:pPr algn="ctr" fontAlgn="ctr"/>
                      <a:endParaRPr lang="en-US" sz="1400" b="0" i="0" u="none" strike="noStrike" noProof="0" dirty="0">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endParaRPr lang="en-US" sz="1400" b="0" i="0" u="none" strike="noStrike" noProof="0" dirty="0">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endParaRPr lang="en-US" sz="1400" b="0" i="0" u="none" strike="noStrike" noProof="0" dirty="0">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2801508695"/>
                  </a:ext>
                </a:extLst>
              </a:tr>
            </a:tbl>
          </a:graphicData>
        </a:graphic>
      </p:graphicFrame>
      <p:sp>
        <p:nvSpPr>
          <p:cNvPr id="6" name="Rectangle 5"/>
          <p:cNvSpPr/>
          <p:nvPr/>
        </p:nvSpPr>
        <p:spPr>
          <a:xfrm rot="16200000">
            <a:off x="160108" y="3902831"/>
            <a:ext cx="2295872" cy="523220"/>
          </a:xfrm>
          <a:prstGeom prst="rect">
            <a:avLst/>
          </a:prstGeom>
        </p:spPr>
        <p:txBody>
          <a:bodyPr wrap="square">
            <a:spAutoFit/>
          </a:bodyPr>
          <a:lstStyle/>
          <a:p>
            <a:pPr>
              <a:spcAft>
                <a:spcPts val="0"/>
              </a:spcAft>
            </a:pPr>
            <a:r>
              <a:rPr lang="en-US" sz="2800" dirty="0">
                <a:latin typeface="Arial Narrow"/>
                <a:ea typeface="Times New Roman"/>
                <a:cs typeface="Times New Roman"/>
              </a:rPr>
              <a:t>5 </a:t>
            </a:r>
            <a:r>
              <a:rPr lang="en-US" sz="2800" dirty="0" err="1">
                <a:latin typeface="Arial Narrow"/>
                <a:ea typeface="Times New Roman"/>
                <a:cs typeface="Times New Roman"/>
              </a:rPr>
              <a:t>thematiques</a:t>
            </a:r>
            <a:r>
              <a:rPr lang="en-US" sz="2800" dirty="0">
                <a:latin typeface="Arial Narrow"/>
                <a:ea typeface="Times New Roman"/>
                <a:cs typeface="Times New Roman"/>
              </a:rPr>
              <a:t> </a:t>
            </a:r>
            <a:endParaRPr lang="en-US" sz="2800" dirty="0">
              <a:latin typeface="Times New Roman"/>
              <a:ea typeface="Times New Roman"/>
              <a:cs typeface="Times New Roman"/>
            </a:endParaRPr>
          </a:p>
        </p:txBody>
      </p:sp>
      <p:sp>
        <p:nvSpPr>
          <p:cNvPr id="19" name="Titre 1">
            <a:extLst>
              <a:ext uri="{FF2B5EF4-FFF2-40B4-BE49-F238E27FC236}">
                <a16:creationId xmlns:a16="http://schemas.microsoft.com/office/drawing/2014/main" id="{1331D991-8669-4973-A723-6EC0E370B7EB}"/>
              </a:ext>
            </a:extLst>
          </p:cNvPr>
          <p:cNvSpPr txBox="1">
            <a:spLocks/>
          </p:cNvSpPr>
          <p:nvPr/>
        </p:nvSpPr>
        <p:spPr>
          <a:xfrm>
            <a:off x="1643042" y="227781"/>
            <a:ext cx="7321446" cy="1008112"/>
          </a:xfrm>
          <a:prstGeom prst="rect">
            <a:avLst/>
          </a:prstGeom>
        </p:spPr>
        <p:txBody>
          <a:bodyPr anchor="ctr">
            <a:normAutofit fontScale="85000" lnSpcReduction="20000"/>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ctr">
              <a:defRPr/>
            </a:pPr>
            <a:r>
              <a:rPr lang="fr-FR" b="1" dirty="0">
                <a:solidFill>
                  <a:srgbClr val="A55213"/>
                </a:solidFill>
                <a:latin typeface="Gill Sans MT"/>
              </a:rPr>
              <a:t>Collecte de données </a:t>
            </a:r>
          </a:p>
          <a:p>
            <a:pPr algn="ctr">
              <a:defRPr/>
            </a:pPr>
            <a:r>
              <a:rPr lang="fr-FR" sz="3500" dirty="0">
                <a:solidFill>
                  <a:srgbClr val="A55213"/>
                </a:solidFill>
                <a:latin typeface="Gill Sans MT"/>
              </a:rPr>
              <a:t>Types et sources</a:t>
            </a:r>
          </a:p>
        </p:txBody>
      </p:sp>
      <p:sp>
        <p:nvSpPr>
          <p:cNvPr id="20" name="ZoneTexte 3">
            <a:extLst>
              <a:ext uri="{FF2B5EF4-FFF2-40B4-BE49-F238E27FC236}">
                <a16:creationId xmlns:a16="http://schemas.microsoft.com/office/drawing/2014/main" id="{C01DBEF6-BE90-4D61-9C99-7EA9831E7631}"/>
              </a:ext>
            </a:extLst>
          </p:cNvPr>
          <p:cNvSpPr txBox="1"/>
          <p:nvPr/>
        </p:nvSpPr>
        <p:spPr>
          <a:xfrm>
            <a:off x="3923928" y="3429000"/>
            <a:ext cx="5070524" cy="1785104"/>
          </a:xfrm>
          <a:prstGeom prst="rect">
            <a:avLst/>
          </a:prstGeom>
          <a:noFill/>
        </p:spPr>
        <p:txBody>
          <a:bodyPr wrap="square" rtlCol="0">
            <a:spAutoFit/>
          </a:bodyPr>
          <a:lstStyle/>
          <a:p>
            <a:pPr marL="285750" indent="-285750">
              <a:spcBef>
                <a:spcPts val="300"/>
              </a:spcBef>
              <a:spcAft>
                <a:spcPts val="300"/>
              </a:spcAft>
              <a:buFont typeface="Arial" pitchFamily="34" charset="0"/>
              <a:buChar char="•"/>
            </a:pPr>
            <a:r>
              <a:rPr lang="fr-BE" dirty="0"/>
              <a:t>Processus évolutif</a:t>
            </a:r>
          </a:p>
          <a:p>
            <a:pPr marL="742950" lvl="1" indent="-285750">
              <a:spcBef>
                <a:spcPts val="300"/>
              </a:spcBef>
              <a:spcAft>
                <a:spcPts val="300"/>
              </a:spcAft>
              <a:buFont typeface="Arial" pitchFamily="34" charset="0"/>
              <a:buChar char="•"/>
            </a:pPr>
            <a:r>
              <a:rPr lang="fr-BE" dirty="0"/>
              <a:t>Origine : 2008, révision 2012 et 2018</a:t>
            </a:r>
          </a:p>
          <a:p>
            <a:pPr marL="742950" lvl="1" indent="-285750">
              <a:spcBef>
                <a:spcPts val="300"/>
              </a:spcBef>
              <a:spcAft>
                <a:spcPts val="300"/>
              </a:spcAft>
              <a:buFont typeface="Arial" pitchFamily="34" charset="0"/>
              <a:buChar char="•"/>
            </a:pPr>
            <a:r>
              <a:rPr lang="fr-BE" dirty="0"/>
              <a:t>Problématiques émergeantes</a:t>
            </a:r>
          </a:p>
          <a:p>
            <a:pPr marL="742950" lvl="1" indent="-285750">
              <a:spcBef>
                <a:spcPts val="300"/>
              </a:spcBef>
              <a:spcAft>
                <a:spcPts val="300"/>
              </a:spcAft>
              <a:buFont typeface="Arial" pitchFamily="34" charset="0"/>
              <a:buChar char="•"/>
            </a:pPr>
            <a:r>
              <a:rPr lang="fr-BE" dirty="0"/>
              <a:t>Evolution des technologies</a:t>
            </a:r>
          </a:p>
          <a:p>
            <a:pPr marL="285750" indent="-285750">
              <a:spcBef>
                <a:spcPts val="300"/>
              </a:spcBef>
              <a:spcAft>
                <a:spcPts val="300"/>
              </a:spcAft>
              <a:buFont typeface="Arial" pitchFamily="34" charset="0"/>
              <a:buChar char="•"/>
            </a:pPr>
            <a:r>
              <a:rPr lang="fr-BE" dirty="0"/>
              <a:t>Fréquence de collecte : annuelle à continue</a:t>
            </a:r>
          </a:p>
        </p:txBody>
      </p:sp>
    </p:spTree>
    <p:extLst>
      <p:ext uri="{BB962C8B-B14F-4D97-AF65-F5344CB8AC3E}">
        <p14:creationId xmlns:p14="http://schemas.microsoft.com/office/powerpoint/2010/main" val="2621171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par>
                                <p:cTn id="8" presetID="42" presetClass="path" presetSubtype="0" accel="50000" decel="50000" fill="hold" nodeType="withEffect">
                                  <p:stCondLst>
                                    <p:cond delay="0"/>
                                  </p:stCondLst>
                                  <p:childTnLst>
                                    <p:animMotion origin="layout" path="M 5E-6 4.07407E-6 L -0.28021 -0.00209 " pathEditMode="relative" rAng="0" ptsTypes="AA">
                                      <p:cBhvr>
                                        <p:cTn id="9" dur="2000" fill="hold"/>
                                        <p:tgtEl>
                                          <p:spTgt spid="4"/>
                                        </p:tgtEl>
                                        <p:attrNameLst>
                                          <p:attrName>ppt_x</p:attrName>
                                          <p:attrName>ppt_y</p:attrName>
                                        </p:attrNameLst>
                                      </p:cBhvr>
                                      <p:rCtr x="-14010" y="-116"/>
                                    </p:animMotion>
                                  </p:childTnLst>
                                </p:cTn>
                              </p:par>
                              <p:par>
                                <p:cTn id="10" presetID="6" presetClass="emph" presetSubtype="0" fill="hold" nodeType="withEffect">
                                  <p:stCondLst>
                                    <p:cond delay="0"/>
                                  </p:stCondLst>
                                  <p:childTnLst>
                                    <p:animScale>
                                      <p:cBhvr>
                                        <p:cTn id="11" dur="2000" fill="hold"/>
                                        <p:tgtEl>
                                          <p:spTgt spid="4"/>
                                        </p:tgtEl>
                                      </p:cBhvr>
                                      <p:by x="37000" y="37000"/>
                                    </p:animScale>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6D6ED076-EE49-4BF6-91BB-44EAAAAEC0C9}"/>
              </a:ext>
            </a:extLst>
          </p:cNvPr>
          <p:cNvSpPr txBox="1">
            <a:spLocks/>
          </p:cNvSpPr>
          <p:nvPr/>
        </p:nvSpPr>
        <p:spPr>
          <a:xfrm>
            <a:off x="1643042" y="227781"/>
            <a:ext cx="7321446" cy="1008112"/>
          </a:xfrm>
          <a:prstGeom prst="rect">
            <a:avLst/>
          </a:prstGeom>
        </p:spPr>
        <p:txBody>
          <a:bodyPr anchor="ctr">
            <a:normAutofit fontScale="85000" lnSpcReduction="20000"/>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ctr">
              <a:defRPr/>
            </a:pPr>
            <a:r>
              <a:rPr lang="fr-FR" b="1" dirty="0">
                <a:solidFill>
                  <a:srgbClr val="A55213"/>
                </a:solidFill>
                <a:latin typeface="Gill Sans MT"/>
              </a:rPr>
              <a:t>Collecte de données </a:t>
            </a:r>
          </a:p>
          <a:p>
            <a:pPr algn="ctr">
              <a:defRPr/>
            </a:pPr>
            <a:r>
              <a:rPr lang="fr-FR" sz="3500" dirty="0">
                <a:solidFill>
                  <a:srgbClr val="A55213"/>
                </a:solidFill>
                <a:latin typeface="Gill Sans MT"/>
              </a:rPr>
              <a:t>Outils</a:t>
            </a:r>
          </a:p>
        </p:txBody>
      </p:sp>
      <p:sp>
        <p:nvSpPr>
          <p:cNvPr id="9" name="Espace réservé du contenu 1">
            <a:extLst>
              <a:ext uri="{FF2B5EF4-FFF2-40B4-BE49-F238E27FC236}">
                <a16:creationId xmlns:a16="http://schemas.microsoft.com/office/drawing/2014/main" id="{68E5C9BE-E7AC-4315-9DBB-F0C0BCA1819F}"/>
              </a:ext>
            </a:extLst>
          </p:cNvPr>
          <p:cNvSpPr txBox="1">
            <a:spLocks/>
          </p:cNvSpPr>
          <p:nvPr/>
        </p:nvSpPr>
        <p:spPr>
          <a:xfrm>
            <a:off x="611560" y="1916832"/>
            <a:ext cx="8075240" cy="4209331"/>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1200"/>
              </a:spcAft>
            </a:pPr>
            <a:r>
              <a:rPr lang="fr-BE" sz="2800" dirty="0"/>
              <a:t>Géoportail et répertoire SIG</a:t>
            </a:r>
          </a:p>
          <a:p>
            <a:pPr>
              <a:spcAft>
                <a:spcPts val="1200"/>
              </a:spcAft>
            </a:pPr>
            <a:endParaRPr lang="fr-BE" sz="2800" dirty="0"/>
          </a:p>
          <a:p>
            <a:pPr>
              <a:spcAft>
                <a:spcPts val="1200"/>
              </a:spcAft>
            </a:pPr>
            <a:r>
              <a:rPr lang="fr-BE" sz="2800" dirty="0"/>
              <a:t>Formulaires nationaux et sites</a:t>
            </a:r>
          </a:p>
          <a:p>
            <a:pPr>
              <a:spcAft>
                <a:spcPts val="1200"/>
              </a:spcAft>
            </a:pPr>
            <a:endParaRPr lang="fr-BE" sz="2800" dirty="0"/>
          </a:p>
          <a:p>
            <a:pPr>
              <a:spcAft>
                <a:spcPts val="1200"/>
              </a:spcAft>
            </a:pPr>
            <a:r>
              <a:rPr lang="fr-BE" sz="2800" dirty="0"/>
              <a:t>Autres outils / bases de données</a:t>
            </a:r>
            <a:endParaRPr lang="fr-FR" sz="2000" dirty="0"/>
          </a:p>
          <a:p>
            <a:endParaRPr lang="fr-BE" sz="1800" dirty="0"/>
          </a:p>
          <a:p>
            <a:pPr lvl="1">
              <a:buFont typeface="Wingdings" panose="05000000000000000000" pitchFamily="2" charset="2"/>
              <a:buChar char="q"/>
            </a:pPr>
            <a:endParaRPr lang="fr-BE" sz="1600" dirty="0"/>
          </a:p>
        </p:txBody>
      </p:sp>
      <p:pic>
        <p:nvPicPr>
          <p:cNvPr id="11" name="Image 5">
            <a:extLst>
              <a:ext uri="{FF2B5EF4-FFF2-40B4-BE49-F238E27FC236}">
                <a16:creationId xmlns:a16="http://schemas.microsoft.com/office/drawing/2014/main" id="{A6717BEF-FB00-463F-8B1A-30EC808B6335}"/>
              </a:ext>
            </a:extLst>
          </p:cNvPr>
          <p:cNvPicPr/>
          <p:nvPr/>
        </p:nvPicPr>
        <p:blipFill>
          <a:blip r:embed="rId2" cstate="email">
            <a:extLst>
              <a:ext uri="{28A0092B-C50C-407E-A947-70E740481C1C}">
                <a14:useLocalDpi xmlns:a14="http://schemas.microsoft.com/office/drawing/2010/main"/>
              </a:ext>
            </a:extLst>
          </a:blip>
          <a:stretch>
            <a:fillRect/>
          </a:stretch>
        </p:blipFill>
        <p:spPr>
          <a:xfrm>
            <a:off x="5426580" y="1556792"/>
            <a:ext cx="3096344" cy="1432916"/>
          </a:xfrm>
          <a:prstGeom prst="rect">
            <a:avLst/>
          </a:prstGeom>
          <a:ln>
            <a:solidFill>
              <a:schemeClr val="accent1">
                <a:lumMod val="50000"/>
              </a:schemeClr>
            </a:solidFill>
          </a:ln>
        </p:spPr>
      </p:pic>
      <p:grpSp>
        <p:nvGrpSpPr>
          <p:cNvPr id="14" name="Groupe 24">
            <a:extLst>
              <a:ext uri="{FF2B5EF4-FFF2-40B4-BE49-F238E27FC236}">
                <a16:creationId xmlns:a16="http://schemas.microsoft.com/office/drawing/2014/main" id="{5F464CD3-44CB-47B6-BFA9-E38BC0DF2568}"/>
              </a:ext>
            </a:extLst>
          </p:cNvPr>
          <p:cNvGrpSpPr/>
          <p:nvPr/>
        </p:nvGrpSpPr>
        <p:grpSpPr>
          <a:xfrm>
            <a:off x="5509219" y="3212976"/>
            <a:ext cx="3082675" cy="2378662"/>
            <a:chOff x="434528" y="4329443"/>
            <a:chExt cx="3082675" cy="2378662"/>
          </a:xfrm>
        </p:grpSpPr>
        <p:pic>
          <p:nvPicPr>
            <p:cNvPr id="16" name="Image 22">
              <a:extLst>
                <a:ext uri="{FF2B5EF4-FFF2-40B4-BE49-F238E27FC236}">
                  <a16:creationId xmlns:a16="http://schemas.microsoft.com/office/drawing/2014/main" id="{DF511211-A88A-4201-B32D-98E53566B35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4528" y="4329443"/>
              <a:ext cx="2435019" cy="1411577"/>
            </a:xfrm>
            <a:prstGeom prst="rect">
              <a:avLst/>
            </a:prstGeom>
            <a:ln>
              <a:solidFill>
                <a:schemeClr val="tx2">
                  <a:lumMod val="50000"/>
                </a:schemeClr>
              </a:solidFill>
            </a:ln>
            <a:effectLst>
              <a:outerShdw blurRad="292100" dist="139700" dir="2700000" sx="102000" sy="102000" algn="tl" rotWithShape="0">
                <a:prstClr val="black">
                  <a:alpha val="65000"/>
                </a:prstClr>
              </a:outerShdw>
            </a:effectLst>
          </p:spPr>
        </p:pic>
        <p:pic>
          <p:nvPicPr>
            <p:cNvPr id="17" name="Image 23">
              <a:extLst>
                <a:ext uri="{FF2B5EF4-FFF2-40B4-BE49-F238E27FC236}">
                  <a16:creationId xmlns:a16="http://schemas.microsoft.com/office/drawing/2014/main" id="{DF3BC8F3-5AF1-4BE8-9C53-EF172115BE7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49070" y="5167264"/>
              <a:ext cx="1968133" cy="1540841"/>
            </a:xfrm>
            <a:prstGeom prst="rect">
              <a:avLst/>
            </a:prstGeom>
            <a:ln>
              <a:solidFill>
                <a:schemeClr val="tx2">
                  <a:lumMod val="50000"/>
                </a:schemeClr>
              </a:solidFill>
            </a:ln>
            <a:effectLst>
              <a:outerShdw blurRad="292100" dist="139700" dir="2700000" algn="tl" rotWithShape="0">
                <a:prstClr val="black">
                  <a:alpha val="65000"/>
                </a:prstClr>
              </a:outerShdw>
            </a:effectLst>
          </p:spPr>
        </p:pic>
      </p:grpSp>
      <p:grpSp>
        <p:nvGrpSpPr>
          <p:cNvPr id="20" name="Group 19">
            <a:extLst>
              <a:ext uri="{FF2B5EF4-FFF2-40B4-BE49-F238E27FC236}">
                <a16:creationId xmlns:a16="http://schemas.microsoft.com/office/drawing/2014/main" id="{C16A4896-A74B-4188-8607-C790AE7C732A}"/>
              </a:ext>
            </a:extLst>
          </p:cNvPr>
          <p:cNvGrpSpPr/>
          <p:nvPr/>
        </p:nvGrpSpPr>
        <p:grpSpPr>
          <a:xfrm>
            <a:off x="3154326" y="5142680"/>
            <a:ext cx="2998852" cy="1664422"/>
            <a:chOff x="3154326" y="5142680"/>
            <a:chExt cx="2998852" cy="1664422"/>
          </a:xfrm>
        </p:grpSpPr>
        <p:pic>
          <p:nvPicPr>
            <p:cNvPr id="18" name="Image 15">
              <a:extLst>
                <a:ext uri="{FF2B5EF4-FFF2-40B4-BE49-F238E27FC236}">
                  <a16:creationId xmlns:a16="http://schemas.microsoft.com/office/drawing/2014/main" id="{AA79A32D-1DEA-44C1-8F9B-46D763F2231E}"/>
                </a:ext>
              </a:extLst>
            </p:cNvPr>
            <p:cNvPicPr/>
            <p:nvPr/>
          </p:nvPicPr>
          <p:blipFill>
            <a:blip r:embed="rId5" cstate="email">
              <a:extLst>
                <a:ext uri="{28A0092B-C50C-407E-A947-70E740481C1C}">
                  <a14:useLocalDpi xmlns:a14="http://schemas.microsoft.com/office/drawing/2010/main"/>
                </a:ext>
              </a:extLst>
            </a:blip>
            <a:srcRect/>
            <a:stretch>
              <a:fillRect/>
            </a:stretch>
          </p:blipFill>
          <p:spPr bwMode="auto">
            <a:xfrm>
              <a:off x="3154326" y="5142681"/>
              <a:ext cx="1381116" cy="1664421"/>
            </a:xfrm>
            <a:prstGeom prst="rect">
              <a:avLst/>
            </a:prstGeom>
            <a:noFill/>
            <a:ln>
              <a:solidFill>
                <a:schemeClr val="accent1">
                  <a:lumMod val="50000"/>
                </a:schemeClr>
              </a:solidFill>
            </a:ln>
            <a:effectLst>
              <a:outerShdw blurRad="292100" dist="139700" dir="2700000" algn="tl" rotWithShape="0">
                <a:prstClr val="black">
                  <a:alpha val="65000"/>
                </a:prstClr>
              </a:outerShdw>
            </a:effectLst>
          </p:spPr>
        </p:pic>
        <p:pic>
          <p:nvPicPr>
            <p:cNvPr id="19" name="Image 17">
              <a:extLst>
                <a:ext uri="{FF2B5EF4-FFF2-40B4-BE49-F238E27FC236}">
                  <a16:creationId xmlns:a16="http://schemas.microsoft.com/office/drawing/2014/main" id="{62943C8A-CF66-472E-A273-2B3F0C587918}"/>
                </a:ext>
              </a:extLst>
            </p:cNvPr>
            <p:cNvPicPr/>
            <p:nvPr/>
          </p:nvPicPr>
          <p:blipFill>
            <a:blip r:embed="rId6" cstate="email">
              <a:extLst>
                <a:ext uri="{28A0092B-C50C-407E-A947-70E740481C1C}">
                  <a14:useLocalDpi xmlns:a14="http://schemas.microsoft.com/office/drawing/2010/main"/>
                </a:ext>
              </a:extLst>
            </a:blip>
            <a:srcRect/>
            <a:stretch>
              <a:fillRect/>
            </a:stretch>
          </p:blipFill>
          <p:spPr bwMode="auto">
            <a:xfrm>
              <a:off x="4649180" y="5142680"/>
              <a:ext cx="1503998" cy="1664421"/>
            </a:xfrm>
            <a:prstGeom prst="rect">
              <a:avLst/>
            </a:prstGeom>
            <a:noFill/>
            <a:ln>
              <a:solidFill>
                <a:schemeClr val="accent1">
                  <a:lumMod val="50000"/>
                </a:schemeClr>
              </a:solidFill>
            </a:ln>
            <a:effectLst>
              <a:outerShdw blurRad="292100" dist="139700" dir="2700000" algn="tl" rotWithShape="0">
                <a:prstClr val="black">
                  <a:alpha val="65000"/>
                </a:prstClr>
              </a:outerShdw>
            </a:effectLst>
          </p:spPr>
        </p:pic>
      </p:grpSp>
    </p:spTree>
    <p:extLst>
      <p:ext uri="{BB962C8B-B14F-4D97-AF65-F5344CB8AC3E}">
        <p14:creationId xmlns:p14="http://schemas.microsoft.com/office/powerpoint/2010/main" val="1669336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Espace réservé du contenu 1">
            <a:extLst>
              <a:ext uri="{FF2B5EF4-FFF2-40B4-BE49-F238E27FC236}">
                <a16:creationId xmlns:a16="http://schemas.microsoft.com/office/drawing/2014/main" id="{F9A0A4A9-BECB-40F1-BACF-326F55FFC06F}"/>
              </a:ext>
            </a:extLst>
          </p:cNvPr>
          <p:cNvSpPr txBox="1">
            <a:spLocks/>
          </p:cNvSpPr>
          <p:nvPr/>
        </p:nvSpPr>
        <p:spPr>
          <a:xfrm>
            <a:off x="611560" y="1916832"/>
            <a:ext cx="8075240" cy="4209331"/>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1200"/>
              </a:spcAft>
            </a:pPr>
            <a:r>
              <a:rPr lang="fr-BE" sz="2800" dirty="0"/>
              <a:t>Ex: Niveau national</a:t>
            </a:r>
            <a:endParaRPr lang="fr-FR" sz="2000" dirty="0"/>
          </a:p>
          <a:p>
            <a:endParaRPr lang="fr-BE" sz="1800" dirty="0"/>
          </a:p>
          <a:p>
            <a:pPr lvl="1">
              <a:buFont typeface="Wingdings" panose="05000000000000000000" pitchFamily="2" charset="2"/>
              <a:buChar char="q"/>
            </a:pPr>
            <a:endParaRPr lang="fr-BE" sz="1600" dirty="0"/>
          </a:p>
        </p:txBody>
      </p:sp>
      <p:graphicFrame>
        <p:nvGraphicFramePr>
          <p:cNvPr id="3" name="Diagramme 3">
            <a:extLst>
              <a:ext uri="{FF2B5EF4-FFF2-40B4-BE49-F238E27FC236}">
                <a16:creationId xmlns:a16="http://schemas.microsoft.com/office/drawing/2014/main" id="{E4BB367A-EF17-4197-81E4-2E8151D3BC4B}"/>
              </a:ext>
            </a:extLst>
          </p:cNvPr>
          <p:cNvGraphicFramePr/>
          <p:nvPr>
            <p:extLst>
              <p:ext uri="{D42A27DB-BD31-4B8C-83A1-F6EECF244321}">
                <p14:modId xmlns:p14="http://schemas.microsoft.com/office/powerpoint/2010/main" val="2048119205"/>
              </p:ext>
            </p:extLst>
          </p:nvPr>
        </p:nvGraphicFramePr>
        <p:xfrm>
          <a:off x="611560" y="2988964"/>
          <a:ext cx="8352927" cy="30963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4" name="Groupe 23">
            <a:extLst>
              <a:ext uri="{FF2B5EF4-FFF2-40B4-BE49-F238E27FC236}">
                <a16:creationId xmlns:a16="http://schemas.microsoft.com/office/drawing/2014/main" id="{32A4D3FA-CF54-47D8-8F93-6987F91595BD}"/>
              </a:ext>
            </a:extLst>
          </p:cNvPr>
          <p:cNvGrpSpPr/>
          <p:nvPr/>
        </p:nvGrpSpPr>
        <p:grpSpPr>
          <a:xfrm>
            <a:off x="2815261" y="4878419"/>
            <a:ext cx="3731295" cy="1943573"/>
            <a:chOff x="2603326" y="4305481"/>
            <a:chExt cx="3731295" cy="1943573"/>
          </a:xfrm>
        </p:grpSpPr>
        <p:sp>
          <p:nvSpPr>
            <p:cNvPr id="5" name="Rectangle : coins arrondis 24">
              <a:extLst>
                <a:ext uri="{FF2B5EF4-FFF2-40B4-BE49-F238E27FC236}">
                  <a16:creationId xmlns:a16="http://schemas.microsoft.com/office/drawing/2014/main" id="{64DD30F1-5536-4F30-B11B-781A3D8AACA0}"/>
                </a:ext>
              </a:extLst>
            </p:cNvPr>
            <p:cNvSpPr/>
            <p:nvPr/>
          </p:nvSpPr>
          <p:spPr>
            <a:xfrm>
              <a:off x="3194304" y="5693664"/>
              <a:ext cx="2718816" cy="555390"/>
            </a:xfrm>
            <a:prstGeom prst="roundRect">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BE" dirty="0" err="1">
                  <a:ln w="0"/>
                  <a:solidFill>
                    <a:schemeClr val="tx1"/>
                  </a:solidFill>
                  <a:effectLst>
                    <a:outerShdw blurRad="38100" dist="19050" dir="2700000" algn="tl" rotWithShape="0">
                      <a:schemeClr val="dk1">
                        <a:alpha val="40000"/>
                      </a:schemeClr>
                    </a:outerShdw>
                  </a:effectLst>
                </a:rPr>
                <a:t>Supervisation</a:t>
              </a:r>
              <a:r>
                <a:rPr lang="fr-BE" dirty="0">
                  <a:ln w="0"/>
                  <a:solidFill>
                    <a:schemeClr val="tx1"/>
                  </a:solidFill>
                  <a:effectLst>
                    <a:outerShdw blurRad="38100" dist="19050" dir="2700000" algn="tl" rotWithShape="0">
                      <a:schemeClr val="dk1">
                        <a:alpha val="40000"/>
                      </a:schemeClr>
                    </a:outerShdw>
                  </a:effectLst>
                </a:rPr>
                <a:t> par les </a:t>
              </a:r>
              <a:r>
                <a:rPr lang="fr-BE" dirty="0" err="1">
                  <a:ln w="0"/>
                  <a:solidFill>
                    <a:schemeClr val="tx1"/>
                  </a:solidFill>
                  <a:effectLst>
                    <a:outerShdw blurRad="38100" dist="19050" dir="2700000" algn="tl" rotWithShape="0">
                      <a:schemeClr val="dk1">
                        <a:alpha val="40000"/>
                      </a:schemeClr>
                    </a:outerShdw>
                  </a:effectLst>
                </a:rPr>
                <a:t>CNCs</a:t>
              </a:r>
              <a:endParaRPr lang="fr-BE" dirty="0">
                <a:ln w="0"/>
                <a:solidFill>
                  <a:schemeClr val="tx1"/>
                </a:solidFill>
                <a:effectLst>
                  <a:outerShdw blurRad="38100" dist="19050" dir="2700000" algn="tl" rotWithShape="0">
                    <a:schemeClr val="dk1">
                      <a:alpha val="40000"/>
                    </a:schemeClr>
                  </a:outerShdw>
                </a:effectLst>
              </a:endParaRPr>
            </a:p>
          </p:txBody>
        </p:sp>
        <p:sp>
          <p:nvSpPr>
            <p:cNvPr id="6" name="Flèche : bas 25">
              <a:extLst>
                <a:ext uri="{FF2B5EF4-FFF2-40B4-BE49-F238E27FC236}">
                  <a16:creationId xmlns:a16="http://schemas.microsoft.com/office/drawing/2014/main" id="{3D59D0E7-5AAA-4726-ACE3-E07396D9D2BA}"/>
                </a:ext>
              </a:extLst>
            </p:cNvPr>
            <p:cNvSpPr/>
            <p:nvPr/>
          </p:nvSpPr>
          <p:spPr>
            <a:xfrm rot="9235892">
              <a:off x="2603326" y="4358351"/>
              <a:ext cx="351299" cy="1182019"/>
            </a:xfrm>
            <a:prstGeom prst="downArrow">
              <a:avLst>
                <a:gd name="adj1" fmla="val 17984"/>
                <a:gd name="adj2" fmla="val 76657"/>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7" name="Flèche : bas 28">
              <a:extLst>
                <a:ext uri="{FF2B5EF4-FFF2-40B4-BE49-F238E27FC236}">
                  <a16:creationId xmlns:a16="http://schemas.microsoft.com/office/drawing/2014/main" id="{C0C6DC7B-551C-488B-AD15-2C0BDB298551}"/>
                </a:ext>
              </a:extLst>
            </p:cNvPr>
            <p:cNvSpPr/>
            <p:nvPr/>
          </p:nvSpPr>
          <p:spPr>
            <a:xfrm rot="11385273">
              <a:off x="4379140" y="4305481"/>
              <a:ext cx="291024" cy="1123112"/>
            </a:xfrm>
            <a:prstGeom prst="downArrow">
              <a:avLst>
                <a:gd name="adj1" fmla="val 17984"/>
                <a:gd name="adj2" fmla="val 76657"/>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8" name="Flèche : bas 31">
              <a:extLst>
                <a:ext uri="{FF2B5EF4-FFF2-40B4-BE49-F238E27FC236}">
                  <a16:creationId xmlns:a16="http://schemas.microsoft.com/office/drawing/2014/main" id="{EA719B4C-4882-4BC5-9945-01197C1906DF}"/>
                </a:ext>
              </a:extLst>
            </p:cNvPr>
            <p:cNvSpPr/>
            <p:nvPr/>
          </p:nvSpPr>
          <p:spPr>
            <a:xfrm rot="12270999">
              <a:off x="5948630" y="4307593"/>
              <a:ext cx="385991" cy="1165915"/>
            </a:xfrm>
            <a:prstGeom prst="downArrow">
              <a:avLst>
                <a:gd name="adj1" fmla="val 17984"/>
                <a:gd name="adj2" fmla="val 76657"/>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grpSp>
      <p:sp>
        <p:nvSpPr>
          <p:cNvPr id="9" name="Titre 1">
            <a:extLst>
              <a:ext uri="{FF2B5EF4-FFF2-40B4-BE49-F238E27FC236}">
                <a16:creationId xmlns:a16="http://schemas.microsoft.com/office/drawing/2014/main" id="{73EB9828-4757-44F1-83F3-6A55AD6EE21A}"/>
              </a:ext>
            </a:extLst>
          </p:cNvPr>
          <p:cNvSpPr txBox="1">
            <a:spLocks/>
          </p:cNvSpPr>
          <p:nvPr/>
        </p:nvSpPr>
        <p:spPr bwMode="auto">
          <a:xfrm>
            <a:off x="1475656" y="110439"/>
            <a:ext cx="7416823"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fr-BE" sz="4000" b="1" dirty="0">
                <a:solidFill>
                  <a:schemeClr val="accent6">
                    <a:lumMod val="50000"/>
                  </a:schemeClr>
                </a:solidFill>
                <a:effectLst>
                  <a:outerShdw blurRad="38100" dist="38100" dir="2700000" algn="tl">
                    <a:srgbClr val="000000">
                      <a:alpha val="43137"/>
                    </a:srgbClr>
                  </a:outerShdw>
                </a:effectLst>
              </a:rPr>
              <a:t>Collecte de données</a:t>
            </a:r>
            <a:br>
              <a:rPr lang="fr-BE" sz="4000" b="1" dirty="0">
                <a:solidFill>
                  <a:schemeClr val="accent6">
                    <a:lumMod val="50000"/>
                  </a:schemeClr>
                </a:solidFill>
                <a:effectLst>
                  <a:outerShdw blurRad="38100" dist="38100" dir="2700000" algn="tl">
                    <a:srgbClr val="000000">
                      <a:alpha val="43137"/>
                    </a:srgbClr>
                  </a:outerShdw>
                </a:effectLst>
              </a:rPr>
            </a:br>
            <a:r>
              <a:rPr lang="fr-BE" sz="3000" dirty="0">
                <a:solidFill>
                  <a:schemeClr val="accent6">
                    <a:lumMod val="50000"/>
                  </a:schemeClr>
                </a:solidFill>
                <a:effectLst>
                  <a:outerShdw blurRad="38100" dist="38100" dir="2700000" algn="tl">
                    <a:srgbClr val="000000">
                      <a:alpha val="43137"/>
                    </a:srgbClr>
                  </a:outerShdw>
                </a:effectLst>
              </a:rPr>
              <a:t>Processus de gestion des données</a:t>
            </a:r>
          </a:p>
        </p:txBody>
      </p:sp>
      <p:grpSp>
        <p:nvGrpSpPr>
          <p:cNvPr id="16" name="Group 15">
            <a:extLst>
              <a:ext uri="{FF2B5EF4-FFF2-40B4-BE49-F238E27FC236}">
                <a16:creationId xmlns:a16="http://schemas.microsoft.com/office/drawing/2014/main" id="{6CB93F03-AEA9-402B-9325-0AFF5BEF2745}"/>
              </a:ext>
            </a:extLst>
          </p:cNvPr>
          <p:cNvGrpSpPr/>
          <p:nvPr/>
        </p:nvGrpSpPr>
        <p:grpSpPr>
          <a:xfrm>
            <a:off x="2411761" y="2511910"/>
            <a:ext cx="3096343" cy="1344748"/>
            <a:chOff x="2339753" y="1799818"/>
            <a:chExt cx="3096343" cy="1344748"/>
          </a:xfrm>
        </p:grpSpPr>
        <p:sp>
          <p:nvSpPr>
            <p:cNvPr id="10" name="Rectangle 9">
              <a:extLst>
                <a:ext uri="{FF2B5EF4-FFF2-40B4-BE49-F238E27FC236}">
                  <a16:creationId xmlns:a16="http://schemas.microsoft.com/office/drawing/2014/main" id="{48CCC61A-1C64-400E-ACCE-81B657E28EBA}"/>
                </a:ext>
              </a:extLst>
            </p:cNvPr>
            <p:cNvSpPr/>
            <p:nvPr/>
          </p:nvSpPr>
          <p:spPr>
            <a:xfrm>
              <a:off x="2771800" y="1799818"/>
              <a:ext cx="2664296" cy="954107"/>
            </a:xfrm>
            <a:prstGeom prst="rect">
              <a:avLst/>
            </a:prstGeom>
          </p:spPr>
          <p:txBody>
            <a:bodyPr wrap="square">
              <a:spAutoFit/>
            </a:bodyPr>
            <a:lstStyle/>
            <a:p>
              <a:r>
                <a:rPr lang="en-US" sz="1400" dirty="0">
                  <a:solidFill>
                    <a:srgbClr val="0070C0"/>
                  </a:solidFill>
                </a:rPr>
                <a:t>Ateliers de </a:t>
              </a:r>
              <a:r>
                <a:rPr lang="en-US" sz="1400" dirty="0" err="1">
                  <a:solidFill>
                    <a:srgbClr val="0070C0"/>
                  </a:solidFill>
                </a:rPr>
                <a:t>collecte</a:t>
              </a:r>
              <a:r>
                <a:rPr lang="en-US" sz="1400" dirty="0">
                  <a:solidFill>
                    <a:srgbClr val="0070C0"/>
                  </a:solidFill>
                </a:rPr>
                <a:t> </a:t>
              </a:r>
              <a:r>
                <a:rPr lang="en-US" sz="1400" dirty="0" err="1">
                  <a:solidFill>
                    <a:srgbClr val="0070C0"/>
                  </a:solidFill>
                </a:rPr>
                <a:t>communs</a:t>
              </a:r>
              <a:r>
                <a:rPr lang="en-US" sz="1400" dirty="0">
                  <a:solidFill>
                    <a:srgbClr val="0070C0"/>
                  </a:solidFill>
                </a:rPr>
                <a:t> - OFAC, ITTO, FAO-FRA. + invitation des Points </a:t>
              </a:r>
              <a:r>
                <a:rPr lang="en-US" sz="1400" dirty="0" err="1">
                  <a:solidFill>
                    <a:srgbClr val="0070C0"/>
                  </a:solidFill>
                </a:rPr>
                <a:t>Focaux</a:t>
              </a:r>
              <a:r>
                <a:rPr lang="en-US" sz="1400" dirty="0">
                  <a:solidFill>
                    <a:srgbClr val="0070C0"/>
                  </a:solidFill>
                </a:rPr>
                <a:t> </a:t>
              </a:r>
              <a:r>
                <a:rPr lang="en-US" sz="1400" dirty="0" err="1">
                  <a:solidFill>
                    <a:srgbClr val="0070C0"/>
                  </a:solidFill>
                </a:rPr>
                <a:t>nationaux</a:t>
              </a:r>
              <a:r>
                <a:rPr lang="en-US" sz="1400" dirty="0">
                  <a:solidFill>
                    <a:srgbClr val="0070C0"/>
                  </a:solidFill>
                </a:rPr>
                <a:t> »</a:t>
              </a:r>
              <a:r>
                <a:rPr lang="en-US" sz="1400" dirty="0">
                  <a:solidFill>
                    <a:srgbClr val="00B050"/>
                  </a:solidFill>
                </a:rPr>
                <a:t> </a:t>
              </a:r>
              <a:endParaRPr lang="fr-BE" sz="1400" dirty="0"/>
            </a:p>
          </p:txBody>
        </p:sp>
        <p:cxnSp>
          <p:nvCxnSpPr>
            <p:cNvPr id="11" name="Connecteur droit avec flèche 14">
              <a:extLst>
                <a:ext uri="{FF2B5EF4-FFF2-40B4-BE49-F238E27FC236}">
                  <a16:creationId xmlns:a16="http://schemas.microsoft.com/office/drawing/2014/main" id="{F351BD82-0C87-4670-BB2D-17CA7D541825}"/>
                </a:ext>
              </a:extLst>
            </p:cNvPr>
            <p:cNvCxnSpPr/>
            <p:nvPr/>
          </p:nvCxnSpPr>
          <p:spPr>
            <a:xfrm>
              <a:off x="4333449" y="2605265"/>
              <a:ext cx="477102" cy="52170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2" name="Connecteur droit avec flèche 14">
              <a:extLst>
                <a:ext uri="{FF2B5EF4-FFF2-40B4-BE49-F238E27FC236}">
                  <a16:creationId xmlns:a16="http://schemas.microsoft.com/office/drawing/2014/main" id="{0B7D7EAF-883E-4A92-AFFA-387CBD96A991}"/>
                </a:ext>
              </a:extLst>
            </p:cNvPr>
            <p:cNvCxnSpPr>
              <a:cxnSpLocks/>
            </p:cNvCxnSpPr>
            <p:nvPr/>
          </p:nvCxnSpPr>
          <p:spPr>
            <a:xfrm flipH="1">
              <a:off x="2339753" y="2605265"/>
              <a:ext cx="432047" cy="53930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940682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id="{28CEBDA4-7E8A-4CA5-B9B1-470B295A8EA3}"/>
              </a:ext>
            </a:extLst>
          </p:cNvPr>
          <p:cNvSpPr txBox="1">
            <a:spLocks/>
          </p:cNvSpPr>
          <p:nvPr/>
        </p:nvSpPr>
        <p:spPr>
          <a:xfrm>
            <a:off x="1643042" y="227781"/>
            <a:ext cx="7321446" cy="1008112"/>
          </a:xfrm>
          <a:prstGeom prst="rect">
            <a:avLst/>
          </a:prstGeom>
        </p:spPr>
        <p:txBody>
          <a:bodyPr anchor="ctr">
            <a:normAutofit fontScale="85000" lnSpcReduction="20000"/>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ctr">
              <a:defRPr/>
            </a:pPr>
            <a:r>
              <a:rPr lang="fr-FR" b="1" dirty="0">
                <a:solidFill>
                  <a:srgbClr val="A55213"/>
                </a:solidFill>
                <a:latin typeface="Gill Sans MT"/>
              </a:rPr>
              <a:t>Rôle OFAC </a:t>
            </a:r>
          </a:p>
          <a:p>
            <a:pPr algn="ctr">
              <a:defRPr/>
            </a:pPr>
            <a:r>
              <a:rPr lang="fr-FR" b="1" dirty="0">
                <a:solidFill>
                  <a:srgbClr val="A55213"/>
                </a:solidFill>
                <a:latin typeface="Gill Sans MT"/>
              </a:rPr>
              <a:t>« information broker »</a:t>
            </a:r>
            <a:endParaRPr lang="fr-FR" sz="4000" b="1" dirty="0">
              <a:solidFill>
                <a:srgbClr val="A55213"/>
              </a:solidFill>
              <a:latin typeface="Gill Sans MT"/>
            </a:endParaRPr>
          </a:p>
        </p:txBody>
      </p:sp>
      <p:grpSp>
        <p:nvGrpSpPr>
          <p:cNvPr id="2" name="Groupe 1">
            <a:extLst>
              <a:ext uri="{FF2B5EF4-FFF2-40B4-BE49-F238E27FC236}">
                <a16:creationId xmlns:a16="http://schemas.microsoft.com/office/drawing/2014/main" id="{9ACFE3AD-0367-49D8-8D3E-7B8DEE7421C1}"/>
              </a:ext>
            </a:extLst>
          </p:cNvPr>
          <p:cNvGrpSpPr/>
          <p:nvPr/>
        </p:nvGrpSpPr>
        <p:grpSpPr>
          <a:xfrm>
            <a:off x="578480" y="1890029"/>
            <a:ext cx="5342971" cy="617849"/>
            <a:chOff x="906300" y="1733197"/>
            <a:chExt cx="7791243" cy="875416"/>
          </a:xfrm>
        </p:grpSpPr>
        <p:pic>
          <p:nvPicPr>
            <p:cNvPr id="10" name="Image 9">
              <a:extLst>
                <a:ext uri="{FF2B5EF4-FFF2-40B4-BE49-F238E27FC236}">
                  <a16:creationId xmlns:a16="http://schemas.microsoft.com/office/drawing/2014/main" id="{56D0DC0B-C92C-4BA0-9F20-957EF84783C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64557" y="1813266"/>
              <a:ext cx="1732986" cy="728442"/>
            </a:xfrm>
            <a:prstGeom prst="rect">
              <a:avLst/>
            </a:prstGeom>
          </p:spPr>
        </p:pic>
        <p:pic>
          <p:nvPicPr>
            <p:cNvPr id="4" name="Image 3">
              <a:extLst>
                <a:ext uri="{FF2B5EF4-FFF2-40B4-BE49-F238E27FC236}">
                  <a16:creationId xmlns:a16="http://schemas.microsoft.com/office/drawing/2014/main" id="{388AFC84-7A54-4EED-9658-30ACBA8445A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06300" y="1760621"/>
              <a:ext cx="934517" cy="781089"/>
            </a:xfrm>
            <a:prstGeom prst="rect">
              <a:avLst/>
            </a:prstGeom>
          </p:spPr>
        </p:pic>
        <p:pic>
          <p:nvPicPr>
            <p:cNvPr id="6" name="Image 5">
              <a:extLst>
                <a:ext uri="{FF2B5EF4-FFF2-40B4-BE49-F238E27FC236}">
                  <a16:creationId xmlns:a16="http://schemas.microsoft.com/office/drawing/2014/main" id="{4089A9AE-A233-47C4-8445-11954C29FCE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107140" y="1827524"/>
              <a:ext cx="1385469" cy="725722"/>
            </a:xfrm>
            <a:prstGeom prst="rect">
              <a:avLst/>
            </a:prstGeom>
          </p:spPr>
        </p:pic>
        <p:pic>
          <p:nvPicPr>
            <p:cNvPr id="7" name="Image 6">
              <a:extLst>
                <a:ext uri="{FF2B5EF4-FFF2-40B4-BE49-F238E27FC236}">
                  <a16:creationId xmlns:a16="http://schemas.microsoft.com/office/drawing/2014/main" id="{20B5AACD-09F1-42C4-B06F-CA68996B8C1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572065" y="1827524"/>
              <a:ext cx="1313036" cy="781089"/>
            </a:xfrm>
            <a:prstGeom prst="rect">
              <a:avLst/>
            </a:prstGeom>
          </p:spPr>
        </p:pic>
        <p:pic>
          <p:nvPicPr>
            <p:cNvPr id="9" name="Image 8">
              <a:extLst>
                <a:ext uri="{FF2B5EF4-FFF2-40B4-BE49-F238E27FC236}">
                  <a16:creationId xmlns:a16="http://schemas.microsoft.com/office/drawing/2014/main" id="{95153EAE-A766-4514-9CC4-237562D9F58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920272" y="1733197"/>
              <a:ext cx="769027" cy="781089"/>
            </a:xfrm>
            <a:prstGeom prst="rect">
              <a:avLst/>
            </a:prstGeom>
          </p:spPr>
        </p:pic>
        <p:pic>
          <p:nvPicPr>
            <p:cNvPr id="8" name="Image 7">
              <a:extLst>
                <a:ext uri="{FF2B5EF4-FFF2-40B4-BE49-F238E27FC236}">
                  <a16:creationId xmlns:a16="http://schemas.microsoft.com/office/drawing/2014/main" id="{BB7A3083-526C-43C7-A0C6-316C8C03B99E}"/>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768754" y="1793762"/>
              <a:ext cx="1258931" cy="645922"/>
            </a:xfrm>
            <a:prstGeom prst="rect">
              <a:avLst/>
            </a:prstGeom>
          </p:spPr>
        </p:pic>
      </p:grpSp>
      <p:sp>
        <p:nvSpPr>
          <p:cNvPr id="11" name="Rectangle 10">
            <a:extLst>
              <a:ext uri="{FF2B5EF4-FFF2-40B4-BE49-F238E27FC236}">
                <a16:creationId xmlns:a16="http://schemas.microsoft.com/office/drawing/2014/main" id="{CB3A2C5E-5D1A-4D9A-B77A-77C8EAC73E41}"/>
              </a:ext>
            </a:extLst>
          </p:cNvPr>
          <p:cNvSpPr/>
          <p:nvPr/>
        </p:nvSpPr>
        <p:spPr>
          <a:xfrm>
            <a:off x="692183" y="3218019"/>
            <a:ext cx="1044116" cy="792088"/>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D" b="1" dirty="0">
                <a:solidFill>
                  <a:schemeClr val="tx1"/>
                </a:solidFill>
              </a:rPr>
              <a:t>SI OFAC</a:t>
            </a:r>
          </a:p>
        </p:txBody>
      </p:sp>
      <p:sp>
        <p:nvSpPr>
          <p:cNvPr id="12" name="Accolade fermante 11">
            <a:extLst>
              <a:ext uri="{FF2B5EF4-FFF2-40B4-BE49-F238E27FC236}">
                <a16:creationId xmlns:a16="http://schemas.microsoft.com/office/drawing/2014/main" id="{237B0025-D4A8-4FCF-85A6-A50C05E8F2E5}"/>
              </a:ext>
            </a:extLst>
          </p:cNvPr>
          <p:cNvSpPr/>
          <p:nvPr/>
        </p:nvSpPr>
        <p:spPr>
          <a:xfrm rot="5400000">
            <a:off x="3131912" y="-123611"/>
            <a:ext cx="293736" cy="5400600"/>
          </a:xfrm>
          <a:prstGeom prst="rightBrace">
            <a:avLst>
              <a:gd name="adj1" fmla="val 8333"/>
              <a:gd name="adj2" fmla="val 87606"/>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D"/>
          </a:p>
        </p:txBody>
      </p:sp>
      <p:grpSp>
        <p:nvGrpSpPr>
          <p:cNvPr id="21" name="Groupe 20">
            <a:extLst>
              <a:ext uri="{FF2B5EF4-FFF2-40B4-BE49-F238E27FC236}">
                <a16:creationId xmlns:a16="http://schemas.microsoft.com/office/drawing/2014/main" id="{85634125-2522-42DA-95B0-6F73BD3595DF}"/>
              </a:ext>
            </a:extLst>
          </p:cNvPr>
          <p:cNvGrpSpPr/>
          <p:nvPr/>
        </p:nvGrpSpPr>
        <p:grpSpPr>
          <a:xfrm>
            <a:off x="1934420" y="3507231"/>
            <a:ext cx="3429668" cy="2586065"/>
            <a:chOff x="2010075" y="4039255"/>
            <a:chExt cx="3687369" cy="2614083"/>
          </a:xfrm>
        </p:grpSpPr>
        <p:pic>
          <p:nvPicPr>
            <p:cNvPr id="15" name="Image 14">
              <a:extLst>
                <a:ext uri="{FF2B5EF4-FFF2-40B4-BE49-F238E27FC236}">
                  <a16:creationId xmlns:a16="http://schemas.microsoft.com/office/drawing/2014/main" id="{F840931C-C164-406A-AF59-115346473541}"/>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818914" y="4644981"/>
              <a:ext cx="1896612" cy="1026105"/>
            </a:xfrm>
            <a:prstGeom prst="rect">
              <a:avLst/>
            </a:prstGeom>
            <a:effectLst>
              <a:outerShdw blurRad="292100" dist="127000" dir="2700000" algn="tl" rotWithShape="0">
                <a:prstClr val="black">
                  <a:alpha val="65000"/>
                </a:prstClr>
              </a:outerShdw>
            </a:effectLst>
          </p:spPr>
        </p:pic>
        <p:pic>
          <p:nvPicPr>
            <p:cNvPr id="13" name="Image 12">
              <a:extLst>
                <a:ext uri="{FF2B5EF4-FFF2-40B4-BE49-F238E27FC236}">
                  <a16:creationId xmlns:a16="http://schemas.microsoft.com/office/drawing/2014/main" id="{96DA5AB4-927F-4ED4-BF8A-F2CEFA3B3E1A}"/>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2132279" y="4435927"/>
              <a:ext cx="999956" cy="708460"/>
            </a:xfrm>
            <a:prstGeom prst="rect">
              <a:avLst/>
            </a:prstGeom>
            <a:solidFill>
              <a:schemeClr val="bg2">
                <a:lumMod val="90000"/>
              </a:schemeClr>
            </a:solidFill>
            <a:ln>
              <a:noFill/>
            </a:ln>
            <a:effectLst>
              <a:outerShdw blurRad="292100" dist="139700" dir="2700000" algn="tl" rotWithShape="0">
                <a:srgbClr val="333333">
                  <a:alpha val="65000"/>
                </a:srgbClr>
              </a:outerShdw>
            </a:effectLst>
          </p:spPr>
        </p:pic>
        <p:pic>
          <p:nvPicPr>
            <p:cNvPr id="17" name="Picture 2">
              <a:extLst>
                <a:ext uri="{FF2B5EF4-FFF2-40B4-BE49-F238E27FC236}">
                  <a16:creationId xmlns:a16="http://schemas.microsoft.com/office/drawing/2014/main" id="{6B91698D-2AA2-424D-896E-05639D3B31C8}"/>
                </a:ext>
              </a:extLst>
            </p:cNvPr>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3351002" y="5505150"/>
              <a:ext cx="984650" cy="1148188"/>
            </a:xfrm>
            <a:prstGeom prst="rect">
              <a:avLst/>
            </a:prstGeom>
            <a:noFill/>
            <a:ln w="9525">
              <a:noFill/>
              <a:miter lim="800000"/>
              <a:headEnd/>
              <a:tailEnd/>
            </a:ln>
            <a:effectLst>
              <a:outerShdw blurRad="292100" dist="139700" dir="2700000" algn="tl" rotWithShape="0">
                <a:prstClr val="black">
                  <a:alpha val="65000"/>
                </a:prstClr>
              </a:outerShdw>
            </a:effectLst>
          </p:spPr>
        </p:pic>
        <p:pic>
          <p:nvPicPr>
            <p:cNvPr id="19" name="Image 18">
              <a:extLst>
                <a:ext uri="{FF2B5EF4-FFF2-40B4-BE49-F238E27FC236}">
                  <a16:creationId xmlns:a16="http://schemas.microsoft.com/office/drawing/2014/main" id="{7E041AB5-03A8-414C-A884-7C3731B3611E}"/>
                </a:ext>
              </a:extLst>
            </p:cNvPr>
            <p:cNvPicPr/>
            <p:nvPr/>
          </p:nvPicPr>
          <p:blipFill>
            <a:blip r:embed="rId12" cstate="email">
              <a:extLst>
                <a:ext uri="{28A0092B-C50C-407E-A947-70E740481C1C}">
                  <a14:useLocalDpi xmlns:a14="http://schemas.microsoft.com/office/drawing/2010/main"/>
                </a:ext>
              </a:extLst>
            </a:blip>
            <a:stretch>
              <a:fillRect/>
            </a:stretch>
          </p:blipFill>
          <p:spPr>
            <a:xfrm>
              <a:off x="3245162" y="4039255"/>
              <a:ext cx="1254830" cy="708461"/>
            </a:xfrm>
            <a:prstGeom prst="rect">
              <a:avLst/>
            </a:prstGeom>
            <a:ln>
              <a:solidFill>
                <a:schemeClr val="tx2">
                  <a:lumMod val="75000"/>
                </a:schemeClr>
              </a:solidFill>
            </a:ln>
            <a:effectLst>
              <a:outerShdw blurRad="292100" dist="139700" dir="2700000" algn="tl" rotWithShape="0">
                <a:prstClr val="black">
                  <a:alpha val="65000"/>
                </a:prstClr>
              </a:outerShdw>
            </a:effectLst>
          </p:spPr>
        </p:pic>
        <p:pic>
          <p:nvPicPr>
            <p:cNvPr id="18" name="Image 17">
              <a:extLst>
                <a:ext uri="{FF2B5EF4-FFF2-40B4-BE49-F238E27FC236}">
                  <a16:creationId xmlns:a16="http://schemas.microsoft.com/office/drawing/2014/main" id="{CC402678-73D8-4851-9ED8-0494763CE85A}"/>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4587015" y="4892331"/>
              <a:ext cx="1110429" cy="1186913"/>
            </a:xfrm>
            <a:prstGeom prst="rect">
              <a:avLst/>
            </a:prstGeom>
            <a:effectLst>
              <a:outerShdw blurRad="292100" dist="139700" dir="2700000" algn="tl" rotWithShape="0">
                <a:prstClr val="black">
                  <a:alpha val="65000"/>
                </a:prstClr>
              </a:outerShdw>
            </a:effectLst>
          </p:spPr>
        </p:pic>
        <p:pic>
          <p:nvPicPr>
            <p:cNvPr id="20" name="Image 19">
              <a:extLst>
                <a:ext uri="{FF2B5EF4-FFF2-40B4-BE49-F238E27FC236}">
                  <a16:creationId xmlns:a16="http://schemas.microsoft.com/office/drawing/2014/main" id="{0E0333CF-9038-493E-892B-7E71B96B8016}"/>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2010075" y="5353441"/>
              <a:ext cx="1104061" cy="926485"/>
            </a:xfrm>
            <a:prstGeom prst="rect">
              <a:avLst/>
            </a:prstGeom>
            <a:effectLst>
              <a:outerShdw blurRad="292100" dist="139700" dir="2700000" algn="tl" rotWithShape="0">
                <a:prstClr val="black">
                  <a:alpha val="65000"/>
                </a:prstClr>
              </a:outerShdw>
            </a:effectLst>
          </p:spPr>
        </p:pic>
      </p:grpSp>
      <p:sp>
        <p:nvSpPr>
          <p:cNvPr id="22" name="Flèche : bas 21">
            <a:extLst>
              <a:ext uri="{FF2B5EF4-FFF2-40B4-BE49-F238E27FC236}">
                <a16:creationId xmlns:a16="http://schemas.microsoft.com/office/drawing/2014/main" id="{F92D85DD-4DC5-44C8-B33D-B13E1A0D6AF4}"/>
              </a:ext>
            </a:extLst>
          </p:cNvPr>
          <p:cNvSpPr/>
          <p:nvPr/>
        </p:nvSpPr>
        <p:spPr>
          <a:xfrm>
            <a:off x="1131257" y="2821657"/>
            <a:ext cx="171063" cy="2937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D"/>
          </a:p>
        </p:txBody>
      </p:sp>
      <p:sp>
        <p:nvSpPr>
          <p:cNvPr id="23" name="Flèche : angle droit 22">
            <a:extLst>
              <a:ext uri="{FF2B5EF4-FFF2-40B4-BE49-F238E27FC236}">
                <a16:creationId xmlns:a16="http://schemas.microsoft.com/office/drawing/2014/main" id="{7736B79F-9AA6-4C77-8A96-7093FD86A1DE}"/>
              </a:ext>
            </a:extLst>
          </p:cNvPr>
          <p:cNvSpPr/>
          <p:nvPr/>
        </p:nvSpPr>
        <p:spPr>
          <a:xfrm rot="5400000">
            <a:off x="1126082" y="4199946"/>
            <a:ext cx="708462" cy="75075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D"/>
          </a:p>
        </p:txBody>
      </p:sp>
      <p:sp>
        <p:nvSpPr>
          <p:cNvPr id="24" name="Flèche : droite 23">
            <a:extLst>
              <a:ext uri="{FF2B5EF4-FFF2-40B4-BE49-F238E27FC236}">
                <a16:creationId xmlns:a16="http://schemas.microsoft.com/office/drawing/2014/main" id="{2BE70A52-D992-47D3-BE05-015F39224C07}"/>
              </a:ext>
            </a:extLst>
          </p:cNvPr>
          <p:cNvSpPr/>
          <p:nvPr/>
        </p:nvSpPr>
        <p:spPr>
          <a:xfrm>
            <a:off x="5820737" y="4237269"/>
            <a:ext cx="1106544" cy="13845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D"/>
          </a:p>
        </p:txBody>
      </p:sp>
      <p:pic>
        <p:nvPicPr>
          <p:cNvPr id="3" name="Image 2">
            <a:extLst>
              <a:ext uri="{FF2B5EF4-FFF2-40B4-BE49-F238E27FC236}">
                <a16:creationId xmlns:a16="http://schemas.microsoft.com/office/drawing/2014/main" id="{DB026EE1-6B27-4C30-B35F-60C8B2C24A99}"/>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6279580" y="3011409"/>
            <a:ext cx="1699209" cy="814927"/>
          </a:xfrm>
          <a:prstGeom prst="rect">
            <a:avLst/>
          </a:prstGeom>
        </p:spPr>
      </p:pic>
      <p:pic>
        <p:nvPicPr>
          <p:cNvPr id="16" name="Image 15">
            <a:extLst>
              <a:ext uri="{FF2B5EF4-FFF2-40B4-BE49-F238E27FC236}">
                <a16:creationId xmlns:a16="http://schemas.microsoft.com/office/drawing/2014/main" id="{F68349C9-F667-42FD-B633-5EFCE55D8814}"/>
              </a:ext>
            </a:extLst>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7890319" y="3551613"/>
            <a:ext cx="687741" cy="916988"/>
          </a:xfrm>
          <a:prstGeom prst="rect">
            <a:avLst/>
          </a:prstGeom>
        </p:spPr>
      </p:pic>
      <p:grpSp>
        <p:nvGrpSpPr>
          <p:cNvPr id="26" name="Groupe 25">
            <a:extLst>
              <a:ext uri="{FF2B5EF4-FFF2-40B4-BE49-F238E27FC236}">
                <a16:creationId xmlns:a16="http://schemas.microsoft.com/office/drawing/2014/main" id="{8344336B-76C8-4096-9BEC-B9D945B73FDC}"/>
              </a:ext>
            </a:extLst>
          </p:cNvPr>
          <p:cNvGrpSpPr/>
          <p:nvPr/>
        </p:nvGrpSpPr>
        <p:grpSpPr>
          <a:xfrm>
            <a:off x="7430597" y="4511726"/>
            <a:ext cx="1380945" cy="1110108"/>
            <a:chOff x="7007479" y="4112957"/>
            <a:chExt cx="1785298" cy="1434263"/>
          </a:xfrm>
        </p:grpSpPr>
        <p:pic>
          <p:nvPicPr>
            <p:cNvPr id="14" name="Image 13">
              <a:extLst>
                <a:ext uri="{FF2B5EF4-FFF2-40B4-BE49-F238E27FC236}">
                  <a16:creationId xmlns:a16="http://schemas.microsoft.com/office/drawing/2014/main" id="{A33376BF-2D81-4FE0-9CCC-378F96EE4CE6}"/>
                </a:ext>
              </a:extLst>
            </p:cNvPr>
            <p:cNvPicPr>
              <a:picLocks noChangeAspect="1"/>
            </p:cNvPicPr>
            <p:nvPr/>
          </p:nvPicPr>
          <p:blipFill rotWithShape="1">
            <a:blip r:embed="rId17" cstate="email">
              <a:extLst>
                <a:ext uri="{28A0092B-C50C-407E-A947-70E740481C1C}">
                  <a14:useLocalDpi xmlns:a14="http://schemas.microsoft.com/office/drawing/2010/main"/>
                </a:ext>
              </a:extLst>
            </a:blip>
            <a:srcRect/>
            <a:stretch/>
          </p:blipFill>
          <p:spPr>
            <a:xfrm>
              <a:off x="7007479" y="4539107"/>
              <a:ext cx="1785298" cy="1008113"/>
            </a:xfrm>
            <a:prstGeom prst="rect">
              <a:avLst/>
            </a:prstGeom>
            <a:solidFill>
              <a:schemeClr val="bg2">
                <a:lumMod val="90000"/>
              </a:schemeClr>
            </a:solidFill>
            <a:ln>
              <a:noFill/>
            </a:ln>
          </p:spPr>
        </p:pic>
        <p:pic>
          <p:nvPicPr>
            <p:cNvPr id="25" name="Image 24">
              <a:extLst>
                <a:ext uri="{FF2B5EF4-FFF2-40B4-BE49-F238E27FC236}">
                  <a16:creationId xmlns:a16="http://schemas.microsoft.com/office/drawing/2014/main" id="{DEA38FE2-0C87-4453-BED8-AB472E86DF13}"/>
                </a:ext>
              </a:extLst>
            </p:cNvPr>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7460107" y="4112957"/>
              <a:ext cx="986064" cy="480226"/>
            </a:xfrm>
            <a:prstGeom prst="rect">
              <a:avLst/>
            </a:prstGeom>
          </p:spPr>
        </p:pic>
      </p:grpSp>
      <p:pic>
        <p:nvPicPr>
          <p:cNvPr id="27" name="Image 26">
            <a:extLst>
              <a:ext uri="{FF2B5EF4-FFF2-40B4-BE49-F238E27FC236}">
                <a16:creationId xmlns:a16="http://schemas.microsoft.com/office/drawing/2014/main" id="{BE6786FC-4358-4691-938D-643361A4B618}"/>
              </a:ext>
            </a:extLst>
          </p:cNvPr>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6468473" y="5626797"/>
            <a:ext cx="1421846" cy="1189088"/>
          </a:xfrm>
          <a:prstGeom prst="rect">
            <a:avLst/>
          </a:prstGeom>
        </p:spPr>
      </p:pic>
    </p:spTree>
    <p:extLst>
      <p:ext uri="{BB962C8B-B14F-4D97-AF65-F5344CB8AC3E}">
        <p14:creationId xmlns:p14="http://schemas.microsoft.com/office/powerpoint/2010/main" val="1491201830"/>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683568" y="1916832"/>
            <a:ext cx="7776864" cy="4585871"/>
          </a:xfrm>
          <a:prstGeom prst="rect">
            <a:avLst/>
          </a:prstGeom>
          <a:noFill/>
        </p:spPr>
        <p:txBody>
          <a:bodyPr wrap="square" rtlCol="0">
            <a:spAutoFit/>
          </a:bodyPr>
          <a:lstStyle/>
          <a:p>
            <a:pPr marL="342900" indent="-342900">
              <a:buFont typeface="+mj-lt"/>
              <a:buAutoNum type="arabicPeriod"/>
            </a:pPr>
            <a:r>
              <a:rPr lang="fr-BE" sz="2400" dirty="0">
                <a:solidFill>
                  <a:schemeClr val="tx1">
                    <a:alpha val="50000"/>
                  </a:schemeClr>
                </a:solidFill>
              </a:rPr>
              <a:t>Le contexte institutionnel de l’OFAC</a:t>
            </a:r>
          </a:p>
          <a:p>
            <a:pPr marL="800100" lvl="1" indent="-342900">
              <a:buFont typeface="+mj-lt"/>
              <a:buAutoNum type="alphaLcParenR"/>
            </a:pPr>
            <a:r>
              <a:rPr lang="fr-BE" sz="2000" i="1" dirty="0">
                <a:solidFill>
                  <a:srgbClr val="006600">
                    <a:alpha val="50000"/>
                  </a:srgbClr>
                </a:solidFill>
              </a:rPr>
              <a:t>La COMIFAC </a:t>
            </a:r>
          </a:p>
          <a:p>
            <a:pPr marL="800100" lvl="1" indent="-342900">
              <a:buFont typeface="+mj-lt"/>
              <a:buAutoNum type="alphaLcParenR"/>
            </a:pPr>
            <a:r>
              <a:rPr lang="fr-BE" sz="2000" i="1" dirty="0">
                <a:solidFill>
                  <a:srgbClr val="006600">
                    <a:alpha val="50000"/>
                  </a:srgbClr>
                </a:solidFill>
              </a:rPr>
              <a:t>La PFBC</a:t>
            </a:r>
          </a:p>
          <a:p>
            <a:pPr marL="800100" lvl="1" indent="-342900">
              <a:buFont typeface="+mj-lt"/>
              <a:buAutoNum type="alphaLcParenR"/>
            </a:pPr>
            <a:r>
              <a:rPr lang="fr-BE" sz="2000" i="1" dirty="0">
                <a:solidFill>
                  <a:srgbClr val="006600">
                    <a:alpha val="50000"/>
                  </a:srgbClr>
                </a:solidFill>
              </a:rPr>
              <a:t>L’OFAC </a:t>
            </a:r>
          </a:p>
          <a:p>
            <a:pPr lvl="1"/>
            <a:endParaRPr lang="fr-BE" sz="2000" i="1" dirty="0">
              <a:solidFill>
                <a:schemeClr val="bg1">
                  <a:lumMod val="50000"/>
                </a:schemeClr>
              </a:solidFill>
            </a:endParaRPr>
          </a:p>
          <a:p>
            <a:pPr marL="342900" indent="-342900">
              <a:buFont typeface="+mj-lt"/>
              <a:buAutoNum type="arabicPeriod"/>
            </a:pPr>
            <a:r>
              <a:rPr lang="fr-BE" sz="2400" dirty="0">
                <a:solidFill>
                  <a:schemeClr val="tx1">
                    <a:alpha val="50000"/>
                  </a:schemeClr>
                </a:solidFill>
              </a:rPr>
              <a:t>Activités de l’OFAC</a:t>
            </a:r>
          </a:p>
          <a:p>
            <a:pPr marL="800100" lvl="1" indent="-342900">
              <a:buFont typeface="+mj-lt"/>
              <a:buAutoNum type="alphaLcParenR"/>
            </a:pPr>
            <a:r>
              <a:rPr lang="fr-BE" sz="2000" i="1" dirty="0">
                <a:solidFill>
                  <a:srgbClr val="006600">
                    <a:alpha val="50000"/>
                  </a:srgbClr>
                </a:solidFill>
              </a:rPr>
              <a:t>Collecte de données</a:t>
            </a:r>
          </a:p>
          <a:p>
            <a:pPr marL="800100" lvl="1" indent="-342900">
              <a:buFont typeface="+mj-lt"/>
              <a:buAutoNum type="alphaLcParenR"/>
            </a:pPr>
            <a:r>
              <a:rPr lang="fr-BE" sz="2000" i="1" dirty="0">
                <a:solidFill>
                  <a:srgbClr val="006600">
                    <a:alpha val="50000"/>
                  </a:srgbClr>
                </a:solidFill>
              </a:rPr>
              <a:t>Aide à la décision</a:t>
            </a:r>
          </a:p>
          <a:p>
            <a:endParaRPr lang="fr-BE" sz="2000" dirty="0"/>
          </a:p>
          <a:p>
            <a:pPr marL="342900" indent="-342900">
              <a:buFont typeface="+mj-lt"/>
              <a:buAutoNum type="arabicPeriod"/>
            </a:pPr>
            <a:r>
              <a:rPr lang="fr-BE" sz="2400" dirty="0"/>
              <a:t>Produits de l’OFAC</a:t>
            </a:r>
          </a:p>
          <a:p>
            <a:pPr marL="800100" lvl="1" indent="-342900">
              <a:buFont typeface="+mj-lt"/>
              <a:buAutoNum type="alphaLcParenR"/>
            </a:pPr>
            <a:r>
              <a:rPr lang="fr-BE" sz="2000" i="1" dirty="0">
                <a:solidFill>
                  <a:srgbClr val="006600"/>
                </a:solidFill>
              </a:rPr>
              <a:t>Etat des forêts et Etat des Aires Protégées</a:t>
            </a:r>
          </a:p>
          <a:p>
            <a:pPr marL="800100" lvl="1" indent="-342900">
              <a:buFont typeface="+mj-lt"/>
              <a:buAutoNum type="alphaLcParenR"/>
            </a:pPr>
            <a:r>
              <a:rPr lang="fr-BE" sz="2000" i="1" dirty="0">
                <a:solidFill>
                  <a:srgbClr val="006600"/>
                </a:solidFill>
              </a:rPr>
              <a:t>Bases de données</a:t>
            </a:r>
          </a:p>
          <a:p>
            <a:pPr marL="800100" lvl="1" indent="-342900">
              <a:buFont typeface="+mj-lt"/>
              <a:buAutoNum type="alphaLcParenR"/>
            </a:pPr>
            <a:r>
              <a:rPr lang="fr-BE" sz="2000" i="1" dirty="0">
                <a:solidFill>
                  <a:srgbClr val="006600"/>
                </a:solidFill>
              </a:rPr>
              <a:t>Site web et Système d’Informations Géographiques</a:t>
            </a:r>
          </a:p>
          <a:p>
            <a:pPr marL="800100" lvl="1" indent="-342900">
              <a:buFont typeface="+mj-lt"/>
              <a:buAutoNum type="alphaLcParenR"/>
            </a:pPr>
            <a:r>
              <a:rPr lang="fr-BE" sz="2000" i="1" dirty="0">
                <a:solidFill>
                  <a:srgbClr val="006600"/>
                </a:solidFill>
              </a:rPr>
              <a:t>Autres produits</a:t>
            </a:r>
          </a:p>
        </p:txBody>
      </p:sp>
    </p:spTree>
    <p:extLst>
      <p:ext uri="{BB962C8B-B14F-4D97-AF65-F5344CB8AC3E}">
        <p14:creationId xmlns:p14="http://schemas.microsoft.com/office/powerpoint/2010/main" val="18057770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Espace réservé du contenu 3" descr="SOF2005_en 1.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599006" y="1844824"/>
            <a:ext cx="1343620" cy="1738839"/>
          </a:xfrm>
          <a:prstGeom prst="rect">
            <a:avLst/>
          </a:prstGeom>
          <a:ln>
            <a:solidFill>
              <a:srgbClr val="002060"/>
            </a:solidFill>
          </a:ln>
          <a:effectLst>
            <a:outerShdw blurRad="292100" dist="139700" dir="2700000" algn="tl" rotWithShape="0">
              <a:srgbClr val="333333">
                <a:alpha val="65000"/>
              </a:srgbClr>
            </a:outerShdw>
          </a:effectLst>
        </p:spPr>
      </p:pic>
      <p:pic>
        <p:nvPicPr>
          <p:cNvPr id="10"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31054" y="2204864"/>
            <a:ext cx="1349827" cy="1764030"/>
          </a:xfrm>
          <a:prstGeom prst="rect">
            <a:avLst/>
          </a:prstGeom>
          <a:ln>
            <a:solidFill>
              <a:srgbClr val="002060"/>
            </a:solidFill>
          </a:ln>
          <a:effectLst>
            <a:outerShdw blurRad="292100" dist="139700" dir="2700000" algn="tl" rotWithShape="0">
              <a:srgbClr val="333333">
                <a:alpha val="65000"/>
              </a:srgbClr>
            </a:outerShdw>
          </a:effectLst>
        </p:spPr>
      </p:pic>
      <p:pic>
        <p:nvPicPr>
          <p:cNvPr id="11" name="Image 10" descr="AAA_Couverture_FR_V5.jp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1403648" y="2636912"/>
            <a:ext cx="1393786" cy="1795168"/>
          </a:xfrm>
          <a:prstGeom prst="rect">
            <a:avLst/>
          </a:prstGeom>
          <a:ln>
            <a:solidFill>
              <a:srgbClr val="002060"/>
            </a:solidFill>
          </a:ln>
          <a:effectLst>
            <a:outerShdw blurRad="292100" dist="139700" dir="2700000" algn="tl" rotWithShape="0">
              <a:srgbClr val="333333">
                <a:alpha val="65000"/>
              </a:srgbClr>
            </a:outerShdw>
          </a:effectLst>
        </p:spPr>
      </p:pic>
      <p:pic>
        <p:nvPicPr>
          <p:cNvPr id="24" name="Picture 19" descr="http://www.observatoire-comifac.net/images/edf2010_EN.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a:xfrm>
            <a:off x="1857403" y="3136900"/>
            <a:ext cx="1336554" cy="1726828"/>
          </a:xfrm>
          <a:prstGeom prst="rect">
            <a:avLst/>
          </a:prstGeom>
          <a:ln>
            <a:solidFill>
              <a:srgbClr val="002060"/>
            </a:solidFill>
          </a:ln>
          <a:effectLst>
            <a:outerShdw blurRad="292100" dist="139700" dir="2700000" algn="tl" rotWithShape="0">
              <a:srgbClr val="333333">
                <a:alpha val="65000"/>
              </a:srgbClr>
            </a:outerShdw>
          </a:effectLst>
        </p:spPr>
      </p:pic>
      <p:pic>
        <p:nvPicPr>
          <p:cNvPr id="19" name="Image 18" descr="France_coop.jp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491880" y="6082650"/>
            <a:ext cx="360040" cy="306817"/>
          </a:xfrm>
          <a:prstGeom prst="rect">
            <a:avLst/>
          </a:prstGeom>
        </p:spPr>
      </p:pic>
      <p:pic>
        <p:nvPicPr>
          <p:cNvPr id="20" name="Image 19" descr="Horizontal_RGB_600.bmp"/>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491880" y="5615707"/>
            <a:ext cx="864096" cy="333573"/>
          </a:xfrm>
          <a:prstGeom prst="rect">
            <a:avLst/>
          </a:prstGeom>
        </p:spPr>
      </p:pic>
      <p:pic>
        <p:nvPicPr>
          <p:cNvPr id="23" name="Image 22" descr="unesco_whc_convention_en_fr02.jpg"/>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966242" y="6093296"/>
            <a:ext cx="389734" cy="288032"/>
          </a:xfrm>
          <a:prstGeom prst="rect">
            <a:avLst/>
          </a:prstGeom>
        </p:spPr>
      </p:pic>
      <p:pic>
        <p:nvPicPr>
          <p:cNvPr id="1027" name="Picture 3" descr="C:\Users\Carlos\Desktop\edf2013_FR.pn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2257036" y="3647826"/>
            <a:ext cx="1471696" cy="1901430"/>
          </a:xfrm>
          <a:prstGeom prst="rect">
            <a:avLst/>
          </a:prstGeom>
          <a:ln>
            <a:solidFill>
              <a:srgbClr val="002060"/>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8" name="Picture 4" descr="C:\Users\Carlos\Desktop\edf2015_FR.png"/>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2695457" y="4307071"/>
            <a:ext cx="1719996" cy="2235996"/>
          </a:xfrm>
          <a:prstGeom prst="rect">
            <a:avLst/>
          </a:prstGeom>
          <a:ln>
            <a:solidFill>
              <a:srgbClr val="002060"/>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9" name="Picture 5" descr="C:\Users\Carlos\Desktop\edAP2015_FR_SMALL.png"/>
          <p:cNvPicPr>
            <a:picLocks noChangeAspect="1" noChangeArrowheads="1"/>
          </p:cNvPicPr>
          <p:nvPr/>
        </p:nvPicPr>
        <p:blipFill>
          <a:blip r:embed="rId12">
            <a:extLst>
              <a:ext uri="{28A0092B-C50C-407E-A947-70E740481C1C}">
                <a14:useLocalDpi xmlns:a14="http://schemas.microsoft.com/office/drawing/2010/main"/>
              </a:ext>
            </a:extLst>
          </a:blip>
          <a:srcRect/>
          <a:stretch>
            <a:fillRect/>
          </a:stretch>
        </p:blipFill>
        <p:spPr bwMode="auto">
          <a:xfrm>
            <a:off x="4941532" y="1904772"/>
            <a:ext cx="1440432" cy="2051050"/>
          </a:xfrm>
          <a:prstGeom prst="rect">
            <a:avLst/>
          </a:prstGeom>
          <a:ln>
            <a:solidFill>
              <a:srgbClr val="002060"/>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8" name="Titre 1">
            <a:extLst>
              <a:ext uri="{FF2B5EF4-FFF2-40B4-BE49-F238E27FC236}">
                <a16:creationId xmlns:a16="http://schemas.microsoft.com/office/drawing/2014/main" id="{F7E9E2D0-CC79-4CB5-9FED-C3729DDC11DE}"/>
              </a:ext>
            </a:extLst>
          </p:cNvPr>
          <p:cNvSpPr txBox="1">
            <a:spLocks/>
          </p:cNvSpPr>
          <p:nvPr/>
        </p:nvSpPr>
        <p:spPr bwMode="auto">
          <a:xfrm>
            <a:off x="1547664" y="274638"/>
            <a:ext cx="7139136"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fr-BE" sz="4000" b="1" dirty="0">
                <a:solidFill>
                  <a:schemeClr val="accent6">
                    <a:lumMod val="50000"/>
                  </a:schemeClr>
                </a:solidFill>
                <a:effectLst>
                  <a:outerShdw blurRad="38100" dist="38100" dir="2700000" algn="tl">
                    <a:srgbClr val="000000">
                      <a:alpha val="43137"/>
                    </a:srgbClr>
                  </a:outerShdw>
                </a:effectLst>
              </a:rPr>
              <a:t>Publications de l’OFAC</a:t>
            </a:r>
          </a:p>
          <a:p>
            <a:r>
              <a:rPr lang="fr-BE" sz="3000" dirty="0">
                <a:solidFill>
                  <a:schemeClr val="accent6">
                    <a:lumMod val="50000"/>
                  </a:schemeClr>
                </a:solidFill>
                <a:effectLst>
                  <a:outerShdw blurRad="38100" dist="38100" dir="2700000" algn="tl">
                    <a:srgbClr val="000000">
                      <a:alpha val="43137"/>
                    </a:srgbClr>
                  </a:outerShdw>
                </a:effectLst>
              </a:rPr>
              <a:t>Etat des Forêts et des Aires Protégées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0735CDB5-E2D7-4B1B-B9B0-D6D0151AA6B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03029" y="2882671"/>
            <a:ext cx="3937941" cy="2130505"/>
          </a:xfrm>
          <a:prstGeom prst="rect">
            <a:avLst/>
          </a:prstGeom>
          <a:effectLst>
            <a:outerShdw blurRad="292100" dist="127000" dir="2700000" algn="tl" rotWithShape="0">
              <a:prstClr val="black">
                <a:alpha val="65000"/>
              </a:prstClr>
            </a:outerShdw>
          </a:effectLst>
        </p:spPr>
      </p:pic>
      <p:grpSp>
        <p:nvGrpSpPr>
          <p:cNvPr id="49" name="Groupe 28">
            <a:extLst>
              <a:ext uri="{FF2B5EF4-FFF2-40B4-BE49-F238E27FC236}">
                <a16:creationId xmlns:a16="http://schemas.microsoft.com/office/drawing/2014/main" id="{E12BE9FA-D1DA-4CDA-BAF9-BAA929AC22EF}"/>
              </a:ext>
            </a:extLst>
          </p:cNvPr>
          <p:cNvGrpSpPr/>
          <p:nvPr/>
        </p:nvGrpSpPr>
        <p:grpSpPr>
          <a:xfrm>
            <a:off x="1838649" y="2323809"/>
            <a:ext cx="4428483" cy="2328404"/>
            <a:chOff x="2627784" y="2415871"/>
            <a:chExt cx="4428483" cy="2328404"/>
          </a:xfrm>
        </p:grpSpPr>
        <p:pic>
          <p:nvPicPr>
            <p:cNvPr id="50" name="Image 29">
              <a:extLst>
                <a:ext uri="{FF2B5EF4-FFF2-40B4-BE49-F238E27FC236}">
                  <a16:creationId xmlns:a16="http://schemas.microsoft.com/office/drawing/2014/main" id="{2583683A-28C8-434B-889D-C22BE156BB7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503856" y="2415871"/>
              <a:ext cx="1552411" cy="2026258"/>
            </a:xfrm>
            <a:prstGeom prst="rect">
              <a:avLst/>
            </a:prstGeom>
            <a:effectLst>
              <a:outerShdw blurRad="292100" dist="139700" dir="2700000" algn="tl" rotWithShape="0">
                <a:prstClr val="black">
                  <a:alpha val="65000"/>
                </a:prstClr>
              </a:outerShdw>
            </a:effectLst>
          </p:spPr>
        </p:pic>
        <p:grpSp>
          <p:nvGrpSpPr>
            <p:cNvPr id="51" name="Groupe 30">
              <a:extLst>
                <a:ext uri="{FF2B5EF4-FFF2-40B4-BE49-F238E27FC236}">
                  <a16:creationId xmlns:a16="http://schemas.microsoft.com/office/drawing/2014/main" id="{6ABE599B-184E-4F3F-B5AE-405A40DFE5EA}"/>
                </a:ext>
              </a:extLst>
            </p:cNvPr>
            <p:cNvGrpSpPr/>
            <p:nvPr/>
          </p:nvGrpSpPr>
          <p:grpSpPr>
            <a:xfrm>
              <a:off x="2627784" y="2624911"/>
              <a:ext cx="3754086" cy="2119364"/>
              <a:chOff x="2627784" y="2624911"/>
              <a:chExt cx="3754086" cy="2119364"/>
            </a:xfrm>
          </p:grpSpPr>
          <p:pic>
            <p:nvPicPr>
              <p:cNvPr id="52" name="Image 31">
                <a:extLst>
                  <a:ext uri="{FF2B5EF4-FFF2-40B4-BE49-F238E27FC236}">
                    <a16:creationId xmlns:a16="http://schemas.microsoft.com/office/drawing/2014/main" id="{3216BAEB-E4FB-46A2-A1A6-18153ECC464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417830" y="3136097"/>
                <a:ext cx="2305575" cy="1608178"/>
              </a:xfrm>
              <a:prstGeom prst="rect">
                <a:avLst/>
              </a:prstGeom>
              <a:effectLst>
                <a:outerShdw blurRad="292100" dist="139700" dir="2700000" algn="tl" rotWithShape="0">
                  <a:prstClr val="black">
                    <a:alpha val="65000"/>
                  </a:prstClr>
                </a:outerShdw>
              </a:effectLst>
            </p:spPr>
          </p:pic>
          <p:pic>
            <p:nvPicPr>
              <p:cNvPr id="53" name="Image 32">
                <a:extLst>
                  <a:ext uri="{FF2B5EF4-FFF2-40B4-BE49-F238E27FC236}">
                    <a16:creationId xmlns:a16="http://schemas.microsoft.com/office/drawing/2014/main" id="{5C8F7C27-993C-4849-9D57-7A60C483B12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627784" y="2624911"/>
                <a:ext cx="1348794" cy="1608178"/>
              </a:xfrm>
              <a:prstGeom prst="rect">
                <a:avLst/>
              </a:prstGeom>
              <a:effectLst>
                <a:outerShdw blurRad="292100" dist="139700" dir="2700000" algn="tl" rotWithShape="0">
                  <a:prstClr val="black">
                    <a:alpha val="65000"/>
                  </a:prstClr>
                </a:outerShdw>
              </a:effectLst>
            </p:spPr>
          </p:pic>
          <p:sp>
            <p:nvSpPr>
              <p:cNvPr id="54" name="ZoneTexte 33">
                <a:extLst>
                  <a:ext uri="{FF2B5EF4-FFF2-40B4-BE49-F238E27FC236}">
                    <a16:creationId xmlns:a16="http://schemas.microsoft.com/office/drawing/2014/main" id="{A8D7B98F-C5CB-4134-AA35-AD03D8B6EDE1}"/>
                  </a:ext>
                </a:extLst>
              </p:cNvPr>
              <p:cNvSpPr txBox="1"/>
              <p:nvPr/>
            </p:nvSpPr>
            <p:spPr>
              <a:xfrm>
                <a:off x="3302181" y="3578033"/>
                <a:ext cx="3079689" cy="400110"/>
              </a:xfrm>
              <a:prstGeom prst="rect">
                <a:avLst/>
              </a:prstGeom>
              <a:solidFill>
                <a:schemeClr val="accent6">
                  <a:lumMod val="20000"/>
                  <a:lumOff val="80000"/>
                </a:schemeClr>
              </a:solidFill>
              <a:ln>
                <a:solidFill>
                  <a:schemeClr val="tx2">
                    <a:lumMod val="50000"/>
                  </a:schemeClr>
                </a:solidFill>
              </a:ln>
            </p:spPr>
            <p:txBody>
              <a:bodyPr wrap="none" rtlCol="0">
                <a:spAutoFit/>
              </a:bodyPr>
              <a:lstStyle/>
              <a:p>
                <a:r>
                  <a:rPr lang="fr-CD" sz="2000" b="1" dirty="0">
                    <a:solidFill>
                      <a:schemeClr val="accent1">
                        <a:lumMod val="50000"/>
                      </a:schemeClr>
                    </a:solidFill>
                    <a:effectLst>
                      <a:outerShdw blurRad="38100" dist="38100" dir="2700000" algn="tl">
                        <a:srgbClr val="000000">
                          <a:alpha val="43137"/>
                        </a:srgbClr>
                      </a:outerShdw>
                    </a:effectLst>
                  </a:rPr>
                  <a:t>Base de connaissances</a:t>
                </a:r>
              </a:p>
            </p:txBody>
          </p:sp>
        </p:grpSp>
      </p:grpSp>
      <p:sp>
        <p:nvSpPr>
          <p:cNvPr id="4" name="Titre 1">
            <a:extLst>
              <a:ext uri="{FF2B5EF4-FFF2-40B4-BE49-F238E27FC236}">
                <a16:creationId xmlns:a16="http://schemas.microsoft.com/office/drawing/2014/main" id="{7ADB9C3C-B0B0-4512-8D49-129BB6723494}"/>
              </a:ext>
            </a:extLst>
          </p:cNvPr>
          <p:cNvSpPr txBox="1">
            <a:spLocks/>
          </p:cNvSpPr>
          <p:nvPr/>
        </p:nvSpPr>
        <p:spPr>
          <a:xfrm>
            <a:off x="1643042" y="227781"/>
            <a:ext cx="7321446" cy="1008112"/>
          </a:xfrm>
          <a:prstGeom prst="rect">
            <a:avLst/>
          </a:prstGeom>
        </p:spPr>
        <p:txBody>
          <a:bodyPr anchor="ctr">
            <a:norm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ctr">
              <a:defRPr/>
            </a:pPr>
            <a:r>
              <a:rPr lang="fr-FR" b="1" dirty="0">
                <a:solidFill>
                  <a:srgbClr val="A55213"/>
                </a:solidFill>
                <a:latin typeface="Gill Sans MT"/>
              </a:rPr>
              <a:t>SI OFAC : outils actuels</a:t>
            </a:r>
          </a:p>
        </p:txBody>
      </p:sp>
      <p:grpSp>
        <p:nvGrpSpPr>
          <p:cNvPr id="27" name="Groupe 26">
            <a:extLst>
              <a:ext uri="{FF2B5EF4-FFF2-40B4-BE49-F238E27FC236}">
                <a16:creationId xmlns:a16="http://schemas.microsoft.com/office/drawing/2014/main" id="{F05EE496-7B92-467F-BEDE-C4C15A6591D8}"/>
              </a:ext>
            </a:extLst>
          </p:cNvPr>
          <p:cNvGrpSpPr/>
          <p:nvPr/>
        </p:nvGrpSpPr>
        <p:grpSpPr>
          <a:xfrm>
            <a:off x="9785" y="4283542"/>
            <a:ext cx="3133155" cy="2378662"/>
            <a:chOff x="384048" y="4329443"/>
            <a:chExt cx="3133155" cy="2378662"/>
          </a:xfrm>
        </p:grpSpPr>
        <p:grpSp>
          <p:nvGrpSpPr>
            <p:cNvPr id="25" name="Groupe 24">
              <a:extLst>
                <a:ext uri="{FF2B5EF4-FFF2-40B4-BE49-F238E27FC236}">
                  <a16:creationId xmlns:a16="http://schemas.microsoft.com/office/drawing/2014/main" id="{5E823161-1495-4376-A9FE-B712126824CB}"/>
                </a:ext>
              </a:extLst>
            </p:cNvPr>
            <p:cNvGrpSpPr/>
            <p:nvPr/>
          </p:nvGrpSpPr>
          <p:grpSpPr>
            <a:xfrm>
              <a:off x="434528" y="4329443"/>
              <a:ext cx="3082675" cy="2378662"/>
              <a:chOff x="434528" y="4329443"/>
              <a:chExt cx="3082675" cy="2378662"/>
            </a:xfrm>
          </p:grpSpPr>
          <p:pic>
            <p:nvPicPr>
              <p:cNvPr id="23" name="Image 22">
                <a:extLst>
                  <a:ext uri="{FF2B5EF4-FFF2-40B4-BE49-F238E27FC236}">
                    <a16:creationId xmlns:a16="http://schemas.microsoft.com/office/drawing/2014/main" id="{3611A7DE-15E2-47DB-82A7-1F843131931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34528" y="4329443"/>
                <a:ext cx="2435019" cy="1411577"/>
              </a:xfrm>
              <a:prstGeom prst="rect">
                <a:avLst/>
              </a:prstGeom>
              <a:ln>
                <a:solidFill>
                  <a:schemeClr val="tx2">
                    <a:lumMod val="50000"/>
                  </a:schemeClr>
                </a:solidFill>
              </a:ln>
              <a:effectLst>
                <a:outerShdw blurRad="292100" dist="139700" dir="2700000" sx="102000" sy="102000" algn="tl" rotWithShape="0">
                  <a:prstClr val="black">
                    <a:alpha val="65000"/>
                  </a:prstClr>
                </a:outerShdw>
              </a:effectLst>
            </p:spPr>
          </p:pic>
          <p:pic>
            <p:nvPicPr>
              <p:cNvPr id="24" name="Image 23">
                <a:extLst>
                  <a:ext uri="{FF2B5EF4-FFF2-40B4-BE49-F238E27FC236}">
                    <a16:creationId xmlns:a16="http://schemas.microsoft.com/office/drawing/2014/main" id="{DED9A0DA-25EC-46E0-8824-214B69A4C1E3}"/>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549070" y="5167264"/>
                <a:ext cx="1968133" cy="1540841"/>
              </a:xfrm>
              <a:prstGeom prst="rect">
                <a:avLst/>
              </a:prstGeom>
              <a:ln>
                <a:solidFill>
                  <a:schemeClr val="tx2">
                    <a:lumMod val="50000"/>
                  </a:schemeClr>
                </a:solidFill>
              </a:ln>
              <a:effectLst>
                <a:outerShdw blurRad="292100" dist="139700" dir="2700000" algn="tl" rotWithShape="0">
                  <a:prstClr val="black">
                    <a:alpha val="65000"/>
                  </a:prstClr>
                </a:outerShdw>
              </a:effectLst>
            </p:spPr>
          </p:pic>
        </p:grpSp>
        <p:sp>
          <p:nvSpPr>
            <p:cNvPr id="26" name="ZoneTexte 25">
              <a:extLst>
                <a:ext uri="{FF2B5EF4-FFF2-40B4-BE49-F238E27FC236}">
                  <a16:creationId xmlns:a16="http://schemas.microsoft.com/office/drawing/2014/main" id="{499EF1F1-1BFE-42D8-AC98-DF1FF67B6401}"/>
                </a:ext>
              </a:extLst>
            </p:cNvPr>
            <p:cNvSpPr txBox="1"/>
            <p:nvPr/>
          </p:nvSpPr>
          <p:spPr>
            <a:xfrm>
              <a:off x="384048" y="5387077"/>
              <a:ext cx="2805833" cy="707886"/>
            </a:xfrm>
            <a:prstGeom prst="rect">
              <a:avLst/>
            </a:prstGeom>
            <a:solidFill>
              <a:schemeClr val="accent6">
                <a:lumMod val="20000"/>
                <a:lumOff val="80000"/>
              </a:schemeClr>
            </a:solidFill>
            <a:ln>
              <a:solidFill>
                <a:schemeClr val="tx2">
                  <a:lumMod val="50000"/>
                </a:schemeClr>
              </a:solidFill>
            </a:ln>
          </p:spPr>
          <p:txBody>
            <a:bodyPr wrap="none" rtlCol="0">
              <a:spAutoFit/>
            </a:bodyPr>
            <a:lstStyle/>
            <a:p>
              <a:r>
                <a:rPr lang="fr-CD" sz="2000" b="1" dirty="0">
                  <a:solidFill>
                    <a:schemeClr val="accent1">
                      <a:lumMod val="50000"/>
                    </a:schemeClr>
                  </a:solidFill>
                  <a:effectLst>
                    <a:outerShdw blurRad="38100" dist="38100" dir="2700000" algn="tl">
                      <a:srgbClr val="000000">
                        <a:alpha val="43137"/>
                      </a:srgbClr>
                    </a:outerShdw>
                  </a:effectLst>
                </a:rPr>
                <a:t>Indicateurs COMIFAC</a:t>
              </a:r>
            </a:p>
            <a:p>
              <a:pPr algn="ctr"/>
              <a:r>
                <a:rPr lang="fr-CD" sz="2000" b="1" dirty="0">
                  <a:solidFill>
                    <a:schemeClr val="accent1">
                      <a:lumMod val="50000"/>
                    </a:schemeClr>
                  </a:solidFill>
                  <a:effectLst>
                    <a:outerShdw blurRad="38100" dist="38100" dir="2700000" algn="tl">
                      <a:srgbClr val="000000">
                        <a:alpha val="43137"/>
                      </a:srgbClr>
                    </a:outerShdw>
                  </a:effectLst>
                </a:rPr>
                <a:t>Pays et Région</a:t>
              </a:r>
            </a:p>
          </p:txBody>
        </p:sp>
      </p:grpSp>
      <p:grpSp>
        <p:nvGrpSpPr>
          <p:cNvPr id="20" name="Groupe 19">
            <a:extLst>
              <a:ext uri="{FF2B5EF4-FFF2-40B4-BE49-F238E27FC236}">
                <a16:creationId xmlns:a16="http://schemas.microsoft.com/office/drawing/2014/main" id="{871330FE-DFC5-44ED-8D1B-0B4B2444EBEC}"/>
              </a:ext>
            </a:extLst>
          </p:cNvPr>
          <p:cNvGrpSpPr/>
          <p:nvPr/>
        </p:nvGrpSpPr>
        <p:grpSpPr>
          <a:xfrm>
            <a:off x="4991880" y="1158748"/>
            <a:ext cx="3937941" cy="2130505"/>
            <a:chOff x="4962550" y="1357613"/>
            <a:chExt cx="3937941" cy="2130505"/>
          </a:xfrm>
        </p:grpSpPr>
        <p:grpSp>
          <p:nvGrpSpPr>
            <p:cNvPr id="15" name="Groupe 14">
              <a:extLst>
                <a:ext uri="{FF2B5EF4-FFF2-40B4-BE49-F238E27FC236}">
                  <a16:creationId xmlns:a16="http://schemas.microsoft.com/office/drawing/2014/main" id="{99CD1124-1345-4D23-BB34-F50A35B5C722}"/>
                </a:ext>
              </a:extLst>
            </p:cNvPr>
            <p:cNvGrpSpPr/>
            <p:nvPr/>
          </p:nvGrpSpPr>
          <p:grpSpPr>
            <a:xfrm>
              <a:off x="4962550" y="1357613"/>
              <a:ext cx="3937941" cy="2130505"/>
              <a:chOff x="2192396" y="1916832"/>
              <a:chExt cx="4722236" cy="2381860"/>
            </a:xfrm>
          </p:grpSpPr>
          <p:pic>
            <p:nvPicPr>
              <p:cNvPr id="16" name="Image 15">
                <a:extLst>
                  <a:ext uri="{FF2B5EF4-FFF2-40B4-BE49-F238E27FC236}">
                    <a16:creationId xmlns:a16="http://schemas.microsoft.com/office/drawing/2014/main" id="{6C985CD9-17F2-4276-93E0-085851E71D93}"/>
                  </a:ext>
                </a:extLst>
              </p:cNvPr>
              <p:cNvPicPr/>
              <p:nvPr/>
            </p:nvPicPr>
            <p:blipFill>
              <a:blip r:embed="rId9" cstate="email">
                <a:extLst>
                  <a:ext uri="{28A0092B-C50C-407E-A947-70E740481C1C}">
                    <a14:useLocalDpi xmlns:a14="http://schemas.microsoft.com/office/drawing/2010/main"/>
                  </a:ext>
                </a:extLst>
              </a:blip>
              <a:srcRect/>
              <a:stretch>
                <a:fillRect/>
              </a:stretch>
            </p:blipFill>
            <p:spPr bwMode="auto">
              <a:xfrm>
                <a:off x="2192396" y="2420888"/>
                <a:ext cx="1656184" cy="1860788"/>
              </a:xfrm>
              <a:prstGeom prst="rect">
                <a:avLst/>
              </a:prstGeom>
              <a:noFill/>
              <a:ln>
                <a:solidFill>
                  <a:schemeClr val="accent1">
                    <a:lumMod val="50000"/>
                  </a:schemeClr>
                </a:solidFill>
              </a:ln>
              <a:effectLst>
                <a:outerShdw blurRad="292100" dist="139700" dir="2700000" algn="tl" rotWithShape="0">
                  <a:prstClr val="black">
                    <a:alpha val="65000"/>
                  </a:prstClr>
                </a:outerShdw>
              </a:effectLst>
            </p:spPr>
          </p:pic>
          <p:pic>
            <p:nvPicPr>
              <p:cNvPr id="17" name="Image 16">
                <a:extLst>
                  <a:ext uri="{FF2B5EF4-FFF2-40B4-BE49-F238E27FC236}">
                    <a16:creationId xmlns:a16="http://schemas.microsoft.com/office/drawing/2014/main" id="{1BFE370D-5EA4-4E3C-B721-1CCAA11A3C18}"/>
                  </a:ext>
                </a:extLst>
              </p:cNvPr>
              <p:cNvPicPr/>
              <p:nvPr/>
            </p:nvPicPr>
            <p:blipFill>
              <a:blip r:embed="rId10" cstate="email">
                <a:extLst>
                  <a:ext uri="{28A0092B-C50C-407E-A947-70E740481C1C}">
                    <a14:useLocalDpi xmlns:a14="http://schemas.microsoft.com/office/drawing/2010/main"/>
                  </a:ext>
                </a:extLst>
              </a:blip>
              <a:stretch>
                <a:fillRect/>
              </a:stretch>
            </p:blipFill>
            <p:spPr>
              <a:xfrm>
                <a:off x="5412528" y="2266322"/>
                <a:ext cx="1502104" cy="2032370"/>
              </a:xfrm>
              <a:prstGeom prst="rect">
                <a:avLst/>
              </a:prstGeom>
              <a:ln>
                <a:solidFill>
                  <a:schemeClr val="accent1">
                    <a:lumMod val="50000"/>
                  </a:schemeClr>
                </a:solidFill>
              </a:ln>
              <a:effectLst>
                <a:outerShdw blurRad="292100" dist="139700" dir="2700000" algn="tl" rotWithShape="0">
                  <a:prstClr val="black">
                    <a:alpha val="65000"/>
                  </a:prstClr>
                </a:outerShdw>
              </a:effectLst>
            </p:spPr>
          </p:pic>
          <p:pic>
            <p:nvPicPr>
              <p:cNvPr id="18" name="Image 17">
                <a:extLst>
                  <a:ext uri="{FF2B5EF4-FFF2-40B4-BE49-F238E27FC236}">
                    <a16:creationId xmlns:a16="http://schemas.microsoft.com/office/drawing/2014/main" id="{115A71E1-E6B3-4E95-BF57-127F5BAE51E2}"/>
                  </a:ext>
                </a:extLst>
              </p:cNvPr>
              <p:cNvPicPr/>
              <p:nvPr/>
            </p:nvPicPr>
            <p:blipFill>
              <a:blip r:embed="rId11" cstate="email">
                <a:extLst>
                  <a:ext uri="{28A0092B-C50C-407E-A947-70E740481C1C}">
                    <a14:useLocalDpi xmlns:a14="http://schemas.microsoft.com/office/drawing/2010/main"/>
                  </a:ext>
                </a:extLst>
              </a:blip>
              <a:srcRect/>
              <a:stretch>
                <a:fillRect/>
              </a:stretch>
            </p:blipFill>
            <p:spPr bwMode="auto">
              <a:xfrm>
                <a:off x="3738584" y="1916832"/>
                <a:ext cx="1803540" cy="1860788"/>
              </a:xfrm>
              <a:prstGeom prst="rect">
                <a:avLst/>
              </a:prstGeom>
              <a:noFill/>
              <a:ln>
                <a:solidFill>
                  <a:schemeClr val="accent1">
                    <a:lumMod val="50000"/>
                  </a:schemeClr>
                </a:solidFill>
              </a:ln>
              <a:effectLst>
                <a:outerShdw blurRad="292100" dist="139700" dir="2700000" algn="tl" rotWithShape="0">
                  <a:prstClr val="black">
                    <a:alpha val="65000"/>
                  </a:prstClr>
                </a:outerShdw>
              </a:effectLst>
            </p:spPr>
          </p:pic>
        </p:grpSp>
        <p:sp>
          <p:nvSpPr>
            <p:cNvPr id="19" name="ZoneTexte 18">
              <a:extLst>
                <a:ext uri="{FF2B5EF4-FFF2-40B4-BE49-F238E27FC236}">
                  <a16:creationId xmlns:a16="http://schemas.microsoft.com/office/drawing/2014/main" id="{17CA65F3-63E2-4CA5-9A39-D8DF97FA21DD}"/>
                </a:ext>
              </a:extLst>
            </p:cNvPr>
            <p:cNvSpPr txBox="1"/>
            <p:nvPr/>
          </p:nvSpPr>
          <p:spPr>
            <a:xfrm>
              <a:off x="5598496" y="2576816"/>
              <a:ext cx="3005951" cy="400110"/>
            </a:xfrm>
            <a:prstGeom prst="rect">
              <a:avLst/>
            </a:prstGeom>
            <a:solidFill>
              <a:schemeClr val="accent6">
                <a:lumMod val="20000"/>
                <a:lumOff val="80000"/>
              </a:schemeClr>
            </a:solidFill>
            <a:ln>
              <a:solidFill>
                <a:schemeClr val="tx2">
                  <a:lumMod val="50000"/>
                </a:schemeClr>
              </a:solidFill>
            </a:ln>
          </p:spPr>
          <p:txBody>
            <a:bodyPr wrap="none" rtlCol="0">
              <a:spAutoFit/>
            </a:bodyPr>
            <a:lstStyle/>
            <a:p>
              <a:r>
                <a:rPr lang="fr-CD" sz="2000" b="1" dirty="0">
                  <a:solidFill>
                    <a:schemeClr val="accent1">
                      <a:lumMod val="50000"/>
                    </a:schemeClr>
                  </a:solidFill>
                  <a:effectLst>
                    <a:outerShdw blurRad="38100" dist="38100" dir="2700000" algn="tl">
                      <a:srgbClr val="000000">
                        <a:alpha val="43137"/>
                      </a:srgbClr>
                    </a:outerShdw>
                  </a:effectLst>
                </a:rPr>
                <a:t>IMET OFFLINE/ONLINE</a:t>
              </a:r>
            </a:p>
          </p:txBody>
        </p:sp>
      </p:grpSp>
      <p:grpSp>
        <p:nvGrpSpPr>
          <p:cNvPr id="22" name="Groupe 21">
            <a:extLst>
              <a:ext uri="{FF2B5EF4-FFF2-40B4-BE49-F238E27FC236}">
                <a16:creationId xmlns:a16="http://schemas.microsoft.com/office/drawing/2014/main" id="{981C424E-7735-4CA9-8967-36751CDF73D9}"/>
              </a:ext>
            </a:extLst>
          </p:cNvPr>
          <p:cNvGrpSpPr/>
          <p:nvPr/>
        </p:nvGrpSpPr>
        <p:grpSpPr>
          <a:xfrm>
            <a:off x="73907" y="1479895"/>
            <a:ext cx="3096344" cy="1432916"/>
            <a:chOff x="539552" y="1852068"/>
            <a:chExt cx="3096344" cy="1432916"/>
          </a:xfrm>
        </p:grpSpPr>
        <p:pic>
          <p:nvPicPr>
            <p:cNvPr id="6" name="Image 5">
              <a:extLst>
                <a:ext uri="{FF2B5EF4-FFF2-40B4-BE49-F238E27FC236}">
                  <a16:creationId xmlns:a16="http://schemas.microsoft.com/office/drawing/2014/main" id="{F78CBB71-B093-4EC1-A37F-83B55D41BDEE}"/>
                </a:ext>
              </a:extLst>
            </p:cNvPr>
            <p:cNvPicPr/>
            <p:nvPr/>
          </p:nvPicPr>
          <p:blipFill>
            <a:blip r:embed="rId12" cstate="email">
              <a:extLst>
                <a:ext uri="{28A0092B-C50C-407E-A947-70E740481C1C}">
                  <a14:useLocalDpi xmlns:a14="http://schemas.microsoft.com/office/drawing/2010/main"/>
                </a:ext>
              </a:extLst>
            </a:blip>
            <a:stretch>
              <a:fillRect/>
            </a:stretch>
          </p:blipFill>
          <p:spPr>
            <a:xfrm>
              <a:off x="539552" y="1852068"/>
              <a:ext cx="3096344" cy="1432916"/>
            </a:xfrm>
            <a:prstGeom prst="rect">
              <a:avLst/>
            </a:prstGeom>
            <a:ln>
              <a:solidFill>
                <a:schemeClr val="accent1">
                  <a:lumMod val="50000"/>
                </a:schemeClr>
              </a:solidFill>
            </a:ln>
          </p:spPr>
        </p:pic>
        <p:sp>
          <p:nvSpPr>
            <p:cNvPr id="7" name="ZoneTexte 6">
              <a:extLst>
                <a:ext uri="{FF2B5EF4-FFF2-40B4-BE49-F238E27FC236}">
                  <a16:creationId xmlns:a16="http://schemas.microsoft.com/office/drawing/2014/main" id="{8577DC6B-AAB9-44A3-889B-0F7E83C25B13}"/>
                </a:ext>
              </a:extLst>
            </p:cNvPr>
            <p:cNvSpPr txBox="1"/>
            <p:nvPr/>
          </p:nvSpPr>
          <p:spPr>
            <a:xfrm>
              <a:off x="891120" y="2393531"/>
              <a:ext cx="1978427" cy="400110"/>
            </a:xfrm>
            <a:prstGeom prst="rect">
              <a:avLst/>
            </a:prstGeom>
            <a:solidFill>
              <a:schemeClr val="accent6">
                <a:lumMod val="20000"/>
                <a:lumOff val="80000"/>
              </a:schemeClr>
            </a:solidFill>
            <a:ln>
              <a:solidFill>
                <a:schemeClr val="tx2">
                  <a:lumMod val="50000"/>
                </a:schemeClr>
              </a:solidFill>
            </a:ln>
          </p:spPr>
          <p:txBody>
            <a:bodyPr wrap="none" rtlCol="0">
              <a:spAutoFit/>
            </a:bodyPr>
            <a:lstStyle/>
            <a:p>
              <a:r>
                <a:rPr lang="fr-CD" sz="2000" b="1" dirty="0">
                  <a:solidFill>
                    <a:schemeClr val="accent1">
                      <a:lumMod val="50000"/>
                    </a:schemeClr>
                  </a:solidFill>
                  <a:effectLst>
                    <a:outerShdw blurRad="38100" dist="38100" dir="2700000" algn="tl">
                      <a:srgbClr val="000000">
                        <a:alpha val="43137"/>
                      </a:srgbClr>
                    </a:outerShdw>
                  </a:effectLst>
                </a:rPr>
                <a:t>Répertoire SIG</a:t>
              </a:r>
            </a:p>
          </p:txBody>
        </p:sp>
      </p:grpSp>
      <p:grpSp>
        <p:nvGrpSpPr>
          <p:cNvPr id="39" name="Groupe 38">
            <a:extLst>
              <a:ext uri="{FF2B5EF4-FFF2-40B4-BE49-F238E27FC236}">
                <a16:creationId xmlns:a16="http://schemas.microsoft.com/office/drawing/2014/main" id="{2C4C7203-752B-4A24-9118-F063032ECBC8}"/>
              </a:ext>
            </a:extLst>
          </p:cNvPr>
          <p:cNvGrpSpPr/>
          <p:nvPr/>
        </p:nvGrpSpPr>
        <p:grpSpPr>
          <a:xfrm>
            <a:off x="1818168" y="74810"/>
            <a:ext cx="5352071" cy="2592317"/>
            <a:chOff x="1765962" y="2636912"/>
            <a:chExt cx="5352071" cy="2592317"/>
          </a:xfrm>
        </p:grpSpPr>
        <p:pic>
          <p:nvPicPr>
            <p:cNvPr id="40" name="Image 39">
              <a:extLst>
                <a:ext uri="{FF2B5EF4-FFF2-40B4-BE49-F238E27FC236}">
                  <a16:creationId xmlns:a16="http://schemas.microsoft.com/office/drawing/2014/main" id="{EA0CC134-5436-409E-ADBD-897262EE0167}"/>
                </a:ext>
              </a:extLst>
            </p:cNvPr>
            <p:cNvPicPr/>
            <p:nvPr/>
          </p:nvPicPr>
          <p:blipFill>
            <a:blip r:embed="rId13" cstate="email">
              <a:extLst>
                <a:ext uri="{28A0092B-C50C-407E-A947-70E740481C1C}">
                  <a14:useLocalDpi xmlns:a14="http://schemas.microsoft.com/office/drawing/2010/main"/>
                </a:ext>
              </a:extLst>
            </a:blip>
            <a:stretch>
              <a:fillRect/>
            </a:stretch>
          </p:blipFill>
          <p:spPr>
            <a:xfrm>
              <a:off x="2592387" y="2636912"/>
              <a:ext cx="3959225" cy="2219325"/>
            </a:xfrm>
            <a:prstGeom prst="rect">
              <a:avLst/>
            </a:prstGeom>
            <a:ln>
              <a:solidFill>
                <a:schemeClr val="tx2">
                  <a:lumMod val="75000"/>
                </a:schemeClr>
              </a:solidFill>
            </a:ln>
          </p:spPr>
        </p:pic>
        <p:grpSp>
          <p:nvGrpSpPr>
            <p:cNvPr id="41" name="Groupe 40">
              <a:extLst>
                <a:ext uri="{FF2B5EF4-FFF2-40B4-BE49-F238E27FC236}">
                  <a16:creationId xmlns:a16="http://schemas.microsoft.com/office/drawing/2014/main" id="{CE833A53-8B9C-407E-B9E8-D18AE1FC3C6D}"/>
                </a:ext>
              </a:extLst>
            </p:cNvPr>
            <p:cNvGrpSpPr/>
            <p:nvPr/>
          </p:nvGrpSpPr>
          <p:grpSpPr>
            <a:xfrm>
              <a:off x="1765962" y="3068960"/>
              <a:ext cx="5352071" cy="2160269"/>
              <a:chOff x="122901" y="0"/>
              <a:chExt cx="5352144" cy="2160643"/>
            </a:xfrm>
          </p:grpSpPr>
          <p:pic>
            <p:nvPicPr>
              <p:cNvPr id="43" name="Image 42">
                <a:extLst>
                  <a:ext uri="{FF2B5EF4-FFF2-40B4-BE49-F238E27FC236}">
                    <a16:creationId xmlns:a16="http://schemas.microsoft.com/office/drawing/2014/main" id="{EC54C883-E38A-4C37-87F5-96817625020B}"/>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1769633" y="1264023"/>
                <a:ext cx="3072130" cy="896620"/>
              </a:xfrm>
              <a:prstGeom prst="rect">
                <a:avLst/>
              </a:prstGeom>
              <a:ln>
                <a:solidFill>
                  <a:schemeClr val="tx2">
                    <a:lumMod val="75000"/>
                  </a:schemeClr>
                </a:solidFill>
              </a:ln>
            </p:spPr>
          </p:pic>
          <p:pic>
            <p:nvPicPr>
              <p:cNvPr id="44" name="Image 43">
                <a:extLst>
                  <a:ext uri="{FF2B5EF4-FFF2-40B4-BE49-F238E27FC236}">
                    <a16:creationId xmlns:a16="http://schemas.microsoft.com/office/drawing/2014/main" id="{5BDDD12F-A26B-453D-B953-960B58A261F4}"/>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3818965" y="0"/>
                <a:ext cx="1656080" cy="1194435"/>
              </a:xfrm>
              <a:prstGeom prst="rect">
                <a:avLst/>
              </a:prstGeom>
              <a:ln>
                <a:solidFill>
                  <a:schemeClr val="tx2">
                    <a:lumMod val="75000"/>
                  </a:schemeClr>
                </a:solidFill>
              </a:ln>
            </p:spPr>
          </p:pic>
          <p:pic>
            <p:nvPicPr>
              <p:cNvPr id="45" name="Image 44">
                <a:extLst>
                  <a:ext uri="{FF2B5EF4-FFF2-40B4-BE49-F238E27FC236}">
                    <a16:creationId xmlns:a16="http://schemas.microsoft.com/office/drawing/2014/main" id="{D23A4B7B-2EF9-465F-92A6-906F78351B77}"/>
                  </a:ext>
                </a:extLst>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122901" y="429609"/>
                <a:ext cx="1579880" cy="1290320"/>
              </a:xfrm>
              <a:prstGeom prst="rect">
                <a:avLst/>
              </a:prstGeom>
              <a:ln>
                <a:solidFill>
                  <a:schemeClr val="tx2">
                    <a:lumMod val="75000"/>
                  </a:schemeClr>
                </a:solidFill>
              </a:ln>
            </p:spPr>
          </p:pic>
        </p:grpSp>
        <p:sp>
          <p:nvSpPr>
            <p:cNvPr id="42" name="ZoneTexte 41">
              <a:extLst>
                <a:ext uri="{FF2B5EF4-FFF2-40B4-BE49-F238E27FC236}">
                  <a16:creationId xmlns:a16="http://schemas.microsoft.com/office/drawing/2014/main" id="{7DE9D7FB-D674-4ADF-9179-E07FBE7DB949}"/>
                </a:ext>
              </a:extLst>
            </p:cNvPr>
            <p:cNvSpPr txBox="1"/>
            <p:nvPr/>
          </p:nvSpPr>
          <p:spPr>
            <a:xfrm>
              <a:off x="2700880" y="2959395"/>
              <a:ext cx="3616696" cy="400110"/>
            </a:xfrm>
            <a:prstGeom prst="rect">
              <a:avLst/>
            </a:prstGeom>
            <a:solidFill>
              <a:schemeClr val="accent6">
                <a:lumMod val="20000"/>
                <a:lumOff val="80000"/>
              </a:schemeClr>
            </a:solidFill>
            <a:ln>
              <a:solidFill>
                <a:schemeClr val="tx2">
                  <a:lumMod val="50000"/>
                </a:schemeClr>
              </a:solidFill>
            </a:ln>
          </p:spPr>
          <p:txBody>
            <a:bodyPr wrap="none" rtlCol="0">
              <a:spAutoFit/>
            </a:bodyPr>
            <a:lstStyle/>
            <a:p>
              <a:r>
                <a:rPr lang="fr-CD" sz="2000" b="1" dirty="0">
                  <a:solidFill>
                    <a:schemeClr val="accent1">
                      <a:lumMod val="50000"/>
                    </a:schemeClr>
                  </a:solidFill>
                  <a:effectLst>
                    <a:outerShdw blurRad="38100" dist="38100" dir="2700000" algn="tl">
                      <a:srgbClr val="000000">
                        <a:alpha val="43137"/>
                      </a:srgbClr>
                    </a:outerShdw>
                  </a:effectLst>
                </a:rPr>
                <a:t>Recensement des initiatives</a:t>
              </a:r>
            </a:p>
          </p:txBody>
        </p:sp>
      </p:grpSp>
      <p:grpSp>
        <p:nvGrpSpPr>
          <p:cNvPr id="35" name="Group 34">
            <a:extLst>
              <a:ext uri="{FF2B5EF4-FFF2-40B4-BE49-F238E27FC236}">
                <a16:creationId xmlns:a16="http://schemas.microsoft.com/office/drawing/2014/main" id="{734F6DBD-BE9F-4D5E-9923-25D180A2BDB0}"/>
              </a:ext>
            </a:extLst>
          </p:cNvPr>
          <p:cNvGrpSpPr/>
          <p:nvPr/>
        </p:nvGrpSpPr>
        <p:grpSpPr>
          <a:xfrm>
            <a:off x="5823945" y="3523781"/>
            <a:ext cx="3143397" cy="1587240"/>
            <a:chOff x="5823945" y="3523781"/>
            <a:chExt cx="3143397" cy="1587240"/>
          </a:xfrm>
        </p:grpSpPr>
        <p:pic>
          <p:nvPicPr>
            <p:cNvPr id="55" name="Picture 2">
              <a:extLst>
                <a:ext uri="{FF2B5EF4-FFF2-40B4-BE49-F238E27FC236}">
                  <a16:creationId xmlns:a16="http://schemas.microsoft.com/office/drawing/2014/main" id="{2E960DD7-1F94-49BC-B7FD-3B7D2781F2EB}"/>
                </a:ext>
              </a:extLst>
            </p:cNvPr>
            <p:cNvPicPr>
              <a:picLocks noChangeAspect="1" noChangeArrowheads="1"/>
            </p:cNvPicPr>
            <p:nvPr/>
          </p:nvPicPr>
          <p:blipFill rotWithShape="1">
            <a:blip r:embed="rId17" cstate="email">
              <a:extLst>
                <a:ext uri="{28A0092B-C50C-407E-A947-70E740481C1C}">
                  <a14:useLocalDpi xmlns:a14="http://schemas.microsoft.com/office/drawing/2010/main"/>
                </a:ext>
              </a:extLst>
            </a:blip>
            <a:srcRect/>
            <a:stretch/>
          </p:blipFill>
          <p:spPr bwMode="auto">
            <a:xfrm>
              <a:off x="5823945" y="3523781"/>
              <a:ext cx="3143397" cy="1587240"/>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56" name="ZoneTexte 33">
              <a:extLst>
                <a:ext uri="{FF2B5EF4-FFF2-40B4-BE49-F238E27FC236}">
                  <a16:creationId xmlns:a16="http://schemas.microsoft.com/office/drawing/2014/main" id="{CA6BD1FF-BA54-451D-B57C-FA78F96D7F65}"/>
                </a:ext>
              </a:extLst>
            </p:cNvPr>
            <p:cNvSpPr txBox="1"/>
            <p:nvPr/>
          </p:nvSpPr>
          <p:spPr>
            <a:xfrm>
              <a:off x="6533495" y="4057223"/>
              <a:ext cx="2255497" cy="584775"/>
            </a:xfrm>
            <a:prstGeom prst="rect">
              <a:avLst/>
            </a:prstGeom>
            <a:solidFill>
              <a:schemeClr val="accent6">
                <a:lumMod val="20000"/>
                <a:lumOff val="80000"/>
              </a:schemeClr>
            </a:solidFill>
            <a:ln>
              <a:solidFill>
                <a:schemeClr val="tx2">
                  <a:lumMod val="50000"/>
                </a:schemeClr>
              </a:solidFill>
            </a:ln>
          </p:spPr>
          <p:txBody>
            <a:bodyPr wrap="square" rtlCol="0">
              <a:spAutoFit/>
            </a:bodyPr>
            <a:lstStyle/>
            <a:p>
              <a:pPr algn="ctr"/>
              <a:r>
                <a:rPr lang="fr-CD" sz="1600" b="1" dirty="0">
                  <a:solidFill>
                    <a:schemeClr val="accent1">
                      <a:lumMod val="50000"/>
                    </a:schemeClr>
                  </a:solidFill>
                  <a:effectLst>
                    <a:outerShdw blurRad="38100" dist="38100" dir="2700000" algn="tl">
                      <a:srgbClr val="000000">
                        <a:alpha val="43137"/>
                      </a:srgbClr>
                    </a:outerShdw>
                  </a:effectLst>
                </a:rPr>
                <a:t>Géoportail et Atlas d’utilisation des sols</a:t>
              </a:r>
            </a:p>
          </p:txBody>
        </p:sp>
      </p:grpSp>
      <p:grpSp>
        <p:nvGrpSpPr>
          <p:cNvPr id="28" name="Group 27">
            <a:extLst>
              <a:ext uri="{FF2B5EF4-FFF2-40B4-BE49-F238E27FC236}">
                <a16:creationId xmlns:a16="http://schemas.microsoft.com/office/drawing/2014/main" id="{68A049CA-8098-4B90-9D05-6C6FA2662DD2}"/>
              </a:ext>
            </a:extLst>
          </p:cNvPr>
          <p:cNvGrpSpPr/>
          <p:nvPr/>
        </p:nvGrpSpPr>
        <p:grpSpPr>
          <a:xfrm>
            <a:off x="3424695" y="4407544"/>
            <a:ext cx="4465930" cy="2483659"/>
            <a:chOff x="4529425" y="4282041"/>
            <a:chExt cx="4465930" cy="2483659"/>
          </a:xfrm>
        </p:grpSpPr>
        <p:grpSp>
          <p:nvGrpSpPr>
            <p:cNvPr id="3" name="Group 2">
              <a:extLst>
                <a:ext uri="{FF2B5EF4-FFF2-40B4-BE49-F238E27FC236}">
                  <a16:creationId xmlns:a16="http://schemas.microsoft.com/office/drawing/2014/main" id="{78ACC5F7-9384-4556-AF27-CC81A1A07953}"/>
                </a:ext>
              </a:extLst>
            </p:cNvPr>
            <p:cNvGrpSpPr/>
            <p:nvPr/>
          </p:nvGrpSpPr>
          <p:grpSpPr>
            <a:xfrm>
              <a:off x="4529425" y="4282041"/>
              <a:ext cx="4465930" cy="2483659"/>
              <a:chOff x="4529425" y="4282041"/>
              <a:chExt cx="4465930" cy="2483659"/>
            </a:xfrm>
          </p:grpSpPr>
          <p:grpSp>
            <p:nvGrpSpPr>
              <p:cNvPr id="8" name="Groupe 7">
                <a:extLst>
                  <a:ext uri="{FF2B5EF4-FFF2-40B4-BE49-F238E27FC236}">
                    <a16:creationId xmlns:a16="http://schemas.microsoft.com/office/drawing/2014/main" id="{D7591685-4E09-4B9C-A0F1-D45A6D76DE2A}"/>
                  </a:ext>
                </a:extLst>
              </p:cNvPr>
              <p:cNvGrpSpPr/>
              <p:nvPr/>
            </p:nvGrpSpPr>
            <p:grpSpPr>
              <a:xfrm>
                <a:off x="4642194" y="4282041"/>
                <a:ext cx="4353161" cy="2355302"/>
                <a:chOff x="2175607" y="4560947"/>
                <a:chExt cx="4353161" cy="2355302"/>
              </a:xfrm>
            </p:grpSpPr>
            <p:pic>
              <p:nvPicPr>
                <p:cNvPr id="9" name="Picture 2">
                  <a:extLst>
                    <a:ext uri="{FF2B5EF4-FFF2-40B4-BE49-F238E27FC236}">
                      <a16:creationId xmlns:a16="http://schemas.microsoft.com/office/drawing/2014/main" id="{23EEADA3-89F4-4719-B7AD-529638947F88}"/>
                    </a:ext>
                  </a:extLst>
                </p:cNvPr>
                <p:cNvPicPr>
                  <a:picLocks noChangeAspect="1" noChangeArrowheads="1"/>
                </p:cNvPicPr>
                <p:nvPr/>
              </p:nvPicPr>
              <p:blipFill>
                <a:blip r:embed="rId18" cstate="email">
                  <a:extLst>
                    <a:ext uri="{28A0092B-C50C-407E-A947-70E740481C1C}">
                      <a14:useLocalDpi xmlns:a14="http://schemas.microsoft.com/office/drawing/2010/main"/>
                    </a:ext>
                  </a:extLst>
                </a:blip>
                <a:srcRect/>
                <a:stretch>
                  <a:fillRect/>
                </a:stretch>
              </p:blipFill>
              <p:spPr bwMode="auto">
                <a:xfrm>
                  <a:off x="4067007" y="4829322"/>
                  <a:ext cx="1355161" cy="1580236"/>
                </a:xfrm>
                <a:prstGeom prst="rect">
                  <a:avLst/>
                </a:prstGeom>
                <a:noFill/>
                <a:ln w="9525">
                  <a:noFill/>
                  <a:miter lim="800000"/>
                  <a:headEnd/>
                  <a:tailEnd/>
                </a:ln>
                <a:effectLst>
                  <a:outerShdw blurRad="292100" dist="139700" dir="2700000" algn="tl" rotWithShape="0">
                    <a:prstClr val="black">
                      <a:alpha val="65000"/>
                    </a:prstClr>
                  </a:outerShdw>
                </a:effectLst>
              </p:spPr>
            </p:pic>
            <p:pic>
              <p:nvPicPr>
                <p:cNvPr id="10" name="Image 9">
                  <a:extLst>
                    <a:ext uri="{FF2B5EF4-FFF2-40B4-BE49-F238E27FC236}">
                      <a16:creationId xmlns:a16="http://schemas.microsoft.com/office/drawing/2014/main" id="{D5B51595-0A73-40DE-BE3B-6B63D3F0E623}"/>
                    </a:ext>
                  </a:extLst>
                </p:cNvPr>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5171638" y="4560947"/>
                  <a:ext cx="1016062" cy="1391838"/>
                </a:xfrm>
                <a:prstGeom prst="rect">
                  <a:avLst/>
                </a:prstGeom>
                <a:ln w="6350">
                  <a:noFill/>
                </a:ln>
                <a:effectLst>
                  <a:outerShdw blurRad="292100" dist="139700" dir="2700000" algn="tl" rotWithShape="0">
                    <a:prstClr val="black">
                      <a:alpha val="65000"/>
                    </a:prstClr>
                  </a:outerShdw>
                </a:effectLst>
              </p:spPr>
            </p:pic>
            <p:pic>
              <p:nvPicPr>
                <p:cNvPr id="11" name="Image 10">
                  <a:extLst>
                    <a:ext uri="{FF2B5EF4-FFF2-40B4-BE49-F238E27FC236}">
                      <a16:creationId xmlns:a16="http://schemas.microsoft.com/office/drawing/2014/main" id="{0207D5F3-4F7B-41CB-A43F-DA539BE6ADD1}"/>
                    </a:ext>
                  </a:extLst>
                </p:cNvPr>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5542458" y="4924092"/>
                  <a:ext cx="986310" cy="1391838"/>
                </a:xfrm>
                <a:prstGeom prst="rect">
                  <a:avLst/>
                </a:prstGeom>
                <a:effectLst>
                  <a:outerShdw blurRad="292100" dist="139700" dir="2700000" algn="tl" rotWithShape="0">
                    <a:prstClr val="black">
                      <a:alpha val="65000"/>
                    </a:prstClr>
                  </a:outerShdw>
                </a:effectLst>
              </p:spPr>
            </p:pic>
            <p:pic>
              <p:nvPicPr>
                <p:cNvPr id="12" name="Image 11">
                  <a:extLst>
                    <a:ext uri="{FF2B5EF4-FFF2-40B4-BE49-F238E27FC236}">
                      <a16:creationId xmlns:a16="http://schemas.microsoft.com/office/drawing/2014/main" id="{8D81F237-CE02-4A95-A87F-14F9EC2BBB0F}"/>
                    </a:ext>
                  </a:extLst>
                </p:cNvPr>
                <p:cNvPicPr>
                  <a:picLocks noChangeAspect="1"/>
                </p:cNvPicPr>
                <p:nvPr/>
              </p:nvPicPr>
              <p:blipFill>
                <a:blip r:embed="rId21" cstate="email">
                  <a:extLst>
                    <a:ext uri="{28A0092B-C50C-407E-A947-70E740481C1C}">
                      <a14:useLocalDpi xmlns:a14="http://schemas.microsoft.com/office/drawing/2010/main"/>
                    </a:ext>
                  </a:extLst>
                </a:blip>
                <a:stretch>
                  <a:fillRect/>
                </a:stretch>
              </p:blipFill>
              <p:spPr>
                <a:xfrm>
                  <a:off x="3357358" y="5375408"/>
                  <a:ext cx="1091673" cy="1540841"/>
                </a:xfrm>
                <a:prstGeom prst="rect">
                  <a:avLst/>
                </a:prstGeom>
                <a:effectLst>
                  <a:outerShdw blurRad="292100" dist="139700" dir="2700000" algn="tl" rotWithShape="0">
                    <a:prstClr val="black">
                      <a:alpha val="65000"/>
                    </a:prstClr>
                  </a:outerShdw>
                </a:effectLst>
              </p:spPr>
            </p:pic>
            <p:pic>
              <p:nvPicPr>
                <p:cNvPr id="13" name="Image 12">
                  <a:extLst>
                    <a:ext uri="{FF2B5EF4-FFF2-40B4-BE49-F238E27FC236}">
                      <a16:creationId xmlns:a16="http://schemas.microsoft.com/office/drawing/2014/main" id="{1BA297C2-B159-4C6B-B6D0-9DC6E88DF2DA}"/>
                    </a:ext>
                  </a:extLst>
                </p:cNvPr>
                <p:cNvPicPr>
                  <a:picLocks noChangeAspect="1"/>
                </p:cNvPicPr>
                <p:nvPr/>
              </p:nvPicPr>
              <p:blipFill>
                <a:blip r:embed="rId22" cstate="email">
                  <a:extLst>
                    <a:ext uri="{28A0092B-C50C-407E-A947-70E740481C1C}">
                      <a14:useLocalDpi xmlns:a14="http://schemas.microsoft.com/office/drawing/2010/main"/>
                    </a:ext>
                  </a:extLst>
                </a:blip>
                <a:stretch>
                  <a:fillRect/>
                </a:stretch>
              </p:blipFill>
              <p:spPr>
                <a:xfrm>
                  <a:off x="2175607" y="4892368"/>
                  <a:ext cx="1888239" cy="1331346"/>
                </a:xfrm>
                <a:prstGeom prst="rect">
                  <a:avLst/>
                </a:prstGeom>
                <a:effectLst>
                  <a:outerShdw blurRad="292100" dist="139700" dir="2700000" algn="tl" rotWithShape="0">
                    <a:prstClr val="black">
                      <a:alpha val="65000"/>
                    </a:prstClr>
                  </a:outerShdw>
                </a:effectLst>
              </p:spPr>
            </p:pic>
          </p:grpSp>
          <p:grpSp>
            <p:nvGrpSpPr>
              <p:cNvPr id="2" name="Group 1">
                <a:extLst>
                  <a:ext uri="{FF2B5EF4-FFF2-40B4-BE49-F238E27FC236}">
                    <a16:creationId xmlns:a16="http://schemas.microsoft.com/office/drawing/2014/main" id="{C5A43C95-21DE-4CF2-8271-FFF7738C4F90}"/>
                  </a:ext>
                </a:extLst>
              </p:cNvPr>
              <p:cNvGrpSpPr/>
              <p:nvPr/>
            </p:nvGrpSpPr>
            <p:grpSpPr>
              <a:xfrm>
                <a:off x="4529425" y="4871862"/>
                <a:ext cx="1496571" cy="1893838"/>
                <a:chOff x="1804817" y="3068960"/>
                <a:chExt cx="2678308" cy="3562080"/>
              </a:xfrm>
            </p:grpSpPr>
            <p:pic>
              <p:nvPicPr>
                <p:cNvPr id="46" name="Picture 19" descr="http://www.observatoire-comifac.net/images/edf2010_EN.PNG">
                  <a:extLst>
                    <a:ext uri="{FF2B5EF4-FFF2-40B4-BE49-F238E27FC236}">
                      <a16:creationId xmlns:a16="http://schemas.microsoft.com/office/drawing/2014/main" id="{22FBF52C-1DE8-4BE9-91CB-CF34377A7F6F}"/>
                    </a:ext>
                  </a:extLst>
                </p:cNvPr>
                <p:cNvPicPr>
                  <a:picLocks noChangeAspect="1" noChangeArrowheads="1"/>
                </p:cNvPicPr>
                <p:nvPr/>
              </p:nvPicPr>
              <p:blipFill>
                <a:blip r:embed="rId23" cstate="email">
                  <a:extLst>
                    <a:ext uri="{28A0092B-C50C-407E-A947-70E740481C1C}">
                      <a14:useLocalDpi xmlns:a14="http://schemas.microsoft.com/office/drawing/2010/main"/>
                    </a:ext>
                  </a:extLst>
                </a:blip>
                <a:srcRect/>
                <a:stretch>
                  <a:fillRect/>
                </a:stretch>
              </p:blipFill>
              <p:spPr>
                <a:xfrm>
                  <a:off x="1804817" y="3068960"/>
                  <a:ext cx="1441725" cy="1862708"/>
                </a:xfrm>
                <a:prstGeom prst="rect">
                  <a:avLst/>
                </a:prstGeom>
                <a:noFill/>
                <a:ln>
                  <a:solidFill>
                    <a:srgbClr val="002060"/>
                  </a:solidFill>
                </a:ln>
              </p:spPr>
            </p:pic>
            <p:pic>
              <p:nvPicPr>
                <p:cNvPr id="47" name="Picture 3" descr="C:\Users\Carlos\Desktop\edf2013_FR.png">
                  <a:extLst>
                    <a:ext uri="{FF2B5EF4-FFF2-40B4-BE49-F238E27FC236}">
                      <a16:creationId xmlns:a16="http://schemas.microsoft.com/office/drawing/2014/main" id="{0C3EA00C-9866-4775-AF9B-DF1A63FB5217}"/>
                    </a:ext>
                  </a:extLst>
                </p:cNvPr>
                <p:cNvPicPr>
                  <a:picLocks noChangeAspect="1" noChangeArrowheads="1"/>
                </p:cNvPicPr>
                <p:nvPr/>
              </p:nvPicPr>
              <p:blipFill>
                <a:blip r:embed="rId24" cstate="email">
                  <a:extLst>
                    <a:ext uri="{28A0092B-C50C-407E-A947-70E740481C1C}">
                      <a14:useLocalDpi xmlns:a14="http://schemas.microsoft.com/office/drawing/2010/main"/>
                    </a:ext>
                  </a:extLst>
                </a:blip>
                <a:srcRect/>
                <a:stretch>
                  <a:fillRect/>
                </a:stretch>
              </p:blipFill>
              <p:spPr bwMode="auto">
                <a:xfrm>
                  <a:off x="2199134" y="3573016"/>
                  <a:ext cx="1587500" cy="2051050"/>
                </a:xfrm>
                <a:prstGeom prst="rect">
                  <a:avLst/>
                </a:prstGeom>
                <a:noFill/>
                <a:ln>
                  <a:solidFill>
                    <a:srgbClr val="002060"/>
                  </a:solidFill>
                </a:ln>
                <a:extLst>
                  <a:ext uri="{909E8E84-426E-40DD-AFC4-6F175D3DCCD1}">
                    <a14:hiddenFill xmlns:a14="http://schemas.microsoft.com/office/drawing/2010/main">
                      <a:solidFill>
                        <a:srgbClr val="FFFFFF"/>
                      </a:solidFill>
                    </a14:hiddenFill>
                  </a:ext>
                </a:extLst>
              </p:spPr>
            </p:pic>
            <p:pic>
              <p:nvPicPr>
                <p:cNvPr id="48" name="Picture 4" descr="C:\Users\Carlos\Desktop\edf2015_FR.png">
                  <a:extLst>
                    <a:ext uri="{FF2B5EF4-FFF2-40B4-BE49-F238E27FC236}">
                      <a16:creationId xmlns:a16="http://schemas.microsoft.com/office/drawing/2014/main" id="{076702F7-EB49-40A4-B3BD-4CEA8533C4A0}"/>
                    </a:ext>
                  </a:extLst>
                </p:cNvPr>
                <p:cNvPicPr>
                  <a:picLocks noChangeAspect="1" noChangeArrowheads="1"/>
                </p:cNvPicPr>
                <p:nvPr/>
              </p:nvPicPr>
              <p:blipFill>
                <a:blip r:embed="rId25" cstate="email">
                  <a:extLst>
                    <a:ext uri="{28A0092B-C50C-407E-A947-70E740481C1C}">
                      <a14:useLocalDpi xmlns:a14="http://schemas.microsoft.com/office/drawing/2010/main"/>
                    </a:ext>
                  </a:extLst>
                </a:blip>
                <a:srcRect/>
                <a:stretch>
                  <a:fillRect/>
                </a:stretch>
              </p:blipFill>
              <p:spPr bwMode="auto">
                <a:xfrm>
                  <a:off x="2627784" y="4219097"/>
                  <a:ext cx="1855341" cy="2411943"/>
                </a:xfrm>
                <a:prstGeom prst="rect">
                  <a:avLst/>
                </a:prstGeom>
                <a:noFill/>
                <a:ln>
                  <a:solidFill>
                    <a:srgbClr val="002060"/>
                  </a:solidFill>
                </a:ln>
                <a:effectLst>
                  <a:outerShdw blurRad="50800" dist="38100" dir="13500000" algn="br" rotWithShape="0">
                    <a:prstClr val="black"/>
                  </a:outerShdw>
                </a:effectLst>
                <a:extLst>
                  <a:ext uri="{909E8E84-426E-40DD-AFC4-6F175D3DCCD1}">
                    <a14:hiddenFill xmlns:a14="http://schemas.microsoft.com/office/drawing/2010/main">
                      <a:solidFill>
                        <a:srgbClr val="FFFFFF"/>
                      </a:solidFill>
                    </a14:hiddenFill>
                  </a:ext>
                </a:extLst>
              </p:spPr>
            </p:pic>
          </p:grpSp>
        </p:grpSp>
        <p:sp>
          <p:nvSpPr>
            <p:cNvPr id="14" name="ZoneTexte 13">
              <a:extLst>
                <a:ext uri="{FF2B5EF4-FFF2-40B4-BE49-F238E27FC236}">
                  <a16:creationId xmlns:a16="http://schemas.microsoft.com/office/drawing/2014/main" id="{A1EADCDE-8254-4283-9C54-1B0B9E43535B}"/>
                </a:ext>
              </a:extLst>
            </p:cNvPr>
            <p:cNvSpPr txBox="1"/>
            <p:nvPr/>
          </p:nvSpPr>
          <p:spPr>
            <a:xfrm>
              <a:off x="5274452" y="5429738"/>
              <a:ext cx="2892138" cy="400110"/>
            </a:xfrm>
            <a:prstGeom prst="rect">
              <a:avLst/>
            </a:prstGeom>
            <a:solidFill>
              <a:schemeClr val="accent6">
                <a:lumMod val="20000"/>
                <a:lumOff val="80000"/>
              </a:schemeClr>
            </a:solidFill>
            <a:ln>
              <a:solidFill>
                <a:schemeClr val="tx2">
                  <a:lumMod val="50000"/>
                </a:schemeClr>
              </a:solidFill>
            </a:ln>
          </p:spPr>
          <p:txBody>
            <a:bodyPr wrap="none" rtlCol="0">
              <a:spAutoFit/>
            </a:bodyPr>
            <a:lstStyle/>
            <a:p>
              <a:r>
                <a:rPr lang="fr-CD" sz="2000" b="1" dirty="0">
                  <a:solidFill>
                    <a:schemeClr val="accent1">
                      <a:lumMod val="50000"/>
                    </a:schemeClr>
                  </a:solidFill>
                  <a:effectLst>
                    <a:outerShdw blurRad="38100" dist="38100" dir="2700000" algn="tl">
                      <a:srgbClr val="000000">
                        <a:alpha val="43137"/>
                      </a:srgbClr>
                    </a:outerShdw>
                  </a:effectLst>
                </a:rPr>
                <a:t>Analyses thématiques</a:t>
              </a:r>
            </a:p>
          </p:txBody>
        </p:sp>
      </p:grpSp>
    </p:spTree>
    <p:extLst>
      <p:ext uri="{BB962C8B-B14F-4D97-AF65-F5344CB8AC3E}">
        <p14:creationId xmlns:p14="http://schemas.microsoft.com/office/powerpoint/2010/main" val="228286839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p:cTn id="7" dur="1000" fill="hold"/>
                                        <p:tgtEl>
                                          <p:spTgt spid="49"/>
                                        </p:tgtEl>
                                        <p:attrNameLst>
                                          <p:attrName>ppt_w</p:attrName>
                                        </p:attrNameLst>
                                      </p:cBhvr>
                                      <p:tavLst>
                                        <p:tav tm="0">
                                          <p:val>
                                            <p:fltVal val="0"/>
                                          </p:val>
                                        </p:tav>
                                        <p:tav tm="100000">
                                          <p:val>
                                            <p:strVal val="#ppt_w"/>
                                          </p:val>
                                        </p:tav>
                                      </p:tavLst>
                                    </p:anim>
                                    <p:anim calcmode="lin" valueType="num">
                                      <p:cBhvr>
                                        <p:cTn id="8" dur="1000" fill="hold"/>
                                        <p:tgtEl>
                                          <p:spTgt spid="49"/>
                                        </p:tgtEl>
                                        <p:attrNameLst>
                                          <p:attrName>ppt_h</p:attrName>
                                        </p:attrNameLst>
                                      </p:cBhvr>
                                      <p:tavLst>
                                        <p:tav tm="0">
                                          <p:val>
                                            <p:fltVal val="0"/>
                                          </p:val>
                                        </p:tav>
                                        <p:tav tm="100000">
                                          <p:val>
                                            <p:strVal val="#ppt_h"/>
                                          </p:val>
                                        </p:tav>
                                      </p:tavLst>
                                    </p:anim>
                                    <p:anim calcmode="lin" valueType="num">
                                      <p:cBhvr>
                                        <p:cTn id="9" dur="1000" fill="hold"/>
                                        <p:tgtEl>
                                          <p:spTgt spid="49"/>
                                        </p:tgtEl>
                                        <p:attrNameLst>
                                          <p:attrName>style.rotation</p:attrName>
                                        </p:attrNameLst>
                                      </p:cBhvr>
                                      <p:tavLst>
                                        <p:tav tm="0">
                                          <p:val>
                                            <p:fltVal val="90"/>
                                          </p:val>
                                        </p:tav>
                                        <p:tav tm="100000">
                                          <p:val>
                                            <p:fltVal val="0"/>
                                          </p:val>
                                        </p:tav>
                                      </p:tavLst>
                                    </p:anim>
                                    <p:animEffect transition="in" filter="fade">
                                      <p:cBhvr>
                                        <p:cTn id="10" dur="1000"/>
                                        <p:tgtEl>
                                          <p:spTgt spid="49"/>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p:cTn id="15" dur="1000" fill="hold"/>
                                        <p:tgtEl>
                                          <p:spTgt spid="22"/>
                                        </p:tgtEl>
                                        <p:attrNameLst>
                                          <p:attrName>ppt_w</p:attrName>
                                        </p:attrNameLst>
                                      </p:cBhvr>
                                      <p:tavLst>
                                        <p:tav tm="0">
                                          <p:val>
                                            <p:fltVal val="0"/>
                                          </p:val>
                                        </p:tav>
                                        <p:tav tm="100000">
                                          <p:val>
                                            <p:strVal val="#ppt_w"/>
                                          </p:val>
                                        </p:tav>
                                      </p:tavLst>
                                    </p:anim>
                                    <p:anim calcmode="lin" valueType="num">
                                      <p:cBhvr>
                                        <p:cTn id="16" dur="1000" fill="hold"/>
                                        <p:tgtEl>
                                          <p:spTgt spid="22"/>
                                        </p:tgtEl>
                                        <p:attrNameLst>
                                          <p:attrName>ppt_h</p:attrName>
                                        </p:attrNameLst>
                                      </p:cBhvr>
                                      <p:tavLst>
                                        <p:tav tm="0">
                                          <p:val>
                                            <p:fltVal val="0"/>
                                          </p:val>
                                        </p:tav>
                                        <p:tav tm="100000">
                                          <p:val>
                                            <p:strVal val="#ppt_h"/>
                                          </p:val>
                                        </p:tav>
                                      </p:tavLst>
                                    </p:anim>
                                    <p:anim calcmode="lin" valueType="num">
                                      <p:cBhvr>
                                        <p:cTn id="17" dur="1000" fill="hold"/>
                                        <p:tgtEl>
                                          <p:spTgt spid="22"/>
                                        </p:tgtEl>
                                        <p:attrNameLst>
                                          <p:attrName>style.rotation</p:attrName>
                                        </p:attrNameLst>
                                      </p:cBhvr>
                                      <p:tavLst>
                                        <p:tav tm="0">
                                          <p:val>
                                            <p:fltVal val="90"/>
                                          </p:val>
                                        </p:tav>
                                        <p:tav tm="100000">
                                          <p:val>
                                            <p:fltVal val="0"/>
                                          </p:val>
                                        </p:tav>
                                      </p:tavLst>
                                    </p:anim>
                                    <p:animEffect transition="in" filter="fade">
                                      <p:cBhvr>
                                        <p:cTn id="18" dur="1000"/>
                                        <p:tgtEl>
                                          <p:spTgt spid="22"/>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p:cTn id="23" dur="1000" fill="hold"/>
                                        <p:tgtEl>
                                          <p:spTgt spid="20"/>
                                        </p:tgtEl>
                                        <p:attrNameLst>
                                          <p:attrName>ppt_w</p:attrName>
                                        </p:attrNameLst>
                                      </p:cBhvr>
                                      <p:tavLst>
                                        <p:tav tm="0">
                                          <p:val>
                                            <p:fltVal val="0"/>
                                          </p:val>
                                        </p:tav>
                                        <p:tav tm="100000">
                                          <p:val>
                                            <p:strVal val="#ppt_w"/>
                                          </p:val>
                                        </p:tav>
                                      </p:tavLst>
                                    </p:anim>
                                    <p:anim calcmode="lin" valueType="num">
                                      <p:cBhvr>
                                        <p:cTn id="24" dur="1000" fill="hold"/>
                                        <p:tgtEl>
                                          <p:spTgt spid="20"/>
                                        </p:tgtEl>
                                        <p:attrNameLst>
                                          <p:attrName>ppt_h</p:attrName>
                                        </p:attrNameLst>
                                      </p:cBhvr>
                                      <p:tavLst>
                                        <p:tav tm="0">
                                          <p:val>
                                            <p:fltVal val="0"/>
                                          </p:val>
                                        </p:tav>
                                        <p:tav tm="100000">
                                          <p:val>
                                            <p:strVal val="#ppt_h"/>
                                          </p:val>
                                        </p:tav>
                                      </p:tavLst>
                                    </p:anim>
                                    <p:anim calcmode="lin" valueType="num">
                                      <p:cBhvr>
                                        <p:cTn id="25" dur="1000" fill="hold"/>
                                        <p:tgtEl>
                                          <p:spTgt spid="20"/>
                                        </p:tgtEl>
                                        <p:attrNameLst>
                                          <p:attrName>style.rotation</p:attrName>
                                        </p:attrNameLst>
                                      </p:cBhvr>
                                      <p:tavLst>
                                        <p:tav tm="0">
                                          <p:val>
                                            <p:fltVal val="90"/>
                                          </p:val>
                                        </p:tav>
                                        <p:tav tm="100000">
                                          <p:val>
                                            <p:fltVal val="0"/>
                                          </p:val>
                                        </p:tav>
                                      </p:tavLst>
                                    </p:anim>
                                    <p:animEffect transition="in" filter="fade">
                                      <p:cBhvr>
                                        <p:cTn id="26" dur="1000"/>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1000" fill="hold"/>
                                        <p:tgtEl>
                                          <p:spTgt spid="27"/>
                                        </p:tgtEl>
                                        <p:attrNameLst>
                                          <p:attrName>ppt_w</p:attrName>
                                        </p:attrNameLst>
                                      </p:cBhvr>
                                      <p:tavLst>
                                        <p:tav tm="0">
                                          <p:val>
                                            <p:fltVal val="0"/>
                                          </p:val>
                                        </p:tav>
                                        <p:tav tm="100000">
                                          <p:val>
                                            <p:strVal val="#ppt_w"/>
                                          </p:val>
                                        </p:tav>
                                      </p:tavLst>
                                    </p:anim>
                                    <p:anim calcmode="lin" valueType="num">
                                      <p:cBhvr>
                                        <p:cTn id="32" dur="1000" fill="hold"/>
                                        <p:tgtEl>
                                          <p:spTgt spid="27"/>
                                        </p:tgtEl>
                                        <p:attrNameLst>
                                          <p:attrName>ppt_h</p:attrName>
                                        </p:attrNameLst>
                                      </p:cBhvr>
                                      <p:tavLst>
                                        <p:tav tm="0">
                                          <p:val>
                                            <p:fltVal val="0"/>
                                          </p:val>
                                        </p:tav>
                                        <p:tav tm="100000">
                                          <p:val>
                                            <p:strVal val="#ppt_h"/>
                                          </p:val>
                                        </p:tav>
                                      </p:tavLst>
                                    </p:anim>
                                    <p:anim calcmode="lin" valueType="num">
                                      <p:cBhvr>
                                        <p:cTn id="33" dur="1000" fill="hold"/>
                                        <p:tgtEl>
                                          <p:spTgt spid="27"/>
                                        </p:tgtEl>
                                        <p:attrNameLst>
                                          <p:attrName>style.rotation</p:attrName>
                                        </p:attrNameLst>
                                      </p:cBhvr>
                                      <p:tavLst>
                                        <p:tav tm="0">
                                          <p:val>
                                            <p:fltVal val="90"/>
                                          </p:val>
                                        </p:tav>
                                        <p:tav tm="100000">
                                          <p:val>
                                            <p:fltVal val="0"/>
                                          </p:val>
                                        </p:tav>
                                      </p:tavLst>
                                    </p:anim>
                                    <p:animEffect transition="in" filter="fade">
                                      <p:cBhvr>
                                        <p:cTn id="34" dur="1000"/>
                                        <p:tgtEl>
                                          <p:spTgt spid="27"/>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1000" fill="hold"/>
                                        <p:tgtEl>
                                          <p:spTgt spid="39"/>
                                        </p:tgtEl>
                                        <p:attrNameLst>
                                          <p:attrName>ppt_w</p:attrName>
                                        </p:attrNameLst>
                                      </p:cBhvr>
                                      <p:tavLst>
                                        <p:tav tm="0">
                                          <p:val>
                                            <p:fltVal val="0"/>
                                          </p:val>
                                        </p:tav>
                                        <p:tav tm="100000">
                                          <p:val>
                                            <p:strVal val="#ppt_w"/>
                                          </p:val>
                                        </p:tav>
                                      </p:tavLst>
                                    </p:anim>
                                    <p:anim calcmode="lin" valueType="num">
                                      <p:cBhvr>
                                        <p:cTn id="40" dur="1000" fill="hold"/>
                                        <p:tgtEl>
                                          <p:spTgt spid="39"/>
                                        </p:tgtEl>
                                        <p:attrNameLst>
                                          <p:attrName>ppt_h</p:attrName>
                                        </p:attrNameLst>
                                      </p:cBhvr>
                                      <p:tavLst>
                                        <p:tav tm="0">
                                          <p:val>
                                            <p:fltVal val="0"/>
                                          </p:val>
                                        </p:tav>
                                        <p:tav tm="100000">
                                          <p:val>
                                            <p:strVal val="#ppt_h"/>
                                          </p:val>
                                        </p:tav>
                                      </p:tavLst>
                                    </p:anim>
                                    <p:anim calcmode="lin" valueType="num">
                                      <p:cBhvr>
                                        <p:cTn id="41" dur="1000" fill="hold"/>
                                        <p:tgtEl>
                                          <p:spTgt spid="39"/>
                                        </p:tgtEl>
                                        <p:attrNameLst>
                                          <p:attrName>style.rotation</p:attrName>
                                        </p:attrNameLst>
                                      </p:cBhvr>
                                      <p:tavLst>
                                        <p:tav tm="0">
                                          <p:val>
                                            <p:fltVal val="90"/>
                                          </p:val>
                                        </p:tav>
                                        <p:tav tm="100000">
                                          <p:val>
                                            <p:fltVal val="0"/>
                                          </p:val>
                                        </p:tav>
                                      </p:tavLst>
                                    </p:anim>
                                    <p:animEffect transition="in" filter="fade">
                                      <p:cBhvr>
                                        <p:cTn id="42" dur="1000"/>
                                        <p:tgtEl>
                                          <p:spTgt spid="39"/>
                                        </p:tgtEl>
                                      </p:cBhvr>
                                    </p:animEffect>
                                  </p:childTnLst>
                                </p:cTn>
                              </p:par>
                              <p:par>
                                <p:cTn id="43" presetID="10" presetClass="exit" presetSubtype="0" fill="hold" grpId="0" nodeType="withEffect">
                                  <p:stCondLst>
                                    <p:cond delay="0"/>
                                  </p:stCondLst>
                                  <p:childTnLst>
                                    <p:animEffect transition="out" filter="fade">
                                      <p:cBhvr>
                                        <p:cTn id="44" dur="500"/>
                                        <p:tgtEl>
                                          <p:spTgt spid="4"/>
                                        </p:tgtEl>
                                      </p:cBhvr>
                                    </p:animEffect>
                                    <p:set>
                                      <p:cBhvr>
                                        <p:cTn id="45" dur="1" fill="hold">
                                          <p:stCondLst>
                                            <p:cond delay="499"/>
                                          </p:stCondLst>
                                        </p:cTn>
                                        <p:tgtEl>
                                          <p:spTgt spid="4"/>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5"/>
                                        </p:tgtEl>
                                        <p:attrNameLst>
                                          <p:attrName>style.visibility</p:attrName>
                                        </p:attrNameLst>
                                      </p:cBhvr>
                                      <p:to>
                                        <p:strVal val="visible"/>
                                      </p:to>
                                    </p:set>
                                    <p:animEffect transition="in" filter="fade">
                                      <p:cBhvr>
                                        <p:cTn id="50" dur="500"/>
                                        <p:tgtEl>
                                          <p:spTgt spid="35"/>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1181728" y="140471"/>
            <a:ext cx="7494728" cy="744066"/>
          </a:xfrm>
        </p:spPr>
        <p:txBody>
          <a:bodyPr lIns="36000" tIns="36000" rIns="36000" bIns="36000"/>
          <a:lstStyle/>
          <a:p>
            <a:r>
              <a:rPr lang="fr-FR" sz="4000" b="1" dirty="0">
                <a:solidFill>
                  <a:schemeClr val="accent6">
                    <a:lumMod val="50000"/>
                  </a:schemeClr>
                </a:solidFill>
                <a:effectLst>
                  <a:outerShdw blurRad="38100" dist="38100" dir="2700000" algn="tl">
                    <a:srgbClr val="000000">
                      <a:alpha val="43137"/>
                    </a:srgbClr>
                  </a:outerShdw>
                </a:effectLst>
              </a:rPr>
              <a:t>Site web OFAC</a:t>
            </a:r>
            <a:endParaRPr lang="fr-FR" sz="2200" b="1" dirty="0">
              <a:solidFill>
                <a:schemeClr val="accent6">
                  <a:lumMod val="50000"/>
                </a:schemeClr>
              </a:solidFill>
              <a:effectLst>
                <a:outerShdw blurRad="38100" dist="38100" dir="2700000" algn="tl">
                  <a:srgbClr val="000000">
                    <a:alpha val="43137"/>
                  </a:srgbClr>
                </a:outerShdw>
              </a:effectLst>
            </a:endParaRPr>
          </a:p>
        </p:txBody>
      </p:sp>
      <p:sp>
        <p:nvSpPr>
          <p:cNvPr id="13" name="Rounded Rectangle 12"/>
          <p:cNvSpPr/>
          <p:nvPr/>
        </p:nvSpPr>
        <p:spPr>
          <a:xfrm>
            <a:off x="6444208" y="2924944"/>
            <a:ext cx="1706605" cy="593085"/>
          </a:xfrm>
          <a:prstGeom prst="roundRect">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r>
              <a:rPr lang="fr-FR" sz="1600" dirty="0"/>
              <a:t>Gestion des utilisateurs</a:t>
            </a:r>
          </a:p>
        </p:txBody>
      </p:sp>
      <p:sp>
        <p:nvSpPr>
          <p:cNvPr id="14" name="Rounded Rectangle 13"/>
          <p:cNvSpPr/>
          <p:nvPr/>
        </p:nvSpPr>
        <p:spPr>
          <a:xfrm>
            <a:off x="3907600" y="4116344"/>
            <a:ext cx="2184456" cy="2336992"/>
          </a:xfrm>
          <a:prstGeom prst="roundRect">
            <a:avLst/>
          </a:prstGeom>
        </p:spPr>
        <p:style>
          <a:lnRef idx="1">
            <a:schemeClr val="accent3"/>
          </a:lnRef>
          <a:fillRef idx="2">
            <a:schemeClr val="accent3"/>
          </a:fillRef>
          <a:effectRef idx="1">
            <a:schemeClr val="accent3"/>
          </a:effectRef>
          <a:fontRef idx="minor">
            <a:schemeClr val="dk1"/>
          </a:fontRef>
        </p:style>
        <p:txBody>
          <a:bodyPr/>
          <a:lstStyle/>
          <a:p>
            <a:pPr algn="ctr">
              <a:defRPr/>
            </a:pPr>
            <a:r>
              <a:rPr lang="fr-FR" sz="1600" b="1" dirty="0"/>
              <a:t>Sites de gestion</a:t>
            </a:r>
          </a:p>
          <a:p>
            <a:pPr>
              <a:defRPr/>
            </a:pPr>
            <a:endParaRPr lang="fr-FR" sz="1600" dirty="0"/>
          </a:p>
          <a:p>
            <a:pPr>
              <a:defRPr/>
            </a:pPr>
            <a:r>
              <a:rPr lang="fr-FR" sz="1600" dirty="0"/>
              <a:t>Formulaires  Sites : Aires protégées, </a:t>
            </a:r>
            <a:r>
              <a:rPr lang="fr-FR" sz="1600" dirty="0" err="1"/>
              <a:t>Conc</a:t>
            </a:r>
            <a:r>
              <a:rPr lang="fr-FR" sz="1600" dirty="0"/>
              <a:t>. forestières</a:t>
            </a:r>
          </a:p>
          <a:p>
            <a:pPr>
              <a:defRPr/>
            </a:pPr>
            <a:endParaRPr lang="fr-FR" sz="1600" dirty="0"/>
          </a:p>
          <a:p>
            <a:pPr>
              <a:defRPr/>
            </a:pPr>
            <a:r>
              <a:rPr lang="fr-FR" sz="1600" dirty="0"/>
              <a:t>Partenaires:  </a:t>
            </a:r>
          </a:p>
          <a:p>
            <a:pPr>
              <a:defRPr/>
            </a:pPr>
            <a:r>
              <a:rPr lang="fr-FR" sz="1400" dirty="0"/>
              <a:t>FTI, RAPAC, TRAFFIC, Admin,  Privés, …</a:t>
            </a:r>
          </a:p>
        </p:txBody>
      </p:sp>
      <p:sp>
        <p:nvSpPr>
          <p:cNvPr id="15" name="Rounded Rectangle 14"/>
          <p:cNvSpPr/>
          <p:nvPr/>
        </p:nvSpPr>
        <p:spPr>
          <a:xfrm>
            <a:off x="6412598" y="4116344"/>
            <a:ext cx="2389247" cy="2336992"/>
          </a:xfrm>
          <a:prstGeom prst="roundRect">
            <a:avLst/>
          </a:prstGeom>
        </p:spPr>
        <p:style>
          <a:lnRef idx="1">
            <a:schemeClr val="accent3"/>
          </a:lnRef>
          <a:fillRef idx="2">
            <a:schemeClr val="accent3"/>
          </a:fillRef>
          <a:effectRef idx="1">
            <a:schemeClr val="accent3"/>
          </a:effectRef>
          <a:fontRef idx="minor">
            <a:schemeClr val="dk1"/>
          </a:fontRef>
        </p:style>
        <p:txBody>
          <a:bodyPr/>
          <a:lstStyle/>
          <a:p>
            <a:pPr>
              <a:defRPr/>
            </a:pPr>
            <a:r>
              <a:rPr lang="fr-FR" sz="1600" b="1" dirty="0"/>
              <a:t>Projets (en </a:t>
            </a:r>
            <a:r>
              <a:rPr lang="fr-FR" sz="1600" b="1" dirty="0" err="1"/>
              <a:t>dévlp</a:t>
            </a:r>
            <a:r>
              <a:rPr lang="fr-FR" sz="1600" b="1" dirty="0"/>
              <a:t>)</a:t>
            </a:r>
          </a:p>
          <a:p>
            <a:pPr>
              <a:defRPr/>
            </a:pPr>
            <a:r>
              <a:rPr lang="fr-FR" sz="1600" dirty="0"/>
              <a:t>REDD, FLEGT, </a:t>
            </a:r>
            <a:r>
              <a:rPr lang="fr-FR" sz="1600" dirty="0" err="1"/>
              <a:t>Biodiv</a:t>
            </a:r>
            <a:r>
              <a:rPr lang="fr-FR" sz="1600" dirty="0"/>
              <a:t>, </a:t>
            </a:r>
            <a:r>
              <a:rPr lang="fr-FR" sz="1600" dirty="0" err="1"/>
              <a:t>Capacity</a:t>
            </a:r>
            <a:r>
              <a:rPr lang="fr-FR" sz="1600" dirty="0"/>
              <a:t> building.</a:t>
            </a:r>
          </a:p>
          <a:p>
            <a:pPr>
              <a:defRPr/>
            </a:pPr>
            <a:endParaRPr lang="fr-FR" sz="1600" dirty="0"/>
          </a:p>
          <a:p>
            <a:pPr>
              <a:defRPr/>
            </a:pPr>
            <a:r>
              <a:rPr lang="fr-FR" sz="1600" b="1" dirty="0"/>
              <a:t>Experts</a:t>
            </a:r>
            <a:r>
              <a:rPr lang="fr-FR" sz="1600" dirty="0"/>
              <a:t> : personnes </a:t>
            </a:r>
            <a:r>
              <a:rPr lang="fr-FR" sz="1600" dirty="0" err="1"/>
              <a:t>ress</a:t>
            </a:r>
            <a:r>
              <a:rPr lang="fr-FR" sz="1600" dirty="0"/>
              <a:t>. Bassin du Congo.</a:t>
            </a:r>
          </a:p>
          <a:p>
            <a:pPr>
              <a:defRPr/>
            </a:pPr>
            <a:endParaRPr lang="fr-FR" sz="1600" dirty="0"/>
          </a:p>
          <a:p>
            <a:pPr>
              <a:defRPr/>
            </a:pPr>
            <a:r>
              <a:rPr lang="fr-FR" sz="1600" b="1" dirty="0"/>
              <a:t>Partenaires</a:t>
            </a:r>
            <a:r>
              <a:rPr lang="fr-FR" sz="1600" dirty="0"/>
              <a:t>:  </a:t>
            </a:r>
            <a:r>
              <a:rPr lang="fr-FR" sz="1400" dirty="0"/>
              <a:t>UN-REDD, BM, UE, ONG, …</a:t>
            </a:r>
          </a:p>
          <a:p>
            <a:pPr>
              <a:defRPr/>
            </a:pPr>
            <a:endParaRPr lang="fr-FR" sz="1600" dirty="0"/>
          </a:p>
        </p:txBody>
      </p:sp>
      <p:sp>
        <p:nvSpPr>
          <p:cNvPr id="16" name="Rounded Rectangle 15"/>
          <p:cNvSpPr/>
          <p:nvPr/>
        </p:nvSpPr>
        <p:spPr>
          <a:xfrm>
            <a:off x="1523448" y="4149080"/>
            <a:ext cx="2184456" cy="2108748"/>
          </a:xfrm>
          <a:prstGeom prst="roundRect">
            <a:avLst/>
          </a:prstGeom>
        </p:spPr>
        <p:style>
          <a:lnRef idx="1">
            <a:schemeClr val="accent3"/>
          </a:lnRef>
          <a:fillRef idx="2">
            <a:schemeClr val="accent3"/>
          </a:fillRef>
          <a:effectRef idx="1">
            <a:schemeClr val="accent3"/>
          </a:effectRef>
          <a:fontRef idx="minor">
            <a:schemeClr val="dk1"/>
          </a:fontRef>
        </p:style>
        <p:txBody>
          <a:bodyPr/>
          <a:lstStyle/>
          <a:p>
            <a:pPr algn="ctr">
              <a:defRPr/>
            </a:pPr>
            <a:r>
              <a:rPr lang="fr-FR" sz="1600" b="1" dirty="0"/>
              <a:t>Indicateurs Nationaux</a:t>
            </a:r>
          </a:p>
          <a:p>
            <a:pPr>
              <a:defRPr/>
            </a:pPr>
            <a:endParaRPr lang="fr-FR" sz="1600" dirty="0"/>
          </a:p>
          <a:p>
            <a:pPr>
              <a:defRPr/>
            </a:pPr>
            <a:r>
              <a:rPr lang="fr-FR" sz="1600" dirty="0" err="1"/>
              <a:t>Admin</a:t>
            </a:r>
            <a:r>
              <a:rPr lang="fr-FR" sz="1600" dirty="0"/>
              <a:t>. étatiques</a:t>
            </a:r>
          </a:p>
          <a:p>
            <a:pPr>
              <a:defRPr/>
            </a:pPr>
            <a:endParaRPr lang="fr-FR" sz="1600" dirty="0"/>
          </a:p>
          <a:p>
            <a:pPr>
              <a:defRPr/>
            </a:pPr>
            <a:r>
              <a:rPr lang="fr-FR" sz="1600" dirty="0"/>
              <a:t>Partenaires:  </a:t>
            </a:r>
            <a:r>
              <a:rPr lang="fr-FR" sz="1400" dirty="0"/>
              <a:t>Ministères, ONG, « l’International », …</a:t>
            </a:r>
          </a:p>
        </p:txBody>
      </p:sp>
      <p:sp>
        <p:nvSpPr>
          <p:cNvPr id="17" name="Oval 16"/>
          <p:cNvSpPr/>
          <p:nvPr/>
        </p:nvSpPr>
        <p:spPr>
          <a:xfrm>
            <a:off x="4180857" y="2515053"/>
            <a:ext cx="1638341" cy="1120272"/>
          </a:xfrm>
          <a:prstGeom prst="ellipse">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r>
              <a:rPr lang="fr-FR" sz="1600" dirty="0"/>
              <a:t>Base de données</a:t>
            </a:r>
          </a:p>
        </p:txBody>
      </p:sp>
      <p:sp>
        <p:nvSpPr>
          <p:cNvPr id="18" name="Rounded Rectangle 17"/>
          <p:cNvSpPr/>
          <p:nvPr/>
        </p:nvSpPr>
        <p:spPr>
          <a:xfrm>
            <a:off x="3975465" y="1196752"/>
            <a:ext cx="2116591" cy="729183"/>
          </a:xfrm>
          <a:prstGeom prst="roundRect">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r>
              <a:rPr lang="fr-FR" sz="1600" dirty="0"/>
              <a:t>Visualisation:</a:t>
            </a:r>
          </a:p>
          <a:p>
            <a:pPr algn="ctr">
              <a:buFontTx/>
              <a:buChar char="-"/>
              <a:defRPr/>
            </a:pPr>
            <a:r>
              <a:rPr lang="fr-FR" sz="1600" dirty="0"/>
              <a:t> Cartes</a:t>
            </a:r>
          </a:p>
          <a:p>
            <a:pPr algn="ctr">
              <a:buFontTx/>
              <a:buChar char="-"/>
              <a:defRPr/>
            </a:pPr>
            <a:r>
              <a:rPr lang="fr-FR" sz="1600" dirty="0"/>
              <a:t> Fiches</a:t>
            </a:r>
          </a:p>
        </p:txBody>
      </p:sp>
      <p:cxnSp>
        <p:nvCxnSpPr>
          <p:cNvPr id="23" name="Straight Arrow Connector 22"/>
          <p:cNvCxnSpPr>
            <a:stCxn id="16" idx="0"/>
            <a:endCxn id="17" idx="3"/>
          </p:cNvCxnSpPr>
          <p:nvPr/>
        </p:nvCxnSpPr>
        <p:spPr>
          <a:xfrm flipV="1">
            <a:off x="2615676" y="3471265"/>
            <a:ext cx="1805110" cy="67781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4" idx="0"/>
            <a:endCxn id="17" idx="4"/>
          </p:cNvCxnSpPr>
          <p:nvPr/>
        </p:nvCxnSpPr>
        <p:spPr>
          <a:xfrm flipV="1">
            <a:off x="4999828" y="3635325"/>
            <a:ext cx="200" cy="48101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5" idx="0"/>
            <a:endCxn id="17" idx="5"/>
          </p:cNvCxnSpPr>
          <p:nvPr/>
        </p:nvCxnSpPr>
        <p:spPr>
          <a:xfrm flipH="1" flipV="1">
            <a:off x="5579269" y="3471265"/>
            <a:ext cx="2027953" cy="64507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13" idx="1"/>
            <a:endCxn id="17" idx="6"/>
          </p:cNvCxnSpPr>
          <p:nvPr/>
        </p:nvCxnSpPr>
        <p:spPr>
          <a:xfrm flipH="1" flipV="1">
            <a:off x="5819198" y="3075189"/>
            <a:ext cx="625010" cy="14629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7" name="Rounded Rectangle 14"/>
          <p:cNvSpPr/>
          <p:nvPr/>
        </p:nvSpPr>
        <p:spPr>
          <a:xfrm>
            <a:off x="1331227" y="2636912"/>
            <a:ext cx="2252720" cy="856679"/>
          </a:xfrm>
          <a:prstGeom prst="roundRect">
            <a:avLst/>
          </a:prstGeom>
        </p:spPr>
        <p:style>
          <a:lnRef idx="1">
            <a:schemeClr val="accent3"/>
          </a:lnRef>
          <a:fillRef idx="2">
            <a:schemeClr val="accent3"/>
          </a:fillRef>
          <a:effectRef idx="1">
            <a:schemeClr val="accent3"/>
          </a:effectRef>
          <a:fontRef idx="minor">
            <a:schemeClr val="dk1"/>
          </a:fontRef>
        </p:style>
        <p:txBody>
          <a:bodyPr/>
          <a:lstStyle/>
          <a:p>
            <a:pPr>
              <a:defRPr/>
            </a:pPr>
            <a:r>
              <a:rPr lang="fr-FR" sz="1600" b="1" dirty="0"/>
              <a:t>Indicateurs Régionaux</a:t>
            </a:r>
          </a:p>
          <a:p>
            <a:pPr>
              <a:defRPr/>
            </a:pPr>
            <a:r>
              <a:rPr lang="fr-FR" sz="1600" dirty="0"/>
              <a:t>Déforestation, LC</a:t>
            </a:r>
          </a:p>
        </p:txBody>
      </p:sp>
      <p:cxnSp>
        <p:nvCxnSpPr>
          <p:cNvPr id="58" name="Straight Arrow Connector 22"/>
          <p:cNvCxnSpPr>
            <a:stCxn id="57" idx="3"/>
            <a:endCxn id="17" idx="2"/>
          </p:cNvCxnSpPr>
          <p:nvPr/>
        </p:nvCxnSpPr>
        <p:spPr>
          <a:xfrm>
            <a:off x="3583947" y="3065252"/>
            <a:ext cx="596910" cy="99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6" name="Flèche vers le haut 35"/>
          <p:cNvSpPr/>
          <p:nvPr/>
        </p:nvSpPr>
        <p:spPr>
          <a:xfrm>
            <a:off x="4867902" y="1889491"/>
            <a:ext cx="344047" cy="53139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600"/>
          </a:p>
        </p:txBody>
      </p:sp>
      <p:sp>
        <p:nvSpPr>
          <p:cNvPr id="38" name="Forme libre 37"/>
          <p:cNvSpPr/>
          <p:nvPr/>
        </p:nvSpPr>
        <p:spPr>
          <a:xfrm>
            <a:off x="1156509" y="2000099"/>
            <a:ext cx="8082484" cy="276773"/>
          </a:xfrm>
          <a:custGeom>
            <a:avLst/>
            <a:gdLst>
              <a:gd name="connsiteX0" fmla="*/ 0 w 8458200"/>
              <a:gd name="connsiteY0" fmla="*/ 209550 h 300037"/>
              <a:gd name="connsiteX1" fmla="*/ 314325 w 8458200"/>
              <a:gd name="connsiteY1" fmla="*/ 95250 h 300037"/>
              <a:gd name="connsiteX2" fmla="*/ 514350 w 8458200"/>
              <a:gd name="connsiteY2" fmla="*/ 123825 h 300037"/>
              <a:gd name="connsiteX3" fmla="*/ 857250 w 8458200"/>
              <a:gd name="connsiteY3" fmla="*/ 209550 h 300037"/>
              <a:gd name="connsiteX4" fmla="*/ 1114425 w 8458200"/>
              <a:gd name="connsiteY4" fmla="*/ 152400 h 300037"/>
              <a:gd name="connsiteX5" fmla="*/ 1428750 w 8458200"/>
              <a:gd name="connsiteY5" fmla="*/ 95250 h 300037"/>
              <a:gd name="connsiteX6" fmla="*/ 1857375 w 8458200"/>
              <a:gd name="connsiteY6" fmla="*/ 180975 h 300037"/>
              <a:gd name="connsiteX7" fmla="*/ 2143125 w 8458200"/>
              <a:gd name="connsiteY7" fmla="*/ 295275 h 300037"/>
              <a:gd name="connsiteX8" fmla="*/ 2428875 w 8458200"/>
              <a:gd name="connsiteY8" fmla="*/ 209550 h 300037"/>
              <a:gd name="connsiteX9" fmla="*/ 2800350 w 8458200"/>
              <a:gd name="connsiteY9" fmla="*/ 66675 h 300037"/>
              <a:gd name="connsiteX10" fmla="*/ 3086100 w 8458200"/>
              <a:gd name="connsiteY10" fmla="*/ 123825 h 300037"/>
              <a:gd name="connsiteX11" fmla="*/ 3286125 w 8458200"/>
              <a:gd name="connsiteY11" fmla="*/ 180975 h 300037"/>
              <a:gd name="connsiteX12" fmla="*/ 3600450 w 8458200"/>
              <a:gd name="connsiteY12" fmla="*/ 209550 h 300037"/>
              <a:gd name="connsiteX13" fmla="*/ 4000500 w 8458200"/>
              <a:gd name="connsiteY13" fmla="*/ 266700 h 300037"/>
              <a:gd name="connsiteX14" fmla="*/ 4286250 w 8458200"/>
              <a:gd name="connsiteY14" fmla="*/ 123825 h 300037"/>
              <a:gd name="connsiteX15" fmla="*/ 4629150 w 8458200"/>
              <a:gd name="connsiteY15" fmla="*/ 9525 h 300037"/>
              <a:gd name="connsiteX16" fmla="*/ 5172075 w 8458200"/>
              <a:gd name="connsiteY16" fmla="*/ 180975 h 300037"/>
              <a:gd name="connsiteX17" fmla="*/ 5514975 w 8458200"/>
              <a:gd name="connsiteY17" fmla="*/ 266700 h 300037"/>
              <a:gd name="connsiteX18" fmla="*/ 5800725 w 8458200"/>
              <a:gd name="connsiteY18" fmla="*/ 123825 h 300037"/>
              <a:gd name="connsiteX19" fmla="*/ 6057900 w 8458200"/>
              <a:gd name="connsiteY19" fmla="*/ 152400 h 300037"/>
              <a:gd name="connsiteX20" fmla="*/ 6257925 w 8458200"/>
              <a:gd name="connsiteY20" fmla="*/ 238125 h 300037"/>
              <a:gd name="connsiteX21" fmla="*/ 6800850 w 8458200"/>
              <a:gd name="connsiteY21" fmla="*/ 180975 h 300037"/>
              <a:gd name="connsiteX22" fmla="*/ 6886575 w 8458200"/>
              <a:gd name="connsiteY22" fmla="*/ 66675 h 300037"/>
              <a:gd name="connsiteX23" fmla="*/ 7086600 w 8458200"/>
              <a:gd name="connsiteY23" fmla="*/ 152400 h 300037"/>
              <a:gd name="connsiteX24" fmla="*/ 7458075 w 8458200"/>
              <a:gd name="connsiteY24" fmla="*/ 180975 h 300037"/>
              <a:gd name="connsiteX25" fmla="*/ 8143875 w 8458200"/>
              <a:gd name="connsiteY25" fmla="*/ 209550 h 300037"/>
              <a:gd name="connsiteX26" fmla="*/ 8458200 w 8458200"/>
              <a:gd name="connsiteY26" fmla="*/ 152400 h 30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458200" h="300037">
                <a:moveTo>
                  <a:pt x="0" y="209550"/>
                </a:moveTo>
                <a:cubicBezTo>
                  <a:pt x="114300" y="159544"/>
                  <a:pt x="228600" y="109538"/>
                  <a:pt x="314325" y="95250"/>
                </a:cubicBezTo>
                <a:cubicBezTo>
                  <a:pt x="400050" y="80962"/>
                  <a:pt x="423862" y="104775"/>
                  <a:pt x="514350" y="123825"/>
                </a:cubicBezTo>
                <a:cubicBezTo>
                  <a:pt x="604838" y="142875"/>
                  <a:pt x="757238" y="204788"/>
                  <a:pt x="857250" y="209550"/>
                </a:cubicBezTo>
                <a:cubicBezTo>
                  <a:pt x="957262" y="214312"/>
                  <a:pt x="1019175" y="171450"/>
                  <a:pt x="1114425" y="152400"/>
                </a:cubicBezTo>
                <a:cubicBezTo>
                  <a:pt x="1209675" y="133350"/>
                  <a:pt x="1304925" y="90488"/>
                  <a:pt x="1428750" y="95250"/>
                </a:cubicBezTo>
                <a:cubicBezTo>
                  <a:pt x="1552575" y="100012"/>
                  <a:pt x="1738313" y="147638"/>
                  <a:pt x="1857375" y="180975"/>
                </a:cubicBezTo>
                <a:cubicBezTo>
                  <a:pt x="1976437" y="214312"/>
                  <a:pt x="2047875" y="290513"/>
                  <a:pt x="2143125" y="295275"/>
                </a:cubicBezTo>
                <a:cubicBezTo>
                  <a:pt x="2238375" y="300037"/>
                  <a:pt x="2319337" y="247650"/>
                  <a:pt x="2428875" y="209550"/>
                </a:cubicBezTo>
                <a:cubicBezTo>
                  <a:pt x="2538413" y="171450"/>
                  <a:pt x="2690813" y="80962"/>
                  <a:pt x="2800350" y="66675"/>
                </a:cubicBezTo>
                <a:cubicBezTo>
                  <a:pt x="2909887" y="52388"/>
                  <a:pt x="3005138" y="104775"/>
                  <a:pt x="3086100" y="123825"/>
                </a:cubicBezTo>
                <a:cubicBezTo>
                  <a:pt x="3167062" y="142875"/>
                  <a:pt x="3200400" y="166687"/>
                  <a:pt x="3286125" y="180975"/>
                </a:cubicBezTo>
                <a:cubicBezTo>
                  <a:pt x="3371850" y="195263"/>
                  <a:pt x="3481388" y="195263"/>
                  <a:pt x="3600450" y="209550"/>
                </a:cubicBezTo>
                <a:cubicBezTo>
                  <a:pt x="3719512" y="223837"/>
                  <a:pt x="3886200" y="280988"/>
                  <a:pt x="4000500" y="266700"/>
                </a:cubicBezTo>
                <a:cubicBezTo>
                  <a:pt x="4114800" y="252412"/>
                  <a:pt x="4181475" y="166688"/>
                  <a:pt x="4286250" y="123825"/>
                </a:cubicBezTo>
                <a:cubicBezTo>
                  <a:pt x="4391025" y="80963"/>
                  <a:pt x="4481513" y="0"/>
                  <a:pt x="4629150" y="9525"/>
                </a:cubicBezTo>
                <a:cubicBezTo>
                  <a:pt x="4776787" y="19050"/>
                  <a:pt x="5024437" y="138112"/>
                  <a:pt x="5172075" y="180975"/>
                </a:cubicBezTo>
                <a:cubicBezTo>
                  <a:pt x="5319713" y="223838"/>
                  <a:pt x="5410200" y="276225"/>
                  <a:pt x="5514975" y="266700"/>
                </a:cubicBezTo>
                <a:cubicBezTo>
                  <a:pt x="5619750" y="257175"/>
                  <a:pt x="5710237" y="142875"/>
                  <a:pt x="5800725" y="123825"/>
                </a:cubicBezTo>
                <a:cubicBezTo>
                  <a:pt x="5891213" y="104775"/>
                  <a:pt x="5981700" y="133350"/>
                  <a:pt x="6057900" y="152400"/>
                </a:cubicBezTo>
                <a:cubicBezTo>
                  <a:pt x="6134100" y="171450"/>
                  <a:pt x="6134100" y="233363"/>
                  <a:pt x="6257925" y="238125"/>
                </a:cubicBezTo>
                <a:cubicBezTo>
                  <a:pt x="6381750" y="242887"/>
                  <a:pt x="6696075" y="209550"/>
                  <a:pt x="6800850" y="180975"/>
                </a:cubicBezTo>
                <a:cubicBezTo>
                  <a:pt x="6905625" y="152400"/>
                  <a:pt x="6838950" y="71437"/>
                  <a:pt x="6886575" y="66675"/>
                </a:cubicBezTo>
                <a:cubicBezTo>
                  <a:pt x="6934200" y="61913"/>
                  <a:pt x="6991350" y="133350"/>
                  <a:pt x="7086600" y="152400"/>
                </a:cubicBezTo>
                <a:cubicBezTo>
                  <a:pt x="7181850" y="171450"/>
                  <a:pt x="7281863" y="171450"/>
                  <a:pt x="7458075" y="180975"/>
                </a:cubicBezTo>
                <a:cubicBezTo>
                  <a:pt x="7634288" y="190500"/>
                  <a:pt x="7977188" y="214312"/>
                  <a:pt x="8143875" y="209550"/>
                </a:cubicBezTo>
                <a:cubicBezTo>
                  <a:pt x="8310562" y="204788"/>
                  <a:pt x="8384381" y="178594"/>
                  <a:pt x="8458200" y="152400"/>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BE" sz="1600"/>
          </a:p>
        </p:txBody>
      </p:sp>
      <p:sp>
        <p:nvSpPr>
          <p:cNvPr id="19" name="Forme libre 18"/>
          <p:cNvSpPr/>
          <p:nvPr/>
        </p:nvSpPr>
        <p:spPr>
          <a:xfrm>
            <a:off x="800054" y="1042685"/>
            <a:ext cx="8164433" cy="5658474"/>
          </a:xfrm>
          <a:custGeom>
            <a:avLst/>
            <a:gdLst>
              <a:gd name="connsiteX0" fmla="*/ 400050 w 8420100"/>
              <a:gd name="connsiteY0" fmla="*/ 4400550 h 6134100"/>
              <a:gd name="connsiteX1" fmla="*/ 514350 w 8420100"/>
              <a:gd name="connsiteY1" fmla="*/ 4838700 h 6134100"/>
              <a:gd name="connsiteX2" fmla="*/ 609600 w 8420100"/>
              <a:gd name="connsiteY2" fmla="*/ 5067300 h 6134100"/>
              <a:gd name="connsiteX3" fmla="*/ 704850 w 8420100"/>
              <a:gd name="connsiteY3" fmla="*/ 5467350 h 6134100"/>
              <a:gd name="connsiteX4" fmla="*/ 914400 w 8420100"/>
              <a:gd name="connsiteY4" fmla="*/ 5791200 h 6134100"/>
              <a:gd name="connsiteX5" fmla="*/ 1562100 w 8420100"/>
              <a:gd name="connsiteY5" fmla="*/ 5848350 h 6134100"/>
              <a:gd name="connsiteX6" fmla="*/ 1828800 w 8420100"/>
              <a:gd name="connsiteY6" fmla="*/ 5905500 h 6134100"/>
              <a:gd name="connsiteX7" fmla="*/ 2457450 w 8420100"/>
              <a:gd name="connsiteY7" fmla="*/ 6019800 h 6134100"/>
              <a:gd name="connsiteX8" fmla="*/ 3048000 w 8420100"/>
              <a:gd name="connsiteY8" fmla="*/ 6019800 h 6134100"/>
              <a:gd name="connsiteX9" fmla="*/ 3371850 w 8420100"/>
              <a:gd name="connsiteY9" fmla="*/ 5981700 h 6134100"/>
              <a:gd name="connsiteX10" fmla="*/ 3924300 w 8420100"/>
              <a:gd name="connsiteY10" fmla="*/ 5943600 h 6134100"/>
              <a:gd name="connsiteX11" fmla="*/ 4438650 w 8420100"/>
              <a:gd name="connsiteY11" fmla="*/ 6019800 h 6134100"/>
              <a:gd name="connsiteX12" fmla="*/ 5238750 w 8420100"/>
              <a:gd name="connsiteY12" fmla="*/ 6057900 h 6134100"/>
              <a:gd name="connsiteX13" fmla="*/ 6134100 w 8420100"/>
              <a:gd name="connsiteY13" fmla="*/ 6134100 h 6134100"/>
              <a:gd name="connsiteX14" fmla="*/ 7143750 w 8420100"/>
              <a:gd name="connsiteY14" fmla="*/ 6057900 h 6134100"/>
              <a:gd name="connsiteX15" fmla="*/ 7486650 w 8420100"/>
              <a:gd name="connsiteY15" fmla="*/ 6038850 h 6134100"/>
              <a:gd name="connsiteX16" fmla="*/ 7810500 w 8420100"/>
              <a:gd name="connsiteY16" fmla="*/ 6000750 h 6134100"/>
              <a:gd name="connsiteX17" fmla="*/ 8077200 w 8420100"/>
              <a:gd name="connsiteY17" fmla="*/ 5829300 h 6134100"/>
              <a:gd name="connsiteX18" fmla="*/ 8229600 w 8420100"/>
              <a:gd name="connsiteY18" fmla="*/ 5600700 h 6134100"/>
              <a:gd name="connsiteX19" fmla="*/ 8343900 w 8420100"/>
              <a:gd name="connsiteY19" fmla="*/ 5162550 h 6134100"/>
              <a:gd name="connsiteX20" fmla="*/ 8420100 w 8420100"/>
              <a:gd name="connsiteY20" fmla="*/ 4552950 h 6134100"/>
              <a:gd name="connsiteX21" fmla="*/ 8420100 w 8420100"/>
              <a:gd name="connsiteY21" fmla="*/ 4057650 h 6134100"/>
              <a:gd name="connsiteX22" fmla="*/ 8191500 w 8420100"/>
              <a:gd name="connsiteY22" fmla="*/ 3429000 h 6134100"/>
              <a:gd name="connsiteX23" fmla="*/ 8172450 w 8420100"/>
              <a:gd name="connsiteY23" fmla="*/ 3067050 h 6134100"/>
              <a:gd name="connsiteX24" fmla="*/ 8153400 w 8420100"/>
              <a:gd name="connsiteY24" fmla="*/ 2933700 h 6134100"/>
              <a:gd name="connsiteX25" fmla="*/ 8153400 w 8420100"/>
              <a:gd name="connsiteY25" fmla="*/ 2533650 h 6134100"/>
              <a:gd name="connsiteX26" fmla="*/ 8096250 w 8420100"/>
              <a:gd name="connsiteY26" fmla="*/ 2286000 h 6134100"/>
              <a:gd name="connsiteX27" fmla="*/ 7962900 w 8420100"/>
              <a:gd name="connsiteY27" fmla="*/ 2095500 h 6134100"/>
              <a:gd name="connsiteX28" fmla="*/ 7810500 w 8420100"/>
              <a:gd name="connsiteY28" fmla="*/ 2019300 h 6134100"/>
              <a:gd name="connsiteX29" fmla="*/ 7734300 w 8420100"/>
              <a:gd name="connsiteY29" fmla="*/ 2000250 h 6134100"/>
              <a:gd name="connsiteX30" fmla="*/ 7658100 w 8420100"/>
              <a:gd name="connsiteY30" fmla="*/ 1962150 h 6134100"/>
              <a:gd name="connsiteX31" fmla="*/ 7658100 w 8420100"/>
              <a:gd name="connsiteY31" fmla="*/ 1962150 h 6134100"/>
              <a:gd name="connsiteX32" fmla="*/ 6819900 w 8420100"/>
              <a:gd name="connsiteY32" fmla="*/ 1771650 h 6134100"/>
              <a:gd name="connsiteX33" fmla="*/ 6724650 w 8420100"/>
              <a:gd name="connsiteY33" fmla="*/ 1600200 h 6134100"/>
              <a:gd name="connsiteX34" fmla="*/ 6534150 w 8420100"/>
              <a:gd name="connsiteY34" fmla="*/ 1352550 h 6134100"/>
              <a:gd name="connsiteX35" fmla="*/ 6210300 w 8420100"/>
              <a:gd name="connsiteY35" fmla="*/ 1143000 h 6134100"/>
              <a:gd name="connsiteX36" fmla="*/ 5981700 w 8420100"/>
              <a:gd name="connsiteY36" fmla="*/ 895350 h 6134100"/>
              <a:gd name="connsiteX37" fmla="*/ 5848350 w 8420100"/>
              <a:gd name="connsiteY37" fmla="*/ 590550 h 6134100"/>
              <a:gd name="connsiteX38" fmla="*/ 5867400 w 8420100"/>
              <a:gd name="connsiteY38" fmla="*/ 247650 h 6134100"/>
              <a:gd name="connsiteX39" fmla="*/ 5429250 w 8420100"/>
              <a:gd name="connsiteY39" fmla="*/ 19050 h 6134100"/>
              <a:gd name="connsiteX40" fmla="*/ 4286250 w 8420100"/>
              <a:gd name="connsiteY40" fmla="*/ 0 h 6134100"/>
              <a:gd name="connsiteX41" fmla="*/ 3638550 w 8420100"/>
              <a:gd name="connsiteY41" fmla="*/ 57150 h 6134100"/>
              <a:gd name="connsiteX42" fmla="*/ 3067050 w 8420100"/>
              <a:gd name="connsiteY42" fmla="*/ 114300 h 6134100"/>
              <a:gd name="connsiteX43" fmla="*/ 2819400 w 8420100"/>
              <a:gd name="connsiteY43" fmla="*/ 457200 h 6134100"/>
              <a:gd name="connsiteX44" fmla="*/ 2686050 w 8420100"/>
              <a:gd name="connsiteY44" fmla="*/ 933450 h 6134100"/>
              <a:gd name="connsiteX45" fmla="*/ 2343150 w 8420100"/>
              <a:gd name="connsiteY45" fmla="*/ 952500 h 6134100"/>
              <a:gd name="connsiteX46" fmla="*/ 2095500 w 8420100"/>
              <a:gd name="connsiteY46" fmla="*/ 666750 h 6134100"/>
              <a:gd name="connsiteX47" fmla="*/ 2019300 w 8420100"/>
              <a:gd name="connsiteY47" fmla="*/ 838200 h 6134100"/>
              <a:gd name="connsiteX48" fmla="*/ 1695450 w 8420100"/>
              <a:gd name="connsiteY48" fmla="*/ 952500 h 6134100"/>
              <a:gd name="connsiteX49" fmla="*/ 1695450 w 8420100"/>
              <a:gd name="connsiteY49" fmla="*/ 952500 h 6134100"/>
              <a:gd name="connsiteX50" fmla="*/ 1181100 w 8420100"/>
              <a:gd name="connsiteY50" fmla="*/ 1143000 h 6134100"/>
              <a:gd name="connsiteX51" fmla="*/ 1066800 w 8420100"/>
              <a:gd name="connsiteY51" fmla="*/ 1295400 h 6134100"/>
              <a:gd name="connsiteX52" fmla="*/ 895350 w 8420100"/>
              <a:gd name="connsiteY52" fmla="*/ 1543050 h 6134100"/>
              <a:gd name="connsiteX53" fmla="*/ 571500 w 8420100"/>
              <a:gd name="connsiteY53" fmla="*/ 1695450 h 6134100"/>
              <a:gd name="connsiteX54" fmla="*/ 323850 w 8420100"/>
              <a:gd name="connsiteY54" fmla="*/ 1847850 h 6134100"/>
              <a:gd name="connsiteX55" fmla="*/ 323850 w 8420100"/>
              <a:gd name="connsiteY55" fmla="*/ 1847850 h 6134100"/>
              <a:gd name="connsiteX56" fmla="*/ 76200 w 8420100"/>
              <a:gd name="connsiteY56" fmla="*/ 2305050 h 6134100"/>
              <a:gd name="connsiteX57" fmla="*/ 76200 w 8420100"/>
              <a:gd name="connsiteY57" fmla="*/ 2590800 h 6134100"/>
              <a:gd name="connsiteX58" fmla="*/ 0 w 8420100"/>
              <a:gd name="connsiteY58" fmla="*/ 2876550 h 6134100"/>
              <a:gd name="connsiteX59" fmla="*/ 0 w 8420100"/>
              <a:gd name="connsiteY59" fmla="*/ 3181350 h 6134100"/>
              <a:gd name="connsiteX60" fmla="*/ 57150 w 8420100"/>
              <a:gd name="connsiteY60" fmla="*/ 3352800 h 6134100"/>
              <a:gd name="connsiteX61" fmla="*/ 190500 w 8420100"/>
              <a:gd name="connsiteY61" fmla="*/ 3581400 h 6134100"/>
              <a:gd name="connsiteX62" fmla="*/ 247650 w 8420100"/>
              <a:gd name="connsiteY62" fmla="*/ 3695700 h 6134100"/>
              <a:gd name="connsiteX63" fmla="*/ 190500 w 8420100"/>
              <a:gd name="connsiteY63" fmla="*/ 4000500 h 6134100"/>
              <a:gd name="connsiteX64" fmla="*/ 266700 w 8420100"/>
              <a:gd name="connsiteY64" fmla="*/ 4305300 h 6134100"/>
              <a:gd name="connsiteX65" fmla="*/ 400050 w 8420100"/>
              <a:gd name="connsiteY65" fmla="*/ 4400550 h 6134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8420100" h="6134100">
                <a:moveTo>
                  <a:pt x="400050" y="4400550"/>
                </a:moveTo>
                <a:lnTo>
                  <a:pt x="514350" y="4838700"/>
                </a:lnTo>
                <a:lnTo>
                  <a:pt x="609600" y="5067300"/>
                </a:lnTo>
                <a:lnTo>
                  <a:pt x="704850" y="5467350"/>
                </a:lnTo>
                <a:lnTo>
                  <a:pt x="914400" y="5791200"/>
                </a:lnTo>
                <a:lnTo>
                  <a:pt x="1562100" y="5848350"/>
                </a:lnTo>
                <a:lnTo>
                  <a:pt x="1828800" y="5905500"/>
                </a:lnTo>
                <a:lnTo>
                  <a:pt x="2457450" y="6019800"/>
                </a:lnTo>
                <a:lnTo>
                  <a:pt x="3048000" y="6019800"/>
                </a:lnTo>
                <a:lnTo>
                  <a:pt x="3371850" y="5981700"/>
                </a:lnTo>
                <a:lnTo>
                  <a:pt x="3924300" y="5943600"/>
                </a:lnTo>
                <a:lnTo>
                  <a:pt x="4438650" y="6019800"/>
                </a:lnTo>
                <a:lnTo>
                  <a:pt x="5238750" y="6057900"/>
                </a:lnTo>
                <a:lnTo>
                  <a:pt x="6134100" y="6134100"/>
                </a:lnTo>
                <a:lnTo>
                  <a:pt x="7143750" y="6057900"/>
                </a:lnTo>
                <a:lnTo>
                  <a:pt x="7486650" y="6038850"/>
                </a:lnTo>
                <a:lnTo>
                  <a:pt x="7810500" y="6000750"/>
                </a:lnTo>
                <a:lnTo>
                  <a:pt x="8077200" y="5829300"/>
                </a:lnTo>
                <a:lnTo>
                  <a:pt x="8229600" y="5600700"/>
                </a:lnTo>
                <a:lnTo>
                  <a:pt x="8343900" y="5162550"/>
                </a:lnTo>
                <a:lnTo>
                  <a:pt x="8420100" y="4552950"/>
                </a:lnTo>
                <a:lnTo>
                  <a:pt x="8420100" y="4057650"/>
                </a:lnTo>
                <a:lnTo>
                  <a:pt x="8191500" y="3429000"/>
                </a:lnTo>
                <a:lnTo>
                  <a:pt x="8172450" y="3067050"/>
                </a:lnTo>
                <a:lnTo>
                  <a:pt x="8153400" y="2933700"/>
                </a:lnTo>
                <a:lnTo>
                  <a:pt x="8153400" y="2533650"/>
                </a:lnTo>
                <a:lnTo>
                  <a:pt x="8096250" y="2286000"/>
                </a:lnTo>
                <a:lnTo>
                  <a:pt x="7962900" y="2095500"/>
                </a:lnTo>
                <a:cubicBezTo>
                  <a:pt x="7912100" y="2070100"/>
                  <a:pt x="7862927" y="2041145"/>
                  <a:pt x="7810500" y="2019300"/>
                </a:cubicBezTo>
                <a:cubicBezTo>
                  <a:pt x="7786332" y="2009230"/>
                  <a:pt x="7758815" y="2009443"/>
                  <a:pt x="7734300" y="2000250"/>
                </a:cubicBezTo>
                <a:cubicBezTo>
                  <a:pt x="7707710" y="1990279"/>
                  <a:pt x="7658100" y="1962150"/>
                  <a:pt x="7658100" y="1962150"/>
                </a:cubicBezTo>
                <a:lnTo>
                  <a:pt x="7658100" y="1962150"/>
                </a:lnTo>
                <a:lnTo>
                  <a:pt x="6819900" y="1771650"/>
                </a:lnTo>
                <a:lnTo>
                  <a:pt x="6724650" y="1600200"/>
                </a:lnTo>
                <a:lnTo>
                  <a:pt x="6534150" y="1352550"/>
                </a:lnTo>
                <a:lnTo>
                  <a:pt x="6210300" y="1143000"/>
                </a:lnTo>
                <a:lnTo>
                  <a:pt x="5981700" y="895350"/>
                </a:lnTo>
                <a:lnTo>
                  <a:pt x="5848350" y="590550"/>
                </a:lnTo>
                <a:lnTo>
                  <a:pt x="5867400" y="247650"/>
                </a:lnTo>
                <a:lnTo>
                  <a:pt x="5429250" y="19050"/>
                </a:lnTo>
                <a:lnTo>
                  <a:pt x="4286250" y="0"/>
                </a:lnTo>
                <a:lnTo>
                  <a:pt x="3638550" y="57150"/>
                </a:lnTo>
                <a:lnTo>
                  <a:pt x="3067050" y="114300"/>
                </a:lnTo>
                <a:lnTo>
                  <a:pt x="2819400" y="457200"/>
                </a:lnTo>
                <a:lnTo>
                  <a:pt x="2686050" y="933450"/>
                </a:lnTo>
                <a:lnTo>
                  <a:pt x="2343150" y="952500"/>
                </a:lnTo>
                <a:lnTo>
                  <a:pt x="2095500" y="666750"/>
                </a:lnTo>
                <a:lnTo>
                  <a:pt x="2019300" y="838200"/>
                </a:lnTo>
                <a:lnTo>
                  <a:pt x="1695450" y="952500"/>
                </a:lnTo>
                <a:lnTo>
                  <a:pt x="1695450" y="952500"/>
                </a:lnTo>
                <a:lnTo>
                  <a:pt x="1181100" y="1143000"/>
                </a:lnTo>
                <a:lnTo>
                  <a:pt x="1066800" y="1295400"/>
                </a:lnTo>
                <a:lnTo>
                  <a:pt x="895350" y="1543050"/>
                </a:lnTo>
                <a:lnTo>
                  <a:pt x="571500" y="1695450"/>
                </a:lnTo>
                <a:lnTo>
                  <a:pt x="323850" y="1847850"/>
                </a:lnTo>
                <a:lnTo>
                  <a:pt x="323850" y="1847850"/>
                </a:lnTo>
                <a:lnTo>
                  <a:pt x="76200" y="2305050"/>
                </a:lnTo>
                <a:lnTo>
                  <a:pt x="76200" y="2590800"/>
                </a:lnTo>
                <a:lnTo>
                  <a:pt x="0" y="2876550"/>
                </a:lnTo>
                <a:lnTo>
                  <a:pt x="0" y="3181350"/>
                </a:lnTo>
                <a:lnTo>
                  <a:pt x="57150" y="3352800"/>
                </a:lnTo>
                <a:lnTo>
                  <a:pt x="190500" y="3581400"/>
                </a:lnTo>
                <a:lnTo>
                  <a:pt x="247650" y="3695700"/>
                </a:lnTo>
                <a:lnTo>
                  <a:pt x="190500" y="4000500"/>
                </a:lnTo>
                <a:lnTo>
                  <a:pt x="266700" y="4305300"/>
                </a:lnTo>
                <a:lnTo>
                  <a:pt x="400050" y="4400550"/>
                </a:lnTo>
                <a:close/>
              </a:path>
            </a:pathLst>
          </a:custGeom>
          <a:solidFill>
            <a:schemeClr val="accent5">
              <a:lumMod val="40000"/>
              <a:lumOff val="60000"/>
              <a:alpha val="23000"/>
            </a:schemeClr>
          </a:solidFill>
          <a:ln>
            <a:solidFill>
              <a:schemeClr val="tx2">
                <a:lumMod val="40000"/>
                <a:lumOff val="60000"/>
                <a:alpha val="8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600" dirty="0"/>
          </a:p>
        </p:txBody>
      </p:sp>
    </p:spTree>
    <p:extLst>
      <p:ext uri="{BB962C8B-B14F-4D97-AF65-F5344CB8AC3E}">
        <p14:creationId xmlns:p14="http://schemas.microsoft.com/office/powerpoint/2010/main" val="3029724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right)">
                                      <p:cBhvr>
                                        <p:cTn id="7" dur="1000"/>
                                        <p:tgtEl>
                                          <p:spTgt spid="38"/>
                                        </p:tgtEl>
                                      </p:cBhvr>
                                    </p:animEffect>
                                  </p:childTnLst>
                                </p:cTn>
                              </p:par>
                            </p:childTnLst>
                          </p:cTn>
                        </p:par>
                        <p:par>
                          <p:cTn id="8" fill="hold">
                            <p:stCondLst>
                              <p:cond delay="1000"/>
                            </p:stCondLst>
                            <p:childTnLst>
                              <p:par>
                                <p:cTn id="9" presetID="22" presetClass="entr" presetSubtype="1" fill="hold" grpId="0" nodeType="afterEffect">
                                  <p:stCondLst>
                                    <p:cond delay="50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1000"/>
                                        <p:tgtEl>
                                          <p:spTgt spid="19"/>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7"/>
                                        </p:tgtEl>
                                        <p:attrNameLst>
                                          <p:attrName>style.visibility</p:attrName>
                                        </p:attrNameLst>
                                      </p:cBhvr>
                                      <p:to>
                                        <p:strVal val="visible"/>
                                      </p:to>
                                    </p:set>
                                  </p:childTnLst>
                                </p:cTn>
                              </p:par>
                            </p:childTnLst>
                          </p:cTn>
                        </p:par>
                        <p:par>
                          <p:cTn id="16" fill="hold">
                            <p:stCondLst>
                              <p:cond delay="0"/>
                            </p:stCondLst>
                            <p:childTnLst>
                              <p:par>
                                <p:cTn id="17" presetID="22" presetClass="entr" presetSubtype="4"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down)">
                                      <p:cBhvr>
                                        <p:cTn id="19" dur="500"/>
                                        <p:tgtEl>
                                          <p:spTgt spid="3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2"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right)">
                                      <p:cBhvr>
                                        <p:cTn id="24" dur="500"/>
                                        <p:tgtEl>
                                          <p:spTgt spid="13"/>
                                        </p:tgtEl>
                                      </p:cBhvr>
                                    </p:animEffect>
                                  </p:childTnLst>
                                </p:cTn>
                              </p:par>
                            </p:childTnLst>
                          </p:cTn>
                        </p:par>
                        <p:par>
                          <p:cTn id="25" fill="hold">
                            <p:stCondLst>
                              <p:cond delay="500"/>
                            </p:stCondLst>
                            <p:childTnLst>
                              <p:par>
                                <p:cTn id="26" presetID="22" presetClass="entr" presetSubtype="2" fill="hold" nodeType="after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wipe(right)">
                                      <p:cBhvr>
                                        <p:cTn id="28" dur="500"/>
                                        <p:tgtEl>
                                          <p:spTgt spid="31"/>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57"/>
                                        </p:tgtEl>
                                        <p:attrNameLst>
                                          <p:attrName>style.visibility</p:attrName>
                                        </p:attrNameLst>
                                      </p:cBhvr>
                                      <p:to>
                                        <p:strVal val="visible"/>
                                      </p:to>
                                    </p:set>
                                    <p:animEffect transition="in" filter="wipe(left)">
                                      <p:cBhvr>
                                        <p:cTn id="33" dur="500"/>
                                        <p:tgtEl>
                                          <p:spTgt spid="57"/>
                                        </p:tgtEl>
                                      </p:cBhvr>
                                    </p:animEffect>
                                  </p:childTnLst>
                                </p:cTn>
                              </p:par>
                            </p:childTnLst>
                          </p:cTn>
                        </p:par>
                        <p:par>
                          <p:cTn id="34" fill="hold">
                            <p:stCondLst>
                              <p:cond delay="500"/>
                            </p:stCondLst>
                            <p:childTnLst>
                              <p:par>
                                <p:cTn id="35" presetID="22" presetClass="entr" presetSubtype="8"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Effect transition="in" filter="wipe(left)">
                                      <p:cBhvr>
                                        <p:cTn id="37" dur="500"/>
                                        <p:tgtEl>
                                          <p:spTgt spid="58"/>
                                        </p:tgtEl>
                                      </p:cBhvr>
                                    </p:animEffect>
                                  </p:childTnLst>
                                </p:cTn>
                              </p:par>
                            </p:childTnLst>
                          </p:cTn>
                        </p:par>
                        <p:par>
                          <p:cTn id="38" fill="hold">
                            <p:stCondLst>
                              <p:cond delay="1000"/>
                            </p:stCondLst>
                            <p:childTnLst>
                              <p:par>
                                <p:cTn id="39" presetID="22" presetClass="entr" presetSubtype="4" fill="hold" grpId="0" nodeType="afterEffect">
                                  <p:stCondLst>
                                    <p:cond delay="500"/>
                                  </p:stCondLst>
                                  <p:childTnLst>
                                    <p:set>
                                      <p:cBhvr>
                                        <p:cTn id="40" dur="1" fill="hold">
                                          <p:stCondLst>
                                            <p:cond delay="0"/>
                                          </p:stCondLst>
                                        </p:cTn>
                                        <p:tgtEl>
                                          <p:spTgt spid="16"/>
                                        </p:tgtEl>
                                        <p:attrNameLst>
                                          <p:attrName>style.visibility</p:attrName>
                                        </p:attrNameLst>
                                      </p:cBhvr>
                                      <p:to>
                                        <p:strVal val="visible"/>
                                      </p:to>
                                    </p:set>
                                    <p:animEffect transition="in" filter="wipe(down)">
                                      <p:cBhvr>
                                        <p:cTn id="41" dur="500"/>
                                        <p:tgtEl>
                                          <p:spTgt spid="16"/>
                                        </p:tgtEl>
                                      </p:cBhvr>
                                    </p:animEffect>
                                  </p:childTnLst>
                                </p:cTn>
                              </p:par>
                            </p:childTnLst>
                          </p:cTn>
                        </p:par>
                        <p:par>
                          <p:cTn id="42" fill="hold">
                            <p:stCondLst>
                              <p:cond delay="2000"/>
                            </p:stCondLst>
                            <p:childTnLst>
                              <p:par>
                                <p:cTn id="43" presetID="22" presetClass="entr" presetSubtype="4" fill="hold" nodeType="after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wipe(down)">
                                      <p:cBhvr>
                                        <p:cTn id="45" dur="500"/>
                                        <p:tgtEl>
                                          <p:spTgt spid="23"/>
                                        </p:tgtEl>
                                      </p:cBhvr>
                                    </p:animEffect>
                                  </p:childTnLst>
                                </p:cTn>
                              </p:par>
                            </p:childTnLst>
                          </p:cTn>
                        </p:par>
                        <p:par>
                          <p:cTn id="46" fill="hold">
                            <p:stCondLst>
                              <p:cond delay="2500"/>
                            </p:stCondLst>
                            <p:childTnLst>
                              <p:par>
                                <p:cTn id="47" presetID="22" presetClass="entr" presetSubtype="4" fill="hold" grpId="0" nodeType="afterEffect">
                                  <p:stCondLst>
                                    <p:cond delay="500"/>
                                  </p:stCondLst>
                                  <p:childTnLst>
                                    <p:set>
                                      <p:cBhvr>
                                        <p:cTn id="48" dur="1" fill="hold">
                                          <p:stCondLst>
                                            <p:cond delay="0"/>
                                          </p:stCondLst>
                                        </p:cTn>
                                        <p:tgtEl>
                                          <p:spTgt spid="14"/>
                                        </p:tgtEl>
                                        <p:attrNameLst>
                                          <p:attrName>style.visibility</p:attrName>
                                        </p:attrNameLst>
                                      </p:cBhvr>
                                      <p:to>
                                        <p:strVal val="visible"/>
                                      </p:to>
                                    </p:set>
                                    <p:animEffect transition="in" filter="wipe(down)">
                                      <p:cBhvr>
                                        <p:cTn id="49" dur="500"/>
                                        <p:tgtEl>
                                          <p:spTgt spid="14"/>
                                        </p:tgtEl>
                                      </p:cBhvr>
                                    </p:animEffect>
                                  </p:childTnLst>
                                </p:cTn>
                              </p:par>
                            </p:childTnLst>
                          </p:cTn>
                        </p:par>
                        <p:par>
                          <p:cTn id="50" fill="hold">
                            <p:stCondLst>
                              <p:cond delay="3500"/>
                            </p:stCondLst>
                            <p:childTnLst>
                              <p:par>
                                <p:cTn id="51" presetID="22" presetClass="entr" presetSubtype="4"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wipe(down)">
                                      <p:cBhvr>
                                        <p:cTn id="53" dur="500"/>
                                        <p:tgtEl>
                                          <p:spTgt spid="25"/>
                                        </p:tgtEl>
                                      </p:cBhvr>
                                    </p:animEffect>
                                  </p:childTnLst>
                                </p:cTn>
                              </p:par>
                            </p:childTnLst>
                          </p:cTn>
                        </p:par>
                        <p:par>
                          <p:cTn id="54" fill="hold">
                            <p:stCondLst>
                              <p:cond delay="4000"/>
                            </p:stCondLst>
                            <p:childTnLst>
                              <p:par>
                                <p:cTn id="55" presetID="22" presetClass="entr" presetSubtype="4" fill="hold" grpId="0" nodeType="afterEffect">
                                  <p:stCondLst>
                                    <p:cond delay="500"/>
                                  </p:stCondLst>
                                  <p:childTnLst>
                                    <p:set>
                                      <p:cBhvr>
                                        <p:cTn id="56" dur="1" fill="hold">
                                          <p:stCondLst>
                                            <p:cond delay="0"/>
                                          </p:stCondLst>
                                        </p:cTn>
                                        <p:tgtEl>
                                          <p:spTgt spid="15"/>
                                        </p:tgtEl>
                                        <p:attrNameLst>
                                          <p:attrName>style.visibility</p:attrName>
                                        </p:attrNameLst>
                                      </p:cBhvr>
                                      <p:to>
                                        <p:strVal val="visible"/>
                                      </p:to>
                                    </p:set>
                                    <p:animEffect transition="in" filter="wipe(down)">
                                      <p:cBhvr>
                                        <p:cTn id="57" dur="500"/>
                                        <p:tgtEl>
                                          <p:spTgt spid="15"/>
                                        </p:tgtEl>
                                      </p:cBhvr>
                                    </p:animEffect>
                                  </p:childTnLst>
                                </p:cTn>
                              </p:par>
                            </p:childTnLst>
                          </p:cTn>
                        </p:par>
                        <p:par>
                          <p:cTn id="58" fill="hold">
                            <p:stCondLst>
                              <p:cond delay="5000"/>
                            </p:stCondLst>
                            <p:childTnLst>
                              <p:par>
                                <p:cTn id="59" presetID="22" presetClass="entr" presetSubtype="4" fill="hold"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57" grpId="0" animBg="1"/>
      <p:bldP spid="36" grpId="0" animBg="1"/>
      <p:bldP spid="38" grpId="0" animBg="1"/>
      <p:bldP spid="1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539552" y="1844824"/>
            <a:ext cx="8280920" cy="4585871"/>
          </a:xfrm>
          <a:prstGeom prst="rect">
            <a:avLst/>
          </a:prstGeom>
          <a:noFill/>
        </p:spPr>
        <p:txBody>
          <a:bodyPr wrap="square" rtlCol="0">
            <a:spAutoFit/>
          </a:bodyPr>
          <a:lstStyle/>
          <a:p>
            <a:pPr marL="342900" indent="-342900">
              <a:buFont typeface="+mj-lt"/>
              <a:buAutoNum type="arabicPeriod"/>
            </a:pPr>
            <a:r>
              <a:rPr lang="fr-BE" sz="2400" dirty="0"/>
              <a:t>Le contexte institutionnel de l’OFAC</a:t>
            </a:r>
          </a:p>
          <a:p>
            <a:pPr marL="800100" lvl="1" indent="-342900">
              <a:buFont typeface="+mj-lt"/>
              <a:buAutoNum type="alphaLcParenR"/>
            </a:pPr>
            <a:r>
              <a:rPr lang="fr-BE" sz="2000" i="1" dirty="0">
                <a:solidFill>
                  <a:srgbClr val="006600"/>
                </a:solidFill>
              </a:rPr>
              <a:t>La COMIFAC </a:t>
            </a:r>
          </a:p>
          <a:p>
            <a:pPr marL="800100" lvl="1" indent="-342900">
              <a:buFont typeface="+mj-lt"/>
              <a:buAutoNum type="alphaLcParenR"/>
            </a:pPr>
            <a:r>
              <a:rPr lang="fr-BE" sz="2000" i="1" dirty="0">
                <a:solidFill>
                  <a:srgbClr val="006600"/>
                </a:solidFill>
              </a:rPr>
              <a:t>La PFBC</a:t>
            </a:r>
          </a:p>
          <a:p>
            <a:pPr marL="800100" lvl="1" indent="-342900">
              <a:buFont typeface="+mj-lt"/>
              <a:buAutoNum type="alphaLcParenR"/>
            </a:pPr>
            <a:r>
              <a:rPr lang="fr-BE" sz="2000" i="1" dirty="0">
                <a:solidFill>
                  <a:srgbClr val="006600"/>
                </a:solidFill>
              </a:rPr>
              <a:t>L’OFAC </a:t>
            </a:r>
          </a:p>
          <a:p>
            <a:pPr lvl="1"/>
            <a:endParaRPr lang="fr-BE" sz="2000" i="1" dirty="0">
              <a:solidFill>
                <a:schemeClr val="bg1">
                  <a:lumMod val="50000"/>
                </a:schemeClr>
              </a:solidFill>
            </a:endParaRPr>
          </a:p>
          <a:p>
            <a:pPr marL="342900" indent="-342900">
              <a:buFont typeface="+mj-lt"/>
              <a:buAutoNum type="arabicPeriod"/>
            </a:pPr>
            <a:r>
              <a:rPr lang="fr-BE" sz="2400" dirty="0"/>
              <a:t>Rôle et activités de l’OFAC </a:t>
            </a:r>
          </a:p>
          <a:p>
            <a:pPr marL="800100" lvl="1" indent="-342900">
              <a:buFont typeface="+mj-lt"/>
              <a:buAutoNum type="alphaLcParenR"/>
            </a:pPr>
            <a:r>
              <a:rPr lang="fr-BE" sz="2000" i="1" dirty="0">
                <a:solidFill>
                  <a:srgbClr val="006600"/>
                </a:solidFill>
              </a:rPr>
              <a:t>Collecte de données</a:t>
            </a:r>
          </a:p>
          <a:p>
            <a:pPr marL="800100" lvl="1" indent="-342900">
              <a:buFont typeface="+mj-lt"/>
              <a:buAutoNum type="alphaLcParenR"/>
            </a:pPr>
            <a:r>
              <a:rPr lang="fr-BE" sz="2000" i="1" dirty="0">
                <a:solidFill>
                  <a:srgbClr val="006600"/>
                </a:solidFill>
              </a:rPr>
              <a:t>Appui à la décision</a:t>
            </a:r>
          </a:p>
          <a:p>
            <a:endParaRPr lang="fr-BE" sz="2000" dirty="0"/>
          </a:p>
          <a:p>
            <a:pPr marL="457200" indent="-457200">
              <a:buFont typeface="+mj-lt"/>
              <a:buAutoNum type="arabicPeriod" startAt="3"/>
            </a:pPr>
            <a:r>
              <a:rPr lang="fr-BE" sz="2400" dirty="0"/>
              <a:t>Produits de l’OFAC</a:t>
            </a:r>
            <a:endParaRPr lang="fr-BE" sz="2000" dirty="0"/>
          </a:p>
          <a:p>
            <a:pPr marL="800100" lvl="1" indent="-342900">
              <a:buFont typeface="+mj-lt"/>
              <a:buAutoNum type="alphaLcParenR"/>
            </a:pPr>
            <a:r>
              <a:rPr lang="fr-BE" sz="2000" i="1" dirty="0">
                <a:solidFill>
                  <a:srgbClr val="006600"/>
                </a:solidFill>
              </a:rPr>
              <a:t>Etat des forêts et Etat des Aires Protégées</a:t>
            </a:r>
          </a:p>
          <a:p>
            <a:pPr marL="800100" lvl="1" indent="-342900">
              <a:buFont typeface="+mj-lt"/>
              <a:buAutoNum type="alphaLcParenR"/>
            </a:pPr>
            <a:r>
              <a:rPr lang="fr-BE" sz="2000" i="1" dirty="0">
                <a:solidFill>
                  <a:srgbClr val="006600"/>
                </a:solidFill>
              </a:rPr>
              <a:t>Bases de données</a:t>
            </a:r>
          </a:p>
          <a:p>
            <a:pPr marL="800100" lvl="1" indent="-342900">
              <a:buFont typeface="+mj-lt"/>
              <a:buAutoNum type="alphaLcParenR"/>
            </a:pPr>
            <a:r>
              <a:rPr lang="fr-BE" sz="2000" i="1" dirty="0">
                <a:solidFill>
                  <a:srgbClr val="006600"/>
                </a:solidFill>
              </a:rPr>
              <a:t>Site web et Système d’Informations Géographiques</a:t>
            </a:r>
          </a:p>
          <a:p>
            <a:pPr marL="800100" lvl="1" indent="-342900">
              <a:buFont typeface="+mj-lt"/>
              <a:buAutoNum type="alphaLcParenR"/>
            </a:pPr>
            <a:r>
              <a:rPr lang="fr-BE" sz="2000" i="1" dirty="0">
                <a:solidFill>
                  <a:srgbClr val="006600"/>
                </a:solidFill>
              </a:rPr>
              <a:t>Autres produits</a:t>
            </a:r>
          </a:p>
        </p:txBody>
      </p:sp>
      <p:sp>
        <p:nvSpPr>
          <p:cNvPr id="4" name="Titre 1">
            <a:extLst>
              <a:ext uri="{FF2B5EF4-FFF2-40B4-BE49-F238E27FC236}">
                <a16:creationId xmlns:a16="http://schemas.microsoft.com/office/drawing/2014/main" id="{9EAA4B6A-B73B-4CE2-AB97-5E806E904C58}"/>
              </a:ext>
            </a:extLst>
          </p:cNvPr>
          <p:cNvSpPr txBox="1">
            <a:spLocks/>
          </p:cNvSpPr>
          <p:nvPr/>
        </p:nvSpPr>
        <p:spPr bwMode="auto">
          <a:xfrm>
            <a:off x="1399142" y="274638"/>
            <a:ext cx="7287658" cy="8683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defTabSz="914400"/>
            <a:r>
              <a:rPr lang="fr-BE" sz="4000" dirty="0">
                <a:solidFill>
                  <a:srgbClr val="993300"/>
                </a:solidFill>
                <a:effectLst>
                  <a:outerShdw blurRad="38100" dist="38100" dir="2700000" algn="tl">
                    <a:srgbClr val="000000">
                      <a:alpha val="43137"/>
                    </a:srgbClr>
                  </a:outerShdw>
                </a:effectLst>
              </a:rPr>
              <a:t>Table des matières</a:t>
            </a:r>
          </a:p>
        </p:txBody>
      </p:sp>
    </p:spTree>
    <p:extLst>
      <p:ext uri="{BB962C8B-B14F-4D97-AF65-F5344CB8AC3E}">
        <p14:creationId xmlns:p14="http://schemas.microsoft.com/office/powerpoint/2010/main" val="2201735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181728" y="1428566"/>
            <a:ext cx="6702640" cy="4801314"/>
          </a:xfrm>
          <a:prstGeom prst="rect">
            <a:avLst/>
          </a:prstGeom>
          <a:noFill/>
        </p:spPr>
        <p:txBody>
          <a:bodyPr wrap="square" rtlCol="0">
            <a:spAutoFit/>
          </a:bodyPr>
          <a:lstStyle/>
          <a:p>
            <a:r>
              <a:rPr lang="fr-BE" b="1" dirty="0"/>
              <a:t>Notes d’analyses politiques</a:t>
            </a:r>
          </a:p>
          <a:p>
            <a:endParaRPr lang="fr-BE" b="1" dirty="0"/>
          </a:p>
          <a:p>
            <a:endParaRPr lang="fr-BE" dirty="0"/>
          </a:p>
          <a:p>
            <a:endParaRPr lang="fr-BE" b="1" dirty="0"/>
          </a:p>
          <a:p>
            <a:endParaRPr lang="fr-BE" b="1" dirty="0"/>
          </a:p>
          <a:p>
            <a:endParaRPr lang="fr-BE" b="1" dirty="0"/>
          </a:p>
          <a:p>
            <a:r>
              <a:rPr lang="fr-BE" b="1" dirty="0"/>
              <a:t>Production de cartes et de documents « à la demande »</a:t>
            </a:r>
          </a:p>
          <a:p>
            <a:endParaRPr lang="fr-BE" b="1" dirty="0"/>
          </a:p>
          <a:p>
            <a:endParaRPr lang="fr-BE" dirty="0"/>
          </a:p>
          <a:p>
            <a:endParaRPr lang="fr-BE" dirty="0"/>
          </a:p>
          <a:p>
            <a:endParaRPr lang="fr-BE" dirty="0"/>
          </a:p>
          <a:p>
            <a:endParaRPr lang="fr-BE" dirty="0"/>
          </a:p>
          <a:p>
            <a:endParaRPr lang="fr-BE" dirty="0"/>
          </a:p>
          <a:p>
            <a:endParaRPr lang="fr-BE" dirty="0"/>
          </a:p>
          <a:p>
            <a:r>
              <a:rPr lang="fr-BE" b="1" dirty="0"/>
              <a:t>Production de brochures thématiques et de notes de synthèse régionale basées sur les collectes nationales</a:t>
            </a:r>
          </a:p>
          <a:p>
            <a:endParaRPr lang="fr-BE" dirty="0"/>
          </a:p>
        </p:txBody>
      </p:sp>
      <p:sp>
        <p:nvSpPr>
          <p:cNvPr id="4" name="Title 1">
            <a:extLst>
              <a:ext uri="{FF2B5EF4-FFF2-40B4-BE49-F238E27FC236}">
                <a16:creationId xmlns:a16="http://schemas.microsoft.com/office/drawing/2014/main" id="{576210EC-E5D9-49A3-9EC7-0E1196F2D882}"/>
              </a:ext>
            </a:extLst>
          </p:cNvPr>
          <p:cNvSpPr>
            <a:spLocks noGrp="1"/>
          </p:cNvSpPr>
          <p:nvPr>
            <p:ph type="title"/>
          </p:nvPr>
        </p:nvSpPr>
        <p:spPr>
          <a:xfrm>
            <a:off x="1181728" y="140471"/>
            <a:ext cx="7494728" cy="744066"/>
          </a:xfrm>
        </p:spPr>
        <p:txBody>
          <a:bodyPr lIns="36000" tIns="36000" rIns="36000" bIns="36000"/>
          <a:lstStyle/>
          <a:p>
            <a:r>
              <a:rPr lang="fr-FR" sz="4000" b="1" dirty="0">
                <a:solidFill>
                  <a:schemeClr val="accent6">
                    <a:lumMod val="50000"/>
                  </a:schemeClr>
                </a:solidFill>
                <a:effectLst>
                  <a:outerShdw blurRad="38100" dist="38100" dir="2700000" algn="tl">
                    <a:srgbClr val="000000">
                      <a:alpha val="43137"/>
                    </a:srgbClr>
                  </a:outerShdw>
                </a:effectLst>
              </a:rPr>
              <a:t>Publications OFAC</a:t>
            </a:r>
            <a:endParaRPr lang="fr-FR" sz="2200" b="1" dirty="0">
              <a:solidFill>
                <a:schemeClr val="accent6">
                  <a:lumMod val="50000"/>
                </a:schemeClr>
              </a:solidFill>
              <a:effectLst>
                <a:outerShdw blurRad="38100" dist="38100" dir="2700000" algn="tl">
                  <a:srgbClr val="000000">
                    <a:alpha val="43137"/>
                  </a:srgbClr>
                </a:outerShdw>
              </a:effectLst>
            </a:endParaRPr>
          </a:p>
        </p:txBody>
      </p:sp>
      <p:pic>
        <p:nvPicPr>
          <p:cNvPr id="2050" name="Picture 2" descr="https://www.observatoire-comifac.net/images/pages/publications/policy_briefs/policy_brief_1.png">
            <a:extLst>
              <a:ext uri="{FF2B5EF4-FFF2-40B4-BE49-F238E27FC236}">
                <a16:creationId xmlns:a16="http://schemas.microsoft.com/office/drawing/2014/main" id="{D559E8D2-2193-4910-A152-5B8C7DBEDBA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72000" y="1512007"/>
            <a:ext cx="1000125" cy="1428750"/>
          </a:xfrm>
          <a:prstGeom prst="rect">
            <a:avLst/>
          </a:prstGeom>
          <a:ln>
            <a:solidFill>
              <a:srgbClr val="002060"/>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4" name="Picture 6" descr="https://www.observatoire-comifac.net/images/pages/publications/policy_briefs/policy_brief_2.png">
            <a:extLst>
              <a:ext uri="{FF2B5EF4-FFF2-40B4-BE49-F238E27FC236}">
                <a16:creationId xmlns:a16="http://schemas.microsoft.com/office/drawing/2014/main" id="{13F8C28C-2289-4496-87DC-E5A060E5AD87}"/>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868144" y="1512007"/>
            <a:ext cx="1000125" cy="1428750"/>
          </a:xfrm>
          <a:prstGeom prst="rect">
            <a:avLst/>
          </a:prstGeom>
          <a:ln>
            <a:solidFill>
              <a:srgbClr val="002060"/>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8" name="Image 11">
            <a:extLst>
              <a:ext uri="{FF2B5EF4-FFF2-40B4-BE49-F238E27FC236}">
                <a16:creationId xmlns:a16="http://schemas.microsoft.com/office/drawing/2014/main" id="{C41EF7C8-EFDC-47A1-891D-EBEE1A9238B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952547" y="3484786"/>
            <a:ext cx="1091673" cy="1540841"/>
          </a:xfrm>
          <a:prstGeom prst="rect">
            <a:avLst/>
          </a:prstGeom>
          <a:effectLst>
            <a:outerShdw blurRad="292100" dist="139700" dir="2700000" algn="tl" rotWithShape="0">
              <a:prstClr val="black">
                <a:alpha val="65000"/>
              </a:prstClr>
            </a:outerShdw>
          </a:effectLst>
        </p:spPr>
      </p:pic>
      <p:pic>
        <p:nvPicPr>
          <p:cNvPr id="9" name="Image 12">
            <a:extLst>
              <a:ext uri="{FF2B5EF4-FFF2-40B4-BE49-F238E27FC236}">
                <a16:creationId xmlns:a16="http://schemas.microsoft.com/office/drawing/2014/main" id="{2E1F347C-C7E6-45DA-83DC-5284DB2E7D5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292548" y="3537212"/>
            <a:ext cx="1888239" cy="1331346"/>
          </a:xfrm>
          <a:prstGeom prst="rect">
            <a:avLst/>
          </a:prstGeom>
          <a:effectLst>
            <a:outerShdw blurRad="292100" dist="139700" dir="2700000" algn="tl" rotWithShape="0">
              <a:prstClr val="black">
                <a:alpha val="65000"/>
              </a:prstClr>
            </a:outerShdw>
          </a:effectLst>
        </p:spPr>
      </p:pic>
      <p:pic>
        <p:nvPicPr>
          <p:cNvPr id="6" name="Picture 5">
            <a:extLst>
              <a:ext uri="{FF2B5EF4-FFF2-40B4-BE49-F238E27FC236}">
                <a16:creationId xmlns:a16="http://schemas.microsoft.com/office/drawing/2014/main" id="{17880CEB-4C65-4E54-8E72-3717C5052BC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842956" y="3540831"/>
            <a:ext cx="1875886" cy="1327728"/>
          </a:xfrm>
          <a:prstGeom prst="rect">
            <a:avLst/>
          </a:prstGeom>
          <a:ln>
            <a:solidFill>
              <a:srgbClr val="002060"/>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852408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8C4FE780-2B4A-4A5B-A289-BBD3CD37A936}"/>
              </a:ext>
            </a:extLst>
          </p:cNvPr>
          <p:cNvSpPr txBox="1">
            <a:spLocks/>
          </p:cNvSpPr>
          <p:nvPr/>
        </p:nvSpPr>
        <p:spPr>
          <a:xfrm>
            <a:off x="1643042" y="227781"/>
            <a:ext cx="7321446" cy="1008112"/>
          </a:xfrm>
          <a:prstGeom prst="rect">
            <a:avLst/>
          </a:prstGeom>
        </p:spPr>
        <p:txBody>
          <a:bodyPr anchor="ctr">
            <a:norm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ctr">
              <a:defRPr/>
            </a:pPr>
            <a:r>
              <a:rPr lang="fr-FR" b="1" dirty="0">
                <a:solidFill>
                  <a:srgbClr val="A55213"/>
                </a:solidFill>
                <a:latin typeface="Gill Sans MT"/>
              </a:rPr>
              <a:t>Site web de l’OFAC</a:t>
            </a:r>
            <a:endParaRPr lang="fr-FR" sz="4000" b="1" dirty="0">
              <a:solidFill>
                <a:srgbClr val="A55213"/>
              </a:solidFill>
              <a:latin typeface="Gill Sans MT"/>
            </a:endParaRPr>
          </a:p>
        </p:txBody>
      </p:sp>
      <p:sp>
        <p:nvSpPr>
          <p:cNvPr id="4" name="Espace réservé du contenu 1">
            <a:extLst>
              <a:ext uri="{FF2B5EF4-FFF2-40B4-BE49-F238E27FC236}">
                <a16:creationId xmlns:a16="http://schemas.microsoft.com/office/drawing/2014/main" id="{26934E54-731E-42BB-AD81-93DE19BCD5D2}"/>
              </a:ext>
            </a:extLst>
          </p:cNvPr>
          <p:cNvSpPr txBox="1">
            <a:spLocks/>
          </p:cNvSpPr>
          <p:nvPr/>
        </p:nvSpPr>
        <p:spPr>
          <a:xfrm>
            <a:off x="611560" y="1916832"/>
            <a:ext cx="8075240" cy="4209331"/>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1200"/>
              </a:spcAft>
            </a:pPr>
            <a:r>
              <a:rPr lang="fr-BE" sz="2800" dirty="0"/>
              <a:t>En cours de rénovation</a:t>
            </a:r>
          </a:p>
          <a:p>
            <a:pPr>
              <a:spcAft>
                <a:spcPts val="1200"/>
              </a:spcAft>
            </a:pPr>
            <a:r>
              <a:rPr lang="fr-BE" sz="2800" dirty="0"/>
              <a:t>Rendre l’information disponible au plus grand nombre et selon leur besoin</a:t>
            </a:r>
          </a:p>
          <a:p>
            <a:pPr>
              <a:spcAft>
                <a:spcPts val="1200"/>
              </a:spcAft>
            </a:pPr>
            <a:r>
              <a:rPr lang="fr-BE" sz="2800" dirty="0"/>
              <a:t>Intégration de plateformes analytiques multi</a:t>
            </a:r>
            <a:r>
              <a:rPr lang="fr-CD" sz="2800" dirty="0"/>
              <a:t>-thématiques</a:t>
            </a:r>
            <a:endParaRPr lang="fr-FR" sz="2000" dirty="0"/>
          </a:p>
          <a:p>
            <a:endParaRPr lang="fr-BE" sz="1800" dirty="0"/>
          </a:p>
          <a:p>
            <a:pPr lvl="1">
              <a:buFont typeface="Wingdings" panose="05000000000000000000" pitchFamily="2" charset="2"/>
              <a:buChar char="q"/>
            </a:pPr>
            <a:endParaRPr lang="fr-BE" sz="1600" dirty="0"/>
          </a:p>
        </p:txBody>
      </p:sp>
      <p:pic>
        <p:nvPicPr>
          <p:cNvPr id="5" name="Picture 4">
            <a:extLst>
              <a:ext uri="{FF2B5EF4-FFF2-40B4-BE49-F238E27FC236}">
                <a16:creationId xmlns:a16="http://schemas.microsoft.com/office/drawing/2014/main" id="{4A4DC413-FC5D-4358-8E1C-BDD9B3CAB091}"/>
              </a:ext>
            </a:extLst>
          </p:cNvPr>
          <p:cNvPicPr>
            <a:picLocks noChangeAspect="1"/>
          </p:cNvPicPr>
          <p:nvPr/>
        </p:nvPicPr>
        <p:blipFill>
          <a:blip r:embed="rId2"/>
          <a:stretch>
            <a:fillRect/>
          </a:stretch>
        </p:blipFill>
        <p:spPr>
          <a:xfrm>
            <a:off x="481012" y="314325"/>
            <a:ext cx="8181975" cy="6229350"/>
          </a:xfrm>
          <a:prstGeom prst="rect">
            <a:avLst/>
          </a:prstGeom>
        </p:spPr>
      </p:pic>
    </p:spTree>
    <p:extLst>
      <p:ext uri="{BB962C8B-B14F-4D97-AF65-F5344CB8AC3E}">
        <p14:creationId xmlns:p14="http://schemas.microsoft.com/office/powerpoint/2010/main" val="559372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259632" y="1484784"/>
            <a:ext cx="7884368" cy="923330"/>
          </a:xfrm>
          <a:prstGeom prst="rect">
            <a:avLst/>
          </a:prstGeom>
          <a:noFill/>
        </p:spPr>
        <p:txBody>
          <a:bodyPr wrap="square" rtlCol="0">
            <a:spAutoFit/>
          </a:bodyPr>
          <a:lstStyle/>
          <a:p>
            <a:r>
              <a:rPr lang="fr-BE" b="1" dirty="0"/>
              <a:t>Suivi de l’occupation du sol dans les écosystèmes forestiers d’Afrique Centrale</a:t>
            </a:r>
          </a:p>
          <a:p>
            <a:endParaRPr lang="fr-BE" dirty="0"/>
          </a:p>
        </p:txBody>
      </p:sp>
      <p:sp>
        <p:nvSpPr>
          <p:cNvPr id="22" name="Titre 1"/>
          <p:cNvSpPr txBox="1">
            <a:spLocks/>
          </p:cNvSpPr>
          <p:nvPr/>
        </p:nvSpPr>
        <p:spPr bwMode="auto">
          <a:xfrm>
            <a:off x="1547664" y="274638"/>
            <a:ext cx="7139136"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fr-BE" sz="4000" b="1" dirty="0">
                <a:solidFill>
                  <a:schemeClr val="accent6">
                    <a:lumMod val="50000"/>
                  </a:schemeClr>
                </a:solidFill>
                <a:effectLst>
                  <a:outerShdw blurRad="38100" dist="38100" dir="2700000" algn="tl">
                    <a:srgbClr val="000000">
                      <a:alpha val="43137"/>
                    </a:srgbClr>
                  </a:outerShdw>
                </a:effectLst>
              </a:rPr>
              <a:t>Autres publications/activités</a:t>
            </a:r>
          </a:p>
        </p:txBody>
      </p:sp>
      <p:pic>
        <p:nvPicPr>
          <p:cNvPr id="25" name="Image 24" descr="carto_EDF"/>
          <p:cNvPicPr>
            <a:picLocks noChangeAspect="1"/>
          </p:cNvPicPr>
          <p:nvPr/>
        </p:nvPicPr>
        <p:blipFill rotWithShape="1">
          <a:blip r:embed="rId4" cstate="email">
            <a:extLst>
              <a:ext uri="{28A0092B-C50C-407E-A947-70E740481C1C}">
                <a14:useLocalDpi xmlns:a14="http://schemas.microsoft.com/office/drawing/2010/main"/>
              </a:ext>
            </a:extLst>
          </a:blip>
          <a:srcRect l="-1"/>
          <a:stretch/>
        </p:blipFill>
        <p:spPr bwMode="auto">
          <a:xfrm>
            <a:off x="7627153" y="4654608"/>
            <a:ext cx="1395308" cy="909646"/>
          </a:xfrm>
          <a:prstGeom prst="rect">
            <a:avLst/>
          </a:prstGeom>
          <a:noFill/>
          <a:ln w="9525">
            <a:noFill/>
            <a:miter lim="800000"/>
            <a:headEnd/>
            <a:tailEnd/>
          </a:ln>
        </p:spPr>
      </p:pic>
      <p:pic>
        <p:nvPicPr>
          <p:cNvPr id="26" name="Picture 1"/>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bwMode="auto">
          <a:xfrm>
            <a:off x="8068927" y="5679936"/>
            <a:ext cx="890945" cy="946449"/>
          </a:xfrm>
          <a:prstGeom prst="rect">
            <a:avLst/>
          </a:prstGeom>
          <a:noFill/>
          <a:ln w="9525">
            <a:noFill/>
            <a:miter lim="800000"/>
            <a:headEnd/>
            <a:tailEnd/>
          </a:ln>
        </p:spPr>
      </p:pic>
      <p:sp>
        <p:nvSpPr>
          <p:cNvPr id="27" name="ZoneTexte 26"/>
          <p:cNvSpPr txBox="1"/>
          <p:nvPr/>
        </p:nvSpPr>
        <p:spPr>
          <a:xfrm>
            <a:off x="1649091" y="2465931"/>
            <a:ext cx="3597947" cy="307777"/>
          </a:xfrm>
          <a:prstGeom prst="rect">
            <a:avLst/>
          </a:prstGeom>
          <a:noFill/>
        </p:spPr>
        <p:txBody>
          <a:bodyPr wrap="square" rtlCol="0">
            <a:spAutoFit/>
          </a:bodyPr>
          <a:lstStyle/>
          <a:p>
            <a:pPr marL="342900" indent="-342900">
              <a:buAutoNum type="arabicPeriod"/>
            </a:pPr>
            <a:r>
              <a:rPr lang="en-US" sz="1400" b="1" dirty="0" err="1">
                <a:latin typeface="+mn-lt"/>
              </a:rPr>
              <a:t>Harmonisation</a:t>
            </a:r>
            <a:r>
              <a:rPr lang="en-US" sz="1400" b="1" dirty="0">
                <a:latin typeface="+mn-lt"/>
              </a:rPr>
              <a:t> des typologies </a:t>
            </a:r>
            <a:r>
              <a:rPr lang="en-US" sz="1400" b="1" dirty="0" err="1">
                <a:latin typeface="+mn-lt"/>
              </a:rPr>
              <a:t>forestières</a:t>
            </a:r>
            <a:endParaRPr lang="en-US" sz="1400" b="1" dirty="0">
              <a:latin typeface="+mn-lt"/>
            </a:endParaRPr>
          </a:p>
        </p:txBody>
      </p:sp>
      <p:pic>
        <p:nvPicPr>
          <p:cNvPr id="28" name="Image 2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949101" y="3068149"/>
            <a:ext cx="2399727" cy="1255002"/>
          </a:xfrm>
          <a:prstGeom prst="rect">
            <a:avLst/>
          </a:prstGeom>
        </p:spPr>
      </p:pic>
      <p:graphicFrame>
        <p:nvGraphicFramePr>
          <p:cNvPr id="29" name="Objet 28"/>
          <p:cNvGraphicFramePr>
            <a:graphicFrameLocks noChangeAspect="1"/>
          </p:cNvGraphicFramePr>
          <p:nvPr>
            <p:extLst>
              <p:ext uri="{D42A27DB-BD31-4B8C-83A1-F6EECF244321}">
                <p14:modId xmlns:p14="http://schemas.microsoft.com/office/powerpoint/2010/main" val="1535998407"/>
              </p:ext>
            </p:extLst>
          </p:nvPr>
        </p:nvGraphicFramePr>
        <p:xfrm>
          <a:off x="3443804" y="2897956"/>
          <a:ext cx="1664998" cy="1240357"/>
        </p:xfrm>
        <a:graphic>
          <a:graphicData uri="http://schemas.openxmlformats.org/presentationml/2006/ole">
            <mc:AlternateContent xmlns:mc="http://schemas.openxmlformats.org/markup-compatibility/2006">
              <mc:Choice xmlns:v="urn:schemas-microsoft-com:vml" Requires="v">
                <p:oleObj spid="_x0000_s1064" name="Acrobat Document" r:id="rId7" imgW="7543732" imgH="5829300" progId="AcroExch.Document.11">
                  <p:embed/>
                </p:oleObj>
              </mc:Choice>
              <mc:Fallback>
                <p:oleObj name="Acrobat Document" r:id="rId7" imgW="7543732" imgH="5829300" progId="AcroExch.Document.11">
                  <p:embed/>
                  <p:pic>
                    <p:nvPicPr>
                      <p:cNvPr id="6" name="Objet 5"/>
                      <p:cNvPicPr/>
                      <p:nvPr/>
                    </p:nvPicPr>
                    <p:blipFill>
                      <a:blip r:embed="rId8"/>
                      <a:stretch>
                        <a:fillRect/>
                      </a:stretch>
                    </p:blipFill>
                    <p:spPr>
                      <a:xfrm>
                        <a:off x="3443804" y="2897956"/>
                        <a:ext cx="1664998" cy="1240357"/>
                      </a:xfrm>
                      <a:prstGeom prst="rect">
                        <a:avLst/>
                      </a:prstGeom>
                      <a:ln>
                        <a:solidFill>
                          <a:schemeClr val="tx2"/>
                        </a:solidFill>
                      </a:ln>
                    </p:spPr>
                  </p:pic>
                </p:oleObj>
              </mc:Fallback>
            </mc:AlternateContent>
          </a:graphicData>
        </a:graphic>
      </p:graphicFrame>
      <p:sp>
        <p:nvSpPr>
          <p:cNvPr id="30" name="ZoneTexte 29"/>
          <p:cNvSpPr txBox="1"/>
          <p:nvPr/>
        </p:nvSpPr>
        <p:spPr>
          <a:xfrm>
            <a:off x="5589834" y="4218679"/>
            <a:ext cx="3779912" cy="307777"/>
          </a:xfrm>
          <a:prstGeom prst="rect">
            <a:avLst/>
          </a:prstGeom>
          <a:noFill/>
        </p:spPr>
        <p:txBody>
          <a:bodyPr wrap="square" rtlCol="0">
            <a:spAutoFit/>
          </a:bodyPr>
          <a:lstStyle/>
          <a:p>
            <a:r>
              <a:rPr lang="en-US" sz="1400" b="1" dirty="0">
                <a:latin typeface="+mn-lt"/>
              </a:rPr>
              <a:t>2.     </a:t>
            </a:r>
            <a:r>
              <a:rPr lang="en-US" sz="1400" b="1" dirty="0" err="1">
                <a:latin typeface="+mn-lt"/>
              </a:rPr>
              <a:t>Traduction</a:t>
            </a:r>
            <a:r>
              <a:rPr lang="en-US" sz="1400" b="1" dirty="0">
                <a:latin typeface="+mn-lt"/>
              </a:rPr>
              <a:t>/fusion des </a:t>
            </a:r>
            <a:r>
              <a:rPr lang="en-US" sz="1400" b="1" dirty="0" err="1">
                <a:latin typeface="+mn-lt"/>
              </a:rPr>
              <a:t>cartes</a:t>
            </a:r>
            <a:r>
              <a:rPr lang="en-US" sz="1400" b="1" dirty="0">
                <a:latin typeface="+mn-lt"/>
              </a:rPr>
              <a:t> de </a:t>
            </a:r>
            <a:r>
              <a:rPr lang="en-US" sz="1400" b="1" dirty="0" err="1">
                <a:latin typeface="+mn-lt"/>
              </a:rPr>
              <a:t>références</a:t>
            </a:r>
            <a:endParaRPr lang="en-US" sz="1400" b="1" dirty="0">
              <a:latin typeface="+mn-lt"/>
            </a:endParaRPr>
          </a:p>
        </p:txBody>
      </p:sp>
      <p:pic>
        <p:nvPicPr>
          <p:cNvPr id="31" name="Image 30" descr="Geoportail UCL - Geomatics - Google Chrome"/>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7162350" y="4977559"/>
            <a:ext cx="1375394" cy="1324840"/>
          </a:xfrm>
          <a:prstGeom prst="rect">
            <a:avLst/>
          </a:prstGeom>
        </p:spPr>
      </p:pic>
      <p:sp>
        <p:nvSpPr>
          <p:cNvPr id="32" name="ZoneTexte 31"/>
          <p:cNvSpPr txBox="1"/>
          <p:nvPr/>
        </p:nvSpPr>
        <p:spPr>
          <a:xfrm>
            <a:off x="1374459" y="4651314"/>
            <a:ext cx="3789680" cy="523220"/>
          </a:xfrm>
          <a:prstGeom prst="rect">
            <a:avLst/>
          </a:prstGeom>
          <a:noFill/>
        </p:spPr>
        <p:txBody>
          <a:bodyPr wrap="square" rtlCol="0">
            <a:spAutoFit/>
          </a:bodyPr>
          <a:lstStyle/>
          <a:p>
            <a:r>
              <a:rPr lang="en-US" sz="1400" b="1" dirty="0">
                <a:latin typeface="+mn-lt"/>
              </a:rPr>
              <a:t>3.     </a:t>
            </a:r>
            <a:r>
              <a:rPr lang="en-US" sz="1400" b="1" dirty="0" err="1">
                <a:latin typeface="+mn-lt"/>
              </a:rPr>
              <a:t>Cartographie</a:t>
            </a:r>
            <a:r>
              <a:rPr lang="en-US" sz="1400" b="1" dirty="0">
                <a:latin typeface="+mn-lt"/>
              </a:rPr>
              <a:t> </a:t>
            </a:r>
            <a:r>
              <a:rPr lang="en-US" sz="1400" b="1" dirty="0" err="1">
                <a:latin typeface="+mn-lt"/>
              </a:rPr>
              <a:t>décamétrique</a:t>
            </a:r>
            <a:r>
              <a:rPr lang="en-US" sz="1400" b="1" dirty="0">
                <a:latin typeface="+mn-lt"/>
              </a:rPr>
              <a:t> de </a:t>
            </a:r>
            <a:r>
              <a:rPr lang="en-US" sz="1400" b="1" dirty="0" err="1">
                <a:latin typeface="+mn-lt"/>
              </a:rPr>
              <a:t>l’occupation</a:t>
            </a:r>
            <a:r>
              <a:rPr lang="en-US" sz="1400" b="1" dirty="0">
                <a:latin typeface="+mn-lt"/>
              </a:rPr>
              <a:t> du sol (SENTINEL2)</a:t>
            </a:r>
          </a:p>
        </p:txBody>
      </p:sp>
      <p:pic>
        <p:nvPicPr>
          <p:cNvPr id="33" name="Image 1"/>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bwMode="auto">
          <a:xfrm>
            <a:off x="2746289" y="5470661"/>
            <a:ext cx="1525241" cy="1130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Image 33"/>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649091" y="5278518"/>
            <a:ext cx="1926957" cy="1120425"/>
          </a:xfrm>
          <a:prstGeom prst="rect">
            <a:avLst/>
          </a:prstGeom>
        </p:spPr>
      </p:pic>
      <p:graphicFrame>
        <p:nvGraphicFramePr>
          <p:cNvPr id="35" name="Tableau 34"/>
          <p:cNvGraphicFramePr>
            <a:graphicFrameLocks noGrp="1"/>
          </p:cNvGraphicFramePr>
          <p:nvPr>
            <p:extLst>
              <p:ext uri="{D42A27DB-BD31-4B8C-83A1-F6EECF244321}">
                <p14:modId xmlns:p14="http://schemas.microsoft.com/office/powerpoint/2010/main" val="2841113445"/>
              </p:ext>
            </p:extLst>
          </p:nvPr>
        </p:nvGraphicFramePr>
        <p:xfrm>
          <a:off x="6404519" y="5233303"/>
          <a:ext cx="1075271" cy="3017520"/>
        </p:xfrm>
        <a:graphic>
          <a:graphicData uri="http://schemas.openxmlformats.org/drawingml/2006/table">
            <a:tbl>
              <a:tblPr>
                <a:tableStyleId>{5C22544A-7EE6-4342-B048-85BDC9FD1C3A}</a:tableStyleId>
              </a:tblPr>
              <a:tblGrid>
                <a:gridCol w="204935">
                  <a:extLst>
                    <a:ext uri="{9D8B030D-6E8A-4147-A177-3AD203B41FA5}">
                      <a16:colId xmlns:a16="http://schemas.microsoft.com/office/drawing/2014/main" val="3711667112"/>
                    </a:ext>
                  </a:extLst>
                </a:gridCol>
                <a:gridCol w="49527">
                  <a:extLst>
                    <a:ext uri="{9D8B030D-6E8A-4147-A177-3AD203B41FA5}">
                      <a16:colId xmlns:a16="http://schemas.microsoft.com/office/drawing/2014/main" val="3498337385"/>
                    </a:ext>
                  </a:extLst>
                </a:gridCol>
                <a:gridCol w="49527">
                  <a:extLst>
                    <a:ext uri="{9D8B030D-6E8A-4147-A177-3AD203B41FA5}">
                      <a16:colId xmlns:a16="http://schemas.microsoft.com/office/drawing/2014/main" val="2074335567"/>
                    </a:ext>
                  </a:extLst>
                </a:gridCol>
                <a:gridCol w="49527">
                  <a:extLst>
                    <a:ext uri="{9D8B030D-6E8A-4147-A177-3AD203B41FA5}">
                      <a16:colId xmlns:a16="http://schemas.microsoft.com/office/drawing/2014/main" val="3572751021"/>
                    </a:ext>
                  </a:extLst>
                </a:gridCol>
                <a:gridCol w="49527">
                  <a:extLst>
                    <a:ext uri="{9D8B030D-6E8A-4147-A177-3AD203B41FA5}">
                      <a16:colId xmlns:a16="http://schemas.microsoft.com/office/drawing/2014/main" val="1969318311"/>
                    </a:ext>
                  </a:extLst>
                </a:gridCol>
                <a:gridCol w="49527">
                  <a:extLst>
                    <a:ext uri="{9D8B030D-6E8A-4147-A177-3AD203B41FA5}">
                      <a16:colId xmlns:a16="http://schemas.microsoft.com/office/drawing/2014/main" val="2840133017"/>
                    </a:ext>
                  </a:extLst>
                </a:gridCol>
                <a:gridCol w="49527">
                  <a:extLst>
                    <a:ext uri="{9D8B030D-6E8A-4147-A177-3AD203B41FA5}">
                      <a16:colId xmlns:a16="http://schemas.microsoft.com/office/drawing/2014/main" val="2610157654"/>
                    </a:ext>
                  </a:extLst>
                </a:gridCol>
                <a:gridCol w="49527">
                  <a:extLst>
                    <a:ext uri="{9D8B030D-6E8A-4147-A177-3AD203B41FA5}">
                      <a16:colId xmlns:a16="http://schemas.microsoft.com/office/drawing/2014/main" val="500900623"/>
                    </a:ext>
                  </a:extLst>
                </a:gridCol>
                <a:gridCol w="49527">
                  <a:extLst>
                    <a:ext uri="{9D8B030D-6E8A-4147-A177-3AD203B41FA5}">
                      <a16:colId xmlns:a16="http://schemas.microsoft.com/office/drawing/2014/main" val="1713327819"/>
                    </a:ext>
                  </a:extLst>
                </a:gridCol>
                <a:gridCol w="49527">
                  <a:extLst>
                    <a:ext uri="{9D8B030D-6E8A-4147-A177-3AD203B41FA5}">
                      <a16:colId xmlns:a16="http://schemas.microsoft.com/office/drawing/2014/main" val="3380987899"/>
                    </a:ext>
                  </a:extLst>
                </a:gridCol>
                <a:gridCol w="49527">
                  <a:extLst>
                    <a:ext uri="{9D8B030D-6E8A-4147-A177-3AD203B41FA5}">
                      <a16:colId xmlns:a16="http://schemas.microsoft.com/office/drawing/2014/main" val="2792872123"/>
                    </a:ext>
                  </a:extLst>
                </a:gridCol>
                <a:gridCol w="49527">
                  <a:extLst>
                    <a:ext uri="{9D8B030D-6E8A-4147-A177-3AD203B41FA5}">
                      <a16:colId xmlns:a16="http://schemas.microsoft.com/office/drawing/2014/main" val="4276281844"/>
                    </a:ext>
                  </a:extLst>
                </a:gridCol>
                <a:gridCol w="325539">
                  <a:extLst>
                    <a:ext uri="{9D8B030D-6E8A-4147-A177-3AD203B41FA5}">
                      <a16:colId xmlns:a16="http://schemas.microsoft.com/office/drawing/2014/main" val="806331539"/>
                    </a:ext>
                  </a:extLst>
                </a:gridCol>
              </a:tblGrid>
              <a:tr h="82387">
                <a:tc gridSpan="13">
                  <a:txBody>
                    <a:bodyPr/>
                    <a:lstStyle/>
                    <a:p>
                      <a:pPr algn="ctr">
                        <a:spcBef>
                          <a:spcPts val="1200"/>
                        </a:spcBef>
                        <a:spcAft>
                          <a:spcPts val="300"/>
                        </a:spcAft>
                      </a:pPr>
                      <a:r>
                        <a:rPr lang="en-GB" sz="600">
                          <a:effectLst/>
                        </a:rPr>
                        <a:t>G.L.C.N. – TRANSLATION UNIT</a:t>
                      </a:r>
                      <a:endParaRPr lang="fr-BE" sz="500" b="1">
                        <a:effectLst/>
                        <a:latin typeface="Times New Roman" panose="02020603050405020304" pitchFamily="18" charset="0"/>
                      </a:endParaRPr>
                    </a:p>
                  </a:txBody>
                  <a:tcPr marL="24127" marR="24127" marT="0" marB="0" anchor="ct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extLst>
                  <a:ext uri="{0D108BD9-81ED-4DB2-BD59-A6C34878D82A}">
                    <a16:rowId xmlns:a16="http://schemas.microsoft.com/office/drawing/2014/main" val="1987869154"/>
                  </a:ext>
                </a:extLst>
              </a:tr>
              <a:tr h="82387">
                <a:tc gridSpan="7">
                  <a:txBody>
                    <a:bodyPr/>
                    <a:lstStyle/>
                    <a:p>
                      <a:pPr>
                        <a:spcAft>
                          <a:spcPts val="0"/>
                        </a:spcAft>
                      </a:pPr>
                      <a:r>
                        <a:rPr lang="en-GB" sz="600">
                          <a:effectLst/>
                        </a:rPr>
                        <a:t>Country: </a:t>
                      </a:r>
                      <a:endParaRPr lang="fr-BE" sz="600">
                        <a:effectLst/>
                        <a:latin typeface="Arial" panose="020B0604020202020204" pitchFamily="34" charset="0"/>
                        <a:ea typeface="Times New Roman" panose="02020603050405020304" pitchFamily="18" charset="0"/>
                        <a:cs typeface="Times New Roman" panose="02020603050405020304" pitchFamily="18" charset="0"/>
                      </a:endParaRPr>
                    </a:p>
                  </a:txBody>
                  <a:tcPr marL="24127" marR="24127" marT="0" marB="0" anchor="ct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gridSpan="6">
                  <a:txBody>
                    <a:bodyPr/>
                    <a:lstStyle/>
                    <a:p>
                      <a:pPr>
                        <a:spcAft>
                          <a:spcPts val="0"/>
                        </a:spcAft>
                      </a:pPr>
                      <a:r>
                        <a:rPr lang="en-GB" sz="600">
                          <a:effectLst/>
                        </a:rPr>
                        <a:t>Legend: </a:t>
                      </a:r>
                      <a:endParaRPr lang="fr-BE" sz="600">
                        <a:effectLst/>
                        <a:latin typeface="Arial" panose="020B0604020202020204" pitchFamily="34" charset="0"/>
                        <a:ea typeface="Times New Roman" panose="02020603050405020304" pitchFamily="18" charset="0"/>
                        <a:cs typeface="Times New Roman" panose="02020603050405020304" pitchFamily="18" charset="0"/>
                      </a:endParaRPr>
                    </a:p>
                  </a:txBody>
                  <a:tcPr marL="24127" marR="24127" marT="0" marB="0" anchor="ct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extLst>
                  <a:ext uri="{0D108BD9-81ED-4DB2-BD59-A6C34878D82A}">
                    <a16:rowId xmlns:a16="http://schemas.microsoft.com/office/drawing/2014/main" val="1000091214"/>
                  </a:ext>
                </a:extLst>
              </a:tr>
              <a:tr h="82387">
                <a:tc gridSpan="13">
                  <a:txBody>
                    <a:bodyPr/>
                    <a:lstStyle/>
                    <a:p>
                      <a:pPr>
                        <a:spcAft>
                          <a:spcPts val="0"/>
                        </a:spcAft>
                      </a:pPr>
                      <a:r>
                        <a:rPr lang="en-GB" sz="600">
                          <a:effectLst/>
                        </a:rPr>
                        <a:t>Original Class name: </a:t>
                      </a:r>
                      <a:endParaRPr lang="fr-BE" sz="600">
                        <a:effectLst/>
                        <a:latin typeface="Arial" panose="020B0604020202020204" pitchFamily="34" charset="0"/>
                        <a:ea typeface="Times New Roman" panose="02020603050405020304" pitchFamily="18" charset="0"/>
                        <a:cs typeface="Times New Roman" panose="02020603050405020304" pitchFamily="18" charset="0"/>
                      </a:endParaRPr>
                    </a:p>
                  </a:txBody>
                  <a:tcPr marL="24127" marR="24127" marT="0" marB="0" anchor="ct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extLst>
                  <a:ext uri="{0D108BD9-81ED-4DB2-BD59-A6C34878D82A}">
                    <a16:rowId xmlns:a16="http://schemas.microsoft.com/office/drawing/2014/main" val="2531665445"/>
                  </a:ext>
                </a:extLst>
              </a:tr>
              <a:tr h="82387">
                <a:tc gridSpan="13">
                  <a:txBody>
                    <a:bodyPr/>
                    <a:lstStyle/>
                    <a:p>
                      <a:pPr>
                        <a:spcAft>
                          <a:spcPts val="0"/>
                        </a:spcAft>
                      </a:pPr>
                      <a:r>
                        <a:rPr lang="en-GB" sz="600">
                          <a:effectLst/>
                        </a:rPr>
                        <a:t>Original Description: </a:t>
                      </a:r>
                      <a:endParaRPr lang="fr-BE" sz="600">
                        <a:effectLst/>
                        <a:latin typeface="Arial" panose="020B0604020202020204" pitchFamily="34" charset="0"/>
                        <a:ea typeface="Times New Roman" panose="02020603050405020304" pitchFamily="18" charset="0"/>
                        <a:cs typeface="Times New Roman" panose="02020603050405020304" pitchFamily="18" charset="0"/>
                      </a:endParaRPr>
                    </a:p>
                  </a:txBody>
                  <a:tcPr marL="24127" marR="24127" marT="0" marB="0"/>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extLst>
                  <a:ext uri="{0D108BD9-81ED-4DB2-BD59-A6C34878D82A}">
                    <a16:rowId xmlns:a16="http://schemas.microsoft.com/office/drawing/2014/main" val="2404916826"/>
                  </a:ext>
                </a:extLst>
              </a:tr>
              <a:tr h="247160">
                <a:tc>
                  <a:txBody>
                    <a:bodyPr/>
                    <a:lstStyle/>
                    <a:p>
                      <a:pPr>
                        <a:spcAft>
                          <a:spcPts val="0"/>
                        </a:spcAft>
                      </a:pPr>
                      <a:r>
                        <a:rPr lang="en-GB" sz="600">
                          <a:effectLst/>
                        </a:rPr>
                        <a:t>Map code:</a:t>
                      </a:r>
                      <a:endParaRPr lang="fr-BE" sz="600">
                        <a:effectLst/>
                        <a:latin typeface="Arial" panose="020B0604020202020204" pitchFamily="34" charset="0"/>
                        <a:ea typeface="Times New Roman" panose="02020603050405020304" pitchFamily="18" charset="0"/>
                        <a:cs typeface="Times New Roman" panose="02020603050405020304" pitchFamily="18" charset="0"/>
                      </a:endParaRPr>
                    </a:p>
                  </a:txBody>
                  <a:tcPr marL="24127" marR="24127" marT="0" marB="0" anchor="ctr"/>
                </a:tc>
                <a:tc gridSpan="5">
                  <a:txBody>
                    <a:bodyPr/>
                    <a:lstStyle/>
                    <a:p>
                      <a:pPr marL="12065">
                        <a:spcAft>
                          <a:spcPts val="0"/>
                        </a:spcAft>
                      </a:pPr>
                      <a:r>
                        <a:rPr lang="en-GB" sz="600" dirty="0">
                          <a:effectLst/>
                        </a:rPr>
                        <a:t>Original: </a:t>
                      </a:r>
                      <a:endParaRPr lang="fr-BE" sz="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4127" marR="24127" marT="0" marB="0" anchor="ct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gridSpan="7">
                  <a:txBody>
                    <a:bodyPr/>
                    <a:lstStyle/>
                    <a:p>
                      <a:pPr>
                        <a:spcAft>
                          <a:spcPts val="0"/>
                        </a:spcAft>
                      </a:pPr>
                      <a:r>
                        <a:rPr lang="en-GB" sz="600">
                          <a:effectLst/>
                        </a:rPr>
                        <a:t>Translated: </a:t>
                      </a:r>
                      <a:endParaRPr lang="fr-BE" sz="600">
                        <a:effectLst/>
                        <a:latin typeface="Arial" panose="020B0604020202020204" pitchFamily="34" charset="0"/>
                        <a:ea typeface="Times New Roman" panose="02020603050405020304" pitchFamily="18" charset="0"/>
                        <a:cs typeface="Times New Roman" panose="02020603050405020304" pitchFamily="18" charset="0"/>
                      </a:endParaRPr>
                    </a:p>
                  </a:txBody>
                  <a:tcPr marL="24127" marR="24127" marT="0" marB="0" anchor="ct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extLst>
                  <a:ext uri="{0D108BD9-81ED-4DB2-BD59-A6C34878D82A}">
                    <a16:rowId xmlns:a16="http://schemas.microsoft.com/office/drawing/2014/main" val="100136068"/>
                  </a:ext>
                </a:extLst>
              </a:tr>
              <a:tr h="82387">
                <a:tc gridSpan="13">
                  <a:txBody>
                    <a:bodyPr/>
                    <a:lstStyle/>
                    <a:p>
                      <a:pPr algn="ctr">
                        <a:spcAft>
                          <a:spcPts val="0"/>
                        </a:spcAft>
                      </a:pPr>
                      <a:r>
                        <a:rPr lang="en-GB" sz="600">
                          <a:effectLst/>
                        </a:rPr>
                        <a:t>LCCS translation</a:t>
                      </a:r>
                      <a:endParaRPr lang="fr-BE" sz="600">
                        <a:effectLst/>
                        <a:latin typeface="Arial" panose="020B0604020202020204" pitchFamily="34" charset="0"/>
                        <a:ea typeface="Times New Roman" panose="02020603050405020304" pitchFamily="18" charset="0"/>
                        <a:cs typeface="Times New Roman" panose="02020603050405020304" pitchFamily="18" charset="0"/>
                      </a:endParaRPr>
                    </a:p>
                  </a:txBody>
                  <a:tcPr marL="24127" marR="24127" marT="0" marB="0" anchor="ct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extLst>
                  <a:ext uri="{0D108BD9-81ED-4DB2-BD59-A6C34878D82A}">
                    <a16:rowId xmlns:a16="http://schemas.microsoft.com/office/drawing/2014/main" val="1562842207"/>
                  </a:ext>
                </a:extLst>
              </a:tr>
              <a:tr h="82387">
                <a:tc gridSpan="13">
                  <a:txBody>
                    <a:bodyPr/>
                    <a:lstStyle/>
                    <a:p>
                      <a:pPr>
                        <a:spcAft>
                          <a:spcPts val="0"/>
                        </a:spcAft>
                      </a:pPr>
                      <a:r>
                        <a:rPr lang="en-GB" sz="600">
                          <a:effectLst/>
                        </a:rPr>
                        <a:t>LCCLabel: </a:t>
                      </a:r>
                      <a:endParaRPr lang="fr-BE" sz="600">
                        <a:effectLst/>
                        <a:latin typeface="Arial" panose="020B0604020202020204" pitchFamily="34" charset="0"/>
                        <a:ea typeface="Times New Roman" panose="02020603050405020304" pitchFamily="18" charset="0"/>
                        <a:cs typeface="Times New Roman" panose="02020603050405020304" pitchFamily="18" charset="0"/>
                      </a:endParaRPr>
                    </a:p>
                  </a:txBody>
                  <a:tcPr marL="24127" marR="24127" marT="0" marB="0"/>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extLst>
                  <a:ext uri="{0D108BD9-81ED-4DB2-BD59-A6C34878D82A}">
                    <a16:rowId xmlns:a16="http://schemas.microsoft.com/office/drawing/2014/main" val="3413523033"/>
                  </a:ext>
                </a:extLst>
              </a:tr>
              <a:tr h="82387">
                <a:tc gridSpan="13">
                  <a:txBody>
                    <a:bodyPr/>
                    <a:lstStyle/>
                    <a:p>
                      <a:pPr>
                        <a:spcAft>
                          <a:spcPts val="0"/>
                        </a:spcAft>
                      </a:pPr>
                      <a:r>
                        <a:rPr lang="fr-FR" sz="600">
                          <a:effectLst/>
                        </a:rPr>
                        <a:t>Classifiers: </a:t>
                      </a:r>
                      <a:endParaRPr lang="fr-BE" sz="600">
                        <a:effectLst/>
                        <a:latin typeface="Arial" panose="020B0604020202020204" pitchFamily="34" charset="0"/>
                        <a:ea typeface="Times New Roman" panose="02020603050405020304" pitchFamily="18" charset="0"/>
                        <a:cs typeface="Times New Roman" panose="02020603050405020304" pitchFamily="18" charset="0"/>
                      </a:endParaRPr>
                    </a:p>
                  </a:txBody>
                  <a:tcPr marL="24127" marR="24127" marT="0" marB="0"/>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extLst>
                  <a:ext uri="{0D108BD9-81ED-4DB2-BD59-A6C34878D82A}">
                    <a16:rowId xmlns:a16="http://schemas.microsoft.com/office/drawing/2014/main" val="3375791249"/>
                  </a:ext>
                </a:extLst>
              </a:tr>
              <a:tr h="82387">
                <a:tc gridSpan="13">
                  <a:txBody>
                    <a:bodyPr/>
                    <a:lstStyle/>
                    <a:p>
                      <a:pPr>
                        <a:spcAft>
                          <a:spcPts val="0"/>
                        </a:spcAft>
                      </a:pPr>
                      <a:r>
                        <a:rPr lang="en-GB" sz="600">
                          <a:effectLst/>
                        </a:rPr>
                        <a:t>LCCCode: </a:t>
                      </a:r>
                      <a:endParaRPr lang="fr-BE" sz="600">
                        <a:effectLst/>
                        <a:latin typeface="Arial" panose="020B0604020202020204" pitchFamily="34" charset="0"/>
                        <a:ea typeface="Times New Roman" panose="02020603050405020304" pitchFamily="18" charset="0"/>
                        <a:cs typeface="Times New Roman" panose="02020603050405020304" pitchFamily="18" charset="0"/>
                      </a:endParaRPr>
                    </a:p>
                  </a:txBody>
                  <a:tcPr marL="24127" marR="24127" marT="0" marB="0" anchor="ct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extLst>
                  <a:ext uri="{0D108BD9-81ED-4DB2-BD59-A6C34878D82A}">
                    <a16:rowId xmlns:a16="http://schemas.microsoft.com/office/drawing/2014/main" val="4234259899"/>
                  </a:ext>
                </a:extLst>
              </a:tr>
              <a:tr h="82387">
                <a:tc gridSpan="13">
                  <a:txBody>
                    <a:bodyPr/>
                    <a:lstStyle/>
                    <a:p>
                      <a:pPr>
                        <a:spcAft>
                          <a:spcPts val="0"/>
                        </a:spcAft>
                      </a:pPr>
                      <a:r>
                        <a:rPr lang="en-GB" sz="600">
                          <a:effectLst/>
                        </a:rPr>
                        <a:t>Notes: </a:t>
                      </a:r>
                      <a:endParaRPr lang="fr-BE" sz="600">
                        <a:effectLst/>
                        <a:latin typeface="Arial" panose="020B0604020202020204" pitchFamily="34" charset="0"/>
                        <a:ea typeface="Times New Roman" panose="02020603050405020304" pitchFamily="18" charset="0"/>
                        <a:cs typeface="Times New Roman" panose="02020603050405020304" pitchFamily="18" charset="0"/>
                      </a:endParaRPr>
                    </a:p>
                  </a:txBody>
                  <a:tcPr marL="24127" marR="24127" marT="0" marB="0"/>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extLst>
                  <a:ext uri="{0D108BD9-81ED-4DB2-BD59-A6C34878D82A}">
                    <a16:rowId xmlns:a16="http://schemas.microsoft.com/office/drawing/2014/main" val="2119306294"/>
                  </a:ext>
                </a:extLst>
              </a:tr>
              <a:tr h="659093">
                <a:tc gridSpan="2">
                  <a:txBody>
                    <a:bodyPr/>
                    <a:lstStyle/>
                    <a:p>
                      <a:pPr>
                        <a:spcAft>
                          <a:spcPts val="0"/>
                        </a:spcAft>
                      </a:pPr>
                      <a:r>
                        <a:rPr lang="en-GB" sz="600">
                          <a:effectLst/>
                        </a:rPr>
                        <a:t>Consistency of original class definition:</a:t>
                      </a:r>
                      <a:endParaRPr lang="fr-BE" sz="600">
                        <a:effectLst/>
                        <a:latin typeface="Arial" panose="020B0604020202020204" pitchFamily="34" charset="0"/>
                        <a:ea typeface="Times New Roman" panose="02020603050405020304" pitchFamily="18" charset="0"/>
                        <a:cs typeface="Times New Roman" panose="02020603050405020304" pitchFamily="18" charset="0"/>
                      </a:endParaRPr>
                    </a:p>
                  </a:txBody>
                  <a:tcPr marL="24127" marR="24127" marT="0" marB="0" anchor="ctr"/>
                </a:tc>
                <a:tc hMerge="1">
                  <a:txBody>
                    <a:bodyPr/>
                    <a:lstStyle/>
                    <a:p>
                      <a:endParaRPr lang="fr-BE"/>
                    </a:p>
                  </a:txBody>
                  <a:tcPr/>
                </a:tc>
                <a:tc gridSpan="3">
                  <a:txBody>
                    <a:bodyPr/>
                    <a:lstStyle/>
                    <a:p>
                      <a:pPr>
                        <a:spcAft>
                          <a:spcPts val="0"/>
                        </a:spcAft>
                      </a:pPr>
                      <a:r>
                        <a:rPr lang="en-GB" sz="600">
                          <a:effectLst/>
                        </a:rPr>
                        <a:t>Insufficient </a:t>
                      </a:r>
                      <a:endParaRPr lang="fr-BE" sz="600">
                        <a:effectLst/>
                        <a:latin typeface="Arial" panose="020B0604020202020204" pitchFamily="34" charset="0"/>
                        <a:ea typeface="Times New Roman" panose="02020603050405020304" pitchFamily="18" charset="0"/>
                        <a:cs typeface="Times New Roman" panose="02020603050405020304" pitchFamily="18" charset="0"/>
                      </a:endParaRPr>
                    </a:p>
                  </a:txBody>
                  <a:tcPr marL="24127" marR="24127" marT="0" marB="0" anchor="ctr"/>
                </a:tc>
                <a:tc hMerge="1">
                  <a:txBody>
                    <a:bodyPr/>
                    <a:lstStyle/>
                    <a:p>
                      <a:endParaRPr lang="fr-BE"/>
                    </a:p>
                  </a:txBody>
                  <a:tcPr/>
                </a:tc>
                <a:tc hMerge="1">
                  <a:txBody>
                    <a:bodyPr/>
                    <a:lstStyle/>
                    <a:p>
                      <a:endParaRPr lang="fr-BE"/>
                    </a:p>
                  </a:txBody>
                  <a:tcPr/>
                </a:tc>
                <a:tc gridSpan="4">
                  <a:txBody>
                    <a:bodyPr/>
                    <a:lstStyle/>
                    <a:p>
                      <a:pPr>
                        <a:spcAft>
                          <a:spcPts val="0"/>
                        </a:spcAft>
                      </a:pPr>
                      <a:r>
                        <a:rPr lang="en-GB" sz="600">
                          <a:effectLst/>
                        </a:rPr>
                        <a:t>Fair </a:t>
                      </a:r>
                      <a:endParaRPr lang="fr-BE" sz="600">
                        <a:effectLst/>
                        <a:latin typeface="Arial" panose="020B0604020202020204" pitchFamily="34" charset="0"/>
                        <a:ea typeface="Times New Roman" panose="02020603050405020304" pitchFamily="18" charset="0"/>
                        <a:cs typeface="Times New Roman" panose="02020603050405020304" pitchFamily="18" charset="0"/>
                      </a:endParaRPr>
                    </a:p>
                  </a:txBody>
                  <a:tcPr marL="24127" marR="24127" marT="0" marB="0" anchor="ctr"/>
                </a:tc>
                <a:tc hMerge="1">
                  <a:txBody>
                    <a:bodyPr/>
                    <a:lstStyle/>
                    <a:p>
                      <a:endParaRPr lang="fr-BE"/>
                    </a:p>
                  </a:txBody>
                  <a:tcPr/>
                </a:tc>
                <a:tc hMerge="1">
                  <a:txBody>
                    <a:bodyPr/>
                    <a:lstStyle/>
                    <a:p>
                      <a:endParaRPr lang="fr-BE"/>
                    </a:p>
                  </a:txBody>
                  <a:tcPr/>
                </a:tc>
                <a:tc hMerge="1">
                  <a:txBody>
                    <a:bodyPr/>
                    <a:lstStyle/>
                    <a:p>
                      <a:endParaRPr lang="fr-BE"/>
                    </a:p>
                  </a:txBody>
                  <a:tcPr/>
                </a:tc>
                <a:tc gridSpan="3">
                  <a:txBody>
                    <a:bodyPr/>
                    <a:lstStyle/>
                    <a:p>
                      <a:pPr>
                        <a:spcAft>
                          <a:spcPts val="0"/>
                        </a:spcAft>
                      </a:pPr>
                      <a:r>
                        <a:rPr lang="en-GB" sz="600">
                          <a:effectLst/>
                        </a:rPr>
                        <a:t>Good </a:t>
                      </a:r>
                      <a:endParaRPr lang="fr-BE" sz="600">
                        <a:effectLst/>
                        <a:latin typeface="Arial" panose="020B0604020202020204" pitchFamily="34" charset="0"/>
                        <a:ea typeface="Times New Roman" panose="02020603050405020304" pitchFamily="18" charset="0"/>
                        <a:cs typeface="Times New Roman" panose="02020603050405020304" pitchFamily="18" charset="0"/>
                      </a:endParaRPr>
                    </a:p>
                  </a:txBody>
                  <a:tcPr marL="24127" marR="24127" marT="0" marB="0" anchor="ctr"/>
                </a:tc>
                <a:tc hMerge="1">
                  <a:txBody>
                    <a:bodyPr/>
                    <a:lstStyle/>
                    <a:p>
                      <a:endParaRPr lang="fr-BE"/>
                    </a:p>
                  </a:txBody>
                  <a:tcPr/>
                </a:tc>
                <a:tc hMerge="1">
                  <a:txBody>
                    <a:bodyPr/>
                    <a:lstStyle/>
                    <a:p>
                      <a:endParaRPr lang="fr-BE"/>
                    </a:p>
                  </a:txBody>
                  <a:tcPr/>
                </a:tc>
                <a:tc>
                  <a:txBody>
                    <a:bodyPr/>
                    <a:lstStyle/>
                    <a:p>
                      <a:pPr>
                        <a:spcAft>
                          <a:spcPts val="0"/>
                        </a:spcAft>
                      </a:pPr>
                      <a:r>
                        <a:rPr lang="en-GB" sz="600" dirty="0">
                          <a:effectLst/>
                        </a:rPr>
                        <a:t>very good </a:t>
                      </a:r>
                      <a:endParaRPr lang="fr-BE" sz="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4127" marR="24127" marT="0" marB="0" anchor="ctr"/>
                </a:tc>
                <a:extLst>
                  <a:ext uri="{0D108BD9-81ED-4DB2-BD59-A6C34878D82A}">
                    <a16:rowId xmlns:a16="http://schemas.microsoft.com/office/drawing/2014/main" val="3201044373"/>
                  </a:ext>
                </a:extLst>
              </a:tr>
              <a:tr h="659093">
                <a:tc gridSpan="4">
                  <a:txBody>
                    <a:bodyPr/>
                    <a:lstStyle/>
                    <a:p>
                      <a:pPr>
                        <a:spcAft>
                          <a:spcPts val="0"/>
                        </a:spcAft>
                      </a:pPr>
                      <a:r>
                        <a:rPr lang="en-GB" sz="600">
                          <a:effectLst/>
                        </a:rPr>
                        <a:t>Correspondence of range values and lifeform definition: </a:t>
                      </a:r>
                      <a:endParaRPr lang="fr-BE" sz="600">
                        <a:effectLst/>
                        <a:latin typeface="Arial" panose="020B0604020202020204" pitchFamily="34" charset="0"/>
                        <a:ea typeface="Times New Roman" panose="02020603050405020304" pitchFamily="18" charset="0"/>
                        <a:cs typeface="Times New Roman" panose="02020603050405020304" pitchFamily="18" charset="0"/>
                      </a:endParaRPr>
                    </a:p>
                  </a:txBody>
                  <a:tcPr marL="24127" marR="24127" marT="0" marB="0" anchor="ctr"/>
                </a:tc>
                <a:tc hMerge="1">
                  <a:txBody>
                    <a:bodyPr/>
                    <a:lstStyle/>
                    <a:p>
                      <a:endParaRPr lang="fr-BE"/>
                    </a:p>
                  </a:txBody>
                  <a:tcPr/>
                </a:tc>
                <a:tc hMerge="1">
                  <a:txBody>
                    <a:bodyPr/>
                    <a:lstStyle/>
                    <a:p>
                      <a:endParaRPr lang="fr-BE"/>
                    </a:p>
                  </a:txBody>
                  <a:tcPr/>
                </a:tc>
                <a:tc hMerge="1">
                  <a:txBody>
                    <a:bodyPr/>
                    <a:lstStyle/>
                    <a:p>
                      <a:endParaRPr lang="fr-BE"/>
                    </a:p>
                  </a:txBody>
                  <a:tcPr/>
                </a:tc>
                <a:tc gridSpan="6">
                  <a:txBody>
                    <a:bodyPr/>
                    <a:lstStyle/>
                    <a:p>
                      <a:pPr>
                        <a:spcAft>
                          <a:spcPts val="0"/>
                        </a:spcAft>
                      </a:pPr>
                      <a:r>
                        <a:rPr lang="en-GB" sz="600">
                          <a:effectLst/>
                        </a:rPr>
                        <a:t>Yes</a:t>
                      </a:r>
                      <a:endParaRPr lang="fr-BE" sz="600">
                        <a:effectLst/>
                        <a:latin typeface="Arial" panose="020B0604020202020204" pitchFamily="34" charset="0"/>
                        <a:ea typeface="Times New Roman" panose="02020603050405020304" pitchFamily="18" charset="0"/>
                        <a:cs typeface="Times New Roman" panose="02020603050405020304" pitchFamily="18" charset="0"/>
                      </a:endParaRPr>
                    </a:p>
                  </a:txBody>
                  <a:tcPr marL="24127" marR="24127" marT="0" marB="0" anchor="ct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gridSpan="3">
                  <a:txBody>
                    <a:bodyPr/>
                    <a:lstStyle/>
                    <a:p>
                      <a:pPr>
                        <a:spcAft>
                          <a:spcPts val="0"/>
                        </a:spcAft>
                      </a:pPr>
                      <a:r>
                        <a:rPr lang="en-GB" sz="600">
                          <a:effectLst/>
                        </a:rPr>
                        <a:t>No</a:t>
                      </a:r>
                      <a:endParaRPr lang="fr-BE" sz="600">
                        <a:effectLst/>
                        <a:latin typeface="Arial" panose="020B0604020202020204" pitchFamily="34" charset="0"/>
                        <a:ea typeface="Times New Roman" panose="02020603050405020304" pitchFamily="18" charset="0"/>
                        <a:cs typeface="Times New Roman" panose="02020603050405020304" pitchFamily="18" charset="0"/>
                      </a:endParaRPr>
                    </a:p>
                  </a:txBody>
                  <a:tcPr marL="24127" marR="24127" marT="0" marB="0" anchor="ctr"/>
                </a:tc>
                <a:tc hMerge="1">
                  <a:txBody>
                    <a:bodyPr/>
                    <a:lstStyle/>
                    <a:p>
                      <a:endParaRPr lang="fr-BE"/>
                    </a:p>
                  </a:txBody>
                  <a:tcPr/>
                </a:tc>
                <a:tc hMerge="1">
                  <a:txBody>
                    <a:bodyPr/>
                    <a:lstStyle/>
                    <a:p>
                      <a:endParaRPr lang="fr-BE"/>
                    </a:p>
                  </a:txBody>
                  <a:tcPr/>
                </a:tc>
                <a:extLst>
                  <a:ext uri="{0D108BD9-81ED-4DB2-BD59-A6C34878D82A}">
                    <a16:rowId xmlns:a16="http://schemas.microsoft.com/office/drawing/2014/main" val="3630164866"/>
                  </a:ext>
                </a:extLst>
              </a:tr>
              <a:tr h="411933">
                <a:tc gridSpan="3">
                  <a:txBody>
                    <a:bodyPr/>
                    <a:lstStyle/>
                    <a:p>
                      <a:pPr>
                        <a:spcAft>
                          <a:spcPts val="0"/>
                        </a:spcAft>
                      </a:pPr>
                      <a:r>
                        <a:rPr lang="en-GB" sz="600">
                          <a:effectLst/>
                        </a:rPr>
                        <a:t>Confidence level of translation:</a:t>
                      </a:r>
                      <a:endParaRPr lang="fr-BE" sz="600">
                        <a:effectLst/>
                        <a:latin typeface="Arial" panose="020B0604020202020204" pitchFamily="34" charset="0"/>
                        <a:ea typeface="Times New Roman" panose="02020603050405020304" pitchFamily="18" charset="0"/>
                        <a:cs typeface="Times New Roman" panose="02020603050405020304" pitchFamily="18" charset="0"/>
                      </a:endParaRPr>
                    </a:p>
                  </a:txBody>
                  <a:tcPr marL="24127" marR="24127" marT="0" marB="0" anchor="ctr"/>
                </a:tc>
                <a:tc hMerge="1">
                  <a:txBody>
                    <a:bodyPr/>
                    <a:lstStyle/>
                    <a:p>
                      <a:endParaRPr lang="fr-BE"/>
                    </a:p>
                  </a:txBody>
                  <a:tcPr/>
                </a:tc>
                <a:tc hMerge="1">
                  <a:txBody>
                    <a:bodyPr/>
                    <a:lstStyle/>
                    <a:p>
                      <a:endParaRPr lang="fr-BE"/>
                    </a:p>
                  </a:txBody>
                  <a:tcPr/>
                </a:tc>
                <a:tc gridSpan="5">
                  <a:txBody>
                    <a:bodyPr/>
                    <a:lstStyle/>
                    <a:p>
                      <a:pPr>
                        <a:spcAft>
                          <a:spcPts val="0"/>
                        </a:spcAft>
                      </a:pPr>
                      <a:r>
                        <a:rPr lang="en-GB" sz="600">
                          <a:effectLst/>
                        </a:rPr>
                        <a:t>Fair </a:t>
                      </a:r>
                      <a:endParaRPr lang="fr-BE" sz="600">
                        <a:effectLst/>
                        <a:latin typeface="Arial" panose="020B0604020202020204" pitchFamily="34" charset="0"/>
                        <a:ea typeface="Times New Roman" panose="02020603050405020304" pitchFamily="18" charset="0"/>
                        <a:cs typeface="Times New Roman" panose="02020603050405020304" pitchFamily="18" charset="0"/>
                      </a:endParaRPr>
                    </a:p>
                  </a:txBody>
                  <a:tcPr marL="24127" marR="24127" marT="0" marB="0" anchor="ct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gridSpan="3">
                  <a:txBody>
                    <a:bodyPr/>
                    <a:lstStyle/>
                    <a:p>
                      <a:pPr>
                        <a:spcAft>
                          <a:spcPts val="0"/>
                        </a:spcAft>
                      </a:pPr>
                      <a:r>
                        <a:rPr lang="en-GB" sz="600">
                          <a:effectLst/>
                        </a:rPr>
                        <a:t>Good </a:t>
                      </a:r>
                      <a:endParaRPr lang="fr-BE" sz="600">
                        <a:effectLst/>
                        <a:latin typeface="Arial" panose="020B0604020202020204" pitchFamily="34" charset="0"/>
                        <a:ea typeface="Times New Roman" panose="02020603050405020304" pitchFamily="18" charset="0"/>
                        <a:cs typeface="Times New Roman" panose="02020603050405020304" pitchFamily="18" charset="0"/>
                      </a:endParaRPr>
                    </a:p>
                  </a:txBody>
                  <a:tcPr marL="24127" marR="24127" marT="0" marB="0" anchor="ctr"/>
                </a:tc>
                <a:tc hMerge="1">
                  <a:txBody>
                    <a:bodyPr/>
                    <a:lstStyle/>
                    <a:p>
                      <a:endParaRPr lang="fr-BE"/>
                    </a:p>
                  </a:txBody>
                  <a:tcPr/>
                </a:tc>
                <a:tc hMerge="1">
                  <a:txBody>
                    <a:bodyPr/>
                    <a:lstStyle/>
                    <a:p>
                      <a:endParaRPr lang="fr-BE"/>
                    </a:p>
                  </a:txBody>
                  <a:tcPr/>
                </a:tc>
                <a:tc gridSpan="2">
                  <a:txBody>
                    <a:bodyPr/>
                    <a:lstStyle/>
                    <a:p>
                      <a:pPr>
                        <a:spcAft>
                          <a:spcPts val="0"/>
                        </a:spcAft>
                      </a:pPr>
                      <a:r>
                        <a:rPr lang="en-GB" sz="600" dirty="0">
                          <a:effectLst/>
                        </a:rPr>
                        <a:t>very good </a:t>
                      </a:r>
                      <a:endParaRPr lang="fr-BE" sz="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4127" marR="24127" marT="0" marB="0" anchor="ctr"/>
                </a:tc>
                <a:tc hMerge="1">
                  <a:txBody>
                    <a:bodyPr/>
                    <a:lstStyle/>
                    <a:p>
                      <a:endParaRPr lang="fr-BE"/>
                    </a:p>
                  </a:txBody>
                  <a:tcPr/>
                </a:tc>
                <a:extLst>
                  <a:ext uri="{0D108BD9-81ED-4DB2-BD59-A6C34878D82A}">
                    <a16:rowId xmlns:a16="http://schemas.microsoft.com/office/drawing/2014/main" val="3339523205"/>
                  </a:ext>
                </a:extLst>
              </a:tr>
            </a:tbl>
          </a:graphicData>
        </a:graphic>
      </p:graphicFrame>
      <p:sp>
        <p:nvSpPr>
          <p:cNvPr id="37" name="Flèche courbée vers la gauche 59"/>
          <p:cNvSpPr/>
          <p:nvPr/>
        </p:nvSpPr>
        <p:spPr>
          <a:xfrm rot="4314562">
            <a:off x="5184679" y="5478686"/>
            <a:ext cx="322891" cy="1170209"/>
          </a:xfrm>
          <a:prstGeom prst="curvedLeftArrow">
            <a:avLst>
              <a:gd name="adj1" fmla="val 25000"/>
              <a:gd name="adj2" fmla="val 50000"/>
              <a:gd name="adj3" fmla="val 5285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chemeClr val="tx1"/>
              </a:solidFill>
            </a:endParaRPr>
          </a:p>
        </p:txBody>
      </p:sp>
      <p:sp>
        <p:nvSpPr>
          <p:cNvPr id="38" name="Flèche courbée vers la gauche 59"/>
          <p:cNvSpPr/>
          <p:nvPr/>
        </p:nvSpPr>
        <p:spPr>
          <a:xfrm rot="18311130">
            <a:off x="6286716" y="2504163"/>
            <a:ext cx="322891" cy="1170209"/>
          </a:xfrm>
          <a:prstGeom prst="curvedLeftArrow">
            <a:avLst>
              <a:gd name="adj1" fmla="val 25000"/>
              <a:gd name="adj2" fmla="val 50000"/>
              <a:gd name="adj3" fmla="val 5285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chemeClr val="tx1"/>
              </a:solidFill>
            </a:endParaRPr>
          </a:p>
        </p:txBody>
      </p:sp>
    </p:spTree>
    <p:extLst>
      <p:ext uri="{BB962C8B-B14F-4D97-AF65-F5344CB8AC3E}">
        <p14:creationId xmlns:p14="http://schemas.microsoft.com/office/powerpoint/2010/main" val="38530428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70884F01-0AA7-4917-8F4E-D7E7CF2CA34B}"/>
              </a:ext>
            </a:extLst>
          </p:cNvPr>
          <p:cNvSpPr txBox="1">
            <a:spLocks/>
          </p:cNvSpPr>
          <p:nvPr/>
        </p:nvSpPr>
        <p:spPr bwMode="auto">
          <a:xfrm>
            <a:off x="1547664" y="274638"/>
            <a:ext cx="7139136"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fr-BE" sz="4000" b="1" dirty="0">
                <a:solidFill>
                  <a:schemeClr val="accent6">
                    <a:lumMod val="50000"/>
                  </a:schemeClr>
                </a:solidFill>
                <a:effectLst>
                  <a:outerShdw blurRad="38100" dist="38100" dir="2700000" algn="tl">
                    <a:srgbClr val="000000">
                      <a:alpha val="43137"/>
                    </a:srgbClr>
                  </a:outerShdw>
                </a:effectLst>
              </a:rPr>
              <a:t>Conclusions : prérequis pour un observatoire régionale</a:t>
            </a:r>
          </a:p>
          <a:p>
            <a:r>
              <a:rPr lang="fr-BE" sz="3000" i="1" dirty="0">
                <a:solidFill>
                  <a:schemeClr val="accent6">
                    <a:lumMod val="50000"/>
                  </a:schemeClr>
                </a:solidFill>
                <a:effectLst>
                  <a:outerShdw blurRad="38100" dist="38100" dir="2700000" algn="tl">
                    <a:srgbClr val="000000">
                      <a:alpha val="43137"/>
                    </a:srgbClr>
                  </a:outerShdw>
                </a:effectLst>
              </a:rPr>
              <a:t>Politique</a:t>
            </a:r>
          </a:p>
        </p:txBody>
      </p:sp>
      <p:sp>
        <p:nvSpPr>
          <p:cNvPr id="4" name="Espace réservé du contenu 1">
            <a:extLst>
              <a:ext uri="{FF2B5EF4-FFF2-40B4-BE49-F238E27FC236}">
                <a16:creationId xmlns:a16="http://schemas.microsoft.com/office/drawing/2014/main" id="{FDF86288-622B-4269-940D-88F8D69BBBC9}"/>
              </a:ext>
            </a:extLst>
          </p:cNvPr>
          <p:cNvSpPr txBox="1">
            <a:spLocks/>
          </p:cNvSpPr>
          <p:nvPr/>
        </p:nvSpPr>
        <p:spPr>
          <a:xfrm>
            <a:off x="611560" y="1905000"/>
            <a:ext cx="8208912" cy="4221163"/>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1200"/>
              </a:spcAft>
            </a:pPr>
            <a:r>
              <a:rPr lang="fr-BE" sz="2800" b="1" dirty="0"/>
              <a:t>Institution régionale de tutelle</a:t>
            </a:r>
          </a:p>
          <a:p>
            <a:pPr lvl="1">
              <a:spcAft>
                <a:spcPts val="0"/>
              </a:spcAft>
              <a:buFont typeface="Wingdings" panose="05000000000000000000" pitchFamily="2" charset="2"/>
              <a:buChar char="Ø"/>
            </a:pPr>
            <a:r>
              <a:rPr lang="fr-BE" sz="2000" dirty="0"/>
              <a:t>CEDEAO / UEMOA ?</a:t>
            </a:r>
          </a:p>
          <a:p>
            <a:pPr lvl="1">
              <a:spcAft>
                <a:spcPts val="1200"/>
              </a:spcAft>
              <a:buFont typeface="Wingdings" panose="05000000000000000000" pitchFamily="2" charset="2"/>
              <a:buChar char="Ø"/>
            </a:pPr>
            <a:r>
              <a:rPr lang="fr-BE" sz="2000" dirty="0"/>
              <a:t>Volonté des Etats?</a:t>
            </a:r>
          </a:p>
          <a:p>
            <a:pPr>
              <a:spcAft>
                <a:spcPts val="1200"/>
              </a:spcAft>
            </a:pPr>
            <a:r>
              <a:rPr lang="fr-BE" sz="2800" b="1" dirty="0"/>
              <a:t>Vision régionale de la conservation/gestion durable</a:t>
            </a:r>
          </a:p>
          <a:p>
            <a:pPr lvl="1">
              <a:spcAft>
                <a:spcPts val="0"/>
              </a:spcAft>
              <a:buFont typeface="Wingdings" panose="05000000000000000000" pitchFamily="2" charset="2"/>
              <a:buChar char="Ø"/>
            </a:pPr>
            <a:r>
              <a:rPr lang="fr-BE" sz="2000" dirty="0"/>
              <a:t>PC CEDEAO (2013)</a:t>
            </a:r>
          </a:p>
          <a:p>
            <a:pPr lvl="1">
              <a:spcAft>
                <a:spcPts val="1200"/>
              </a:spcAft>
              <a:buFont typeface="Wingdings" panose="05000000000000000000" pitchFamily="2" charset="2"/>
              <a:buChar char="Ø"/>
            </a:pPr>
            <a:r>
              <a:rPr lang="fr-BE" sz="2000" dirty="0"/>
              <a:t>Initiatives transfrontalières (</a:t>
            </a:r>
            <a:r>
              <a:rPr lang="fr-CD" sz="2000" dirty="0"/>
              <a:t>+ multisectorielles?)</a:t>
            </a:r>
            <a:endParaRPr lang="fr-BE" sz="2000" b="1" dirty="0"/>
          </a:p>
          <a:p>
            <a:pPr>
              <a:spcAft>
                <a:spcPts val="1200"/>
              </a:spcAft>
            </a:pPr>
            <a:r>
              <a:rPr lang="fr-BE" sz="2800" b="1" dirty="0"/>
              <a:t>Soutien de partenaires techniques et financiers</a:t>
            </a:r>
          </a:p>
          <a:p>
            <a:pPr lvl="1">
              <a:spcAft>
                <a:spcPts val="1200"/>
              </a:spcAft>
              <a:buFont typeface="Wingdings" panose="05000000000000000000" pitchFamily="2" charset="2"/>
              <a:buChar char="Ø"/>
            </a:pPr>
            <a:r>
              <a:rPr lang="fr-BE" sz="2000" dirty="0"/>
              <a:t>BIOPAMA (UE/ACP), … ?</a:t>
            </a:r>
          </a:p>
          <a:p>
            <a:pPr marL="0" indent="0">
              <a:spcAft>
                <a:spcPts val="1200"/>
              </a:spcAft>
              <a:buNone/>
            </a:pPr>
            <a:endParaRPr lang="fr-BE" sz="2800" b="1" dirty="0"/>
          </a:p>
          <a:p>
            <a:pPr>
              <a:spcAft>
                <a:spcPts val="1200"/>
              </a:spcAft>
            </a:pPr>
            <a:endParaRPr lang="fr-FR" sz="2000" b="1" dirty="0"/>
          </a:p>
          <a:p>
            <a:endParaRPr lang="fr-BE" sz="1800" dirty="0"/>
          </a:p>
          <a:p>
            <a:pPr lvl="1">
              <a:buFont typeface="Wingdings" panose="05000000000000000000" pitchFamily="2" charset="2"/>
              <a:buChar char="q"/>
            </a:pPr>
            <a:endParaRPr lang="fr-BE" sz="1600" dirty="0"/>
          </a:p>
        </p:txBody>
      </p:sp>
    </p:spTree>
    <p:extLst>
      <p:ext uri="{BB962C8B-B14F-4D97-AF65-F5344CB8AC3E}">
        <p14:creationId xmlns:p14="http://schemas.microsoft.com/office/powerpoint/2010/main" val="36283841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1">
            <a:extLst>
              <a:ext uri="{FF2B5EF4-FFF2-40B4-BE49-F238E27FC236}">
                <a16:creationId xmlns:a16="http://schemas.microsoft.com/office/drawing/2014/main" id="{FDF86288-622B-4269-940D-88F8D69BBBC9}"/>
              </a:ext>
            </a:extLst>
          </p:cNvPr>
          <p:cNvSpPr txBox="1">
            <a:spLocks/>
          </p:cNvSpPr>
          <p:nvPr/>
        </p:nvSpPr>
        <p:spPr>
          <a:xfrm>
            <a:off x="611560" y="1916832"/>
            <a:ext cx="8532440" cy="4209331"/>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1200"/>
              </a:spcAft>
            </a:pPr>
            <a:r>
              <a:rPr lang="fr-BE" sz="2800" b="1" dirty="0"/>
              <a:t>Identification des besoins/sources/flux d’information</a:t>
            </a:r>
          </a:p>
          <a:p>
            <a:pPr marL="457200" lvl="1" indent="0" eaLnBrk="1" hangingPunct="1">
              <a:spcBef>
                <a:spcPct val="0"/>
              </a:spcBef>
              <a:spcAft>
                <a:spcPts val="0"/>
              </a:spcAft>
              <a:buFont typeface="Wingdings" panose="05000000000000000000" pitchFamily="2" charset="2"/>
              <a:buChar char="Ø"/>
            </a:pPr>
            <a:r>
              <a:rPr lang="fr-BE" sz="2000" dirty="0">
                <a:solidFill>
                  <a:prstClr val="black"/>
                </a:solidFill>
                <a:latin typeface="Arial" charset="0"/>
                <a:cs typeface="Arial" charset="0"/>
              </a:rPr>
              <a:t> Quels indicateurs? Qui sont les sources des données (administrations / partenaires) ?</a:t>
            </a:r>
          </a:p>
          <a:p>
            <a:pPr marL="457200" lvl="1" indent="0" eaLnBrk="1" hangingPunct="1">
              <a:spcBef>
                <a:spcPct val="0"/>
              </a:spcBef>
              <a:spcAft>
                <a:spcPts val="0"/>
              </a:spcAft>
              <a:buFont typeface="Wingdings" panose="05000000000000000000" pitchFamily="2" charset="2"/>
              <a:buChar char="Ø"/>
            </a:pPr>
            <a:r>
              <a:rPr lang="fr-BE" sz="2000" dirty="0">
                <a:solidFill>
                  <a:prstClr val="black"/>
                </a:solidFill>
                <a:latin typeface="Arial" charset="0"/>
                <a:cs typeface="Arial" charset="0"/>
              </a:rPr>
              <a:t> Quelles méthodes de collecte? </a:t>
            </a:r>
          </a:p>
          <a:p>
            <a:pPr marL="457200" lvl="1" indent="0" eaLnBrk="1" hangingPunct="1">
              <a:spcBef>
                <a:spcPct val="0"/>
              </a:spcBef>
              <a:spcAft>
                <a:spcPts val="0"/>
              </a:spcAft>
              <a:buFont typeface="Wingdings" panose="05000000000000000000" pitchFamily="2" charset="2"/>
              <a:buChar char="Ø"/>
            </a:pPr>
            <a:r>
              <a:rPr lang="fr-BE" sz="2000" dirty="0">
                <a:solidFill>
                  <a:prstClr val="black"/>
                </a:solidFill>
                <a:latin typeface="Arial" charset="0"/>
                <a:cs typeface="Arial" charset="0"/>
              </a:rPr>
              <a:t> Réaliser une première publication/analyse/carte ?</a:t>
            </a:r>
          </a:p>
          <a:p>
            <a:pPr marL="457200" lvl="1" indent="0" eaLnBrk="1" hangingPunct="1">
              <a:spcBef>
                <a:spcPct val="0"/>
              </a:spcBef>
              <a:spcAft>
                <a:spcPts val="1200"/>
              </a:spcAft>
              <a:buFont typeface="Wingdings" panose="05000000000000000000" pitchFamily="2" charset="2"/>
              <a:buChar char="Ø"/>
            </a:pPr>
            <a:r>
              <a:rPr lang="fr-BE" sz="2000" dirty="0">
                <a:solidFill>
                  <a:prstClr val="black"/>
                </a:solidFill>
                <a:latin typeface="Arial" charset="0"/>
                <a:cs typeface="Arial" charset="0"/>
              </a:rPr>
              <a:t> Développer ensuite un système d’information plus poussé ?</a:t>
            </a:r>
            <a:endParaRPr lang="fr-BE" sz="2800" dirty="0"/>
          </a:p>
          <a:p>
            <a:pPr>
              <a:spcAft>
                <a:spcPts val="1200"/>
              </a:spcAft>
            </a:pPr>
            <a:r>
              <a:rPr lang="fr-BE" sz="2800" b="1" dirty="0"/>
              <a:t>Capacités techniques /acteurs</a:t>
            </a:r>
          </a:p>
          <a:p>
            <a:pPr lvl="1">
              <a:spcBef>
                <a:spcPts val="0"/>
              </a:spcBef>
              <a:spcAft>
                <a:spcPts val="0"/>
              </a:spcAft>
              <a:buFont typeface="Wingdings" panose="05000000000000000000" pitchFamily="2" charset="2"/>
              <a:buChar char="Ø"/>
            </a:pPr>
            <a:r>
              <a:rPr lang="fr-BE" sz="2000" dirty="0">
                <a:latin typeface="Arial" panose="020B0604020202020204" pitchFamily="34" charset="0"/>
                <a:cs typeface="Arial" panose="020B0604020202020204" pitchFamily="34" charset="0"/>
              </a:rPr>
              <a:t>Qui pour mettre en œuvre (CSE, </a:t>
            </a:r>
            <a:r>
              <a:rPr lang="fr-BE" sz="2000" dirty="0" err="1">
                <a:latin typeface="Arial" panose="020B0604020202020204" pitchFamily="34" charset="0"/>
                <a:cs typeface="Arial" panose="020B0604020202020204" pitchFamily="34" charset="0"/>
              </a:rPr>
              <a:t>Agrhymet</a:t>
            </a:r>
            <a:r>
              <a:rPr lang="fr-BE" sz="2000" dirty="0">
                <a:latin typeface="Arial" panose="020B0604020202020204" pitchFamily="34" charset="0"/>
                <a:cs typeface="Arial" panose="020B0604020202020204" pitchFamily="34" charset="0"/>
              </a:rPr>
              <a:t>, … ?) ?</a:t>
            </a:r>
          </a:p>
          <a:p>
            <a:pPr lvl="1">
              <a:spcBef>
                <a:spcPts val="0"/>
              </a:spcBef>
              <a:spcAft>
                <a:spcPts val="1200"/>
              </a:spcAft>
              <a:buFont typeface="Wingdings" panose="05000000000000000000" pitchFamily="2" charset="2"/>
              <a:buChar char="Ø"/>
            </a:pPr>
            <a:r>
              <a:rPr lang="fr-BE" sz="2000" dirty="0">
                <a:latin typeface="Arial" panose="020B0604020202020204" pitchFamily="34" charset="0"/>
                <a:cs typeface="Arial" panose="020B0604020202020204" pitchFamily="34" charset="0"/>
              </a:rPr>
              <a:t>Quels sont les mandats de chacun ?</a:t>
            </a:r>
          </a:p>
          <a:p>
            <a:pPr marL="0" indent="0">
              <a:spcAft>
                <a:spcPts val="1200"/>
              </a:spcAft>
              <a:buNone/>
            </a:pPr>
            <a:endParaRPr lang="fr-BE" sz="2800" b="1" dirty="0"/>
          </a:p>
          <a:p>
            <a:pPr>
              <a:spcAft>
                <a:spcPts val="1200"/>
              </a:spcAft>
            </a:pPr>
            <a:endParaRPr lang="fr-BE" sz="2800" b="1" dirty="0"/>
          </a:p>
          <a:p>
            <a:pPr>
              <a:spcAft>
                <a:spcPts val="1200"/>
              </a:spcAft>
            </a:pPr>
            <a:endParaRPr lang="fr-BE" sz="2800" b="1" dirty="0"/>
          </a:p>
          <a:p>
            <a:pPr>
              <a:spcAft>
                <a:spcPts val="1200"/>
              </a:spcAft>
            </a:pPr>
            <a:endParaRPr lang="fr-FR" sz="2000" b="1" dirty="0"/>
          </a:p>
          <a:p>
            <a:endParaRPr lang="fr-BE" sz="1800" dirty="0"/>
          </a:p>
          <a:p>
            <a:pPr lvl="1">
              <a:buFont typeface="Wingdings" panose="05000000000000000000" pitchFamily="2" charset="2"/>
              <a:buChar char="q"/>
            </a:pPr>
            <a:endParaRPr lang="fr-BE" sz="1600" dirty="0"/>
          </a:p>
        </p:txBody>
      </p:sp>
      <p:sp>
        <p:nvSpPr>
          <p:cNvPr id="5" name="Titre 1">
            <a:extLst>
              <a:ext uri="{FF2B5EF4-FFF2-40B4-BE49-F238E27FC236}">
                <a16:creationId xmlns:a16="http://schemas.microsoft.com/office/drawing/2014/main" id="{8CF8C5DA-044A-4D36-AC72-A0A90C2E62AB}"/>
              </a:ext>
            </a:extLst>
          </p:cNvPr>
          <p:cNvSpPr txBox="1">
            <a:spLocks/>
          </p:cNvSpPr>
          <p:nvPr/>
        </p:nvSpPr>
        <p:spPr bwMode="auto">
          <a:xfrm>
            <a:off x="1547664" y="274638"/>
            <a:ext cx="7139136"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fr-BE" sz="4000" b="1" dirty="0">
                <a:solidFill>
                  <a:schemeClr val="accent6">
                    <a:lumMod val="50000"/>
                  </a:schemeClr>
                </a:solidFill>
                <a:effectLst>
                  <a:outerShdw blurRad="38100" dist="38100" dir="2700000" algn="tl">
                    <a:srgbClr val="000000">
                      <a:alpha val="43137"/>
                    </a:srgbClr>
                  </a:outerShdw>
                </a:effectLst>
              </a:rPr>
              <a:t>Conclusions : prérequis pour un observatoire régionale</a:t>
            </a:r>
          </a:p>
          <a:p>
            <a:r>
              <a:rPr lang="fr-BE" sz="3000" i="1" dirty="0">
                <a:solidFill>
                  <a:schemeClr val="accent6">
                    <a:lumMod val="50000"/>
                  </a:schemeClr>
                </a:solidFill>
                <a:effectLst>
                  <a:outerShdw blurRad="38100" dist="38100" dir="2700000" algn="tl">
                    <a:srgbClr val="000000">
                      <a:alpha val="43137"/>
                    </a:srgbClr>
                  </a:outerShdw>
                </a:effectLst>
              </a:rPr>
              <a:t>Technique</a:t>
            </a:r>
          </a:p>
        </p:txBody>
      </p:sp>
    </p:spTree>
    <p:extLst>
      <p:ext uri="{BB962C8B-B14F-4D97-AF65-F5344CB8AC3E}">
        <p14:creationId xmlns:p14="http://schemas.microsoft.com/office/powerpoint/2010/main" val="24642397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descr="OFAC logo.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30197" y="2920405"/>
            <a:ext cx="3384376" cy="1302519"/>
          </a:xfrm>
          <a:prstGeom prst="rect">
            <a:avLst/>
          </a:prstGeom>
        </p:spPr>
      </p:pic>
      <p:sp>
        <p:nvSpPr>
          <p:cNvPr id="7172" name="ZoneTexte 11"/>
          <p:cNvSpPr txBox="1">
            <a:spLocks noChangeArrowheads="1"/>
          </p:cNvSpPr>
          <p:nvPr/>
        </p:nvSpPr>
        <p:spPr bwMode="auto">
          <a:xfrm>
            <a:off x="1627718" y="5117196"/>
            <a:ext cx="6500812" cy="646331"/>
          </a:xfrm>
          <a:prstGeom prst="rect">
            <a:avLst/>
          </a:prstGeom>
          <a:noFill/>
          <a:ln w="9525">
            <a:noFill/>
            <a:miter lim="800000"/>
            <a:headEnd/>
            <a:tailEnd/>
          </a:ln>
        </p:spPr>
        <p:txBody>
          <a:bodyPr>
            <a:spAutoFit/>
          </a:bodyPr>
          <a:lstStyle/>
          <a:p>
            <a:pPr algn="ctr"/>
            <a:r>
              <a:rPr lang="en-US" sz="3600" dirty="0"/>
              <a:t>MERCI pour </a:t>
            </a:r>
            <a:r>
              <a:rPr lang="en-US" sz="3600" dirty="0" err="1"/>
              <a:t>votre</a:t>
            </a:r>
            <a:r>
              <a:rPr lang="en-US" sz="3600"/>
              <a:t> attention !</a:t>
            </a:r>
            <a:endParaRPr lang="en-US" sz="3600" dirty="0"/>
          </a:p>
        </p:txBody>
      </p:sp>
      <p:sp>
        <p:nvSpPr>
          <p:cNvPr id="10" name="Rectangle 9"/>
          <p:cNvSpPr/>
          <p:nvPr/>
        </p:nvSpPr>
        <p:spPr>
          <a:xfrm>
            <a:off x="3203848" y="836712"/>
            <a:ext cx="1584176" cy="15841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9" name="Image 8" descr="COMIFAC New 1.jpg"/>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184147" y="2854772"/>
            <a:ext cx="1440000" cy="1440000"/>
          </a:xfrm>
          <a:prstGeom prst="rect">
            <a:avLst/>
          </a:prstGeom>
        </p:spPr>
      </p:pic>
      <p:sp>
        <p:nvSpPr>
          <p:cNvPr id="11" name="Titre 1">
            <a:extLst>
              <a:ext uri="{FF2B5EF4-FFF2-40B4-BE49-F238E27FC236}">
                <a16:creationId xmlns:a16="http://schemas.microsoft.com/office/drawing/2014/main" id="{A5A1C67C-0595-4F65-8459-5EF1AD60EF85}"/>
              </a:ext>
            </a:extLst>
          </p:cNvPr>
          <p:cNvSpPr txBox="1">
            <a:spLocks/>
          </p:cNvSpPr>
          <p:nvPr/>
        </p:nvSpPr>
        <p:spPr bwMode="auto">
          <a:xfrm>
            <a:off x="1298820" y="1417638"/>
            <a:ext cx="7158608" cy="6367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fr-BE" sz="3000" b="1" dirty="0">
                <a:effectLst>
                  <a:outerShdw blurRad="38100" dist="38100" dir="2700000" algn="tl">
                    <a:srgbClr val="000000">
                      <a:alpha val="43137"/>
                    </a:srgbClr>
                  </a:outerShdw>
                </a:effectLst>
              </a:rPr>
              <a:t>www.observatoire-comifac.net</a:t>
            </a:r>
          </a:p>
        </p:txBody>
      </p:sp>
      <p:pic>
        <p:nvPicPr>
          <p:cNvPr id="12" name="Image 5">
            <a:extLst>
              <a:ext uri="{FF2B5EF4-FFF2-40B4-BE49-F238E27FC236}">
                <a16:creationId xmlns:a16="http://schemas.microsoft.com/office/drawing/2014/main" id="{11631499-5E50-4449-9438-FA272777853D}"/>
              </a:ext>
            </a:extLst>
          </p:cNvPr>
          <p:cNvPicPr>
            <a:picLocks noChangeAspect="1"/>
          </p:cNvPicPr>
          <p:nvPr/>
        </p:nvPicPr>
        <p:blipFill>
          <a:blip r:embed="rId5" cstate="email">
            <a:extLst>
              <a:ext uri="{BEBA8EAE-BF5A-486C-A8C5-ECC9F3942E4B}">
                <a14:imgProps xmlns:a14="http://schemas.microsoft.com/office/drawing/2010/main">
                  <a14:imgLayer r:embed="rId6">
                    <a14:imgEffect>
                      <a14:brightnessContrast bright="15000"/>
                    </a14:imgEffect>
                  </a14:imgLayer>
                </a14:imgProps>
              </a:ext>
              <a:ext uri="{28A0092B-C50C-407E-A947-70E740481C1C}">
                <a14:useLocalDpi xmlns:a14="http://schemas.microsoft.com/office/drawing/2010/main"/>
              </a:ext>
            </a:extLst>
          </a:blip>
          <a:stretch>
            <a:fillRect/>
          </a:stretch>
        </p:blipFill>
        <p:spPr>
          <a:xfrm>
            <a:off x="0" y="0"/>
            <a:ext cx="9144000" cy="1489062"/>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50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Effect transition="in" filter="fade">
                                      <p:cBhvr>
                                        <p:cTn id="9" dur="1000"/>
                                        <p:tgtEl>
                                          <p:spTgt spid="9"/>
                                        </p:tgtEl>
                                      </p:cBhvr>
                                    </p:animEffect>
                                  </p:childTnLst>
                                </p:cTn>
                              </p:par>
                            </p:childTnLst>
                          </p:cTn>
                        </p:par>
                        <p:par>
                          <p:cTn id="10" fill="hold">
                            <p:stCondLst>
                              <p:cond delay="1500"/>
                            </p:stCondLst>
                            <p:childTnLst>
                              <p:par>
                                <p:cTn id="11" presetID="1"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1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Groupe 48"/>
          <p:cNvGrpSpPr/>
          <p:nvPr/>
        </p:nvGrpSpPr>
        <p:grpSpPr>
          <a:xfrm>
            <a:off x="327339" y="966928"/>
            <a:ext cx="8493133" cy="3471895"/>
            <a:chOff x="142875" y="1428750"/>
            <a:chExt cx="8715375" cy="3429000"/>
          </a:xfrm>
        </p:grpSpPr>
        <p:sp>
          <p:nvSpPr>
            <p:cNvPr id="35" name="Oval 34"/>
            <p:cNvSpPr/>
            <p:nvPr/>
          </p:nvSpPr>
          <p:spPr bwMode="auto">
            <a:xfrm>
              <a:off x="593725" y="1500188"/>
              <a:ext cx="7858125" cy="3357562"/>
            </a:xfrm>
            <a:prstGeom prst="ellipse">
              <a:avLst/>
            </a:prstGeom>
            <a:solidFill>
              <a:srgbClr val="FFE3AB"/>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fr-BE" sz="2400" b="0" dirty="0">
                  <a:solidFill>
                    <a:srgbClr val="000000"/>
                  </a:solidFill>
                </a:rPr>
                <a:t>Partenariat des Forêts du Bassin du Congo</a:t>
              </a:r>
            </a:p>
          </p:txBody>
        </p:sp>
        <p:sp>
          <p:nvSpPr>
            <p:cNvPr id="36" name="Oval 35"/>
            <p:cNvSpPr/>
            <p:nvPr/>
          </p:nvSpPr>
          <p:spPr bwMode="auto">
            <a:xfrm>
              <a:off x="142875" y="3429000"/>
              <a:ext cx="1428754" cy="542191"/>
            </a:xfrm>
            <a:prstGeom prst="ellipse">
              <a:avLst/>
            </a:prstGeom>
            <a:solidFill>
              <a:srgbClr val="FFCC6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err="1">
                  <a:solidFill>
                    <a:srgbClr val="000000"/>
                  </a:solidFill>
                </a:rPr>
                <a:t>Donneurs</a:t>
              </a:r>
              <a:endParaRPr lang="en-GB" sz="1400" dirty="0">
                <a:solidFill>
                  <a:srgbClr val="000000"/>
                </a:solidFill>
              </a:endParaRPr>
            </a:p>
          </p:txBody>
        </p:sp>
        <p:sp>
          <p:nvSpPr>
            <p:cNvPr id="37" name="Oval 36"/>
            <p:cNvSpPr/>
            <p:nvPr/>
          </p:nvSpPr>
          <p:spPr bwMode="auto">
            <a:xfrm>
              <a:off x="142875" y="2214563"/>
              <a:ext cx="1714506" cy="474418"/>
            </a:xfrm>
            <a:prstGeom prst="ellipse">
              <a:avLst/>
            </a:prstGeom>
            <a:solidFill>
              <a:srgbClr val="FFCC6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rgbClr val="000000"/>
                  </a:solidFill>
                </a:rPr>
                <a:t>Recherche</a:t>
              </a:r>
              <a:endParaRPr lang="en-GB" sz="1400" dirty="0">
                <a:solidFill>
                  <a:srgbClr val="000000"/>
                </a:solidFill>
              </a:endParaRPr>
            </a:p>
          </p:txBody>
        </p:sp>
        <p:sp>
          <p:nvSpPr>
            <p:cNvPr id="38" name="Oval 37"/>
            <p:cNvSpPr/>
            <p:nvPr/>
          </p:nvSpPr>
          <p:spPr bwMode="auto">
            <a:xfrm>
              <a:off x="7298386" y="3500438"/>
              <a:ext cx="1559864" cy="474418"/>
            </a:xfrm>
            <a:prstGeom prst="ellipse">
              <a:avLst/>
            </a:prstGeom>
            <a:solidFill>
              <a:srgbClr val="FFCC6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rgbClr val="000000"/>
                  </a:solidFill>
                </a:rPr>
                <a:t>NU</a:t>
              </a:r>
              <a:endParaRPr lang="en-GB" sz="1400" dirty="0">
                <a:solidFill>
                  <a:srgbClr val="000000"/>
                </a:solidFill>
              </a:endParaRPr>
            </a:p>
          </p:txBody>
        </p:sp>
        <p:sp>
          <p:nvSpPr>
            <p:cNvPr id="40" name="Oval 39"/>
            <p:cNvSpPr/>
            <p:nvPr/>
          </p:nvSpPr>
          <p:spPr bwMode="auto">
            <a:xfrm>
              <a:off x="2583462" y="1428750"/>
              <a:ext cx="1988490" cy="542191"/>
            </a:xfrm>
            <a:prstGeom prst="ellipse">
              <a:avLst/>
            </a:prstGeom>
            <a:solidFill>
              <a:srgbClr val="FFCC6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err="1">
                  <a:solidFill>
                    <a:srgbClr val="000000"/>
                  </a:solidFill>
                </a:rPr>
                <a:t>Secteur</a:t>
              </a:r>
              <a:r>
                <a:rPr lang="en-US" sz="1400" dirty="0">
                  <a:solidFill>
                    <a:srgbClr val="000000"/>
                  </a:solidFill>
                </a:rPr>
                <a:t> </a:t>
              </a:r>
              <a:r>
                <a:rPr lang="en-US" sz="1400" dirty="0" err="1">
                  <a:solidFill>
                    <a:srgbClr val="000000"/>
                  </a:solidFill>
                </a:rPr>
                <a:t>privé</a:t>
              </a:r>
              <a:endParaRPr lang="en-GB" sz="1400" dirty="0">
                <a:solidFill>
                  <a:srgbClr val="000000"/>
                </a:solidFill>
              </a:endParaRPr>
            </a:p>
          </p:txBody>
        </p:sp>
        <p:sp>
          <p:nvSpPr>
            <p:cNvPr id="41" name="Oval 40"/>
            <p:cNvSpPr/>
            <p:nvPr/>
          </p:nvSpPr>
          <p:spPr bwMode="auto">
            <a:xfrm>
              <a:off x="5083785" y="1428750"/>
              <a:ext cx="1714506" cy="542192"/>
            </a:xfrm>
            <a:prstGeom prst="ellipse">
              <a:avLst/>
            </a:prstGeom>
            <a:solidFill>
              <a:srgbClr val="FFCC6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rgbClr val="000000"/>
                  </a:solidFill>
                </a:rPr>
                <a:t>ONGs</a:t>
              </a:r>
              <a:endParaRPr lang="en-GB" sz="1400" dirty="0">
                <a:solidFill>
                  <a:srgbClr val="000000"/>
                </a:solidFill>
              </a:endParaRPr>
            </a:p>
          </p:txBody>
        </p:sp>
        <p:sp>
          <p:nvSpPr>
            <p:cNvPr id="39" name="Oval 38"/>
            <p:cNvSpPr/>
            <p:nvPr/>
          </p:nvSpPr>
          <p:spPr bwMode="auto">
            <a:xfrm>
              <a:off x="7143776" y="2143125"/>
              <a:ext cx="1571620" cy="500060"/>
            </a:xfrm>
            <a:prstGeom prst="ellipse">
              <a:avLst/>
            </a:prstGeom>
            <a:solidFill>
              <a:srgbClr val="FFCC6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CM" sz="1400" dirty="0">
                  <a:solidFill>
                    <a:srgbClr val="000000"/>
                  </a:solidFill>
                </a:rPr>
                <a:t>Public</a:t>
              </a:r>
            </a:p>
          </p:txBody>
        </p:sp>
      </p:grpSp>
      <p:sp>
        <p:nvSpPr>
          <p:cNvPr id="43" name="Oval 8"/>
          <p:cNvSpPr/>
          <p:nvPr/>
        </p:nvSpPr>
        <p:spPr bwMode="auto">
          <a:xfrm>
            <a:off x="1728303" y="2556577"/>
            <a:ext cx="5430036" cy="1735947"/>
          </a:xfrm>
          <a:prstGeom prst="ellipse">
            <a:avLst/>
          </a:prstGeom>
          <a:solidFill>
            <a:schemeClr val="accent2">
              <a:lumMod val="60000"/>
              <a:lumOff val="40000"/>
            </a:schemeClr>
          </a:solidFill>
          <a:ln>
            <a:solidFill>
              <a:schemeClr val="accent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en-US" sz="4800" b="0" dirty="0">
                <a:solidFill>
                  <a:srgbClr val="000000"/>
                </a:solidFill>
              </a:rPr>
              <a:t> </a:t>
            </a:r>
            <a:r>
              <a:rPr lang="en-US" sz="4000" b="0" dirty="0">
                <a:solidFill>
                  <a:srgbClr val="000000"/>
                </a:solidFill>
              </a:rPr>
              <a:t>DATA Base</a:t>
            </a:r>
            <a:endParaRPr lang="en-GB" sz="4800" b="0" dirty="0">
              <a:solidFill>
                <a:srgbClr val="000000"/>
              </a:solidFill>
            </a:endParaRPr>
          </a:p>
        </p:txBody>
      </p:sp>
      <p:sp>
        <p:nvSpPr>
          <p:cNvPr id="9" name="Oval 8"/>
          <p:cNvSpPr/>
          <p:nvPr/>
        </p:nvSpPr>
        <p:spPr bwMode="auto">
          <a:xfrm>
            <a:off x="1707195" y="2560000"/>
            <a:ext cx="5430036" cy="1735947"/>
          </a:xfrm>
          <a:prstGeom prst="ellipse">
            <a:avLst/>
          </a:prstGeom>
          <a:solidFill>
            <a:schemeClr val="accent1"/>
          </a:solidFill>
          <a:ln>
            <a:solidFill>
              <a:schemeClr val="accent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en-US" sz="4800" b="0" dirty="0">
                <a:solidFill>
                  <a:srgbClr val="000000"/>
                </a:solidFill>
              </a:rPr>
              <a:t> </a:t>
            </a:r>
            <a:r>
              <a:rPr lang="en-US" sz="4000" b="0" dirty="0">
                <a:solidFill>
                  <a:srgbClr val="000000"/>
                </a:solidFill>
              </a:rPr>
              <a:t>COMIFAC</a:t>
            </a:r>
            <a:endParaRPr lang="en-GB" sz="4800" b="0" dirty="0">
              <a:solidFill>
                <a:srgbClr val="000000"/>
              </a:solidFill>
            </a:endParaRPr>
          </a:p>
        </p:txBody>
      </p:sp>
      <p:grpSp>
        <p:nvGrpSpPr>
          <p:cNvPr id="44" name="Groupe 43"/>
          <p:cNvGrpSpPr/>
          <p:nvPr/>
        </p:nvGrpSpPr>
        <p:grpSpPr>
          <a:xfrm>
            <a:off x="1514808" y="2197452"/>
            <a:ext cx="5986943" cy="2169923"/>
            <a:chOff x="1428798" y="2643188"/>
            <a:chExt cx="6143605" cy="2143114"/>
          </a:xfrm>
        </p:grpSpPr>
        <p:sp>
          <p:nvSpPr>
            <p:cNvPr id="10" name="Oval 9"/>
            <p:cNvSpPr/>
            <p:nvPr/>
          </p:nvSpPr>
          <p:spPr bwMode="auto">
            <a:xfrm>
              <a:off x="1428798" y="4286242"/>
              <a:ext cx="1500182" cy="500060"/>
            </a:xfrm>
            <a:prstGeom prst="ellipse">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0" dirty="0">
                  <a:solidFill>
                    <a:srgbClr val="000000"/>
                  </a:solidFill>
                </a:rPr>
                <a:t>RCA</a:t>
              </a:r>
              <a:endParaRPr lang="en-GB" sz="1400" b="0" dirty="0">
                <a:solidFill>
                  <a:srgbClr val="000000"/>
                </a:solidFill>
              </a:endParaRPr>
            </a:p>
          </p:txBody>
        </p:sp>
        <p:sp>
          <p:nvSpPr>
            <p:cNvPr id="11" name="Oval 10"/>
            <p:cNvSpPr/>
            <p:nvPr/>
          </p:nvSpPr>
          <p:spPr bwMode="auto">
            <a:xfrm>
              <a:off x="1500223" y="3786188"/>
              <a:ext cx="1500183" cy="500060"/>
            </a:xfrm>
            <a:prstGeom prst="ellipse">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0" dirty="0">
                  <a:solidFill>
                    <a:srgbClr val="000000"/>
                  </a:solidFill>
                </a:rPr>
                <a:t>Congo</a:t>
              </a:r>
              <a:endParaRPr lang="en-GB" sz="1400" b="0" dirty="0">
                <a:solidFill>
                  <a:srgbClr val="000000"/>
                </a:solidFill>
              </a:endParaRPr>
            </a:p>
          </p:txBody>
        </p:sp>
        <p:sp>
          <p:nvSpPr>
            <p:cNvPr id="12" name="Oval 11"/>
            <p:cNvSpPr/>
            <p:nvPr/>
          </p:nvSpPr>
          <p:spPr bwMode="auto">
            <a:xfrm>
              <a:off x="1500223" y="3214688"/>
              <a:ext cx="1500183" cy="500060"/>
            </a:xfrm>
            <a:prstGeom prst="ellipse">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0" dirty="0">
                  <a:solidFill>
                    <a:srgbClr val="000000"/>
                  </a:solidFill>
                </a:rPr>
                <a:t>RDC</a:t>
              </a:r>
              <a:endParaRPr lang="en-GB" sz="1400" b="0" dirty="0">
                <a:solidFill>
                  <a:srgbClr val="000000"/>
                </a:solidFill>
              </a:endParaRPr>
            </a:p>
          </p:txBody>
        </p:sp>
        <p:sp>
          <p:nvSpPr>
            <p:cNvPr id="13" name="Oval 12"/>
            <p:cNvSpPr/>
            <p:nvPr/>
          </p:nvSpPr>
          <p:spPr bwMode="auto">
            <a:xfrm>
              <a:off x="5929345" y="4286242"/>
              <a:ext cx="1643058" cy="500060"/>
            </a:xfrm>
            <a:prstGeom prst="ellipse">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en-US" sz="1400" b="0" dirty="0">
                  <a:solidFill>
                    <a:srgbClr val="000000"/>
                  </a:solidFill>
                </a:rPr>
                <a:t>Cameroun</a:t>
              </a:r>
              <a:endParaRPr lang="en-GB" sz="1400" b="0" dirty="0">
                <a:solidFill>
                  <a:srgbClr val="000000"/>
                </a:solidFill>
              </a:endParaRPr>
            </a:p>
          </p:txBody>
        </p:sp>
        <p:sp>
          <p:nvSpPr>
            <p:cNvPr id="14" name="Oval 13"/>
            <p:cNvSpPr/>
            <p:nvPr/>
          </p:nvSpPr>
          <p:spPr bwMode="auto">
            <a:xfrm>
              <a:off x="5929334" y="3786188"/>
              <a:ext cx="1500183" cy="500060"/>
            </a:xfrm>
            <a:prstGeom prst="ellipse">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0" dirty="0">
                  <a:solidFill>
                    <a:srgbClr val="000000"/>
                  </a:solidFill>
                </a:rPr>
                <a:t>Gabon</a:t>
              </a:r>
              <a:endParaRPr lang="en-GB" sz="1400" b="0" dirty="0">
                <a:solidFill>
                  <a:srgbClr val="000000"/>
                </a:solidFill>
              </a:endParaRPr>
            </a:p>
          </p:txBody>
        </p:sp>
        <p:sp>
          <p:nvSpPr>
            <p:cNvPr id="15" name="Oval 14"/>
            <p:cNvSpPr/>
            <p:nvPr/>
          </p:nvSpPr>
          <p:spPr bwMode="auto">
            <a:xfrm>
              <a:off x="5929334" y="3214688"/>
              <a:ext cx="1500183" cy="500060"/>
            </a:xfrm>
            <a:prstGeom prst="ellipse">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CM" sz="1400" dirty="0">
                  <a:solidFill>
                    <a:srgbClr val="000000"/>
                  </a:solidFill>
                </a:rPr>
                <a:t>Guinée équatoriale</a:t>
              </a:r>
              <a:endParaRPr lang="fr-CM" sz="1400" b="0" dirty="0">
                <a:solidFill>
                  <a:srgbClr val="000000"/>
                </a:solidFill>
              </a:endParaRPr>
            </a:p>
          </p:txBody>
        </p:sp>
        <p:grpSp>
          <p:nvGrpSpPr>
            <p:cNvPr id="3" name="Group 49"/>
            <p:cNvGrpSpPr/>
            <p:nvPr/>
          </p:nvGrpSpPr>
          <p:grpSpPr bwMode="auto">
            <a:xfrm>
              <a:off x="1500192" y="2643188"/>
              <a:ext cx="5857897" cy="500063"/>
              <a:chOff x="1928794" y="1571612"/>
              <a:chExt cx="5857916" cy="500066"/>
            </a:xfrm>
            <a:solidFill>
              <a:schemeClr val="accent1">
                <a:lumMod val="75000"/>
              </a:schemeClr>
            </a:solidFill>
            <a:effectLst/>
            <a:scene3d>
              <a:camera prst="orthographicFront">
                <a:rot lat="0" lon="0" rev="0"/>
              </a:camera>
              <a:lightRig rig="balanced" dir="t">
                <a:rot lat="0" lon="0" rev="8700000"/>
              </a:lightRig>
            </a:scene3d>
          </p:grpSpPr>
          <p:sp>
            <p:nvSpPr>
              <p:cNvPr id="16" name="Oval 15"/>
              <p:cNvSpPr/>
              <p:nvPr/>
            </p:nvSpPr>
            <p:spPr>
              <a:xfrm>
                <a:off x="1928794" y="1571612"/>
                <a:ext cx="1500198" cy="500066"/>
              </a:xfrm>
              <a:prstGeom prst="ellipse">
                <a:avLst/>
              </a:prstGeom>
              <a:grp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err="1">
                    <a:solidFill>
                      <a:srgbClr val="000000"/>
                    </a:solidFill>
                  </a:rPr>
                  <a:t>Tc</a:t>
                </a:r>
                <a:r>
                  <a:rPr lang="en-US" sz="1400" b="0" dirty="0" err="1">
                    <a:solidFill>
                      <a:srgbClr val="000000"/>
                    </a:solidFill>
                  </a:rPr>
                  <a:t>had</a:t>
                </a:r>
                <a:endParaRPr lang="en-GB" sz="1400" b="0" dirty="0">
                  <a:solidFill>
                    <a:srgbClr val="000000"/>
                  </a:solidFill>
                </a:endParaRPr>
              </a:p>
            </p:txBody>
          </p:sp>
          <p:sp>
            <p:nvSpPr>
              <p:cNvPr id="17" name="Oval 16"/>
              <p:cNvSpPr/>
              <p:nvPr/>
            </p:nvSpPr>
            <p:spPr>
              <a:xfrm>
                <a:off x="3357554" y="1571612"/>
                <a:ext cx="1500198" cy="500066"/>
              </a:xfrm>
              <a:prstGeom prst="ellipse">
                <a:avLst/>
              </a:prstGeom>
              <a:grp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0" dirty="0">
                    <a:solidFill>
                      <a:srgbClr val="000000"/>
                    </a:solidFill>
                  </a:rPr>
                  <a:t>Sao Tome </a:t>
                </a:r>
              </a:p>
              <a:p>
                <a:pPr algn="ctr">
                  <a:defRPr/>
                </a:pPr>
                <a:r>
                  <a:rPr lang="en-US" sz="1400" b="0" dirty="0">
                    <a:solidFill>
                      <a:srgbClr val="000000"/>
                    </a:solidFill>
                  </a:rPr>
                  <a:t>Principe</a:t>
                </a:r>
                <a:endParaRPr lang="en-GB" sz="1400" b="0" dirty="0">
                  <a:solidFill>
                    <a:srgbClr val="000000"/>
                  </a:solidFill>
                </a:endParaRPr>
              </a:p>
            </p:txBody>
          </p:sp>
          <p:sp>
            <p:nvSpPr>
              <p:cNvPr id="18" name="Oval 17"/>
              <p:cNvSpPr/>
              <p:nvPr/>
            </p:nvSpPr>
            <p:spPr>
              <a:xfrm>
                <a:off x="4857752" y="1571612"/>
                <a:ext cx="1500198" cy="500066"/>
              </a:xfrm>
              <a:prstGeom prst="ellipse">
                <a:avLst/>
              </a:prstGeom>
              <a:grp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0" dirty="0">
                    <a:solidFill>
                      <a:srgbClr val="000000"/>
                    </a:solidFill>
                  </a:rPr>
                  <a:t>Rwanda</a:t>
                </a:r>
                <a:endParaRPr lang="en-GB" sz="1400" b="0" dirty="0">
                  <a:solidFill>
                    <a:srgbClr val="000000"/>
                  </a:solidFill>
                </a:endParaRPr>
              </a:p>
            </p:txBody>
          </p:sp>
          <p:sp>
            <p:nvSpPr>
              <p:cNvPr id="19" name="Oval 18"/>
              <p:cNvSpPr/>
              <p:nvPr/>
            </p:nvSpPr>
            <p:spPr>
              <a:xfrm>
                <a:off x="6286512" y="1571612"/>
                <a:ext cx="1500198" cy="500066"/>
              </a:xfrm>
              <a:prstGeom prst="ellipse">
                <a:avLst/>
              </a:prstGeom>
              <a:grp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0" dirty="0">
                    <a:solidFill>
                      <a:srgbClr val="000000"/>
                    </a:solidFill>
                  </a:rPr>
                  <a:t>Burundi</a:t>
                </a:r>
                <a:endParaRPr lang="en-GB" sz="1400" b="0" dirty="0">
                  <a:solidFill>
                    <a:srgbClr val="000000"/>
                  </a:solidFill>
                </a:endParaRPr>
              </a:p>
            </p:txBody>
          </p:sp>
        </p:grpSp>
      </p:grpSp>
      <p:sp>
        <p:nvSpPr>
          <p:cNvPr id="7" name="Oval 6"/>
          <p:cNvSpPr/>
          <p:nvPr/>
        </p:nvSpPr>
        <p:spPr bwMode="auto">
          <a:xfrm>
            <a:off x="3026551" y="3785162"/>
            <a:ext cx="2645402" cy="867974"/>
          </a:xfrm>
          <a:prstGeom prst="ellipse">
            <a:avLst/>
          </a:prstGeom>
          <a:solidFill>
            <a:srgbClr val="000066"/>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dirty="0">
                <a:solidFill>
                  <a:srgbClr val="FFFFFF"/>
                </a:solidFill>
              </a:rPr>
              <a:t>OFAC</a:t>
            </a:r>
            <a:endParaRPr lang="en-GB" sz="4000" dirty="0">
              <a:solidFill>
                <a:srgbClr val="FFFFFF"/>
              </a:solidFill>
            </a:endParaRPr>
          </a:p>
        </p:txBody>
      </p:sp>
      <p:cxnSp>
        <p:nvCxnSpPr>
          <p:cNvPr id="48" name="Elbow Connector 47"/>
          <p:cNvCxnSpPr/>
          <p:nvPr/>
        </p:nvCxnSpPr>
        <p:spPr>
          <a:xfrm rot="5400000" flipH="1" flipV="1">
            <a:off x="2933420" y="3863764"/>
            <a:ext cx="339856" cy="2040626"/>
          </a:xfrm>
          <a:prstGeom prst="bentConnector3">
            <a:avLst>
              <a:gd name="adj1" fmla="val 50000"/>
            </a:avLst>
          </a:prstGeom>
          <a:ln>
            <a:noFill/>
            <a:tailEnd type="arrow"/>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0">
            <a:schemeClr val="accent4"/>
          </a:fillRef>
          <a:effectRef idx="0">
            <a:schemeClr val="accent4"/>
          </a:effectRef>
          <a:fontRef idx="minor">
            <a:schemeClr val="tx1"/>
          </a:fontRef>
        </p:style>
      </p:cxnSp>
      <p:pic>
        <p:nvPicPr>
          <p:cNvPr id="27" name="Image 2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35695" y="6113521"/>
            <a:ext cx="886177" cy="616326"/>
          </a:xfrm>
          <a:prstGeom prst="rect">
            <a:avLst/>
          </a:prstGeom>
        </p:spPr>
      </p:pic>
      <p:pic>
        <p:nvPicPr>
          <p:cNvPr id="28" name="Image 2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79712" y="5160094"/>
            <a:ext cx="611693" cy="490457"/>
          </a:xfrm>
          <a:prstGeom prst="rect">
            <a:avLst/>
          </a:prstGeom>
        </p:spPr>
      </p:pic>
      <p:pic>
        <p:nvPicPr>
          <p:cNvPr id="29" name="Image 2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672343" y="5098076"/>
            <a:ext cx="1331705" cy="629231"/>
          </a:xfrm>
          <a:prstGeom prst="rect">
            <a:avLst/>
          </a:prstGeom>
        </p:spPr>
      </p:pic>
      <p:pic>
        <p:nvPicPr>
          <p:cNvPr id="30" name="Image 2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771800" y="5035090"/>
            <a:ext cx="861402" cy="770174"/>
          </a:xfrm>
          <a:prstGeom prst="rect">
            <a:avLst/>
          </a:prstGeom>
        </p:spPr>
      </p:pic>
      <p:pic>
        <p:nvPicPr>
          <p:cNvPr id="31" name="Image 30"/>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6050922" y="5148848"/>
            <a:ext cx="1255739" cy="515625"/>
          </a:xfrm>
          <a:prstGeom prst="rect">
            <a:avLst/>
          </a:prstGeom>
        </p:spPr>
      </p:pic>
      <p:pic>
        <p:nvPicPr>
          <p:cNvPr id="32" name="Image 31"/>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108532" y="5099318"/>
            <a:ext cx="750584" cy="626454"/>
          </a:xfrm>
          <a:prstGeom prst="rect">
            <a:avLst/>
          </a:prstGeom>
        </p:spPr>
      </p:pic>
      <p:sp>
        <p:nvSpPr>
          <p:cNvPr id="33" name="ZoneTexte 32"/>
          <p:cNvSpPr txBox="1"/>
          <p:nvPr/>
        </p:nvSpPr>
        <p:spPr>
          <a:xfrm>
            <a:off x="232768" y="4582289"/>
            <a:ext cx="5688632" cy="430887"/>
          </a:xfrm>
          <a:prstGeom prst="rect">
            <a:avLst/>
          </a:prstGeom>
          <a:noFill/>
        </p:spPr>
        <p:txBody>
          <a:bodyPr wrap="square" rtlCol="0">
            <a:spAutoFit/>
          </a:bodyPr>
          <a:lstStyle/>
          <a:p>
            <a:r>
              <a:rPr lang="fr-FR" sz="2200" dirty="0"/>
              <a:t>Appui technique</a:t>
            </a:r>
          </a:p>
        </p:txBody>
      </p:sp>
      <p:pic>
        <p:nvPicPr>
          <p:cNvPr id="45" name="Image 44" descr="ELdZ_Coop_Allemande_fr_150dpi.jpg"/>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213020" y="6160985"/>
            <a:ext cx="879687" cy="515982"/>
          </a:xfrm>
          <a:prstGeom prst="rect">
            <a:avLst/>
          </a:prstGeom>
        </p:spPr>
      </p:pic>
      <p:pic>
        <p:nvPicPr>
          <p:cNvPr id="46" name="Image 45" descr="giz_logo-standard-4c.jpg"/>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396978" y="5057888"/>
            <a:ext cx="834965" cy="720214"/>
          </a:xfrm>
          <a:prstGeom prst="rect">
            <a:avLst/>
          </a:prstGeom>
        </p:spPr>
      </p:pic>
      <p:sp>
        <p:nvSpPr>
          <p:cNvPr id="50" name="ZoneTexte 49"/>
          <p:cNvSpPr txBox="1"/>
          <p:nvPr/>
        </p:nvSpPr>
        <p:spPr>
          <a:xfrm>
            <a:off x="277909" y="5734417"/>
            <a:ext cx="5688632" cy="430887"/>
          </a:xfrm>
          <a:prstGeom prst="rect">
            <a:avLst/>
          </a:prstGeom>
          <a:noFill/>
        </p:spPr>
        <p:txBody>
          <a:bodyPr wrap="square" rtlCol="0">
            <a:spAutoFit/>
          </a:bodyPr>
          <a:lstStyle/>
          <a:p>
            <a:r>
              <a:rPr lang="fr-FR" sz="2200" dirty="0"/>
              <a:t>Appui financier</a:t>
            </a:r>
          </a:p>
        </p:txBody>
      </p:sp>
      <p:sp>
        <p:nvSpPr>
          <p:cNvPr id="42" name="Titre 1">
            <a:extLst>
              <a:ext uri="{FF2B5EF4-FFF2-40B4-BE49-F238E27FC236}">
                <a16:creationId xmlns:a16="http://schemas.microsoft.com/office/drawing/2014/main" id="{6AE1B223-DA78-4895-83C6-661380C26D72}"/>
              </a:ext>
            </a:extLst>
          </p:cNvPr>
          <p:cNvSpPr txBox="1">
            <a:spLocks/>
          </p:cNvSpPr>
          <p:nvPr/>
        </p:nvSpPr>
        <p:spPr bwMode="auto">
          <a:xfrm>
            <a:off x="1251052" y="-46800"/>
            <a:ext cx="7287658" cy="8683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defTabSz="914400"/>
            <a:r>
              <a:rPr lang="fr-BE" sz="4000" dirty="0">
                <a:solidFill>
                  <a:srgbClr val="993300"/>
                </a:solidFill>
                <a:effectLst>
                  <a:outerShdw blurRad="38100" dist="38100" dir="2700000" algn="tl">
                    <a:srgbClr val="000000">
                      <a:alpha val="43137"/>
                    </a:srgbClr>
                  </a:outerShdw>
                </a:effectLst>
              </a:rPr>
              <a:t>Réseau de l’OFAC</a:t>
            </a:r>
          </a:p>
        </p:txBody>
      </p:sp>
    </p:spTree>
    <p:extLst>
      <p:ext uri="{BB962C8B-B14F-4D97-AF65-F5344CB8AC3E}">
        <p14:creationId xmlns:p14="http://schemas.microsoft.com/office/powerpoint/2010/main" val="322952418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2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txBox="1">
            <a:spLocks/>
          </p:cNvSpPr>
          <p:nvPr/>
        </p:nvSpPr>
        <p:spPr bwMode="auto">
          <a:xfrm>
            <a:off x="1547663" y="332656"/>
            <a:ext cx="7158608" cy="180533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fr-BE" sz="4000" b="1" dirty="0">
                <a:effectLst>
                  <a:outerShdw blurRad="38100" dist="38100" dir="2700000" algn="tl">
                    <a:srgbClr val="000000">
                      <a:alpha val="43137"/>
                    </a:srgbClr>
                  </a:outerShdw>
                </a:effectLst>
              </a:rPr>
              <a:t> </a:t>
            </a:r>
            <a:r>
              <a:rPr lang="fr-BE" sz="4000" b="1" dirty="0">
                <a:solidFill>
                  <a:srgbClr val="006600"/>
                </a:solidFill>
                <a:effectLst>
                  <a:outerShdw blurRad="38100" dist="38100" dir="2700000" algn="tl">
                    <a:srgbClr val="000000">
                      <a:alpha val="43137"/>
                    </a:srgbClr>
                  </a:outerShdw>
                </a:effectLst>
              </a:rPr>
              <a:t>Commission des Forêts d’Afrique Centrale (COMIFAC)</a:t>
            </a:r>
          </a:p>
          <a:p>
            <a:r>
              <a:rPr lang="fr-BE" sz="3000" i="1" dirty="0"/>
              <a:t>www.comifac.org</a:t>
            </a:r>
          </a:p>
        </p:txBody>
      </p:sp>
      <p:pic>
        <p:nvPicPr>
          <p:cNvPr id="1026"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864605" y="2244296"/>
            <a:ext cx="6524725" cy="4249296"/>
          </a:xfrm>
          <a:prstGeom prst="round1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357570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391072" y="260648"/>
            <a:ext cx="5421288" cy="724942"/>
          </a:xfrm>
        </p:spPr>
        <p:txBody>
          <a:bodyPr/>
          <a:lstStyle/>
          <a:p>
            <a:r>
              <a:rPr lang="fr-FR" b="1" dirty="0">
                <a:solidFill>
                  <a:srgbClr val="006600"/>
                </a:solidFill>
                <a:effectLst>
                  <a:outerShdw blurRad="38100" dist="38100" dir="2700000" algn="tl">
                    <a:srgbClr val="000000">
                      <a:alpha val="43137"/>
                    </a:srgbClr>
                  </a:outerShdw>
                </a:effectLst>
              </a:rPr>
              <a:t>La COMIFAC</a:t>
            </a:r>
          </a:p>
        </p:txBody>
      </p:sp>
      <p:sp>
        <p:nvSpPr>
          <p:cNvPr id="3" name="Rectangle 2"/>
          <p:cNvSpPr/>
          <p:nvPr/>
        </p:nvSpPr>
        <p:spPr>
          <a:xfrm>
            <a:off x="467544" y="2905780"/>
            <a:ext cx="5040560" cy="523220"/>
          </a:xfrm>
          <a:prstGeom prst="rect">
            <a:avLst/>
          </a:prstGeom>
        </p:spPr>
        <p:txBody>
          <a:bodyPr wrap="square">
            <a:spAutoFit/>
          </a:bodyPr>
          <a:lstStyle/>
          <a:p>
            <a:r>
              <a:rPr lang="fr-BE" sz="2800" dirty="0"/>
              <a:t> </a:t>
            </a:r>
            <a:r>
              <a:rPr lang="fr-BE" sz="2800" b="1" dirty="0"/>
              <a:t>Accords institutionnels:</a:t>
            </a:r>
          </a:p>
        </p:txBody>
      </p:sp>
      <p:sp>
        <p:nvSpPr>
          <p:cNvPr id="4" name="Rectangle 3"/>
          <p:cNvSpPr/>
          <p:nvPr/>
        </p:nvSpPr>
        <p:spPr>
          <a:xfrm>
            <a:off x="683568" y="4536996"/>
            <a:ext cx="7776864" cy="1569660"/>
          </a:xfrm>
          <a:prstGeom prst="rect">
            <a:avLst/>
          </a:prstGeom>
        </p:spPr>
        <p:txBody>
          <a:bodyPr wrap="square">
            <a:spAutoFit/>
          </a:bodyPr>
          <a:lstStyle/>
          <a:p>
            <a:r>
              <a:rPr lang="fr-BE" sz="2400" b="1" dirty="0"/>
              <a:t>COMIFAC</a:t>
            </a:r>
            <a:r>
              <a:rPr lang="fr-BE" sz="2400" dirty="0"/>
              <a:t> est l’organe d’orientation, de décision et de coordination des activités et initiatives </a:t>
            </a:r>
            <a:r>
              <a:rPr lang="fr-BE" sz="2400" dirty="0" err="1"/>
              <a:t>sous-régionales</a:t>
            </a:r>
            <a:r>
              <a:rPr lang="fr-BE" sz="2400" dirty="0"/>
              <a:t> en termes de conservation et développement durable des écosystèmes forestiers</a:t>
            </a:r>
          </a:p>
        </p:txBody>
      </p:sp>
      <p:sp>
        <p:nvSpPr>
          <p:cNvPr id="5" name="Rectangle 4">
            <a:extLst>
              <a:ext uri="{FF2B5EF4-FFF2-40B4-BE49-F238E27FC236}">
                <a16:creationId xmlns:a16="http://schemas.microsoft.com/office/drawing/2014/main" id="{B0930E2D-A54E-4F92-8BA0-9062EFE7B0A2}"/>
              </a:ext>
            </a:extLst>
          </p:cNvPr>
          <p:cNvSpPr/>
          <p:nvPr/>
        </p:nvSpPr>
        <p:spPr>
          <a:xfrm>
            <a:off x="4788024" y="2358321"/>
            <a:ext cx="4032448" cy="1631216"/>
          </a:xfrm>
          <a:prstGeom prst="rect">
            <a:avLst/>
          </a:prstGeom>
        </p:spPr>
        <p:txBody>
          <a:bodyPr wrap="square">
            <a:spAutoFit/>
          </a:bodyPr>
          <a:lstStyle/>
          <a:p>
            <a:r>
              <a:rPr lang="fr-BE" sz="2000" dirty="0"/>
              <a:t>♦ Sommet des Chefs d’Etats</a:t>
            </a:r>
          </a:p>
          <a:p>
            <a:r>
              <a:rPr lang="fr-BE" sz="2000" dirty="0"/>
              <a:t>♦ Conseil des Ministres</a:t>
            </a:r>
          </a:p>
          <a:p>
            <a:r>
              <a:rPr lang="fr-BE" sz="2000" dirty="0"/>
              <a:t>♦ Présidence en exercice</a:t>
            </a:r>
          </a:p>
          <a:p>
            <a:r>
              <a:rPr lang="fr-BE" sz="2000" dirty="0"/>
              <a:t>♦ Secrétariat Exécutif</a:t>
            </a:r>
          </a:p>
          <a:p>
            <a:r>
              <a:rPr lang="fr-BE" sz="2000" dirty="0"/>
              <a:t>♦ Coordination national</a:t>
            </a:r>
          </a:p>
        </p:txBody>
      </p:sp>
    </p:spTree>
    <p:extLst>
      <p:ext uri="{BB962C8B-B14F-4D97-AF65-F5344CB8AC3E}">
        <p14:creationId xmlns:p14="http://schemas.microsoft.com/office/powerpoint/2010/main" val="14127837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txBox="1">
            <a:spLocks/>
          </p:cNvSpPr>
          <p:nvPr/>
        </p:nvSpPr>
        <p:spPr bwMode="auto">
          <a:xfrm>
            <a:off x="1547664" y="116632"/>
            <a:ext cx="7158608" cy="180533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fr-BE" sz="4000" b="1" dirty="0">
                <a:solidFill>
                  <a:srgbClr val="006600"/>
                </a:solidFill>
                <a:effectLst>
                  <a:outerShdw blurRad="38100" dist="38100" dir="2700000" algn="tl">
                    <a:srgbClr val="000000">
                      <a:alpha val="43137"/>
                    </a:srgbClr>
                  </a:outerShdw>
                </a:effectLst>
              </a:rPr>
              <a:t>Partenariat des forêts du Bassin du Congo (PFBC)</a:t>
            </a:r>
          </a:p>
          <a:p>
            <a:r>
              <a:rPr lang="fr-BE" sz="3000" i="1" dirty="0"/>
              <a:t>www.pfbc-cbfp.org</a:t>
            </a:r>
          </a:p>
        </p:txBody>
      </p:sp>
      <p:pic>
        <p:nvPicPr>
          <p:cNvPr id="2" name="Imag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6743" y="2524249"/>
            <a:ext cx="3968849" cy="2785374"/>
          </a:xfrm>
          <a:prstGeom prst="rect">
            <a:avLst/>
          </a:prstGeom>
          <a:ln>
            <a:solidFill>
              <a:srgbClr val="002060"/>
            </a:solidFill>
          </a:ln>
        </p:spPr>
      </p:pic>
      <p:pic>
        <p:nvPicPr>
          <p:cNvPr id="5" name="Imag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31640" y="1071136"/>
            <a:ext cx="1446826" cy="664002"/>
          </a:xfrm>
          <a:prstGeom prst="rect">
            <a:avLst/>
          </a:prstGeom>
        </p:spPr>
      </p:pic>
      <p:sp>
        <p:nvSpPr>
          <p:cNvPr id="7" name="Rectangle 6"/>
          <p:cNvSpPr/>
          <p:nvPr/>
        </p:nvSpPr>
        <p:spPr>
          <a:xfrm>
            <a:off x="4788024" y="2524248"/>
            <a:ext cx="4087553" cy="2800767"/>
          </a:xfrm>
          <a:prstGeom prst="rect">
            <a:avLst/>
          </a:prstGeom>
        </p:spPr>
        <p:txBody>
          <a:bodyPr wrap="square">
            <a:spAutoFit/>
          </a:bodyPr>
          <a:lstStyle/>
          <a:p>
            <a:r>
              <a:rPr lang="fr-BE" dirty="0"/>
              <a:t>♦  </a:t>
            </a:r>
            <a:r>
              <a:rPr lang="fr-FR" dirty="0"/>
              <a:t> Lancé en 2002 par Colin Powell au CM sur le développement durable</a:t>
            </a:r>
            <a:endParaRPr lang="fr-BE" dirty="0"/>
          </a:p>
          <a:p>
            <a:endParaRPr lang="fr-BE" dirty="0"/>
          </a:p>
          <a:p>
            <a:r>
              <a:rPr lang="fr-BE" dirty="0"/>
              <a:t>♦ Réunions biannuelles</a:t>
            </a:r>
          </a:p>
          <a:p>
            <a:endParaRPr lang="fr-BE" dirty="0"/>
          </a:p>
          <a:p>
            <a:r>
              <a:rPr lang="fr-BE" dirty="0"/>
              <a:t>♦ +/- 80 partenaires</a:t>
            </a:r>
          </a:p>
          <a:p>
            <a:endParaRPr lang="fr-BE" dirty="0"/>
          </a:p>
          <a:p>
            <a:r>
              <a:rPr lang="fr-BE" dirty="0"/>
              <a:t>♦ Gestion du partenariat: Facilitation </a:t>
            </a:r>
          </a:p>
          <a:p>
            <a:r>
              <a:rPr lang="fr-BE" sz="1400" i="1" dirty="0"/>
              <a:t> </a:t>
            </a:r>
            <a:endParaRPr lang="fr-BE" dirty="0"/>
          </a:p>
          <a:p>
            <a:endParaRPr lang="fr-BE" dirty="0"/>
          </a:p>
        </p:txBody>
      </p:sp>
      <p:sp>
        <p:nvSpPr>
          <p:cNvPr id="4" name="Rectangle 3"/>
          <p:cNvSpPr/>
          <p:nvPr/>
        </p:nvSpPr>
        <p:spPr>
          <a:xfrm>
            <a:off x="1567413" y="5413135"/>
            <a:ext cx="6117347" cy="1323439"/>
          </a:xfrm>
          <a:prstGeom prst="rect">
            <a:avLst/>
          </a:prstGeom>
        </p:spPr>
        <p:txBody>
          <a:bodyPr wrap="square">
            <a:spAutoFit/>
          </a:bodyPr>
          <a:lstStyle/>
          <a:p>
            <a:r>
              <a:rPr lang="fr-BE" sz="2000" b="1" dirty="0"/>
              <a:t>♦ Rôle : </a:t>
            </a:r>
          </a:p>
          <a:p>
            <a:r>
              <a:rPr lang="fr-BE" sz="2000" dirty="0"/>
              <a:t>     - Coordination des activités prioritaires</a:t>
            </a:r>
          </a:p>
          <a:p>
            <a:r>
              <a:rPr lang="fr-BE" sz="2000" dirty="0"/>
              <a:t>     - Partage de l’information</a:t>
            </a:r>
          </a:p>
          <a:p>
            <a:r>
              <a:rPr lang="fr-BE" sz="2000" dirty="0"/>
              <a:t>     - Actions sur les problématiques émergentes</a:t>
            </a:r>
          </a:p>
        </p:txBody>
      </p:sp>
      <p:pic>
        <p:nvPicPr>
          <p:cNvPr id="6" name="Picture 5">
            <a:extLst>
              <a:ext uri="{FF2B5EF4-FFF2-40B4-BE49-F238E27FC236}">
                <a16:creationId xmlns:a16="http://schemas.microsoft.com/office/drawing/2014/main" id="{F56BDF41-2224-469E-A2AA-F7DE1007490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192997"/>
            <a:ext cx="9144000" cy="6472006"/>
          </a:xfrm>
          <a:prstGeom prst="rect">
            <a:avLst/>
          </a:prstGeom>
        </p:spPr>
      </p:pic>
    </p:spTree>
    <p:extLst>
      <p:ext uri="{BB962C8B-B14F-4D97-AF65-F5344CB8AC3E}">
        <p14:creationId xmlns:p14="http://schemas.microsoft.com/office/powerpoint/2010/main" val="161380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Espace réservé du contenu 3" descr="regional_map_v10 [1280x768].tif"/>
          <p:cNvPicPr>
            <a:picLocks noGrp="1" noChangeAspect="1"/>
          </p:cNvPicPr>
          <p:nvPr>
            <p:ph idx="1"/>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598488" y="0"/>
            <a:ext cx="8831262" cy="6858000"/>
          </a:xfrm>
        </p:spPr>
      </p:pic>
      <p:sp>
        <p:nvSpPr>
          <p:cNvPr id="6" name="Espace réservé du contenu 2"/>
          <p:cNvSpPr txBox="1">
            <a:spLocks/>
          </p:cNvSpPr>
          <p:nvPr/>
        </p:nvSpPr>
        <p:spPr bwMode="auto">
          <a:xfrm>
            <a:off x="467544" y="1975149"/>
            <a:ext cx="4536504" cy="3637854"/>
          </a:xfrm>
          <a:prstGeom prst="rect">
            <a:avLst/>
          </a:prstGeom>
          <a:noFill/>
          <a:ln w="9525">
            <a:noFill/>
            <a:miter lim="800000"/>
            <a:headEnd/>
            <a:tailEnd/>
          </a:ln>
        </p:spPr>
        <p:txBody>
          <a:bodyPr/>
          <a:lstStyle/>
          <a:p>
            <a:pPr marL="342900" indent="-342900" eaLnBrk="0" hangingPunct="0">
              <a:spcBef>
                <a:spcPct val="20000"/>
              </a:spcBef>
              <a:spcAft>
                <a:spcPts val="600"/>
              </a:spcAft>
              <a:buFont typeface="Wingdings" pitchFamily="2" charset="2"/>
              <a:buChar char="Ø"/>
              <a:defRPr/>
            </a:pPr>
            <a:r>
              <a:rPr lang="fr-BE" sz="2200" dirty="0">
                <a:latin typeface="+mn-lt"/>
                <a:cs typeface="+mn-cs"/>
              </a:rPr>
              <a:t>Organe scientifique et technique de la COMIFAC (2011)</a:t>
            </a:r>
          </a:p>
          <a:p>
            <a:pPr marL="342900" indent="-342900" eaLnBrk="0" hangingPunct="0">
              <a:spcBef>
                <a:spcPct val="20000"/>
              </a:spcBef>
              <a:spcAft>
                <a:spcPts val="600"/>
              </a:spcAft>
              <a:buFont typeface="Wingdings" pitchFamily="2" charset="2"/>
              <a:buChar char="Ø"/>
              <a:defRPr/>
            </a:pPr>
            <a:r>
              <a:rPr lang="fr-BE" sz="2200" dirty="0">
                <a:latin typeface="+mn-lt"/>
                <a:cs typeface="+mn-cs"/>
              </a:rPr>
              <a:t>10 pays (depuis 2002)</a:t>
            </a:r>
          </a:p>
          <a:p>
            <a:pPr marL="342900" indent="-342900" eaLnBrk="0" hangingPunct="0">
              <a:spcBef>
                <a:spcPct val="20000"/>
              </a:spcBef>
              <a:spcAft>
                <a:spcPts val="600"/>
              </a:spcAft>
              <a:buFont typeface="Wingdings" pitchFamily="2" charset="2"/>
              <a:buChar char="Ø"/>
              <a:defRPr/>
            </a:pPr>
            <a:r>
              <a:rPr lang="fr-BE" sz="2200" dirty="0">
                <a:latin typeface="+mn-lt"/>
                <a:cs typeface="+mn-cs"/>
              </a:rPr>
              <a:t>Basé à Yaoundé (COMIFAC) + AT Kinshasa + Italie (JRC) + Coordinations Nationales</a:t>
            </a:r>
          </a:p>
          <a:p>
            <a:pPr marL="342900" indent="-342900" eaLnBrk="0" hangingPunct="0">
              <a:spcBef>
                <a:spcPct val="20000"/>
              </a:spcBef>
              <a:spcAft>
                <a:spcPts val="600"/>
              </a:spcAft>
              <a:buFont typeface="Wingdings" pitchFamily="2" charset="2"/>
              <a:buChar char="Ø"/>
              <a:defRPr/>
            </a:pPr>
            <a:r>
              <a:rPr lang="fr-BE" sz="2200" b="1" dirty="0">
                <a:solidFill>
                  <a:schemeClr val="accent6">
                    <a:lumMod val="50000"/>
                  </a:schemeClr>
                </a:solidFill>
                <a:effectLst>
                  <a:outerShdw blurRad="38100" dist="38100" dir="2700000" algn="tl">
                    <a:srgbClr val="000000">
                      <a:alpha val="43137"/>
                    </a:srgbClr>
                  </a:outerShdw>
                </a:effectLst>
                <a:latin typeface="+mn-lt"/>
                <a:cs typeface="+mn-cs"/>
              </a:rPr>
              <a:t>S’inscrit dans le « Plan de convergence</a:t>
            </a:r>
            <a:r>
              <a:rPr lang="fr-BE" sz="2200" b="1" dirty="0">
                <a:solidFill>
                  <a:schemeClr val="accent6">
                    <a:lumMod val="50000"/>
                  </a:schemeClr>
                </a:solidFill>
                <a:effectLst>
                  <a:outerShdw blurRad="38100" dist="38100" dir="2700000" algn="tl">
                    <a:srgbClr val="000000">
                      <a:alpha val="43137"/>
                    </a:srgbClr>
                  </a:outerShdw>
                </a:effectLst>
              </a:rPr>
              <a:t> » </a:t>
            </a:r>
            <a:r>
              <a:rPr lang="fr-BE" sz="2200" b="1" dirty="0">
                <a:solidFill>
                  <a:schemeClr val="accent6">
                    <a:lumMod val="50000"/>
                  </a:schemeClr>
                </a:solidFill>
                <a:effectLst>
                  <a:outerShdw blurRad="38100" dist="38100" dir="2700000" algn="tl">
                    <a:srgbClr val="000000">
                      <a:alpha val="43137"/>
                    </a:srgbClr>
                  </a:outerShdw>
                </a:effectLst>
                <a:latin typeface="+mn-lt"/>
              </a:rPr>
              <a:t>de la COMIFAC</a:t>
            </a:r>
          </a:p>
        </p:txBody>
      </p:sp>
      <p:pic>
        <p:nvPicPr>
          <p:cNvPr id="9221" name="Picture 4" descr="OFAC logo"/>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018376" y="404664"/>
            <a:ext cx="2121576" cy="815628"/>
          </a:xfrm>
          <a:prstGeom prst="rect">
            <a:avLst/>
          </a:prstGeom>
          <a:noFill/>
          <a:ln w="9525">
            <a:noFill/>
            <a:miter lim="800000"/>
            <a:headEnd/>
            <a:tailEnd/>
          </a:ln>
        </p:spPr>
      </p:pic>
      <p:sp>
        <p:nvSpPr>
          <p:cNvPr id="5" name="Rectangle 4"/>
          <p:cNvSpPr/>
          <p:nvPr/>
        </p:nvSpPr>
        <p:spPr>
          <a:xfrm>
            <a:off x="1240234" y="5376118"/>
            <a:ext cx="7436221" cy="1077218"/>
          </a:xfrm>
          <a:prstGeom prst="rect">
            <a:avLst/>
          </a:prstGeom>
        </p:spPr>
        <p:txBody>
          <a:bodyPr wrap="square">
            <a:spAutoFit/>
          </a:bodyPr>
          <a:lstStyle/>
          <a:p>
            <a:pPr>
              <a:spcAft>
                <a:spcPts val="0"/>
              </a:spcAft>
            </a:pPr>
            <a:r>
              <a:rPr lang="en-US" sz="3200" dirty="0">
                <a:solidFill>
                  <a:srgbClr val="006600"/>
                </a:solidFill>
                <a:latin typeface="Arial Narrow"/>
                <a:ea typeface="Times New Roman"/>
                <a:cs typeface="Times New Roman"/>
              </a:rPr>
              <a:t>=&gt; Assure la </a:t>
            </a:r>
            <a:r>
              <a:rPr lang="en-US" sz="3200" dirty="0" err="1">
                <a:solidFill>
                  <a:srgbClr val="006600"/>
                </a:solidFill>
                <a:latin typeface="Arial Narrow"/>
                <a:ea typeface="Times New Roman"/>
                <a:cs typeface="Times New Roman"/>
              </a:rPr>
              <a:t>disponibilité</a:t>
            </a:r>
            <a:r>
              <a:rPr lang="en-US" sz="3200" dirty="0">
                <a:solidFill>
                  <a:srgbClr val="006600"/>
                </a:solidFill>
                <a:latin typeface="Arial Narrow"/>
                <a:ea typeface="Times New Roman"/>
                <a:cs typeface="Times New Roman"/>
              </a:rPr>
              <a:t> </a:t>
            </a:r>
            <a:r>
              <a:rPr lang="en-US" sz="3200" b="1" u="sng" dirty="0" err="1">
                <a:solidFill>
                  <a:srgbClr val="006600"/>
                </a:solidFill>
                <a:latin typeface="Arial Narrow"/>
                <a:ea typeface="Times New Roman"/>
                <a:cs typeface="Times New Roman"/>
              </a:rPr>
              <a:t>permanente</a:t>
            </a:r>
            <a:r>
              <a:rPr lang="en-US" sz="3200" dirty="0">
                <a:solidFill>
                  <a:srgbClr val="006600"/>
                </a:solidFill>
                <a:latin typeface="Arial Narrow"/>
                <a:ea typeface="Times New Roman"/>
                <a:cs typeface="Times New Roman"/>
              </a:rPr>
              <a:t> des </a:t>
            </a:r>
            <a:r>
              <a:rPr lang="en-US" sz="3200" b="1" u="sng" dirty="0" err="1">
                <a:solidFill>
                  <a:srgbClr val="006600"/>
                </a:solidFill>
                <a:latin typeface="Arial Narrow"/>
                <a:ea typeface="Times New Roman"/>
                <a:cs typeface="Times New Roman"/>
              </a:rPr>
              <a:t>informations</a:t>
            </a:r>
            <a:r>
              <a:rPr lang="en-US" sz="3200" dirty="0">
                <a:solidFill>
                  <a:srgbClr val="006600"/>
                </a:solidFill>
                <a:latin typeface="Arial Narrow"/>
                <a:ea typeface="Times New Roman"/>
                <a:cs typeface="Times New Roman"/>
              </a:rPr>
              <a:t> sur les </a:t>
            </a:r>
            <a:r>
              <a:rPr lang="en-US" sz="3200" b="1" u="sng" dirty="0" err="1">
                <a:solidFill>
                  <a:srgbClr val="006600"/>
                </a:solidFill>
                <a:latin typeface="Arial Narrow"/>
                <a:ea typeface="Times New Roman"/>
                <a:cs typeface="Times New Roman"/>
              </a:rPr>
              <a:t>écosystèmes</a:t>
            </a:r>
            <a:r>
              <a:rPr lang="en-US" sz="3200" b="1" u="sng" dirty="0">
                <a:solidFill>
                  <a:srgbClr val="006600"/>
                </a:solidFill>
                <a:latin typeface="Arial Narrow"/>
                <a:ea typeface="Times New Roman"/>
                <a:cs typeface="Times New Roman"/>
              </a:rPr>
              <a:t> </a:t>
            </a:r>
            <a:r>
              <a:rPr lang="en-US" sz="3200" b="1" u="sng" dirty="0" err="1">
                <a:solidFill>
                  <a:srgbClr val="006600"/>
                </a:solidFill>
                <a:latin typeface="Arial Narrow"/>
                <a:ea typeface="Times New Roman"/>
                <a:cs typeface="Times New Roman"/>
              </a:rPr>
              <a:t>forestiers</a:t>
            </a:r>
            <a:endParaRPr lang="fr-BE" sz="3200" b="1" u="sng" dirty="0">
              <a:solidFill>
                <a:srgbClr val="006600"/>
              </a:solidFill>
              <a:latin typeface="Arial Narrow"/>
              <a:ea typeface="Times New Roman"/>
              <a:cs typeface="Times New Roman"/>
            </a:endParaRPr>
          </a:p>
        </p:txBody>
      </p:sp>
      <p:sp>
        <p:nvSpPr>
          <p:cNvPr id="7" name="Étoile à 5 branches 6"/>
          <p:cNvSpPr/>
          <p:nvPr/>
        </p:nvSpPr>
        <p:spPr>
          <a:xfrm>
            <a:off x="5868144" y="2780928"/>
            <a:ext cx="144016" cy="144016"/>
          </a:xfrm>
          <a:prstGeom prst="star5">
            <a:avLst/>
          </a:prstGeom>
          <a:solidFill>
            <a:schemeClr val="accent6">
              <a:lumMod val="7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Étoile à 5 branches 7"/>
          <p:cNvSpPr/>
          <p:nvPr/>
        </p:nvSpPr>
        <p:spPr>
          <a:xfrm>
            <a:off x="5364088" y="1628800"/>
            <a:ext cx="144016" cy="144016"/>
          </a:xfrm>
          <a:prstGeom prst="star5">
            <a:avLst/>
          </a:prstGeom>
          <a:solidFill>
            <a:schemeClr val="accent6">
              <a:lumMod val="7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Étoile à 5 branches 8"/>
          <p:cNvSpPr/>
          <p:nvPr/>
        </p:nvSpPr>
        <p:spPr>
          <a:xfrm>
            <a:off x="5004048" y="404664"/>
            <a:ext cx="144016" cy="144016"/>
          </a:xfrm>
          <a:prstGeom prst="star5">
            <a:avLst/>
          </a:prstGeom>
          <a:solidFill>
            <a:schemeClr val="accent6">
              <a:lumMod val="7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0" name="Connecteur droit avec flèche 9"/>
          <p:cNvCxnSpPr/>
          <p:nvPr/>
        </p:nvCxnSpPr>
        <p:spPr>
          <a:xfrm flipH="1" flipV="1">
            <a:off x="5004048" y="-27384"/>
            <a:ext cx="72008" cy="335806"/>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9648553"/>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txBox="1">
            <a:spLocks/>
          </p:cNvSpPr>
          <p:nvPr/>
        </p:nvSpPr>
        <p:spPr bwMode="auto">
          <a:xfrm>
            <a:off x="1298820" y="1417638"/>
            <a:ext cx="7158608" cy="6367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fr-BE" sz="3000" b="1" dirty="0">
                <a:effectLst>
                  <a:outerShdw blurRad="38100" dist="38100" dir="2700000" algn="tl">
                    <a:srgbClr val="000000">
                      <a:alpha val="43137"/>
                    </a:srgbClr>
                  </a:outerShdw>
                </a:effectLst>
              </a:rPr>
              <a:t>www.observatoire-comifac.net</a:t>
            </a:r>
          </a:p>
        </p:txBody>
      </p:sp>
      <p:sp>
        <p:nvSpPr>
          <p:cNvPr id="7" name="Espace réservé du contenu 2"/>
          <p:cNvSpPr txBox="1">
            <a:spLocks/>
          </p:cNvSpPr>
          <p:nvPr/>
        </p:nvSpPr>
        <p:spPr bwMode="auto">
          <a:xfrm>
            <a:off x="945895" y="3268130"/>
            <a:ext cx="7920880" cy="1584176"/>
          </a:xfrm>
          <a:prstGeom prst="rect">
            <a:avLst/>
          </a:prstGeom>
          <a:noFill/>
          <a:ln w="9525">
            <a:noFill/>
            <a:miter lim="800000"/>
            <a:headEnd/>
            <a:tailEnd/>
          </a:ln>
        </p:spPr>
        <p:txBody>
          <a:bodyPr/>
          <a:lstStyle/>
          <a:p>
            <a:pPr marL="342900" indent="-342900" eaLnBrk="0" hangingPunct="0">
              <a:spcBef>
                <a:spcPct val="20000"/>
              </a:spcBef>
              <a:buFont typeface="Wingdings" pitchFamily="2" charset="2"/>
              <a:buChar char="Ø"/>
              <a:defRPr/>
            </a:pPr>
            <a:r>
              <a:rPr lang="fr-FR" sz="2400" dirty="0">
                <a:latin typeface="+mn-lt"/>
                <a:cs typeface="+mn-cs"/>
              </a:rPr>
              <a:t>Phase 1 : 2007-2010 2,7MEuro</a:t>
            </a:r>
          </a:p>
          <a:p>
            <a:pPr marL="342900" indent="-342900" eaLnBrk="0" hangingPunct="0">
              <a:spcBef>
                <a:spcPct val="20000"/>
              </a:spcBef>
              <a:buFont typeface="Wingdings" pitchFamily="2" charset="2"/>
              <a:buChar char="Ø"/>
              <a:defRPr/>
            </a:pPr>
            <a:r>
              <a:rPr lang="fr-FR" sz="2400" dirty="0">
                <a:latin typeface="+mn-lt"/>
                <a:cs typeface="+mn-cs"/>
              </a:rPr>
              <a:t>Phase 2 : 2010-2014 3,5MEuro</a:t>
            </a:r>
          </a:p>
          <a:p>
            <a:pPr marL="342900" indent="-342900" eaLnBrk="0" hangingPunct="0">
              <a:spcBef>
                <a:spcPct val="20000"/>
              </a:spcBef>
              <a:buFont typeface="Wingdings" pitchFamily="2" charset="2"/>
              <a:buChar char="Ø"/>
              <a:defRPr/>
            </a:pPr>
            <a:r>
              <a:rPr lang="fr-FR" sz="2400" dirty="0">
                <a:latin typeface="+mn-lt"/>
                <a:cs typeface="+mn-cs"/>
              </a:rPr>
              <a:t>Phase 3 : 2015-2017 Financement : UE </a:t>
            </a:r>
            <a:r>
              <a:rPr lang="fr-FR" sz="2400" dirty="0" err="1">
                <a:latin typeface="+mn-lt"/>
                <a:cs typeface="+mn-cs"/>
              </a:rPr>
              <a:t>ReCaREDD</a:t>
            </a:r>
            <a:r>
              <a:rPr lang="fr-FR" sz="2400" dirty="0">
                <a:latin typeface="+mn-lt"/>
                <a:cs typeface="+mn-cs"/>
              </a:rPr>
              <a:t> </a:t>
            </a:r>
            <a:r>
              <a:rPr lang="fr-FR" dirty="0">
                <a:latin typeface="+mn-lt"/>
                <a:cs typeface="+mn-cs"/>
              </a:rPr>
              <a:t>(95%)</a:t>
            </a:r>
            <a:r>
              <a:rPr lang="fr-FR" sz="2400" dirty="0">
                <a:latin typeface="+mn-lt"/>
                <a:cs typeface="+mn-cs"/>
              </a:rPr>
              <a:t>, FAO</a:t>
            </a:r>
          </a:p>
          <a:p>
            <a:pPr marL="342900" indent="-342900" eaLnBrk="0" hangingPunct="0">
              <a:spcBef>
                <a:spcPct val="20000"/>
              </a:spcBef>
              <a:buFont typeface="Wingdings" pitchFamily="2" charset="2"/>
              <a:buChar char="Ø"/>
              <a:defRPr/>
            </a:pPr>
            <a:r>
              <a:rPr lang="fr-FR" sz="2400" dirty="0">
                <a:latin typeface="+mn-lt"/>
                <a:cs typeface="+mn-cs"/>
              </a:rPr>
              <a:t>Phase 4 : 2018-2022, 11</a:t>
            </a:r>
            <a:r>
              <a:rPr lang="fr-FR" sz="2400" baseline="30000" dirty="0">
                <a:latin typeface="+mn-lt"/>
                <a:cs typeface="+mn-cs"/>
              </a:rPr>
              <a:t>ème</a:t>
            </a:r>
            <a:r>
              <a:rPr lang="fr-FR" sz="2400" dirty="0">
                <a:latin typeface="+mn-lt"/>
                <a:cs typeface="+mn-cs"/>
              </a:rPr>
              <a:t> FED UE, 4MEuros</a:t>
            </a:r>
          </a:p>
        </p:txBody>
      </p:sp>
      <p:pic>
        <p:nvPicPr>
          <p:cNvPr id="2" name="Imag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53739" y="5528001"/>
            <a:ext cx="1113036" cy="774104"/>
          </a:xfrm>
          <a:prstGeom prst="rect">
            <a:avLst/>
          </a:prstGeom>
        </p:spPr>
      </p:pic>
      <p:pic>
        <p:nvPicPr>
          <p:cNvPr id="3" name="Imag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43608" y="5643781"/>
            <a:ext cx="676656" cy="542544"/>
          </a:xfrm>
          <a:prstGeom prst="rect">
            <a:avLst/>
          </a:prstGeom>
        </p:spPr>
      </p:pic>
      <p:pic>
        <p:nvPicPr>
          <p:cNvPr id="8" name="Imag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882842" y="5567025"/>
            <a:ext cx="1473134" cy="696056"/>
          </a:xfrm>
          <a:prstGeom prst="rect">
            <a:avLst/>
          </a:prstGeom>
        </p:spPr>
      </p:pic>
      <p:pic>
        <p:nvPicPr>
          <p:cNvPr id="9" name="Image 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890924" y="5489069"/>
            <a:ext cx="952884" cy="851968"/>
          </a:xfrm>
          <a:prstGeom prst="rect">
            <a:avLst/>
          </a:prstGeom>
        </p:spPr>
      </p:pic>
      <p:pic>
        <p:nvPicPr>
          <p:cNvPr id="10" name="Image 9"/>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5351719" y="5629861"/>
            <a:ext cx="1389100" cy="570385"/>
          </a:xfrm>
          <a:prstGeom prst="rect">
            <a:avLst/>
          </a:prstGeom>
        </p:spPr>
      </p:pic>
      <p:pic>
        <p:nvPicPr>
          <p:cNvPr id="11" name="Image 1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462976" y="5568561"/>
            <a:ext cx="830297" cy="692984"/>
          </a:xfrm>
          <a:prstGeom prst="rect">
            <a:avLst/>
          </a:prstGeom>
        </p:spPr>
      </p:pic>
      <p:sp>
        <p:nvSpPr>
          <p:cNvPr id="13" name="Title 12">
            <a:extLst>
              <a:ext uri="{FF2B5EF4-FFF2-40B4-BE49-F238E27FC236}">
                <a16:creationId xmlns:a16="http://schemas.microsoft.com/office/drawing/2014/main" id="{9B4BBDC9-0BD1-4196-BC6C-368758B5B7B9}"/>
              </a:ext>
            </a:extLst>
          </p:cNvPr>
          <p:cNvSpPr>
            <a:spLocks noGrp="1"/>
          </p:cNvSpPr>
          <p:nvPr>
            <p:ph type="title"/>
          </p:nvPr>
        </p:nvSpPr>
        <p:spPr/>
        <p:txBody>
          <a:bodyPr/>
          <a:lstStyle/>
          <a:p>
            <a:endParaRPr lang="fr-BE"/>
          </a:p>
        </p:txBody>
      </p:sp>
      <p:pic>
        <p:nvPicPr>
          <p:cNvPr id="14" name="Image 5">
            <a:extLst>
              <a:ext uri="{FF2B5EF4-FFF2-40B4-BE49-F238E27FC236}">
                <a16:creationId xmlns:a16="http://schemas.microsoft.com/office/drawing/2014/main" id="{1B56A95C-5B6F-4124-84B2-5AEB6C000A37}"/>
              </a:ext>
            </a:extLst>
          </p:cNvPr>
          <p:cNvPicPr>
            <a:picLocks noChangeAspect="1"/>
          </p:cNvPicPr>
          <p:nvPr/>
        </p:nvPicPr>
        <p:blipFill>
          <a:blip r:embed="rId9" cstate="email">
            <a:extLst>
              <a:ext uri="{BEBA8EAE-BF5A-486C-A8C5-ECC9F3942E4B}">
                <a14:imgProps xmlns:a14="http://schemas.microsoft.com/office/drawing/2010/main">
                  <a14:imgLayer r:embed="rId10">
                    <a14:imgEffect>
                      <a14:brightnessContrast bright="15000"/>
                    </a14:imgEffect>
                  </a14:imgLayer>
                </a14:imgProps>
              </a:ext>
              <a:ext uri="{28A0092B-C50C-407E-A947-70E740481C1C}">
                <a14:useLocalDpi xmlns:a14="http://schemas.microsoft.com/office/drawing/2010/main"/>
              </a:ext>
            </a:extLst>
          </a:blip>
          <a:stretch>
            <a:fillRect/>
          </a:stretch>
        </p:blipFill>
        <p:spPr>
          <a:xfrm>
            <a:off x="0" y="0"/>
            <a:ext cx="9144000" cy="1489062"/>
          </a:xfrm>
          <a:prstGeom prst="rect">
            <a:avLst/>
          </a:prstGeom>
        </p:spPr>
      </p:pic>
      <p:sp>
        <p:nvSpPr>
          <p:cNvPr id="15" name="Rectangle 14">
            <a:extLst>
              <a:ext uri="{FF2B5EF4-FFF2-40B4-BE49-F238E27FC236}">
                <a16:creationId xmlns:a16="http://schemas.microsoft.com/office/drawing/2014/main" id="{4FC5F2ED-892B-4F48-9382-33285FFE5233}"/>
              </a:ext>
            </a:extLst>
          </p:cNvPr>
          <p:cNvSpPr/>
          <p:nvPr/>
        </p:nvSpPr>
        <p:spPr>
          <a:xfrm>
            <a:off x="457200" y="2551875"/>
            <a:ext cx="7296539" cy="461665"/>
          </a:xfrm>
          <a:prstGeom prst="rect">
            <a:avLst/>
          </a:prstGeom>
        </p:spPr>
        <p:txBody>
          <a:bodyPr wrap="square">
            <a:spAutoFit/>
          </a:bodyPr>
          <a:lstStyle/>
          <a:p>
            <a:r>
              <a:rPr lang="fr-BE" sz="2400" b="1" dirty="0"/>
              <a:t>Programme d’appui de l’Union Européenne</a:t>
            </a:r>
          </a:p>
        </p:txBody>
      </p:sp>
    </p:spTree>
    <p:extLst>
      <p:ext uri="{BB962C8B-B14F-4D97-AF65-F5344CB8AC3E}">
        <p14:creationId xmlns:p14="http://schemas.microsoft.com/office/powerpoint/2010/main" val="17751339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187624" y="1268760"/>
            <a:ext cx="7776864" cy="4585871"/>
          </a:xfrm>
          <a:prstGeom prst="rect">
            <a:avLst/>
          </a:prstGeom>
          <a:noFill/>
        </p:spPr>
        <p:txBody>
          <a:bodyPr wrap="square" rtlCol="0">
            <a:spAutoFit/>
          </a:bodyPr>
          <a:lstStyle/>
          <a:p>
            <a:pPr marL="342900" indent="-342900">
              <a:buFont typeface="+mj-lt"/>
              <a:buAutoNum type="arabicPeriod"/>
            </a:pPr>
            <a:r>
              <a:rPr lang="fr-BE" sz="2400" dirty="0">
                <a:solidFill>
                  <a:schemeClr val="tx1">
                    <a:alpha val="50000"/>
                  </a:schemeClr>
                </a:solidFill>
              </a:rPr>
              <a:t>Le contexte institutionnel de l’OFAC</a:t>
            </a:r>
          </a:p>
          <a:p>
            <a:pPr marL="800100" lvl="1" indent="-342900">
              <a:buFont typeface="+mj-lt"/>
              <a:buAutoNum type="alphaLcParenR"/>
            </a:pPr>
            <a:r>
              <a:rPr lang="fr-BE" sz="2000" i="1" dirty="0">
                <a:solidFill>
                  <a:srgbClr val="006600">
                    <a:alpha val="50000"/>
                  </a:srgbClr>
                </a:solidFill>
              </a:rPr>
              <a:t>La COMIFAC </a:t>
            </a:r>
          </a:p>
          <a:p>
            <a:pPr marL="800100" lvl="1" indent="-342900">
              <a:buFont typeface="+mj-lt"/>
              <a:buAutoNum type="alphaLcParenR"/>
            </a:pPr>
            <a:r>
              <a:rPr lang="fr-BE" sz="2000" i="1" dirty="0">
                <a:solidFill>
                  <a:srgbClr val="006600">
                    <a:alpha val="50000"/>
                  </a:srgbClr>
                </a:solidFill>
              </a:rPr>
              <a:t>La PFBC</a:t>
            </a:r>
          </a:p>
          <a:p>
            <a:pPr marL="800100" lvl="1" indent="-342900">
              <a:buFont typeface="+mj-lt"/>
              <a:buAutoNum type="alphaLcParenR"/>
            </a:pPr>
            <a:r>
              <a:rPr lang="fr-BE" sz="2000" i="1" dirty="0">
                <a:solidFill>
                  <a:srgbClr val="006600">
                    <a:alpha val="50000"/>
                  </a:srgbClr>
                </a:solidFill>
              </a:rPr>
              <a:t>L’OFAC </a:t>
            </a:r>
          </a:p>
          <a:p>
            <a:pPr lvl="1"/>
            <a:endParaRPr lang="fr-BE" sz="2000" i="1" dirty="0">
              <a:solidFill>
                <a:schemeClr val="bg1">
                  <a:lumMod val="50000"/>
                </a:schemeClr>
              </a:solidFill>
            </a:endParaRPr>
          </a:p>
          <a:p>
            <a:pPr marL="342900" indent="-342900">
              <a:buFont typeface="+mj-lt"/>
              <a:buAutoNum type="arabicPeriod"/>
            </a:pPr>
            <a:r>
              <a:rPr lang="fr-BE" sz="2400" dirty="0"/>
              <a:t>Rôle et activités de l’OFAC</a:t>
            </a:r>
          </a:p>
          <a:p>
            <a:pPr marL="800100" lvl="1" indent="-342900">
              <a:buFont typeface="+mj-lt"/>
              <a:buAutoNum type="alphaLcParenR"/>
            </a:pPr>
            <a:r>
              <a:rPr lang="fr-BE" sz="2000" i="1" dirty="0">
                <a:solidFill>
                  <a:srgbClr val="006600"/>
                </a:solidFill>
              </a:rPr>
              <a:t>Collecte de données</a:t>
            </a:r>
          </a:p>
          <a:p>
            <a:pPr marL="800100" lvl="1" indent="-342900">
              <a:buFont typeface="+mj-lt"/>
              <a:buAutoNum type="alphaLcParenR"/>
            </a:pPr>
            <a:r>
              <a:rPr lang="fr-BE" sz="2000" i="1" dirty="0">
                <a:solidFill>
                  <a:srgbClr val="006600"/>
                </a:solidFill>
              </a:rPr>
              <a:t>Appui à la décision</a:t>
            </a:r>
          </a:p>
          <a:p>
            <a:endParaRPr lang="fr-BE" sz="2000" dirty="0"/>
          </a:p>
          <a:p>
            <a:pPr marL="342900" indent="-342900">
              <a:buFont typeface="+mj-lt"/>
              <a:buAutoNum type="arabicPeriod"/>
            </a:pPr>
            <a:r>
              <a:rPr lang="fr-BE" sz="2400" dirty="0">
                <a:solidFill>
                  <a:schemeClr val="tx1">
                    <a:alpha val="50000"/>
                  </a:schemeClr>
                </a:solidFill>
              </a:rPr>
              <a:t>Produits de l’OFAC</a:t>
            </a:r>
          </a:p>
          <a:p>
            <a:pPr marL="800100" lvl="1" indent="-342900">
              <a:buFont typeface="+mj-lt"/>
              <a:buAutoNum type="alphaLcParenR"/>
            </a:pPr>
            <a:r>
              <a:rPr lang="fr-BE" sz="2000" i="1" dirty="0">
                <a:solidFill>
                  <a:srgbClr val="006600">
                    <a:alpha val="50000"/>
                  </a:srgbClr>
                </a:solidFill>
              </a:rPr>
              <a:t>Etat des forêts et Etat des Aires Protégées</a:t>
            </a:r>
          </a:p>
          <a:p>
            <a:pPr marL="800100" lvl="1" indent="-342900">
              <a:buFont typeface="+mj-lt"/>
              <a:buAutoNum type="alphaLcParenR"/>
            </a:pPr>
            <a:r>
              <a:rPr lang="fr-BE" sz="2000" i="1" dirty="0">
                <a:solidFill>
                  <a:srgbClr val="006600">
                    <a:alpha val="50000"/>
                  </a:srgbClr>
                </a:solidFill>
              </a:rPr>
              <a:t>Bases de données</a:t>
            </a:r>
          </a:p>
          <a:p>
            <a:pPr marL="800100" lvl="1" indent="-342900">
              <a:buFont typeface="+mj-lt"/>
              <a:buAutoNum type="alphaLcParenR"/>
            </a:pPr>
            <a:r>
              <a:rPr lang="fr-BE" sz="2000" i="1" dirty="0">
                <a:solidFill>
                  <a:srgbClr val="006600">
                    <a:alpha val="50000"/>
                  </a:srgbClr>
                </a:solidFill>
              </a:rPr>
              <a:t>Site web et Système d’Informations Géographiques</a:t>
            </a:r>
          </a:p>
          <a:p>
            <a:pPr marL="800100" lvl="1" indent="-342900">
              <a:buFont typeface="+mj-lt"/>
              <a:buAutoNum type="alphaLcParenR"/>
            </a:pPr>
            <a:r>
              <a:rPr lang="fr-BE" sz="2000" i="1" dirty="0">
                <a:solidFill>
                  <a:srgbClr val="006600">
                    <a:alpha val="50000"/>
                  </a:srgbClr>
                </a:solidFill>
              </a:rPr>
              <a:t>Autres produits</a:t>
            </a:r>
          </a:p>
        </p:txBody>
      </p:sp>
    </p:spTree>
    <p:extLst>
      <p:ext uri="{BB962C8B-B14F-4D97-AF65-F5344CB8AC3E}">
        <p14:creationId xmlns:p14="http://schemas.microsoft.com/office/powerpoint/2010/main" val="3306246992"/>
      </p:ext>
    </p:extLst>
  </p:cSld>
  <p:clrMapOvr>
    <a:masterClrMapping/>
  </p:clrMapOvr>
</p:sld>
</file>

<file path=ppt/theme/theme1.xml><?xml version="1.0" encoding="utf-8"?>
<a:theme xmlns:a="http://schemas.openxmlformats.org/drawingml/2006/main" name="1_Thème_foraf">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994</Words>
  <Application>Microsoft Office PowerPoint</Application>
  <PresentationFormat>On-screen Show (4:3)</PresentationFormat>
  <Paragraphs>292</Paragraphs>
  <Slides>25</Slides>
  <Notes>14</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33" baseType="lpstr">
      <vt:lpstr>Arial</vt:lpstr>
      <vt:lpstr>Arial Narrow</vt:lpstr>
      <vt:lpstr>Calibri</vt:lpstr>
      <vt:lpstr>Gill Sans MT</vt:lpstr>
      <vt:lpstr>Times New Roman</vt:lpstr>
      <vt:lpstr>Wingdings</vt:lpstr>
      <vt:lpstr>1_Thème_foraf</vt:lpstr>
      <vt:lpstr>Acrobat Document</vt:lpstr>
      <vt:lpstr>L’Observatoire des Forêts d’Afrique Centrale     </vt:lpstr>
      <vt:lpstr>PowerPoint Presentation</vt:lpstr>
      <vt:lpstr>PowerPoint Presentation</vt:lpstr>
      <vt:lpstr>PowerPoint Presentation</vt:lpstr>
      <vt:lpstr>La COMIFAC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Site web OFAC</vt:lpstr>
      <vt:lpstr>Publications OFAC</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OFAC</dc:title>
  <dc:creator>Quentin</dc:creator>
  <cp:lastModifiedBy>BUCIOACA Roxana</cp:lastModifiedBy>
  <cp:revision>524</cp:revision>
  <dcterms:created xsi:type="dcterms:W3CDTF">2008-10-16T09:56:51Z</dcterms:created>
  <dcterms:modified xsi:type="dcterms:W3CDTF">2019-04-24T14:45:04Z</dcterms:modified>
</cp:coreProperties>
</file>